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B67D6-BA67-8141-8928-9EDD5FA31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127554-D3DB-8043-9643-EC520C77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88C78-30BE-E14C-8014-C037D442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9AC02-C3AE-D044-942D-AE7A4B26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9A440-B50C-EB47-9361-0FA5F24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650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04635-D06E-8A42-9383-2D15FD39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DFB47-6C2A-4741-A4AC-A82282BF5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B21A1-4B9D-B343-B805-8E839C77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9C9C5-F631-324B-A434-00B03487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E1FC7-AB06-1043-B11D-20F5B2B3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051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DD7C1-8915-DB4E-AA50-D4B3F4759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3F2FE4-E266-6B49-BEBB-8288F773F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1555E-18D0-374E-8A97-D737385A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2EE8F-5819-BC40-8988-5B843482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B7D45-CA70-6944-BA17-B54C2700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71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5C08E-A075-874D-A737-AA935EDD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93F6-52B7-244D-B2A2-DB2B2038A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8FE48-1FD2-F648-B082-CB71BB93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0326C-5DE0-3041-8FC8-6D452DED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C5C4B-EBCE-9248-9780-BD6363FE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518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08CF3-0F12-464A-A98B-6558BA2D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CE51-CD0F-2643-BC12-06CD53BF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A4300-C45F-9A4A-8271-3434F8E2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F94984-ED7D-C94C-9CB5-397773C3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53D3F-0994-7B46-945E-8F5639CC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9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0FA63-9D30-7F4D-BED4-7813CB3B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4A127-60FD-B946-9CB3-528BD2670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54880-2476-B343-8E7C-C595EF2B6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0F80AA-95C9-C741-A550-A789CBA1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5DF4F-EDE3-E842-B696-BAC1E0A3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AC943-EA3B-7F49-932E-C4EE39CE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940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DC4D-17B8-4540-ADBE-B62819BDF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AD0844-B612-0945-ACCB-D7B306E9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3DD1C5-5860-AA42-8D47-F801DD465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36CA3A-56AF-674D-A578-56B4F2F2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0DA3E-9EAE-8B49-89DB-A904BCF1D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F1B321-8079-F94E-906F-59EFC122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F8C97-5407-C349-BA85-A406AE45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77DE3-D052-FE41-88D4-ED209548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88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838D9-2555-B34C-AF5F-30CD7105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9AB3AC-2163-314D-B7F2-80C4804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B62F77-718B-9A43-A18E-89EA311F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A64750-43C6-474E-833E-DF8C4563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25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C6488D-5AB9-3649-9F8F-820329BF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9A23CF-13F7-E642-A17B-C93D2DA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7A096D-9E77-464B-8174-3BC38CB6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72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DACD7-E3E5-CB40-A7CC-F0E35A4E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438F8-1D57-D94B-A0A8-D4DA5BF3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E05CE5-ECD1-D344-9E23-16F15C2D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CAB70-4B57-284C-9288-7C65FD72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BEEBE-EF50-D148-A2D1-1A47FFB4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557B8-CB83-754A-81DE-A518556B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803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FC42C-A4F2-6E44-9293-2F5539DB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D90C93-ADB7-0E48-832E-DD43BB280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54118C-19C0-994E-AEFB-E0F6AEBA3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3939A-E9A7-1C47-A93F-8F255C47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476B68-DCE6-DD42-B488-4B71F768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68A96-1FA7-FE4B-8E51-1CB7A264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25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505BE3-481A-A047-A0ED-92DF1E4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3C615-D1AE-4A46-991C-18C8F386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69645A-A4FB-BB4E-89AB-089F95BAB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109D-F395-A84A-B7D2-80BED2F6BBD2}" type="datetimeFigureOut">
              <a:rPr kumimoji="1" lang="ko-KR" altLang="en-US" smtClean="0"/>
              <a:t>2019. 5. 31.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1EC23-7C43-2140-AC14-896F61265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8B164-D810-9D48-9DFB-56951C66C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07A0E-0423-6F4B-AFB3-3C4E24E4DC9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9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kim.won@joongang.co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joins.com/digitalspecial/list?cloc=joongang|home|newsroun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ews.joins.com/DigitalSpecial/298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ws.joins.com/DigitalSpecial/336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hyperlink" Target="https://news.joins.com/DigitalSpecial/34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utils/topics/install.packages" TargetMode="External"/><Relationship Id="rId2" Type="http://schemas.openxmlformats.org/officeDocument/2006/relationships/hyperlink" Target="https://github.com/raspos/lecture/archive/master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wanbo.mois.go.kr/main.d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altal-ddj/taltal" TargetMode="External"/><Relationship Id="rId4" Type="http://schemas.openxmlformats.org/officeDocument/2006/relationships/hyperlink" Target="https://news.joins.com/digitalspecial/3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BFB3E-FAF6-F143-B92A-0F64B905247B}"/>
              </a:ext>
            </a:extLst>
          </p:cNvPr>
          <p:cNvSpPr txBox="1"/>
          <p:nvPr/>
        </p:nvSpPr>
        <p:spPr>
          <a:xfrm>
            <a:off x="1" y="278755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공공데이터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PDF</a:t>
            </a:r>
            <a:r>
              <a:rPr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크롤링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방법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FCB4BD-D0CB-F640-95ED-5388462B6176}"/>
              </a:ext>
            </a:extLst>
          </p:cNvPr>
          <p:cNvSpPr/>
          <p:nvPr/>
        </p:nvSpPr>
        <p:spPr>
          <a:xfrm>
            <a:off x="0" y="177188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방송기자연합회 </a:t>
            </a:r>
            <a:endParaRPr lang="en-US" altLang="ko-KR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ko-KR" alt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웹크롤링마스터</a:t>
            </a:r>
            <a:r>
              <a:rPr lang="ko-KR" alt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49BC0-9165-9146-B74B-E9A8171E676E}"/>
              </a:ext>
            </a:extLst>
          </p:cNvPr>
          <p:cNvSpPr txBox="1"/>
          <p:nvPr/>
        </p:nvSpPr>
        <p:spPr>
          <a:xfrm>
            <a:off x="1" y="5699889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중앙일보 </a:t>
            </a:r>
            <a:r>
              <a:rPr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뉴스랩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김원 기자</a:t>
            </a:r>
          </a:p>
        </p:txBody>
      </p:sp>
    </p:spTree>
    <p:extLst>
      <p:ext uri="{BB962C8B-B14F-4D97-AF65-F5344CB8AC3E}">
        <p14:creationId xmlns:p14="http://schemas.microsoft.com/office/powerpoint/2010/main" val="190988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85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C9D0E-3B47-3F45-91FE-7B0B696F915F}"/>
              </a:ext>
            </a:extLst>
          </p:cNvPr>
          <p:cNvSpPr txBox="1"/>
          <p:nvPr/>
        </p:nvSpPr>
        <p:spPr>
          <a:xfrm>
            <a:off x="0" y="272955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나는 어떻게 </a:t>
            </a:r>
            <a:r>
              <a:rPr kumimoji="1" lang="en-US" altLang="ko-KR" sz="3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5</a:t>
            </a:r>
            <a:r>
              <a:rPr kumimoji="1" lang="ko-KR" altLang="en-US" sz="36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개월 만에 이 자리에 서게 됐을까</a:t>
            </a:r>
            <a:endParaRPr kumimoji="1" lang="en-US" altLang="ko-KR" sz="36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747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BAAC19-4F3B-B64F-B845-A3BA1666E3BA}"/>
              </a:ext>
            </a:extLst>
          </p:cNvPr>
          <p:cNvSpPr txBox="1"/>
          <p:nvPr/>
        </p:nvSpPr>
        <p:spPr>
          <a:xfrm>
            <a:off x="0" y="1760561"/>
            <a:ext cx="12192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Jalnan OTF" panose="020B0600000101010101" pitchFamily="34" charset="-127"/>
                <a:ea typeface="Jalnan OTF" panose="020B0600000101010101" pitchFamily="34" charset="-127"/>
              </a:rPr>
              <a:t>감사합니다</a:t>
            </a:r>
            <a:r>
              <a:rPr lang="en-US" altLang="ko-KR" sz="9600" dirty="0">
                <a:latin typeface="Jalnan OTF" panose="020B0600000101010101" pitchFamily="34" charset="-127"/>
                <a:ea typeface="Jalnan OTF" panose="020B0600000101010101" pitchFamily="34" charset="-127"/>
              </a:rPr>
              <a:t>.</a:t>
            </a:r>
            <a:endParaRPr lang="en-US" altLang="ko-KR" sz="1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kumimoji="1" lang="en-US" altLang="ko-KR" dirty="0">
              <a:hlinkClick r:id="rId2"/>
            </a:endParaRPr>
          </a:p>
          <a:p>
            <a:pPr algn="ctr"/>
            <a:r>
              <a:rPr kumimoji="1" lang="en-US" altLang="ko-KR" dirty="0">
                <a:latin typeface="Jalnan OTF" panose="020B0600000101010101" pitchFamily="34" charset="-127"/>
                <a:ea typeface="Jalnan OTF" panose="020B0600000101010101" pitchFamily="34" charset="-127"/>
                <a:hlinkClick r:id="rId2"/>
              </a:rPr>
              <a:t>kim.won@joongang.co.kr</a:t>
            </a:r>
            <a:endParaRPr kumimoji="1" lang="en-US" altLang="ko-KR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kumimoji="1" lang="en-US" altLang="ko-KR" dirty="0">
                <a:latin typeface="Jalnan OTF" panose="020B0600000101010101" pitchFamily="34" charset="-127"/>
                <a:ea typeface="Jalnan OTF" panose="020B0600000101010101" pitchFamily="34" charset="-127"/>
              </a:rPr>
              <a:t>010-9367-3301</a:t>
            </a:r>
            <a:endParaRPr kumimoji="1" lang="ko-KR" alt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50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0A3E46D-68CC-6542-A90B-85AD84C8C521}"/>
              </a:ext>
            </a:extLst>
          </p:cNvPr>
          <p:cNvSpPr/>
          <p:nvPr/>
        </p:nvSpPr>
        <p:spPr>
          <a:xfrm>
            <a:off x="0" y="177188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ko-KR" alt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A5DD1-782F-3C4D-9E5B-482D18A1AF0A}"/>
              </a:ext>
            </a:extLst>
          </p:cNvPr>
          <p:cNvSpPr txBox="1"/>
          <p:nvPr/>
        </p:nvSpPr>
        <p:spPr>
          <a:xfrm>
            <a:off x="0" y="1393515"/>
            <a:ext cx="121920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중앙일보 데이터저널리즘 </a:t>
            </a:r>
            <a:r>
              <a:rPr kumimoji="1" lang="en-US" altLang="ko-KR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since 2016</a:t>
            </a:r>
          </a:p>
          <a:p>
            <a:pPr algn="ctr"/>
            <a:r>
              <a:rPr lang="en" altLang="ko-KR" dirty="0">
                <a:hlinkClick r:id="rId2"/>
              </a:rPr>
              <a:t>https://news.joins.com/digitalspecial/list?cloc=joongang|home|newsround</a:t>
            </a:r>
            <a:endParaRPr kumimoji="1" lang="en-US" altLang="ko-KR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kumimoji="1" lang="en-US" altLang="ko-KR" sz="2400" dirty="0"/>
          </a:p>
          <a:p>
            <a:pPr algn="ctr"/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2016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데이터저널리즘팀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2017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디지털콘텐트랩</a:t>
            </a:r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endParaRPr kumimoji="1" lang="en-US" altLang="ko-KR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 algn="ctr"/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2019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뉴스랩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sz="2400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콘텐트팀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  <a:p>
            <a:pPr algn="ctr"/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탈탈 유닛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공공영역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data driven </a:t>
            </a:r>
            <a:r>
              <a:rPr kumimoji="1" lang="ko-KR" altLang="en-US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강화</a:t>
            </a:r>
            <a:r>
              <a:rPr kumimoji="1" lang="en-US" altLang="ko-KR" sz="24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endParaRPr kumimoji="1" lang="ko-KR" altLang="en-US" sz="24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0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BFB3E-FAF6-F143-B92A-0F64B905247B}"/>
              </a:ext>
            </a:extLst>
          </p:cNvPr>
          <p:cNvSpPr txBox="1"/>
          <p:nvPr/>
        </p:nvSpPr>
        <p:spPr>
          <a:xfrm>
            <a:off x="2768458" y="1199239"/>
            <a:ext cx="711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dirty="0">
                <a:hlinkClick r:id="rId2"/>
              </a:rPr>
              <a:t>https://news.joins.com/DigitalSpecial/298</a:t>
            </a:r>
            <a:endParaRPr lang="ko-KR" altLang="en-US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107A3D6-F997-DC46-BD40-50EBBE93F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26" y="1199239"/>
            <a:ext cx="3302602" cy="222976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0BF35B2-4D31-A247-82CF-3730908B5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760" y="1706187"/>
            <a:ext cx="2904360" cy="1722813"/>
          </a:xfrm>
          <a:prstGeom prst="rect">
            <a:avLst/>
          </a:prstGeom>
        </p:spPr>
      </p:pic>
      <p:pic>
        <p:nvPicPr>
          <p:cNvPr id="11" name="그림 10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5BF8848-075B-C549-817C-C9243D552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26" y="3783951"/>
            <a:ext cx="3302602" cy="22530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6B5D67-EDFF-3D42-83F9-2875C6C7BD7F}"/>
              </a:ext>
            </a:extLst>
          </p:cNvPr>
          <p:cNvSpPr/>
          <p:nvPr/>
        </p:nvSpPr>
        <p:spPr>
          <a:xfrm>
            <a:off x="4089058" y="3783951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hlinkClick r:id="rId6"/>
              </a:rPr>
              <a:t>https://news.joins.com/DigitalSpecial/336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0D242-A264-BC4C-A89F-156A998FDC19}"/>
              </a:ext>
            </a:extLst>
          </p:cNvPr>
          <p:cNvSpPr txBox="1"/>
          <p:nvPr/>
        </p:nvSpPr>
        <p:spPr>
          <a:xfrm>
            <a:off x="395785" y="218364"/>
            <a:ext cx="113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중앙일보 탈탈 유닛은</a:t>
            </a:r>
            <a:r>
              <a:rPr kumimoji="1" lang="en-US" altLang="ko-KR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?</a:t>
            </a:r>
            <a:endParaRPr kumimoji="1" lang="ko-KR" alt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42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넥타이, 사람, 실내이(가) 표시된 사진&#10;&#10;자동 생성된 설명">
            <a:extLst>
              <a:ext uri="{FF2B5EF4-FFF2-40B4-BE49-F238E27FC236}">
                <a16:creationId xmlns:a16="http://schemas.microsoft.com/office/drawing/2014/main" id="{66ED78E0-B225-7641-9BAD-438FFEBC7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95"/>
          <a:stretch/>
        </p:blipFill>
        <p:spPr>
          <a:xfrm>
            <a:off x="339645" y="1423725"/>
            <a:ext cx="5461000" cy="898600"/>
          </a:xfrm>
          <a:prstGeom prst="rect">
            <a:avLst/>
          </a:prstGeom>
        </p:spPr>
      </p:pic>
      <p:pic>
        <p:nvPicPr>
          <p:cNvPr id="8" name="그림 7" descr="실내, 검은색, 텍스트, 모니터이(가) 표시된 사진&#10;&#10;자동 생성된 설명">
            <a:extLst>
              <a:ext uri="{FF2B5EF4-FFF2-40B4-BE49-F238E27FC236}">
                <a16:creationId xmlns:a16="http://schemas.microsoft.com/office/drawing/2014/main" id="{3592D21D-696F-7B47-835F-8B60E85E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45" y="2315443"/>
            <a:ext cx="5461000" cy="418178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91E82F9-3394-2841-8B59-216A22F800BB}"/>
              </a:ext>
            </a:extLst>
          </p:cNvPr>
          <p:cNvSpPr/>
          <p:nvPr/>
        </p:nvSpPr>
        <p:spPr>
          <a:xfrm>
            <a:off x="5800645" y="795158"/>
            <a:ext cx="447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hlinkClick r:id="rId4"/>
              </a:rPr>
              <a:t>https://news.joins.com/DigitalSpecial/349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64EB3-34B1-464A-A394-D2E5D459C7B3}"/>
              </a:ext>
            </a:extLst>
          </p:cNvPr>
          <p:cNvSpPr txBox="1"/>
          <p:nvPr/>
        </p:nvSpPr>
        <p:spPr>
          <a:xfrm>
            <a:off x="5950424" y="1386442"/>
            <a:ext cx="5349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전자책 방식의 콘텐트 묶음</a:t>
            </a:r>
            <a:endParaRPr kumimoji="1" lang="en-US" altLang="ko-KR" dirty="0"/>
          </a:p>
          <a:p>
            <a:r>
              <a:rPr kumimoji="1" lang="en-US" altLang="ko-KR" dirty="0"/>
              <a:t>10</a:t>
            </a:r>
            <a:r>
              <a:rPr kumimoji="1" lang="ko-KR" altLang="en-US" dirty="0"/>
              <a:t>개 이상의 </a:t>
            </a:r>
            <a:r>
              <a:rPr kumimoji="1" lang="ko-KR" altLang="en-US" dirty="0" err="1"/>
              <a:t>인터랙티브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기사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SNS </a:t>
            </a:r>
            <a:r>
              <a:rPr kumimoji="1" lang="ko-KR" altLang="en-US" dirty="0"/>
              <a:t>콘텐츠 제작</a:t>
            </a: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287EDD98-EABB-164B-B65B-D299C01A2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848" y="2254725"/>
            <a:ext cx="4181788" cy="4181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CCF22F-56DD-5D4F-8E56-BE6BD0BEFAA4}"/>
              </a:ext>
            </a:extLst>
          </p:cNvPr>
          <p:cNvSpPr txBox="1"/>
          <p:nvPr/>
        </p:nvSpPr>
        <p:spPr>
          <a:xfrm>
            <a:off x="395785" y="218364"/>
            <a:ext cx="113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중앙일보 탈탈 유닛은</a:t>
            </a:r>
            <a:r>
              <a:rPr kumimoji="1" lang="en-US" altLang="ko-KR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?</a:t>
            </a:r>
            <a:endParaRPr kumimoji="1" lang="ko-KR" alt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8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D36AFB1-DF94-C144-B11E-10287A73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62" y="855427"/>
            <a:ext cx="7133229" cy="3009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44361C-EF12-134F-B29F-3CE0306BF4DA}"/>
              </a:ext>
            </a:extLst>
          </p:cNvPr>
          <p:cNvSpPr txBox="1"/>
          <p:nvPr/>
        </p:nvSpPr>
        <p:spPr>
          <a:xfrm>
            <a:off x="4062399" y="4497907"/>
            <a:ext cx="5568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2013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~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2014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일간스포츠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2014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~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2018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8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중앙일보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스포츠부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2018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9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~</a:t>
            </a: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야구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세이버메트릭스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스포츠산업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경제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EDFFE436-4CF0-7942-887C-FD40C80DD1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12" t="31951" r="37663" b="47153"/>
          <a:stretch/>
        </p:blipFill>
        <p:spPr>
          <a:xfrm>
            <a:off x="300562" y="4497907"/>
            <a:ext cx="3534687" cy="1080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80D39-AFA9-5645-8656-6D159D49ADC8}"/>
              </a:ext>
            </a:extLst>
          </p:cNvPr>
          <p:cNvSpPr txBox="1"/>
          <p:nvPr/>
        </p:nvSpPr>
        <p:spPr>
          <a:xfrm>
            <a:off x="395785" y="218364"/>
            <a:ext cx="113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중앙일보 탈탈 유닛은</a:t>
            </a:r>
            <a:r>
              <a:rPr kumimoji="1" lang="en-US" altLang="ko-KR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?</a:t>
            </a:r>
            <a:endParaRPr kumimoji="1" lang="ko-KR" alt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671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4EA5B1-170B-EC47-B6EB-F947F4B32858}"/>
              </a:ext>
            </a:extLst>
          </p:cNvPr>
          <p:cNvSpPr txBox="1"/>
          <p:nvPr/>
        </p:nvSpPr>
        <p:spPr>
          <a:xfrm>
            <a:off x="395785" y="1116136"/>
            <a:ext cx="8857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Prestep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 :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데이터프레임 학습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실습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Step1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행안부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보도자료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(pdf)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크롤링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예제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국토부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보도자료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크롤링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실습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Step2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: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리얼미터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정치 여론조사 자료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크롤링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예제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 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Step3 :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공직자캐슬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제작기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고위공직자 재산공개 자료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크롤링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예제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D4F5F-A174-B146-9F1B-CC3B6C0D323D}"/>
              </a:ext>
            </a:extLst>
          </p:cNvPr>
          <p:cNvSpPr txBox="1"/>
          <p:nvPr/>
        </p:nvSpPr>
        <p:spPr>
          <a:xfrm>
            <a:off x="395785" y="218364"/>
            <a:ext cx="113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강의 개요</a:t>
            </a:r>
          </a:p>
        </p:txBody>
      </p:sp>
    </p:spTree>
    <p:extLst>
      <p:ext uri="{BB962C8B-B14F-4D97-AF65-F5344CB8AC3E}">
        <p14:creationId xmlns:p14="http://schemas.microsoft.com/office/powerpoint/2010/main" val="38957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7D64DF5-D16A-5F4E-8B24-ED16D88084AC}"/>
              </a:ext>
            </a:extLst>
          </p:cNvPr>
          <p:cNvSpPr/>
          <p:nvPr/>
        </p:nvSpPr>
        <p:spPr>
          <a:xfrm>
            <a:off x="423080" y="1975640"/>
            <a:ext cx="11300347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400" b="0" i="0" dirty="0" err="1">
                <a:solidFill>
                  <a:srgbClr val="24292E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usethis</a:t>
            </a:r>
            <a:r>
              <a:rPr lang="en" altLang="ko-KR" sz="2400" b="0" i="0" dirty="0">
                <a:solidFill>
                  <a:srgbClr val="24292E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::</a:t>
            </a:r>
            <a:r>
              <a:rPr lang="en" altLang="ko-KR" sz="2400" b="0" i="0" dirty="0" err="1">
                <a:solidFill>
                  <a:srgbClr val="24292E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use_course</a:t>
            </a:r>
            <a:r>
              <a:rPr lang="en" altLang="ko-KR" sz="2400" b="0" i="0" dirty="0">
                <a:solidFill>
                  <a:srgbClr val="24292E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("</a:t>
            </a:r>
            <a:r>
              <a:rPr lang="en" altLang="ko-KR" sz="2400" b="0" i="0" u="none" strike="noStrike" dirty="0">
                <a:solidFill>
                  <a:srgbClr val="0366D6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  <a:hlinkClick r:id="rId2"/>
              </a:rPr>
              <a:t>https://github.com/raspos/lecture/archive/master.zip</a:t>
            </a:r>
            <a:r>
              <a:rPr lang="en" altLang="ko-KR" sz="2400" b="0" i="0" dirty="0">
                <a:solidFill>
                  <a:srgbClr val="24292E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")</a:t>
            </a:r>
          </a:p>
          <a:p>
            <a:endParaRPr lang="en" altLang="ko-KR" sz="2800" dirty="0">
              <a:solidFill>
                <a:srgbClr val="24292E"/>
              </a:solidFill>
              <a:latin typeface="-apple-system"/>
            </a:endParaRPr>
          </a:p>
          <a:p>
            <a:endParaRPr lang="en" altLang="ko-KR" sz="2800" dirty="0">
              <a:solidFill>
                <a:srgbClr val="24292E"/>
              </a:solidFill>
              <a:latin typeface="-apple-system"/>
            </a:endParaRPr>
          </a:p>
          <a:p>
            <a:endParaRPr lang="en" altLang="ko-KR" sz="2800" dirty="0">
              <a:solidFill>
                <a:srgbClr val="24292E"/>
              </a:solidFill>
              <a:latin typeface="-apple-system"/>
            </a:endParaRPr>
          </a:p>
          <a:p>
            <a:pPr algn="ctr"/>
            <a:r>
              <a:rPr lang="ko-KR" altLang="en-US" sz="4400" dirty="0">
                <a:solidFill>
                  <a:srgbClr val="24292E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다운로드가 안되면 손을 들어주세요</a:t>
            </a:r>
            <a:r>
              <a:rPr lang="en-US" altLang="ko-KR" sz="4400" dirty="0">
                <a:solidFill>
                  <a:srgbClr val="24292E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!!</a:t>
            </a:r>
            <a:r>
              <a:rPr lang="ko-KR" altLang="en-US" sz="4400" dirty="0">
                <a:solidFill>
                  <a:srgbClr val="24292E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ko-KR" alt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C39F3A-2B84-9E4C-9CA9-BAD978934259}"/>
              </a:ext>
            </a:extLst>
          </p:cNvPr>
          <p:cNvSpPr/>
          <p:nvPr/>
        </p:nvSpPr>
        <p:spPr>
          <a:xfrm>
            <a:off x="423080" y="122780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sz="2400" b="0" i="0" u="none" strike="noStrike" dirty="0">
                <a:solidFill>
                  <a:srgbClr val="375F84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  <a:hlinkClick r:id="rId3"/>
              </a:rPr>
              <a:t>install.packages</a:t>
            </a:r>
            <a:r>
              <a:rPr lang="en" altLang="ko-KR" sz="2400" b="0" i="0" dirty="0">
                <a:solidFill>
                  <a:srgbClr val="333333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lang="en" altLang="ko-KR" sz="2400" b="0" i="0" dirty="0">
                <a:solidFill>
                  <a:srgbClr val="036A07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en" altLang="ko-KR" sz="2400" b="0" i="0" dirty="0" err="1">
                <a:solidFill>
                  <a:srgbClr val="036A07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usethis</a:t>
            </a:r>
            <a:r>
              <a:rPr lang="en" altLang="ko-KR" sz="2400" b="0" i="0" dirty="0">
                <a:solidFill>
                  <a:srgbClr val="036A07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"</a:t>
            </a:r>
            <a:r>
              <a:rPr lang="en" altLang="ko-KR" sz="2400" b="0" i="0" dirty="0">
                <a:solidFill>
                  <a:srgbClr val="333333"/>
                </a:solidFill>
                <a:effectLst/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F06976-22DA-4848-88A1-8F91B02C386B}"/>
              </a:ext>
            </a:extLst>
          </p:cNvPr>
          <p:cNvSpPr txBox="1"/>
          <p:nvPr/>
        </p:nvSpPr>
        <p:spPr>
          <a:xfrm>
            <a:off x="395785" y="218364"/>
            <a:ext cx="113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강의 자료 다운로드</a:t>
            </a:r>
          </a:p>
        </p:txBody>
      </p:sp>
    </p:spTree>
    <p:extLst>
      <p:ext uri="{BB962C8B-B14F-4D97-AF65-F5344CB8AC3E}">
        <p14:creationId xmlns:p14="http://schemas.microsoft.com/office/powerpoint/2010/main" val="87780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72A37-0917-2A42-812F-D8FB5ACC1ECF}"/>
              </a:ext>
            </a:extLst>
          </p:cNvPr>
          <p:cNvSpPr txBox="1"/>
          <p:nvPr/>
        </p:nvSpPr>
        <p:spPr>
          <a:xfrm>
            <a:off x="395785" y="218364"/>
            <a:ext cx="113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PDF</a:t>
            </a:r>
            <a:r>
              <a:rPr kumimoji="1" lang="ko-KR" altLang="en-US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의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E68EC-1117-B546-B921-217E679082A5}"/>
              </a:ext>
            </a:extLst>
          </p:cNvPr>
          <p:cNvSpPr txBox="1"/>
          <p:nvPr/>
        </p:nvSpPr>
        <p:spPr>
          <a:xfrm>
            <a:off x="395785" y="1397675"/>
            <a:ext cx="64545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Drag</a:t>
            </a:r>
            <a:r>
              <a:rPr kumimoji="1" lang="en-US" altLang="ko-KR" dirty="0"/>
              <a:t> &amp; paste X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Excel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로 변환해야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‘PDF to HTML’ =</a:t>
            </a:r>
            <a:r>
              <a:rPr kumimoji="1" lang="ko-KR" altLang="en-US" dirty="0"/>
              <a:t> 테이블이 그림파일 형태로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‘PDF to excel’ = </a:t>
            </a:r>
            <a:r>
              <a:rPr kumimoji="1" lang="ko-KR" altLang="en-US" dirty="0"/>
              <a:t>번거로워 진다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Adobe acrobat DC </a:t>
            </a:r>
            <a:r>
              <a:rPr kumimoji="1" lang="ko-KR" altLang="en-US" dirty="0"/>
              <a:t>사용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5475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검은색, 텍스트, 모니터이(가) 표시된 사진&#10;&#10;자동 생성된 설명">
            <a:extLst>
              <a:ext uri="{FF2B5EF4-FFF2-40B4-BE49-F238E27FC236}">
                <a16:creationId xmlns:a16="http://schemas.microsoft.com/office/drawing/2014/main" id="{42AA09A4-C1FD-A44F-AF9C-8307B9A4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74" y="1338106"/>
            <a:ext cx="5461000" cy="4181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A47CED-1B4C-BB47-B063-19035CFDFACD}"/>
              </a:ext>
            </a:extLst>
          </p:cNvPr>
          <p:cNvSpPr txBox="1"/>
          <p:nvPr/>
        </p:nvSpPr>
        <p:spPr>
          <a:xfrm>
            <a:off x="6428095" y="1338106"/>
            <a:ext cx="56562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2017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년부터 진행한 기획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dirty="0">
                <a:hlinkClick r:id="rId3"/>
              </a:rPr>
              <a:t>http://gwanbo.mois.go.kr/main.do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기획회의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(3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초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=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컨셉 확정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그들만의 세계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캐슬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코드점검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세부 기획 완성 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3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29~30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 데이터 수집 및 정제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4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월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일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재산검색기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release</a:t>
            </a:r>
          </a:p>
          <a:p>
            <a:r>
              <a:rPr lang="en" altLang="ko-KR" dirty="0">
                <a:latin typeface="Nanum Gothic" panose="020D0604000000000000" pitchFamily="34" charset="-127"/>
                <a:ea typeface="Nanum Gothic" panose="020D0604000000000000" pitchFamily="34" charset="-127"/>
                <a:hlinkClick r:id="rId4"/>
              </a:rPr>
              <a:t>https://news.joins.com/digitalspecial/350</a:t>
            </a:r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이후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주에 콘텐츠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1~2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개씩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release</a:t>
            </a:r>
          </a:p>
          <a:p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(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지면 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X,</a:t>
            </a:r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디지털 기사 및 </a:t>
            </a:r>
            <a:r>
              <a:rPr kumimoji="1" lang="ko-KR" altLang="en-US" dirty="0" err="1">
                <a:latin typeface="Nanum Gothic" panose="020D0604000000000000" pitchFamily="34" charset="-127"/>
                <a:ea typeface="Nanum Gothic" panose="020D0604000000000000" pitchFamily="34" charset="-127"/>
              </a:rPr>
              <a:t>인터랙티브</a:t>
            </a:r>
            <a:r>
              <a:rPr kumimoji="1" lang="en-US" altLang="ko-KR" dirty="0">
                <a:latin typeface="Nanum Gothic" panose="020D0604000000000000" pitchFamily="34" charset="-127"/>
                <a:ea typeface="Nanum Gothic" panose="020D0604000000000000" pitchFamily="34" charset="-127"/>
              </a:rPr>
              <a:t>)</a:t>
            </a:r>
          </a:p>
          <a:p>
            <a:endParaRPr kumimoji="1"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lang="en" altLang="ko-KR" dirty="0">
                <a:hlinkClick r:id="rId5"/>
              </a:rPr>
              <a:t>https://github.com/taltal-ddj/taltal</a:t>
            </a:r>
            <a:endParaRPr kumimoji="1" lang="en-US" altLang="ko-KR" b="1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r>
              <a:rPr kumimoji="1"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8F7D5-C9C2-EE4F-AD67-E48BE8D4241D}"/>
              </a:ext>
            </a:extLst>
          </p:cNvPr>
          <p:cNvSpPr txBox="1"/>
          <p:nvPr/>
        </p:nvSpPr>
        <p:spPr>
          <a:xfrm>
            <a:off x="395785" y="218364"/>
            <a:ext cx="1132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latin typeface="Jalnan OTF" panose="020B0600000101010101" pitchFamily="34" charset="-127"/>
                <a:ea typeface="Jalnan OTF" panose="020B0600000101010101" pitchFamily="34" charset="-127"/>
              </a:rPr>
              <a:t>Step3</a:t>
            </a:r>
            <a:endParaRPr kumimoji="1" lang="ko-KR" alt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12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1626</TotalTime>
  <Words>370</Words>
  <Application>Microsoft Macintosh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-apple-system</vt:lpstr>
      <vt:lpstr>맑은 고딕</vt:lpstr>
      <vt:lpstr>Jalnan OTF</vt:lpstr>
      <vt:lpstr>Nanum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원</dc:creator>
  <cp:lastModifiedBy>김 원</cp:lastModifiedBy>
  <cp:revision>15</cp:revision>
  <dcterms:created xsi:type="dcterms:W3CDTF">2019-05-30T02:20:48Z</dcterms:created>
  <dcterms:modified xsi:type="dcterms:W3CDTF">2019-05-31T16:09:47Z</dcterms:modified>
</cp:coreProperties>
</file>