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handoutMasterIdLst>
    <p:handoutMasterId r:id="rId46"/>
  </p:handoutMasterIdLst>
  <p:sldIdLst>
    <p:sldId id="355" r:id="rId3"/>
    <p:sldId id="307" r:id="rId4"/>
    <p:sldId id="342" r:id="rId5"/>
    <p:sldId id="308" r:id="rId6"/>
    <p:sldId id="309" r:id="rId7"/>
    <p:sldId id="310" r:id="rId8"/>
    <p:sldId id="350"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56" r:id="rId22"/>
    <p:sldId id="324" r:id="rId23"/>
    <p:sldId id="325" r:id="rId24"/>
    <p:sldId id="326" r:id="rId25"/>
    <p:sldId id="327" r:id="rId26"/>
    <p:sldId id="328" r:id="rId27"/>
    <p:sldId id="329" r:id="rId28"/>
    <p:sldId id="330" r:id="rId29"/>
    <p:sldId id="331" r:id="rId30"/>
    <p:sldId id="332" r:id="rId31"/>
    <p:sldId id="333" r:id="rId32"/>
    <p:sldId id="353" r:id="rId33"/>
    <p:sldId id="334" r:id="rId34"/>
    <p:sldId id="335" r:id="rId35"/>
    <p:sldId id="336" r:id="rId36"/>
    <p:sldId id="349" r:id="rId37"/>
    <p:sldId id="337" r:id="rId38"/>
    <p:sldId id="338" r:id="rId39"/>
    <p:sldId id="351" r:id="rId40"/>
    <p:sldId id="339" r:id="rId41"/>
    <p:sldId id="340" r:id="rId42"/>
    <p:sldId id="341" r:id="rId43"/>
    <p:sldId id="305" r:id="rId44"/>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49" userDrawn="1">
          <p15:clr>
            <a:srgbClr val="A4A3A4"/>
          </p15:clr>
        </p15:guide>
        <p15:guide id="2"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343" autoAdjust="0"/>
  </p:normalViewPr>
  <p:slideViewPr>
    <p:cSldViewPr snapToGrid="0" snapToObjects="1">
      <p:cViewPr varScale="1">
        <p:scale>
          <a:sx n="111" d="100"/>
          <a:sy n="111" d="100"/>
        </p:scale>
        <p:origin x="768" y="114"/>
      </p:cViewPr>
      <p:guideLst>
        <p:guide orient="horz" pos="1049"/>
        <p:guide pos="408"/>
      </p:guideLst>
    </p:cSldViewPr>
  </p:slideViewPr>
  <p:outlineViewPr>
    <p:cViewPr>
      <p:scale>
        <a:sx n="33" d="100"/>
        <a:sy n="33" d="100"/>
      </p:scale>
      <p:origin x="0" y="-232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C99DB8F8-5E20-49D4-BFB0-2F9D2E64640C}" type="datetimeFigureOut">
              <a:rPr lang="en-US" altLang="en-US"/>
              <a:pPr/>
              <a:t>3/14/2018</a:t>
            </a:fld>
            <a:endParaRPr lang="en-US" altLang="en-US" dirty="0"/>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BCFF927-1685-46F7-BCEF-D3190BCB41CB}"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E7E2913F-A56B-4C69-B1C8-42B32245024C}"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5904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fld id="{E7E2913F-A56B-4C69-B1C8-42B32245024C}" type="slidenum">
              <a:rPr lang="en-US" altLang="en-US" smtClean="0"/>
              <a:pPr/>
              <a:t>21</a:t>
            </a:fld>
            <a:endParaRPr lang="en-US" altLang="en-US" dirty="0"/>
          </a:p>
        </p:txBody>
      </p:sp>
    </p:spTree>
    <p:extLst>
      <p:ext uri="{BB962C8B-B14F-4D97-AF65-F5344CB8AC3E}">
        <p14:creationId xmlns:p14="http://schemas.microsoft.com/office/powerpoint/2010/main" val="329624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E7E2913F-A56B-4C69-B1C8-42B32245024C}" type="slidenum">
              <a:rPr lang="en-US" altLang="en-US" smtClean="0"/>
              <a:pPr/>
              <a:t>28</a:t>
            </a:fld>
            <a:endParaRPr lang="en-US" altLang="en-US"/>
          </a:p>
        </p:txBody>
      </p:sp>
    </p:spTree>
    <p:extLst>
      <p:ext uri="{BB962C8B-B14F-4D97-AF65-F5344CB8AC3E}">
        <p14:creationId xmlns:p14="http://schemas.microsoft.com/office/powerpoint/2010/main" val="12393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0FA77D75-8303-4A7D-8015-4ACE786997FF}" type="slidenum">
              <a:rPr lang="en-US" altLang="en-US"/>
              <a:pPr/>
              <a:t>‹#›</a:t>
            </a:fld>
            <a:endParaRPr lang="en-US" altLang="en-US" dirty="0"/>
          </a:p>
        </p:txBody>
      </p:sp>
    </p:spTree>
    <p:extLst>
      <p:ext uri="{BB962C8B-B14F-4D97-AF65-F5344CB8AC3E}">
        <p14:creationId xmlns:p14="http://schemas.microsoft.com/office/powerpoint/2010/main" val="255452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3257DD99-7E0C-4833-8CEA-D109394604DD}" type="slidenum">
              <a:rPr lang="en-US" altLang="en-US"/>
              <a:pPr/>
              <a:t>‹#›</a:t>
            </a:fld>
            <a:endParaRPr lang="en-US" altLang="en-US" dirty="0"/>
          </a:p>
        </p:txBody>
      </p:sp>
    </p:spTree>
    <p:extLst>
      <p:ext uri="{BB962C8B-B14F-4D97-AF65-F5344CB8AC3E}">
        <p14:creationId xmlns:p14="http://schemas.microsoft.com/office/powerpoint/2010/main" val="47916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51D98E5D-FA00-4C1E-9EDD-69E7698E4269}" type="slidenum">
              <a:rPr lang="en-US" altLang="en-US"/>
              <a:pPr/>
              <a:t>‹#›</a:t>
            </a:fld>
            <a:endParaRPr lang="en-US" altLang="en-US" dirty="0"/>
          </a:p>
        </p:txBody>
      </p:sp>
    </p:spTree>
    <p:extLst>
      <p:ext uri="{BB962C8B-B14F-4D97-AF65-F5344CB8AC3E}">
        <p14:creationId xmlns:p14="http://schemas.microsoft.com/office/powerpoint/2010/main" val="1617552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22548D40-345B-46C0-8683-B6E26C771FEC}" type="datetimeFigureOut">
              <a:rPr lang="en-US" altLang="en-US"/>
              <a:pPr/>
              <a:t>3/14/2018</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C286CE94-166C-4C16-B585-167A820B2000}" type="slidenum">
              <a:rPr lang="en-US" altLang="en-US"/>
              <a:pPr/>
              <a:t>‹#›</a:t>
            </a:fld>
            <a:endParaRPr lang="en-US" altLang="en-US" dirty="0"/>
          </a:p>
        </p:txBody>
      </p:sp>
    </p:spTree>
    <p:extLst>
      <p:ext uri="{BB962C8B-B14F-4D97-AF65-F5344CB8AC3E}">
        <p14:creationId xmlns:p14="http://schemas.microsoft.com/office/powerpoint/2010/main" val="22968564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D7A2712B-7D64-453C-A911-6BEC4894A329}" type="datetimeFigureOut">
              <a:rPr lang="en-US" altLang="en-US"/>
              <a:pPr/>
              <a:t>3/14/2018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7A7A1508-2AC3-40DA-AD71-2B4E0373AEC3}" type="slidenum">
              <a:rPr lang="en-US" altLang="en-US"/>
              <a:pPr/>
              <a:t>‹#›</a:t>
            </a:fld>
            <a:endParaRPr lang="en-US" altLang="en-US" dirty="0"/>
          </a:p>
        </p:txBody>
      </p:sp>
    </p:spTree>
    <p:extLst>
      <p:ext uri="{BB962C8B-B14F-4D97-AF65-F5344CB8AC3E}">
        <p14:creationId xmlns:p14="http://schemas.microsoft.com/office/powerpoint/2010/main" val="208736518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6DF048D7-E0EE-4C1A-86EF-5515D42F8E4A}" type="slidenum">
              <a:rPr lang="en-US" altLang="en-US"/>
              <a:pPr/>
              <a:t>‹#›</a:t>
            </a:fld>
            <a:endParaRPr lang="en-US" altLang="en-US" dirty="0"/>
          </a:p>
        </p:txBody>
      </p:sp>
    </p:spTree>
    <p:extLst>
      <p:ext uri="{BB962C8B-B14F-4D97-AF65-F5344CB8AC3E}">
        <p14:creationId xmlns:p14="http://schemas.microsoft.com/office/powerpoint/2010/main" val="2976784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5B44FCBD-11E6-47F3-9926-97A4B9358B06}" type="slidenum">
              <a:rPr lang="en-US" altLang="en-US"/>
              <a:pPr/>
              <a:t>‹#›</a:t>
            </a:fld>
            <a:endParaRPr lang="en-US" altLang="en-US" dirty="0"/>
          </a:p>
        </p:txBody>
      </p:sp>
    </p:spTree>
    <p:extLst>
      <p:ext uri="{BB962C8B-B14F-4D97-AF65-F5344CB8AC3E}">
        <p14:creationId xmlns:p14="http://schemas.microsoft.com/office/powerpoint/2010/main" val="301564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317FAA91-8825-487B-BBE9-CBFB10ACA020}" type="slidenum">
              <a:rPr lang="en-US" altLang="en-US"/>
              <a:pPr/>
              <a:t>‹#›</a:t>
            </a:fld>
            <a:endParaRPr lang="en-US" altLang="en-US" dirty="0"/>
          </a:p>
        </p:txBody>
      </p:sp>
    </p:spTree>
    <p:extLst>
      <p:ext uri="{BB962C8B-B14F-4D97-AF65-F5344CB8AC3E}">
        <p14:creationId xmlns:p14="http://schemas.microsoft.com/office/powerpoint/2010/main" val="176014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190319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88829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491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4C0AA15D-0C4C-48E1-B081-B6995D68A43E}" type="slidenum">
              <a:rPr lang="en-US" altLang="en-US"/>
              <a:pPr/>
              <a:t>‹#›</a:t>
            </a:fld>
            <a:endParaRPr lang="en-US" altLang="en-US" dirty="0"/>
          </a:p>
        </p:txBody>
      </p:sp>
    </p:spTree>
    <p:extLst>
      <p:ext uri="{BB962C8B-B14F-4D97-AF65-F5344CB8AC3E}">
        <p14:creationId xmlns:p14="http://schemas.microsoft.com/office/powerpoint/2010/main" val="228443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427B7AFF-4EBD-4E3F-AC08-3E671A2E520F}" type="slidenum">
              <a:rPr lang="en-US" altLang="en-US"/>
              <a:pPr/>
              <a:t>‹#›</a:t>
            </a:fld>
            <a:endParaRPr lang="en-US" altLang="en-US" dirty="0"/>
          </a:p>
        </p:txBody>
      </p:sp>
    </p:spTree>
    <p:extLst>
      <p:ext uri="{BB962C8B-B14F-4D97-AF65-F5344CB8AC3E}">
        <p14:creationId xmlns:p14="http://schemas.microsoft.com/office/powerpoint/2010/main" val="236703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B7F9E6CE-0DC3-452B-9B05-A261F639FE59}" type="slidenum">
              <a:rPr lang="en-US" altLang="en-US"/>
              <a:pPr/>
              <a:t>‹#›</a:t>
            </a:fld>
            <a:endParaRPr lang="en-US" altLang="en-US" dirty="0"/>
          </a:p>
        </p:txBody>
      </p:sp>
    </p:spTree>
    <p:extLst>
      <p:ext uri="{BB962C8B-B14F-4D97-AF65-F5344CB8AC3E}">
        <p14:creationId xmlns:p14="http://schemas.microsoft.com/office/powerpoint/2010/main" val="111481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2B6EFC75-5B8D-49D2-AC23-0761BEBE51D1}" type="slidenum">
              <a:rPr lang="en-US" altLang="en-US"/>
              <a:pPr/>
              <a:t>‹#›</a:t>
            </a:fld>
            <a:endParaRPr lang="en-US" altLang="en-US" dirty="0"/>
          </a:p>
        </p:txBody>
      </p:sp>
    </p:spTree>
    <p:extLst>
      <p:ext uri="{BB962C8B-B14F-4D97-AF65-F5344CB8AC3E}">
        <p14:creationId xmlns:p14="http://schemas.microsoft.com/office/powerpoint/2010/main" val="4569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056F0E0E-02A4-4590-A699-5C59DA5A92D2}"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5"/>
          <p:cNvSpPr txBox="1">
            <a:spLocks/>
          </p:cNvSpPr>
          <p:nvPr userDrawn="1"/>
        </p:nvSpPr>
        <p:spPr bwMode="auto">
          <a:xfrm>
            <a:off x="2713038" y="6461125"/>
            <a:ext cx="60467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55588" indent="-255588">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a:t>
            </a:r>
            <a:r>
              <a:rPr lang="en-US" altLang="en-US" sz="1200" dirty="0" smtClean="0">
                <a:solidFill>
                  <a:schemeClr val="tx1"/>
                </a:solidFill>
                <a:latin typeface="Verdana" panose="020B0604030504040204" pitchFamily="34" charset="0"/>
              </a:rPr>
              <a:t>2019, 2017, 2015 </a:t>
            </a:r>
            <a:r>
              <a:rPr lang="en-US" altLang="en-US" sz="1200" dirty="0">
                <a:solidFill>
                  <a:schemeClr val="tx1"/>
                </a:solidFill>
                <a:latin typeface="Verdana" panose="020B0604030504040204" pitchFamily="34" charset="0"/>
              </a:rPr>
              <a:t>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3F6EDAF7-9512-429F-8067-538FB124EFE3}"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webdevfoundations.net/cs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hyperlink" Target="http://webdevfoundations.net/jquery/"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html5demos.com/geo/" TargetMode="External"/><Relationship Id="rId2" Type="http://schemas.openxmlformats.org/officeDocument/2006/relationships/hyperlink" Target="http://webdevfoundations.net/geo/"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html5demos.com/storage/" TargetMode="External"/><Relationship Id="rId2" Type="http://schemas.openxmlformats.org/officeDocument/2006/relationships/hyperlink" Target="http://webdevfoundations.net/storage/"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www.w3schools.com/html/html5_app_cache.asp" TargetMode="External"/><Relationship Id="rId2" Type="http://schemas.openxmlformats.org/officeDocument/2006/relationships/hyperlink" Target="https://html5demos.com/offlineapp/"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jwplayer.com/articles/html5-repor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a:t>
            </a:r>
            <a:r>
              <a:rPr lang="en-US" dirty="0" smtClean="0"/>
              <a:t>Foundations with H</a:t>
            </a:r>
            <a:r>
              <a:rPr lang="en-US" sz="100" dirty="0" smtClean="0"/>
              <a:t> </a:t>
            </a:r>
            <a:r>
              <a:rPr lang="en-US" dirty="0" smtClean="0"/>
              <a:t>T</a:t>
            </a:r>
            <a:r>
              <a:rPr lang="en-US" sz="100" dirty="0" smtClean="0"/>
              <a:t> </a:t>
            </a:r>
            <a:r>
              <a:rPr lang="en-US" dirty="0" smtClean="0"/>
              <a:t>M</a:t>
            </a:r>
            <a:r>
              <a:rPr lang="en-US" sz="100" dirty="0" smtClean="0"/>
              <a:t> </a:t>
            </a:r>
            <a:r>
              <a:rPr lang="en-US" dirty="0" smtClean="0"/>
              <a:t>L</a:t>
            </a:r>
            <a:r>
              <a:rPr lang="en-US" sz="100" dirty="0" smtClean="0"/>
              <a:t> </a:t>
            </a:r>
            <a:r>
              <a:rPr lang="en-US" dirty="0" smtClean="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11</a:t>
            </a:r>
            <a:endParaRPr lang="en-US" b="1" dirty="0">
              <a:latin typeface="+mn-lt"/>
            </a:endParaRPr>
          </a:p>
        </p:txBody>
      </p:sp>
      <p:sp>
        <p:nvSpPr>
          <p:cNvPr id="5" name="Text Placeholder 4"/>
          <p:cNvSpPr>
            <a:spLocks noGrp="1"/>
          </p:cNvSpPr>
          <p:nvPr>
            <p:ph type="body" idx="3"/>
          </p:nvPr>
        </p:nvSpPr>
        <p:spPr>
          <a:xfrm>
            <a:off x="4773168" y="3114461"/>
            <a:ext cx="3913631" cy="760853"/>
          </a:xfrm>
        </p:spPr>
        <p:txBody>
          <a:bodyPr/>
          <a:lstStyle/>
          <a:p>
            <a:pPr algn="ctr"/>
            <a:r>
              <a:rPr lang="en-US" dirty="0">
                <a:solidFill>
                  <a:schemeClr val="tx1"/>
                </a:solidFill>
                <a:latin typeface="+mn-lt"/>
              </a:rPr>
              <a:t>Web Multimedia </a:t>
            </a:r>
            <a:r>
              <a:rPr lang="en-US" dirty="0" smtClean="0">
                <a:solidFill>
                  <a:schemeClr val="tx1"/>
                </a:solidFill>
                <a:latin typeface="+mn-lt"/>
              </a:rPr>
              <a:t>and</a:t>
            </a:r>
            <a:r>
              <a:rPr lang="en-US" baseline="0" dirty="0" smtClean="0">
                <a:solidFill>
                  <a:schemeClr val="tx1"/>
                </a:solidFill>
                <a:latin typeface="+mn-lt"/>
              </a:rPr>
              <a:t> </a:t>
            </a:r>
            <a:r>
              <a:rPr lang="en-US" dirty="0" smtClean="0">
                <a:solidFill>
                  <a:schemeClr val="tx1"/>
                </a:solidFill>
                <a:latin typeface="+mn-lt"/>
              </a:rPr>
              <a:t>Interactivity</a:t>
            </a:r>
            <a:endParaRPr lang="en-US" dirty="0">
              <a:solidFill>
                <a:schemeClr val="tx1"/>
              </a:solidFill>
              <a:latin typeface="+mn-lt"/>
              <a:cs typeface="Arial" panose="020B0604020202020204" pitchFamily="34" charset="0"/>
            </a:endParaRP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25213"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2017, 2015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8" name="TextBox 7"/>
          <p:cNvSpPr txBox="1"/>
          <p:nvPr/>
        </p:nvSpPr>
        <p:spPr>
          <a:xfrm>
            <a:off x="5377070" y="4611757"/>
            <a:ext cx="2922104"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247130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Configure Audio &amp; Video</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fontAlgn="auto" hangingPunct="1">
              <a:buNone/>
              <a:defRPr/>
            </a:pPr>
            <a:r>
              <a:rPr lang="en-US" altLang="en-US" sz="2400" kern="1200" dirty="0">
                <a:solidFill>
                  <a:srgbClr val="000000"/>
                </a:solidFill>
                <a:latin typeface="Arial (Body)"/>
                <a:ea typeface="+mn-ea"/>
                <a:cs typeface="Arial" panose="020B0604020202020204" pitchFamily="34" charset="0"/>
              </a:rPr>
              <a:t>Most basic method to provide audio or video </a:t>
            </a:r>
            <a:r>
              <a:rPr lang="en-US" altLang="en-US" sz="2400" kern="1200" dirty="0" smtClean="0">
                <a:solidFill>
                  <a:srgbClr val="000000"/>
                </a:solidFill>
                <a:latin typeface="Arial (Body)"/>
                <a:ea typeface="+mn-ea"/>
                <a:cs typeface="Arial" panose="020B0604020202020204" pitchFamily="34" charset="0"/>
              </a:rPr>
              <a:t>files:</a:t>
            </a:r>
          </a:p>
          <a:p>
            <a:pPr marL="274638" indent="-274638" eaLnBrk="1" fontAlgn="auto" hangingPunct="1">
              <a:buNone/>
              <a:tabLst/>
              <a:defRPr/>
            </a:pPr>
            <a:r>
              <a:rPr lang="en-US" altLang="en-US" sz="2400" kern="1200" dirty="0" smtClean="0">
                <a:solidFill>
                  <a:srgbClr val="000000"/>
                </a:solidFill>
                <a:latin typeface="Arial (Body)"/>
                <a:ea typeface="+mn-ea"/>
                <a:cs typeface="Arial" panose="020B0604020202020204" pitchFamily="34" charset="0"/>
              </a:rPr>
              <a:t>Hyperlink</a:t>
            </a:r>
            <a:endParaRPr lang="en-US" altLang="en-US" sz="2400" kern="1200" dirty="0">
              <a:solidFill>
                <a:srgbClr val="000000"/>
              </a:solidFill>
              <a:latin typeface="Arial (Body)"/>
              <a:ea typeface="+mn-ea"/>
              <a:cs typeface="Arial" panose="020B0604020202020204" pitchFamily="34" charset="0"/>
            </a:endParaRPr>
          </a:p>
        </p:txBody>
      </p:sp>
      <p:pic>
        <p:nvPicPr>
          <p:cNvPr id="4" name="Picture 3" descr="Computer code has 2 lines. the lines read as follows. line 1.left angle bracket a h r e f equals double quote w d f podcast period m p 3 double quote title equals double quote web design. line 2. podcast double quote right angle bracket. web design podcast left angle bracket slash a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19" y="2769773"/>
            <a:ext cx="7969562" cy="922213"/>
          </a:xfrm>
          <a:prstGeom prst="rect">
            <a:avLst/>
          </a:prstGeom>
        </p:spPr>
      </p:pic>
      <p:pic>
        <p:nvPicPr>
          <p:cNvPr id="6" name="Picture 1" descr="A web page that plays an M P 3 file and has a link to a text transcript of podcast. The page consists of an h 1 heading that reads, Web Design Podcast, followed by two links. The first link reads, Podcast Episode 1 followed by text that reads, left parenthesis M P 3 right parenthesis. Below is the second link that reads, Podcast Transcript.">
            <a:extLst>
              <a:ext uri="{FF2B5EF4-FFF2-40B4-BE49-F238E27FC236}">
                <a16:creationId xmlns:a16="http://schemas.microsoft.com/office/drawing/2014/main" id="{941F9B90-D305-4470-AE50-88CCE163F0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5244" y="3932207"/>
            <a:ext cx="3779612" cy="238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Multimedia &amp; Accessibility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39044"/>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Provide alternate content</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Transcript (for audio)</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Captions (for video)</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Text </a:t>
            </a:r>
            <a:r>
              <a:rPr lang="en-US" altLang="en-US" sz="2400" kern="1200" dirty="0" smtClean="0">
                <a:solidFill>
                  <a:srgbClr val="000000"/>
                </a:solidFill>
                <a:latin typeface="Arial (Body)"/>
                <a:ea typeface="+mn-ea"/>
                <a:cs typeface="+mn-cs"/>
              </a:rPr>
              <a:t>format</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What </a:t>
            </a:r>
            <a:r>
              <a:rPr lang="en-US" kern="1200" spc="-50" dirty="0" smtClean="0">
                <a:latin typeface="Times New Roman" panose="02020603050405020304" pitchFamily="18" charset="0"/>
                <a:ea typeface="+mj-ea"/>
                <a:cs typeface="+mj-cs"/>
              </a:rPr>
              <a:t>is </a:t>
            </a:r>
            <a:r>
              <a:rPr lang="en-US" kern="1200" spc="-50" dirty="0">
                <a:latin typeface="Times New Roman" panose="02020603050405020304" pitchFamily="18" charset="0"/>
                <a:ea typeface="+mj-ea"/>
                <a:cs typeface="+mj-cs"/>
              </a:rPr>
              <a:t>Adobe Flash?</a:t>
            </a:r>
          </a:p>
        </p:txBody>
      </p:sp>
      <p:sp>
        <p:nvSpPr>
          <p:cNvPr id="3" name="Text Placeholder 2"/>
          <p:cNvSpPr>
            <a:spLocks noGrp="1"/>
          </p:cNvSpPr>
          <p:nvPr>
            <p:ph type="body" idx="1"/>
          </p:nvPr>
        </p:nvSpPr>
        <p:spPr>
          <a:xfrm>
            <a:off x="457200" y="1600200"/>
            <a:ext cx="8229600" cy="4685868"/>
          </a:xfrm>
        </p:spPr>
        <p:txBody>
          <a:bodyPr>
            <a:spAutoFit/>
          </a:bodyPr>
          <a:lstStyle/>
          <a:p>
            <a:pPr marL="255651" indent="-255651" eaLnBrk="1" fontAlgn="auto" hangingPunct="1">
              <a:tabLst/>
              <a:defRPr/>
            </a:pPr>
            <a:r>
              <a:rPr lang="en-US" altLang="en-US" sz="2200" kern="1200" dirty="0">
                <a:solidFill>
                  <a:srgbClr val="000000"/>
                </a:solidFill>
                <a:latin typeface="+mn-lt"/>
                <a:ea typeface="+mn-ea"/>
                <a:cs typeface="Arial" panose="020B0604020202020204" pitchFamily="34" charset="0"/>
              </a:rPr>
              <a:t>A popular multimedia application</a:t>
            </a:r>
          </a:p>
          <a:p>
            <a:pPr marL="255651" indent="-255651" eaLnBrk="1" fontAlgn="auto" hangingPunct="1">
              <a:tabLst/>
              <a:defRPr/>
            </a:pPr>
            <a:r>
              <a:rPr lang="en-US" altLang="en-US" sz="2200" kern="1200" dirty="0">
                <a:solidFill>
                  <a:srgbClr val="000000"/>
                </a:solidFill>
                <a:latin typeface="+mn-lt"/>
                <a:ea typeface="+mn-ea"/>
                <a:cs typeface="+mn-cs"/>
              </a:rPr>
              <a:t>Create multimedia which adds visual interest and interactivity to web pages</a:t>
            </a:r>
            <a:endParaRPr lang="en-US" altLang="en-US" sz="2200" kern="1200" dirty="0">
              <a:solidFill>
                <a:srgbClr val="000000"/>
              </a:solidFill>
              <a:latin typeface="+mn-lt"/>
              <a:ea typeface="+mn-ea"/>
              <a:cs typeface="Arial" panose="020B0604020202020204" pitchFamily="34" charset="0"/>
            </a:endParaRPr>
          </a:p>
          <a:p>
            <a:pPr marL="255651" indent="-255651" eaLnBrk="1" fontAlgn="auto" hangingPunct="1">
              <a:tabLst/>
              <a:defRPr/>
            </a:pPr>
            <a:r>
              <a:rPr lang="en-US" altLang="en-US" sz="2200" kern="1200" dirty="0">
                <a:solidFill>
                  <a:srgbClr val="000000"/>
                </a:solidFill>
                <a:latin typeface="+mn-lt"/>
                <a:ea typeface="+mn-ea"/>
                <a:cs typeface="+mn-cs"/>
              </a:rPr>
              <a:t>Flash movies are saved in “.</a:t>
            </a:r>
            <a:r>
              <a:rPr lang="en-US" altLang="en-US" sz="2200" kern="1200" dirty="0" smtClean="0">
                <a:solidFill>
                  <a:srgbClr val="000000"/>
                </a:solidFill>
                <a:latin typeface="+mn-lt"/>
                <a:ea typeface="+mn-ea"/>
                <a:cs typeface="+mn-cs"/>
              </a:rPr>
              <a:t>s</a:t>
            </a:r>
            <a:r>
              <a:rPr lang="en-US" altLang="en-US" sz="100" kern="1200" dirty="0" smtClean="0">
                <a:solidFill>
                  <a:srgbClr val="000000"/>
                </a:solidFill>
                <a:latin typeface="+mn-lt"/>
                <a:ea typeface="+mn-ea"/>
                <a:cs typeface="+mn-cs"/>
              </a:rPr>
              <a:t> </a:t>
            </a:r>
            <a:r>
              <a:rPr lang="en-US" altLang="en-US" sz="2200" kern="1200" dirty="0" smtClean="0">
                <a:solidFill>
                  <a:srgbClr val="000000"/>
                </a:solidFill>
                <a:latin typeface="+mn-lt"/>
                <a:ea typeface="+mn-ea"/>
                <a:cs typeface="+mn-cs"/>
              </a:rPr>
              <a:t>w</a:t>
            </a:r>
            <a:r>
              <a:rPr lang="en-US" altLang="en-US" sz="100" kern="1200" dirty="0" smtClean="0">
                <a:solidFill>
                  <a:srgbClr val="000000"/>
                </a:solidFill>
                <a:latin typeface="+mn-lt"/>
                <a:ea typeface="+mn-ea"/>
                <a:cs typeface="+mn-cs"/>
              </a:rPr>
              <a:t> </a:t>
            </a:r>
            <a:r>
              <a:rPr lang="en-US" altLang="en-US" sz="2200" kern="1200" dirty="0" smtClean="0">
                <a:solidFill>
                  <a:srgbClr val="000000"/>
                </a:solidFill>
                <a:latin typeface="+mn-lt"/>
                <a:ea typeface="+mn-ea"/>
                <a:cs typeface="+mn-cs"/>
              </a:rPr>
              <a:t>f</a:t>
            </a:r>
            <a:r>
              <a:rPr lang="en-US" altLang="en-US" sz="2200" kern="1200" dirty="0">
                <a:solidFill>
                  <a:srgbClr val="000000"/>
                </a:solidFill>
                <a:latin typeface="+mn-lt"/>
                <a:ea typeface="+mn-ea"/>
                <a:cs typeface="+mn-cs"/>
              </a:rPr>
              <a:t>” files</a:t>
            </a:r>
          </a:p>
          <a:p>
            <a:pPr marL="255651" indent="-255651" eaLnBrk="1" fontAlgn="auto" hangingPunct="1">
              <a:tabLst/>
              <a:defRPr/>
            </a:pPr>
            <a:r>
              <a:rPr lang="en-US" altLang="en-US" sz="2200" kern="1200" dirty="0">
                <a:solidFill>
                  <a:srgbClr val="000000"/>
                </a:solidFill>
                <a:latin typeface="+mn-lt"/>
                <a:ea typeface="+mn-ea"/>
                <a:cs typeface="+mn-cs"/>
              </a:rPr>
              <a:t>Perception of speedy display</a:t>
            </a:r>
          </a:p>
          <a:p>
            <a:pPr marL="255651" indent="-255651" eaLnBrk="1" fontAlgn="auto" hangingPunct="1">
              <a:tabLst/>
              <a:defRPr/>
            </a:pPr>
            <a:r>
              <a:rPr lang="en-US" altLang="en-US" sz="2200" kern="1200" dirty="0">
                <a:solidFill>
                  <a:srgbClr val="000000"/>
                </a:solidFill>
                <a:latin typeface="+mn-lt"/>
                <a:ea typeface="+mn-ea"/>
                <a:cs typeface="+mn-cs"/>
              </a:rPr>
              <a:t>.</a:t>
            </a:r>
            <a:r>
              <a:rPr lang="en-US" altLang="en-US" sz="2200" kern="1200" dirty="0" smtClean="0">
                <a:solidFill>
                  <a:srgbClr val="000000"/>
                </a:solidFill>
                <a:latin typeface="+mn-lt"/>
                <a:ea typeface="+mn-ea"/>
                <a:cs typeface="+mn-cs"/>
              </a:rPr>
              <a:t>s</a:t>
            </a:r>
            <a:r>
              <a:rPr lang="en-US" altLang="en-US" sz="100" kern="1200" dirty="0" smtClean="0">
                <a:solidFill>
                  <a:srgbClr val="000000"/>
                </a:solidFill>
                <a:latin typeface="+mn-lt"/>
                <a:ea typeface="+mn-ea"/>
                <a:cs typeface="+mn-cs"/>
              </a:rPr>
              <a:t> </a:t>
            </a:r>
            <a:r>
              <a:rPr lang="en-US" altLang="en-US" sz="2200" kern="1200" dirty="0" smtClean="0">
                <a:solidFill>
                  <a:srgbClr val="000000"/>
                </a:solidFill>
                <a:latin typeface="+mn-lt"/>
                <a:ea typeface="+mn-ea"/>
                <a:cs typeface="+mn-cs"/>
              </a:rPr>
              <a:t>w</a:t>
            </a:r>
            <a:r>
              <a:rPr lang="en-US" altLang="en-US" sz="100" kern="1200" dirty="0" smtClean="0">
                <a:solidFill>
                  <a:srgbClr val="000000"/>
                </a:solidFill>
                <a:latin typeface="+mn-lt"/>
                <a:ea typeface="+mn-ea"/>
                <a:cs typeface="+mn-cs"/>
              </a:rPr>
              <a:t> </a:t>
            </a:r>
            <a:r>
              <a:rPr lang="en-US" altLang="en-US" sz="2200" kern="1200" dirty="0" smtClean="0">
                <a:solidFill>
                  <a:srgbClr val="000000"/>
                </a:solidFill>
                <a:latin typeface="+mn-lt"/>
                <a:ea typeface="+mn-ea"/>
                <a:cs typeface="+mn-cs"/>
              </a:rPr>
              <a:t>f </a:t>
            </a:r>
            <a:r>
              <a:rPr lang="en-US" altLang="en-US" sz="2200" kern="1200" dirty="0">
                <a:solidFill>
                  <a:srgbClr val="000000"/>
                </a:solidFill>
                <a:latin typeface="+mn-lt"/>
                <a:ea typeface="+mn-ea"/>
                <a:cs typeface="+mn-cs"/>
              </a:rPr>
              <a:t>files play as they download</a:t>
            </a:r>
          </a:p>
          <a:p>
            <a:pPr marL="255651" indent="-255651" eaLnBrk="1" fontAlgn="auto" hangingPunct="1">
              <a:tabLst/>
              <a:defRPr/>
            </a:pPr>
            <a:r>
              <a:rPr lang="en-US" altLang="en-US" sz="2200" kern="1200" dirty="0">
                <a:solidFill>
                  <a:srgbClr val="000000"/>
                </a:solidFill>
                <a:latin typeface="+mn-lt"/>
                <a:ea typeface="+mn-ea"/>
                <a:cs typeface="+mn-cs"/>
              </a:rPr>
              <a:t>Flash Player</a:t>
            </a:r>
          </a:p>
          <a:p>
            <a:pPr marL="741553" lvl="1" indent="-284353" eaLnBrk="1" fontAlgn="auto" hangingPunct="1">
              <a:buFont typeface="Arial" panose="020B0604020202020204" pitchFamily="34" charset="0"/>
              <a:buChar char="–"/>
              <a:defRPr/>
            </a:pPr>
            <a:r>
              <a:rPr lang="en-US" altLang="en-US" sz="2200" kern="1200" dirty="0">
                <a:solidFill>
                  <a:srgbClr val="000000"/>
                </a:solidFill>
                <a:latin typeface="+mn-lt"/>
                <a:ea typeface="+mn-ea"/>
                <a:cs typeface="+mn-cs"/>
              </a:rPr>
              <a:t>Free browser plug-in</a:t>
            </a:r>
          </a:p>
          <a:p>
            <a:pPr marL="741553" lvl="1" indent="-284353" eaLnBrk="1" fontAlgn="auto" hangingPunct="1">
              <a:buFont typeface="Arial" panose="020B0604020202020204" pitchFamily="34" charset="0"/>
              <a:buChar char="–"/>
              <a:defRPr/>
            </a:pPr>
            <a:r>
              <a:rPr lang="en-US" altLang="en-US" sz="2200" kern="1200" dirty="0">
                <a:solidFill>
                  <a:srgbClr val="000000"/>
                </a:solidFill>
                <a:latin typeface="+mn-lt"/>
                <a:ea typeface="+mn-ea"/>
                <a:cs typeface="+mn-cs"/>
              </a:rPr>
              <a:t>Widely installed on desktop browsers but not well-supported by mobile </a:t>
            </a:r>
            <a:r>
              <a:rPr lang="en-US" altLang="en-US" sz="2200" kern="1200" dirty="0" smtClean="0">
                <a:solidFill>
                  <a:srgbClr val="000000"/>
                </a:solidFill>
                <a:latin typeface="+mn-lt"/>
                <a:ea typeface="+mn-ea"/>
                <a:cs typeface="+mn-cs"/>
              </a:rPr>
              <a:t>devices</a:t>
            </a:r>
            <a:endParaRPr lang="en-US" altLang="en-US" sz="2200" kern="1200" dirty="0">
              <a:solidFill>
                <a:srgbClr val="000000"/>
              </a:solidFill>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nchor="b">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L5 Embed Element</a:t>
            </a:r>
            <a:endParaRPr lang="en-US" kern="1200" spc="-50" dirty="0">
              <a:latin typeface="Times New Roman" panose="02020603050405020304" pitchFamily="18" charset="0"/>
              <a:ea typeface="+mj-ea"/>
              <a:cs typeface="+mj-cs"/>
            </a:endParaRPr>
          </a:p>
        </p:txBody>
      </p:sp>
      <p:pic>
        <p:nvPicPr>
          <p:cNvPr id="5" name="Picture 4" descr="Computer code has 6 lines. the lines read as follows. line 1. left angle bracket embed type equals double quote application slash x hyphen shockwave hyphen flash double quote. line 2. indented once. s r c equals double quote fall 5 period s w f double quote. line 3, indented twice. width equals double quote 640 double quote. line 4, indented once. height equals double quote 100 double quote. line 5, indented once. quality equals double quote high double quote. line 6, indented once. title equals double quote fall nature hikes double quote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3" y="1618129"/>
            <a:ext cx="6186317" cy="2863741"/>
          </a:xfrm>
          <a:prstGeom prst="rect">
            <a:avLst/>
          </a:prstGeom>
        </p:spPr>
      </p:pic>
      <p:pic>
        <p:nvPicPr>
          <p:cNvPr id="6" name="Picture 2" descr="A web page that uses an embed element to display a Flash file. The page consists of an h 1 heading that reads, Fall Nature Hikes on a background image of trees.">
            <a:extLst>
              <a:ext uri="{FF2B5EF4-FFF2-40B4-BE49-F238E27FC236}">
                <a16:creationId xmlns:a16="http://schemas.microsoft.com/office/drawing/2014/main" id="{5DE444B7-D685-4371-8012-1F858C9BF3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8209" y="4669084"/>
            <a:ext cx="5427581" cy="173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11.1</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a:spAutoFit/>
          </a:bodyPr>
          <a:lstStyle/>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List three common web browser plug-ins and describe their use.</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issues involved with adding media such as audio or video to a web page.</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a disadvantage of using Flash on a web page.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nchor="b">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L5 Audio &amp; Source Elements</a:t>
            </a:r>
            <a:endParaRPr lang="en-US" kern="1200" spc="-50" dirty="0">
              <a:latin typeface="Times New Roman" panose="02020603050405020304" pitchFamily="18" charset="0"/>
              <a:ea typeface="+mj-ea"/>
              <a:cs typeface="+mj-cs"/>
            </a:endParaRPr>
          </a:p>
        </p:txBody>
      </p:sp>
      <p:pic>
        <p:nvPicPr>
          <p:cNvPr id="5" name="Picture 4" descr="Computer code has 5 lines. the lines read as follows. line 1. left angle bracket audio controls equals double quote controls double quote right angle bracket. line 2. indented once. left angle bracket source s r c equals double quote sound loop period m p 3 double quote type equals double quote audio slash m p e g double quote right angle bracket. line 3. left angle bracket. source s r c equals double quote sound loop period o g g double quote type equals double quote audio slash o g g double quote. right angle bracket. line 4. a href equals double quote sound loop period m p 3 right angle bracket download the audio file left angle bracket slash a right angle bracket left parenthesis M P 3 right parenthesis. line 5. left angle bracket slash audio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25" y="1648805"/>
            <a:ext cx="7828150" cy="2098851"/>
          </a:xfrm>
          <a:prstGeom prst="rect">
            <a:avLst/>
          </a:prstGeom>
        </p:spPr>
      </p:pic>
      <p:pic>
        <p:nvPicPr>
          <p:cNvPr id="6" name="Picture 2" descr="A browser tab titled Adding a Sound Using the Audio Tag, with an audio element featuring a play and pause button, a sliding time marker, and volume control. Text above the audio element reads, This page has a sound loop added to it using the less than symbol audio greater than symbol tag.">
            <a:extLst>
              <a:ext uri="{FF2B5EF4-FFF2-40B4-BE49-F238E27FC236}">
                <a16:creationId xmlns:a16="http://schemas.microsoft.com/office/drawing/2014/main" id="{F50B7F32-B0DD-4592-B78C-B70D3FD9CC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336" y="3984491"/>
            <a:ext cx="5227445" cy="2097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nchor="b">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L5 Video &amp; Source Elements</a:t>
            </a:r>
            <a:endParaRPr lang="en-US" kern="1200" spc="-50" dirty="0">
              <a:latin typeface="Times New Roman" panose="02020603050405020304" pitchFamily="18" charset="0"/>
              <a:ea typeface="+mj-ea"/>
              <a:cs typeface="+mj-cs"/>
            </a:endParaRPr>
          </a:p>
        </p:txBody>
      </p:sp>
      <p:pic>
        <p:nvPicPr>
          <p:cNvPr id="5" name="Picture 4" descr="Computer code has 6 lines. the lines read as follows. line 1. left angle bracket video controls equals double quote controls double quote poster equals double quote sparky period j p g double quote. line 2, indented once. width equals double quote 160 double quote height equals double quote 150 double quote right angle bracket. line 3. left angle bracket. source s r c equals double quote sparky period m 4 v double quote. type equals double quote video slash m p 4 double quote right angle bracket. line 4. left angle bracket source s r c equals double quote sparky period o g v double quote type equals double quote video slash o g g double quote right angle bracket. line 5, indented once. left angle bracket a h r e f equals double quote sparky period m o v double quote right angle bracket. sparky the dog. left angle bracket slash a right angle bracket. left parenthesis period m o v right parenthesis. line 6. left angle bracket slash video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37" y="1609922"/>
            <a:ext cx="5923788" cy="2424346"/>
          </a:xfrm>
          <a:prstGeom prst="rect">
            <a:avLst/>
          </a:prstGeom>
        </p:spPr>
      </p:pic>
      <p:pic>
        <p:nvPicPr>
          <p:cNvPr id="6" name="Picture 2" descr="A web page shown in Firefox that displays a controller for a video file. The page consists of an h 1 heading that reads, Sparky Speaks, and below it is a video control. The control shows an image of a dog.">
            <a:extLst>
              <a:ext uri="{FF2B5EF4-FFF2-40B4-BE49-F238E27FC236}">
                <a16:creationId xmlns:a16="http://schemas.microsoft.com/office/drawing/2014/main" id="{A3D1265F-120D-4C78-A20C-136921F708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70260" y="1632381"/>
            <a:ext cx="2271713"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Drop Down Menu</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3979889" cy="4824367"/>
          </a:xfrm>
        </p:spPr>
        <p:txBody>
          <a:bodyPr wrap="square">
            <a:spAutoFit/>
          </a:bodyPr>
          <a:lstStyle/>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mn-ea"/>
                <a:cs typeface="+mn-cs"/>
              </a:rPr>
              <a:t>Configure nav container with position relative</a:t>
            </a:r>
          </a:p>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mn-ea"/>
                <a:cs typeface="+mn-cs"/>
              </a:rPr>
              <a:t>Code submenu (drop down menu)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t>
            </a:r>
            <a:r>
              <a:rPr lang="en-US" altLang="en-US" sz="2400" kern="1200" dirty="0">
                <a:solidFill>
                  <a:srgbClr val="000000"/>
                </a:solidFill>
                <a:latin typeface="Arial (Body)"/>
                <a:ea typeface="+mn-ea"/>
                <a:cs typeface="+mn-cs"/>
              </a:rPr>
              <a:t>element with the parent li element</a:t>
            </a:r>
          </a:p>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mn-ea"/>
                <a:cs typeface="+mn-cs"/>
              </a:rPr>
              <a:t>Configure submenu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t>
            </a:r>
            <a:r>
              <a:rPr lang="en-US" altLang="en-US" sz="2400" kern="1200" dirty="0">
                <a:solidFill>
                  <a:srgbClr val="000000"/>
                </a:solidFill>
                <a:latin typeface="Arial (Body)"/>
                <a:ea typeface="+mn-ea"/>
                <a:cs typeface="+mn-cs"/>
              </a:rPr>
              <a:t>element to initially not display</a:t>
            </a:r>
          </a:p>
          <a:p>
            <a:pPr marL="255651" indent="-255651" eaLnBrk="1" hangingPunct="1">
              <a:buFont typeface="Arial" panose="020B0604020202020204" pitchFamily="34" charset="0"/>
              <a:buChar char="•"/>
              <a:defRPr/>
            </a:pPr>
            <a:r>
              <a:rPr lang="en-US" altLang="en-US" sz="2400" kern="1200" dirty="0">
                <a:solidFill>
                  <a:srgbClr val="000000"/>
                </a:solidFill>
                <a:latin typeface="Arial (Body)"/>
                <a:ea typeface="+mn-ea"/>
                <a:cs typeface="+mn-cs"/>
              </a:rPr>
              <a:t>Configure </a:t>
            </a:r>
            <a:r>
              <a:rPr lang="en-US" altLang="en-US" sz="2400" kern="1200" dirty="0" smtClean="0">
                <a:solidFill>
                  <a:srgbClr val="000000"/>
                </a:solidFill>
                <a:latin typeface="Arial (Body)"/>
                <a:ea typeface="+mn-ea"/>
                <a:cs typeface="+mn-cs"/>
              </a:rPr>
              <a:t>submenu 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a:t>
            </a:r>
            <a:r>
              <a:rPr lang="en-US" altLang="en-US" sz="2400" kern="1200" dirty="0">
                <a:solidFill>
                  <a:srgbClr val="000000"/>
                </a:solidFill>
                <a:latin typeface="Arial (Body)"/>
                <a:ea typeface="+mn-ea"/>
                <a:cs typeface="+mn-cs"/>
              </a:rPr>
              <a:t>element with absolute positioning</a:t>
            </a:r>
          </a:p>
        </p:txBody>
      </p:sp>
      <p:pic>
        <p:nvPicPr>
          <p:cNvPr id="5" name="Picture 2" descr="The Lighthouse Island Bistro home page has an interactive drop down navigation menu. This description will only focus on the upper portion of the home page. At the top above the header, is the n a v area, where the main navigation hyperlinks are displayed horizontally and are aligned to the right side of the area. They have white text on dark blue, which matches the n a v background color. The hyperlinks read, Home, Coffee, Cuisine, Directions, and Contact. Cuisine has been selected and a drop down menu is now shown. It contains the Breakfast, Lunch, and Dinner hyperlinks.">
            <a:extLst>
              <a:ext uri="{FF2B5EF4-FFF2-40B4-BE49-F238E27FC236}">
                <a16:creationId xmlns:a16="http://schemas.microsoft.com/office/drawing/2014/main" id="{D56E55A9-DE40-4DC4-9C7E-F311720638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41323"/>
            <a:ext cx="4121476" cy="303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S3 Transform Property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fontAlgn="auto" hangingPunct="1">
              <a:buNone/>
              <a:defRPr/>
            </a:pPr>
            <a:r>
              <a:rPr lang="en-US" sz="2400" kern="1200" dirty="0">
                <a:solidFill>
                  <a:srgbClr val="000000"/>
                </a:solidFill>
                <a:latin typeface="Arial (Body)"/>
                <a:ea typeface="+mn-ea"/>
                <a:cs typeface="+mn-cs"/>
              </a:rPr>
              <a:t>Allows you to rotate, scale, skew, or move an </a:t>
            </a:r>
            <a:r>
              <a:rPr lang="en-US" sz="2400" kern="1200" dirty="0" smtClean="0">
                <a:solidFill>
                  <a:srgbClr val="000000"/>
                </a:solidFill>
                <a:latin typeface="Arial (Body)"/>
                <a:ea typeface="+mn-ea"/>
                <a:cs typeface="+mn-cs"/>
              </a:rPr>
              <a:t>element</a:t>
            </a:r>
            <a:endParaRPr lang="en-US" sz="2400" kern="1200" dirty="0">
              <a:solidFill>
                <a:srgbClr val="000000"/>
              </a:solidFill>
              <a:latin typeface="Arial (Body)"/>
              <a:ea typeface="+mn-ea"/>
              <a:cs typeface="+mn-cs"/>
            </a:endParaRPr>
          </a:p>
          <a:p>
            <a:pPr marL="0" indent="0" eaLnBrk="1" fontAlgn="auto" hangingPunct="1">
              <a:buNone/>
              <a:defRPr/>
            </a:pPr>
            <a:r>
              <a:rPr lang="en-US" sz="2400" kern="1200" dirty="0" smtClean="0">
                <a:solidFill>
                  <a:srgbClr val="000000"/>
                </a:solidFill>
                <a:latin typeface="Arial (Body)"/>
                <a:ea typeface="+mn-ea"/>
                <a:cs typeface="+mn-cs"/>
              </a:rPr>
              <a:t>Example:</a:t>
            </a:r>
            <a:endParaRPr lang="en-US" sz="2400" kern="1200" dirty="0">
              <a:solidFill>
                <a:srgbClr val="000000"/>
              </a:solidFill>
              <a:latin typeface="Arial (Body)"/>
              <a:ea typeface="+mn-ea"/>
              <a:cs typeface="+mn-cs"/>
            </a:endParaRPr>
          </a:p>
        </p:txBody>
      </p:sp>
      <p:pic>
        <p:nvPicPr>
          <p:cNvPr id="4" name="Picture 3" descr="Computer code reads, transform colon rotate left parenthesis 3 d e g right parenthesis semicol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81" y="2735605"/>
            <a:ext cx="3275918" cy="412930"/>
          </a:xfrm>
          <a:prstGeom prst="rect">
            <a:avLst/>
          </a:prstGeom>
        </p:spPr>
      </p:pic>
      <p:pic>
        <p:nvPicPr>
          <p:cNvPr id="6" name="Picture 3" descr="The Lighthouse Island Bistro home page, where the use of the C S S 3 transform property has slightly rotated an image. This description will only focus on the two columns on the page. In the left column, is the n a v area that consists of a vertical series of hyperlinks that read, Home Menu, Directions, and Contact. The hyperlinks are in white and are not underlined. The background color of the n a v area is a light blue. the main area of the home page. In right column is the main area, and it consists of a vertical series of subheadings and related text. Subheading text is a light blue, while paragraph text is a darker blue. At the upper right of the main area is an image of a lighthouse with the caption Island Lighthouse comma Built in 18 70. The image and caption have been rotated clockwise a small amount.">
            <a:extLst>
              <a:ext uri="{FF2B5EF4-FFF2-40B4-BE49-F238E27FC236}">
                <a16:creationId xmlns:a16="http://schemas.microsoft.com/office/drawing/2014/main" id="{07FC9798-C186-41C1-88FF-7B1C2B0F40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60460" y="3340370"/>
            <a:ext cx="366712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altLang="en-US" kern="1200" spc="-50" dirty="0" smtClean="0">
                <a:latin typeface="Times New Roman" panose="02020603050405020304" pitchFamily="18" charset="0"/>
                <a:ea typeface="+mj-ea"/>
                <a:cs typeface="+mj-cs"/>
              </a:rPr>
              <a:t>C</a:t>
            </a:r>
            <a:r>
              <a:rPr lang="en-US" altLang="en-US" sz="100" kern="1200" spc="-50" dirty="0" smtClean="0">
                <a:latin typeface="Times New Roman" panose="02020603050405020304" pitchFamily="18" charset="0"/>
                <a:ea typeface="+mj-ea"/>
                <a:cs typeface="+mj-cs"/>
              </a:rPr>
              <a:t> </a:t>
            </a:r>
            <a:r>
              <a:rPr lang="en-US" altLang="en-US" kern="1200" spc="-50" dirty="0" smtClean="0">
                <a:latin typeface="Times New Roman" panose="02020603050405020304" pitchFamily="18" charset="0"/>
                <a:ea typeface="+mj-ea"/>
                <a:cs typeface="+mj-cs"/>
              </a:rPr>
              <a:t>S</a:t>
            </a:r>
            <a:r>
              <a:rPr lang="en-US" altLang="en-US" sz="100" kern="1200" spc="-50" dirty="0" smtClean="0">
                <a:latin typeface="Times New Roman" panose="02020603050405020304" pitchFamily="18" charset="0"/>
                <a:ea typeface="+mj-ea"/>
                <a:cs typeface="+mj-cs"/>
              </a:rPr>
              <a:t> </a:t>
            </a:r>
            <a:r>
              <a:rPr lang="en-US" altLang="en-US" kern="1200" spc="-50" dirty="0" smtClean="0">
                <a:latin typeface="Times New Roman" panose="02020603050405020304" pitchFamily="18" charset="0"/>
                <a:ea typeface="+mj-ea"/>
                <a:cs typeface="+mj-cs"/>
              </a:rPr>
              <a:t>S3 Transition Property</a:t>
            </a:r>
            <a:endParaRPr lang="en-US" alt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fontAlgn="auto" hangingPunct="1">
              <a:buNone/>
              <a:defRPr/>
            </a:pPr>
            <a:r>
              <a:rPr lang="en-US" sz="2400" kern="1200" dirty="0">
                <a:solidFill>
                  <a:srgbClr val="000000"/>
                </a:solidFill>
                <a:latin typeface="Arial (Body)"/>
                <a:ea typeface="+mn-ea"/>
                <a:cs typeface="+mn-cs"/>
              </a:rPr>
              <a:t>Provides for changes in property values to display in a smoother manner over a specified </a:t>
            </a:r>
            <a:r>
              <a:rPr lang="en-US" sz="2400" kern="1200" dirty="0" smtClean="0">
                <a:solidFill>
                  <a:srgbClr val="000000"/>
                </a:solidFill>
                <a:latin typeface="Arial (Body)"/>
                <a:ea typeface="+mn-ea"/>
                <a:cs typeface="+mn-cs"/>
              </a:rPr>
              <a:t>time.</a:t>
            </a:r>
          </a:p>
          <a:p>
            <a:pPr marL="0" indent="0" eaLnBrk="1" fontAlgn="auto" hangingPunct="1">
              <a:buNone/>
              <a:defRPr/>
            </a:pPr>
            <a:r>
              <a:rPr lang="en-US" sz="2400" kern="1200" dirty="0" smtClean="0">
                <a:solidFill>
                  <a:srgbClr val="000000"/>
                </a:solidFill>
                <a:latin typeface="Arial (Body)"/>
                <a:ea typeface="+mn-ea"/>
                <a:cs typeface="+mn-cs"/>
              </a:rPr>
              <a:t>Example:</a:t>
            </a:r>
            <a:endParaRPr lang="en-US" sz="2400" kern="1200" dirty="0">
              <a:solidFill>
                <a:srgbClr val="000000"/>
              </a:solidFill>
              <a:latin typeface="Arial (Body)"/>
              <a:ea typeface="+mn-ea"/>
              <a:cs typeface="+mn-cs"/>
            </a:endParaRPr>
          </a:p>
        </p:txBody>
      </p:sp>
      <p:pic>
        <p:nvPicPr>
          <p:cNvPr id="4" name="Picture 3" descr="Computer code has 2 lines. the lines read as follows. line 1. n a v, a colon hover left brace color colon hash 869d c 7 semicolon background hyphen color colon hash e a r a e a semicolon. line 2. transition colon background hyphen color 2 s linear semicolon right br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81" y="3088430"/>
            <a:ext cx="8024619" cy="711619"/>
          </a:xfrm>
          <a:prstGeom prst="rect">
            <a:avLst/>
          </a:prstGeom>
        </p:spPr>
      </p:pic>
      <p:pic>
        <p:nvPicPr>
          <p:cNvPr id="6" name="Picture 1" descr="The Lighthouse Island Bistro home page showing a transition in action. The n a v area consists of a vertical series of hyperlinks that read, Home Menu, Directions, and Contact. The hyperlinks were all in white and are not underlined. The background color of the n a v area is a light blue. In this figure, Menu has been selected and the colors are reversed. That is, the hyperlink text is now in white with a light blue background.">
            <a:extLst>
              <a:ext uri="{FF2B5EF4-FFF2-40B4-BE49-F238E27FC236}">
                <a16:creationId xmlns:a16="http://schemas.microsoft.com/office/drawing/2014/main" id="{A1818892-9A2D-4958-AC0C-1384E4275C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8315" y="3954923"/>
            <a:ext cx="2975616" cy="227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b="0" kern="1200" spc="-50" dirty="0" smtClean="0">
                <a:solidFill>
                  <a:srgbClr val="007FA3"/>
                </a:solidFill>
                <a:latin typeface="Times New Roman" panose="02020603050405020304" pitchFamily="18" charset="0"/>
                <a:ea typeface="+mj-ea"/>
                <a:cs typeface="+mj-cs"/>
                <a:sym typeface="Times New Roman"/>
              </a:rPr>
              <a:t>(1 of 2)</a:t>
            </a:r>
            <a:endParaRPr lang="en-US" sz="2000" b="0"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idx="1"/>
          </p:nvPr>
        </p:nvSpPr>
        <p:spPr>
          <a:xfrm>
            <a:off x="457200" y="1600200"/>
            <a:ext cx="8229600" cy="3908732"/>
          </a:xfrm>
        </p:spPr>
        <p:txBody>
          <a:bodyPr>
            <a:spAutoFit/>
          </a:bodyPr>
          <a:lstStyle/>
          <a:p>
            <a:pPr marL="0" lvl="1" indent="0" eaLnBrk="1" hangingPunct="1">
              <a:lnSpc>
                <a:spcPct val="100000"/>
              </a:lnSpc>
              <a:spcBef>
                <a:spcPts val="1500"/>
              </a:spcBef>
            </a:pPr>
            <a:r>
              <a:rPr lang="en-US" altLang="en-US" sz="2400" b="1" dirty="0" smtClean="0">
                <a:solidFill>
                  <a:schemeClr val="tx2"/>
                </a:solidFill>
                <a:latin typeface="+mn-lt"/>
              </a:rPr>
              <a:t>11.1</a:t>
            </a:r>
            <a:r>
              <a:rPr lang="en-US" altLang="en-US" sz="2400" dirty="0" smtClean="0">
                <a:latin typeface="+mn-lt"/>
              </a:rPr>
              <a:t> Describe </a:t>
            </a:r>
            <a:r>
              <a:rPr lang="en-US" altLang="en-US" sz="2400" dirty="0">
                <a:latin typeface="+mn-lt"/>
              </a:rPr>
              <a:t>the purpose of plug-ins, helper applications, </a:t>
            </a:r>
            <a:r>
              <a:rPr lang="en-US" altLang="en-US" sz="2400" dirty="0" smtClean="0">
                <a:latin typeface="+mn-lt"/>
              </a:rPr>
              <a:t>media </a:t>
            </a:r>
            <a:r>
              <a:rPr lang="en-US" altLang="en-US" sz="2400" dirty="0">
                <a:latin typeface="+mn-lt"/>
              </a:rPr>
              <a:t>containers, and codecs</a:t>
            </a:r>
          </a:p>
          <a:p>
            <a:pPr marL="0" lvl="1" indent="0" eaLnBrk="1" hangingPunct="1">
              <a:lnSpc>
                <a:spcPct val="100000"/>
              </a:lnSpc>
              <a:spcBef>
                <a:spcPts val="1500"/>
              </a:spcBef>
            </a:pPr>
            <a:r>
              <a:rPr lang="en-US" altLang="en-US" sz="2400" b="1" dirty="0" smtClean="0">
                <a:solidFill>
                  <a:schemeClr val="tx2"/>
                </a:solidFill>
                <a:latin typeface="+mn-lt"/>
              </a:rPr>
              <a:t>11.2 </a:t>
            </a:r>
            <a:r>
              <a:rPr lang="en-US" altLang="en-US" sz="2400" dirty="0" smtClean="0">
                <a:latin typeface="+mn-lt"/>
              </a:rPr>
              <a:t>Describe </a:t>
            </a:r>
            <a:r>
              <a:rPr lang="en-US" altLang="en-US" sz="2400" dirty="0">
                <a:latin typeface="+mn-lt"/>
              </a:rPr>
              <a:t>types of multimedia files used on the Web</a:t>
            </a:r>
          </a:p>
          <a:p>
            <a:pPr marL="0" lvl="1" indent="0" eaLnBrk="1" hangingPunct="1">
              <a:lnSpc>
                <a:spcPct val="100000"/>
              </a:lnSpc>
              <a:spcBef>
                <a:spcPts val="1500"/>
              </a:spcBef>
            </a:pPr>
            <a:r>
              <a:rPr lang="en-US" altLang="en-US" sz="2400" b="1" dirty="0" smtClean="0">
                <a:solidFill>
                  <a:schemeClr val="tx2"/>
                </a:solidFill>
                <a:latin typeface="+mn-lt"/>
              </a:rPr>
              <a:t>11.3</a:t>
            </a:r>
            <a:r>
              <a:rPr lang="en-US" altLang="en-US" sz="2400" dirty="0" smtClean="0">
                <a:latin typeface="+mn-lt"/>
              </a:rPr>
              <a:t> Configure </a:t>
            </a:r>
            <a:r>
              <a:rPr lang="en-US" altLang="en-US" sz="2400" dirty="0">
                <a:latin typeface="+mn-lt"/>
              </a:rPr>
              <a:t>hyperlinks to multimedia </a:t>
            </a:r>
            <a:r>
              <a:rPr lang="en-US" altLang="en-US" sz="2400" dirty="0" smtClean="0">
                <a:latin typeface="+mn-lt"/>
              </a:rPr>
              <a:t>files</a:t>
            </a:r>
            <a:endParaRPr lang="en-US" altLang="en-US" sz="2400" dirty="0">
              <a:latin typeface="+mn-lt"/>
            </a:endParaRPr>
          </a:p>
          <a:p>
            <a:pPr marL="0" lvl="1" indent="0" eaLnBrk="1" hangingPunct="1">
              <a:lnSpc>
                <a:spcPct val="100000"/>
              </a:lnSpc>
              <a:spcBef>
                <a:spcPts val="1500"/>
              </a:spcBef>
            </a:pPr>
            <a:r>
              <a:rPr lang="en-US" altLang="en-US" sz="2400" b="1" dirty="0" smtClean="0">
                <a:solidFill>
                  <a:schemeClr val="tx2"/>
                </a:solidFill>
                <a:latin typeface="+mn-lt"/>
              </a:rPr>
              <a:t>11.4</a:t>
            </a:r>
            <a:r>
              <a:rPr lang="en-US" altLang="en-US" sz="2400" dirty="0" smtClean="0">
                <a:latin typeface="+mn-lt"/>
              </a:rPr>
              <a:t> Configure </a:t>
            </a:r>
            <a:r>
              <a:rPr lang="en-US" altLang="en-US" sz="2400" dirty="0">
                <a:latin typeface="+mn-lt"/>
              </a:rPr>
              <a:t>audio and video on a web page with HTML5 elements</a:t>
            </a:r>
          </a:p>
          <a:p>
            <a:pPr marL="0" lvl="1" indent="0" eaLnBrk="1" hangingPunct="1">
              <a:lnSpc>
                <a:spcPct val="100000"/>
              </a:lnSpc>
              <a:spcBef>
                <a:spcPts val="1500"/>
              </a:spcBef>
            </a:pPr>
            <a:r>
              <a:rPr lang="en-US" altLang="en-US" sz="2400" b="1" dirty="0" smtClean="0">
                <a:solidFill>
                  <a:schemeClr val="tx2"/>
                </a:solidFill>
                <a:latin typeface="+mn-lt"/>
              </a:rPr>
              <a:t>11.5</a:t>
            </a:r>
            <a:r>
              <a:rPr lang="en-US" altLang="en-US" sz="2400" dirty="0" smtClean="0">
                <a:latin typeface="+mn-lt"/>
              </a:rPr>
              <a:t> Describe </a:t>
            </a:r>
            <a:r>
              <a:rPr lang="en-US" altLang="en-US" sz="2400" dirty="0">
                <a:latin typeface="+mn-lt"/>
              </a:rPr>
              <a:t>features and common uses of Adobe Flash, </a:t>
            </a:r>
            <a:r>
              <a:rPr lang="en-US" altLang="en-US" sz="2400" dirty="0" smtClean="0">
                <a:latin typeface="+mn-lt"/>
              </a:rPr>
              <a:t>JavaScript</a:t>
            </a:r>
            <a:r>
              <a:rPr lang="en-US" altLang="en-US" sz="2400" dirty="0">
                <a:latin typeface="+mn-lt"/>
              </a:rPr>
              <a:t>, </a:t>
            </a:r>
            <a:r>
              <a:rPr lang="en-US" altLang="en-US" sz="2400" dirty="0" smtClean="0">
                <a:latin typeface="+mn-lt"/>
              </a:rPr>
              <a:t>Java </a:t>
            </a:r>
            <a:r>
              <a:rPr lang="en-US" altLang="en-US" sz="2400" dirty="0">
                <a:latin typeface="+mn-lt"/>
              </a:rPr>
              <a:t>applets, </a:t>
            </a:r>
            <a:r>
              <a:rPr lang="en-US" altLang="en-US" sz="2400" dirty="0" smtClean="0">
                <a:latin typeface="+mn-lt"/>
              </a:rPr>
              <a:t>Ajax, </a:t>
            </a:r>
            <a:r>
              <a:rPr lang="en-US" altLang="en-US" sz="2400" dirty="0">
                <a:latin typeface="+mn-lt"/>
              </a:rPr>
              <a:t>and jQuery</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Details &amp; Summary Elements</a:t>
            </a:r>
          </a:p>
        </p:txBody>
      </p:sp>
      <p:sp>
        <p:nvSpPr>
          <p:cNvPr id="3" name="Text Placeholder 2"/>
          <p:cNvSpPr>
            <a:spLocks noGrp="1"/>
          </p:cNvSpPr>
          <p:nvPr>
            <p:ph type="body" idx="1"/>
          </p:nvPr>
        </p:nvSpPr>
        <p:spPr>
          <a:xfrm>
            <a:off x="457200" y="1600200"/>
            <a:ext cx="8229600" cy="1984829"/>
          </a:xfrm>
        </p:spPr>
        <p:txBody>
          <a:bodyPr/>
          <a:lstStyle/>
          <a:p>
            <a:pPr marL="0" indent="0" eaLnBrk="1" hangingPunct="1">
              <a:buNone/>
            </a:pPr>
            <a:r>
              <a:rPr lang="en-US" altLang="en-US" sz="2400" dirty="0">
                <a:latin typeface="+mn-lt"/>
              </a:rPr>
              <a:t>Used together to configure an interactive widget</a:t>
            </a:r>
          </a:p>
          <a:p>
            <a:pPr marL="0" indent="0" eaLnBrk="1" hangingPunct="1">
              <a:buNone/>
            </a:pPr>
            <a:r>
              <a:rPr lang="en-US" altLang="en-US" sz="2400" dirty="0">
                <a:latin typeface="+mn-lt"/>
              </a:rPr>
              <a:t>Details element contains one summary element and detailed information</a:t>
            </a:r>
          </a:p>
          <a:p>
            <a:pPr marL="0" indent="0" eaLnBrk="1" hangingPunct="1">
              <a:buNone/>
            </a:pPr>
            <a:r>
              <a:rPr lang="en-US" altLang="en-US" sz="2400" dirty="0">
                <a:latin typeface="+mn-lt"/>
              </a:rPr>
              <a:t>Summary element contains the text initially </a:t>
            </a:r>
            <a:r>
              <a:rPr lang="en-US" altLang="en-US" sz="2400" dirty="0" smtClean="0">
                <a:latin typeface="+mn-lt"/>
              </a:rPr>
              <a:t>displayed</a:t>
            </a:r>
            <a:endParaRPr lang="en-US" altLang="en-US" sz="2400" dirty="0">
              <a:latin typeface="+mn-lt"/>
            </a:endParaRPr>
          </a:p>
        </p:txBody>
      </p:sp>
      <p:pic>
        <p:nvPicPr>
          <p:cNvPr id="4" name="Picture 3" descr="A web page that shows summary and details elements displayed in a nonsupporting browser."/>
          <p:cNvPicPr>
            <a:picLocks noChangeAspect="1"/>
          </p:cNvPicPr>
          <p:nvPr/>
        </p:nvPicPr>
        <p:blipFill>
          <a:blip r:embed="rId2"/>
          <a:stretch>
            <a:fillRect/>
          </a:stretch>
        </p:blipFill>
        <p:spPr>
          <a:xfrm>
            <a:off x="1118316" y="3872579"/>
            <a:ext cx="6907367" cy="2255716"/>
          </a:xfrm>
          <a:prstGeom prst="rect">
            <a:avLst/>
          </a:prstGeom>
        </p:spPr>
      </p:pic>
    </p:spTree>
    <p:extLst>
      <p:ext uri="{BB962C8B-B14F-4D97-AF65-F5344CB8AC3E}">
        <p14:creationId xmlns:p14="http://schemas.microsoft.com/office/powerpoint/2010/main" val="1834344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 Image Gallery</a:t>
            </a:r>
            <a:endParaRPr lang="en-US" kern="1200" spc="-50" dirty="0">
              <a:latin typeface="Times New Roman" panose="02020603050405020304" pitchFamily="18" charset="0"/>
              <a:ea typeface="+mj-ea"/>
              <a:cs typeface="+mj-cs"/>
            </a:endParaRPr>
          </a:p>
        </p:txBody>
      </p:sp>
      <p:pic>
        <p:nvPicPr>
          <p:cNvPr id="4" name="Picture 3" descr="A computer code titled configure each thumbnail image. the code has 6 lines. the lines read as follows. line 1. left angle bracket l i right angle bracket left angle bracket a h r e f equals double quote photo 1 period j p g double quote right angle bracket. left angle bracket i m g, s r c equals double quote photo 1 thumb period j p g double quote width equals double quote 100 double quote height equals double quote 75 double quote. line 2. alt equals double quote Golden Gate Bridge double quote right angle bracket. line 3, indented twice. left angle bracket span right angle bracket. left angle bracket i m g, s r c equals double quote photo 1 period j p g double quote width equals double quote 400 double quote height equals double quote 300 double quote. line 4, indented once. alt equals double quote Golden Gate Bridge double quote right angle bracket. left angle bracket b r right angle bracket. Golden Gate Bridge left angle bracket slash span right angle bracket left angle bracket slash a right angle bracket. line 5. left angle bracket slash l i right angle brack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92" y="1540854"/>
            <a:ext cx="7563133" cy="1499917"/>
          </a:xfrm>
          <a:prstGeom prst="rect">
            <a:avLst/>
          </a:prstGeom>
        </p:spPr>
      </p:pic>
      <p:sp>
        <p:nvSpPr>
          <p:cNvPr id="3" name="Text Placeholder 2"/>
          <p:cNvSpPr>
            <a:spLocks noGrp="1"/>
          </p:cNvSpPr>
          <p:nvPr>
            <p:ph type="body" idx="1"/>
          </p:nvPr>
        </p:nvSpPr>
        <p:spPr>
          <a:xfrm>
            <a:off x="548127" y="3040771"/>
            <a:ext cx="2087880" cy="523190"/>
          </a:xfrm>
        </p:spPr>
        <p:txBody>
          <a:bodyPr wrap="square">
            <a:spAutoFit/>
          </a:bodyPr>
          <a:lstStyle/>
          <a:p>
            <a:pPr marL="0" indent="0" eaLnBrk="1" hangingPunct="1">
              <a:buNone/>
              <a:defRPr/>
            </a:pPr>
            <a:r>
              <a:rPr lang="en-US" altLang="en-US" sz="2200" kern="1200" dirty="0" smtClean="0">
                <a:solidFill>
                  <a:srgbClr val="000000"/>
                </a:solidFill>
                <a:latin typeface="+mn-lt"/>
                <a:ea typeface="+mn-ea"/>
                <a:cs typeface="Times New Roman" panose="02020603050405020304" pitchFamily="18" charset="0"/>
              </a:rPr>
              <a:t>The </a:t>
            </a:r>
            <a:r>
              <a:rPr lang="en-US" altLang="en-US" sz="2200" kern="1200" dirty="0">
                <a:solidFill>
                  <a:srgbClr val="000000"/>
                </a:solidFill>
                <a:latin typeface="+mn-lt"/>
                <a:ea typeface="+mn-ea"/>
                <a:cs typeface="Times New Roman" panose="02020603050405020304" pitchFamily="18" charset="0"/>
              </a:rPr>
              <a:t>key </a:t>
            </a:r>
            <a:r>
              <a:rPr lang="en-US" altLang="en-US" sz="2200" kern="1200" dirty="0" smtClean="0">
                <a:solidFill>
                  <a:srgbClr val="000000"/>
                </a:solidFill>
                <a:latin typeface="+mn-lt"/>
                <a:ea typeface="+mn-ea"/>
                <a:cs typeface="Times New Roman" panose="02020603050405020304" pitchFamily="18" charset="0"/>
              </a:rPr>
              <a:t>C</a:t>
            </a:r>
            <a:r>
              <a:rPr lang="en-US" altLang="en-US" sz="100" kern="1200" dirty="0" smtClean="0">
                <a:solidFill>
                  <a:srgbClr val="000000"/>
                </a:solidFill>
                <a:latin typeface="+mn-lt"/>
                <a:ea typeface="+mn-ea"/>
                <a:cs typeface="Times New Roman" panose="02020603050405020304" pitchFamily="18" charset="0"/>
              </a:rPr>
              <a:t> </a:t>
            </a:r>
            <a:r>
              <a:rPr lang="en-US" altLang="en-US" sz="2200" kern="1200" dirty="0" smtClean="0">
                <a:solidFill>
                  <a:srgbClr val="000000"/>
                </a:solidFill>
                <a:latin typeface="+mn-lt"/>
                <a:ea typeface="+mn-ea"/>
                <a:cs typeface="Times New Roman" panose="02020603050405020304" pitchFamily="18" charset="0"/>
              </a:rPr>
              <a:t>S</a:t>
            </a:r>
            <a:r>
              <a:rPr lang="en-US" altLang="en-US" sz="100" kern="1200" dirty="0" smtClean="0">
                <a:solidFill>
                  <a:srgbClr val="000000"/>
                </a:solidFill>
                <a:latin typeface="+mn-lt"/>
                <a:ea typeface="+mn-ea"/>
                <a:cs typeface="Times New Roman" panose="02020603050405020304" pitchFamily="18" charset="0"/>
              </a:rPr>
              <a:t> </a:t>
            </a:r>
            <a:r>
              <a:rPr lang="en-US" altLang="en-US" sz="2200" kern="1200" dirty="0" smtClean="0">
                <a:solidFill>
                  <a:srgbClr val="000000"/>
                </a:solidFill>
                <a:latin typeface="+mn-lt"/>
                <a:ea typeface="+mn-ea"/>
                <a:cs typeface="Times New Roman" panose="02020603050405020304" pitchFamily="18" charset="0"/>
              </a:rPr>
              <a:t>S:</a:t>
            </a:r>
            <a:endParaRPr lang="en-US" altLang="en-US" sz="2200" kern="1200" dirty="0">
              <a:solidFill>
                <a:srgbClr val="000000"/>
              </a:solidFill>
              <a:latin typeface="+mn-lt"/>
              <a:ea typeface="+mn-ea"/>
              <a:cs typeface="Times New Roman" panose="02020603050405020304" pitchFamily="18" charset="0"/>
            </a:endParaRPr>
          </a:p>
        </p:txBody>
      </p:sp>
      <p:pic>
        <p:nvPicPr>
          <p:cNvPr id="6" name="Picture 5" descr="Computer code has 8 lines. the lines read as follows. line 1. hash gallery span left brace position colon absolute semicolon. line 2, indented once. opacity colon 0 semicolon. line 3, indented once. transition colon opacity 3 s ease hyphen in hyphen out. line 4, indented twice. left colon minus 1000 p x semicolon right brace. line 5. hash gallery a colon h over span right brace. line 6, indented twice. position colon absolute semicolon. line 7, indented three times. top colon 16 p x semicolon left colon 320 p x semicolon. line 8. indented three times. text hyphen align colon center semicolon right bra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75" y="3679539"/>
            <a:ext cx="3774488" cy="2577401"/>
          </a:xfrm>
          <a:prstGeom prst="rect">
            <a:avLst/>
          </a:prstGeom>
        </p:spPr>
      </p:pic>
      <p:pic>
        <p:nvPicPr>
          <p:cNvPr id="7" name="Picture 4" descr="The gallery web page that gradually displays a new image. The image displays a waterfall with the caption, Waterfall Near Big Sur. This is the image of the second thumbnail in the second row, which has the mouse over the thumbnail.">
            <a:extLst>
              <a:ext uri="{FF2B5EF4-FFF2-40B4-BE49-F238E27FC236}">
                <a16:creationId xmlns:a16="http://schemas.microsoft.com/office/drawing/2014/main" id="{A08B1A82-078C-4176-9F48-1CFBDEAA625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13287" y="3679539"/>
            <a:ext cx="3973513"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What is Java?</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62620"/>
          </a:xfrm>
        </p:spPr>
        <p:txBody>
          <a:bodyPr>
            <a:spAutoFit/>
          </a:bodyPr>
          <a:lstStyle/>
          <a:p>
            <a:pPr marL="255651" indent="-255651" eaLnBrk="1" hangingPunct="1">
              <a:tabLst/>
              <a:defRPr/>
            </a:pPr>
            <a:r>
              <a:rPr lang="en-US" altLang="en-US" sz="2400" kern="1200" dirty="0">
                <a:solidFill>
                  <a:srgbClr val="000000"/>
                </a:solidFill>
                <a:latin typeface="Arial (Body)"/>
                <a:ea typeface="+mn-ea"/>
                <a:cs typeface="Times New Roman" panose="02020603050405020304" pitchFamily="18" charset="0"/>
              </a:rPr>
              <a:t>Object Oriented Programming </a:t>
            </a:r>
            <a:r>
              <a:rPr lang="en-US" altLang="en-US" sz="2400" kern="1200" dirty="0" smtClean="0">
                <a:solidFill>
                  <a:srgbClr val="000000"/>
                </a:solidFill>
                <a:latin typeface="Arial (Body)"/>
                <a:ea typeface="+mn-ea"/>
                <a:cs typeface="Times New Roman" panose="02020603050405020304" pitchFamily="18" charset="0"/>
              </a:rPr>
              <a:t>(O</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O</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a:t>
            </a:r>
            <a:endParaRPr lang="en-US" altLang="en-US" sz="2400" kern="1200" dirty="0">
              <a:solidFill>
                <a:srgbClr val="000000"/>
              </a:solidFill>
              <a:latin typeface="Arial (Body)"/>
              <a:ea typeface="+mn-ea"/>
              <a:cs typeface="Times New Roman" panose="02020603050405020304" pitchFamily="18" charset="0"/>
            </a:endParaRPr>
          </a:p>
          <a:p>
            <a:pPr marL="255651" indent="-255651" eaLnBrk="1" hangingPunct="1">
              <a:tabLst/>
              <a:defRPr/>
            </a:pPr>
            <a:r>
              <a:rPr lang="en-US" altLang="en-US" sz="2400" kern="1200" dirty="0">
                <a:solidFill>
                  <a:srgbClr val="000000"/>
                </a:solidFill>
                <a:latin typeface="Arial (Body)"/>
                <a:ea typeface="+mn-ea"/>
                <a:cs typeface="Times New Roman" panose="02020603050405020304" pitchFamily="18" charset="0"/>
              </a:rPr>
              <a:t>Developed by Sun Microsystems</a:t>
            </a:r>
          </a:p>
          <a:p>
            <a:pPr marL="255651" indent="-255651" eaLnBrk="1" hangingPunct="1">
              <a:tabLst/>
              <a:defRPr/>
            </a:pPr>
            <a:r>
              <a:rPr lang="en-US" altLang="en-US" sz="2400" kern="1200" dirty="0">
                <a:solidFill>
                  <a:srgbClr val="000000"/>
                </a:solidFill>
                <a:latin typeface="Arial (Body)"/>
                <a:ea typeface="+mn-ea"/>
                <a:cs typeface="Times New Roman" panose="02020603050405020304" pitchFamily="18" charset="0"/>
              </a:rPr>
              <a:t>Java is not the same language as JavaScript.</a:t>
            </a:r>
          </a:p>
          <a:p>
            <a:pPr marL="255651" indent="-255651" eaLnBrk="1" hangingPunct="1">
              <a:tabLst/>
              <a:defRPr/>
            </a:pPr>
            <a:r>
              <a:rPr lang="en-US" altLang="en-US" sz="2400" kern="1200" dirty="0">
                <a:solidFill>
                  <a:srgbClr val="000000"/>
                </a:solidFill>
                <a:latin typeface="Arial (Body)"/>
                <a:ea typeface="+mn-ea"/>
                <a:cs typeface="Times New Roman" panose="02020603050405020304" pitchFamily="18" charset="0"/>
              </a:rPr>
              <a:t>Java is more powerful and much more flexible than </a:t>
            </a:r>
            <a:r>
              <a:rPr lang="en-US" altLang="en-US" sz="2400" kern="1200" dirty="0" smtClean="0">
                <a:solidFill>
                  <a:srgbClr val="000000"/>
                </a:solidFill>
                <a:latin typeface="Arial (Body)"/>
                <a:ea typeface="+mn-ea"/>
                <a:cs typeface="Times New Roman" panose="02020603050405020304" pitchFamily="18" charset="0"/>
              </a:rPr>
              <a:t>JavaScript.</a:t>
            </a:r>
            <a:endParaRPr lang="en-US" altLang="en-US" sz="2400" kern="1200" dirty="0">
              <a:solidFill>
                <a:srgbClr val="000000"/>
              </a:solidFill>
              <a:latin typeface="Arial (Body)"/>
              <a:ea typeface="+mn-ea"/>
              <a:cs typeface="Times New Roman" panose="02020603050405020304" pitchFamily="18" charset="0"/>
            </a:endParaRPr>
          </a:p>
          <a:p>
            <a:pPr marL="255651" indent="-255651" eaLnBrk="1" hangingPunct="1">
              <a:tabLst/>
              <a:defRPr/>
            </a:pPr>
            <a:r>
              <a:rPr lang="en-US" altLang="en-US" sz="2400" kern="1200" dirty="0">
                <a:solidFill>
                  <a:srgbClr val="000000"/>
                </a:solidFill>
                <a:latin typeface="Arial (Body)"/>
                <a:ea typeface="+mn-ea"/>
                <a:cs typeface="Times New Roman" panose="02020603050405020304" pitchFamily="18" charset="0"/>
              </a:rPr>
              <a:t>Java can be used to:</a:t>
            </a:r>
          </a:p>
          <a:p>
            <a:pPr marL="741553" lvl="1" indent="-284353" eaLnBrk="1" hangingPunct="1">
              <a:buFont typeface="Arial" panose="020B0604020202020204" pitchFamily="34" charset="0"/>
              <a:buChar char="–"/>
              <a:defRPr/>
            </a:pPr>
            <a:r>
              <a:rPr lang="en-US" altLang="en-US" sz="2400" kern="1200" dirty="0" smtClean="0">
                <a:solidFill>
                  <a:srgbClr val="000000"/>
                </a:solidFill>
                <a:latin typeface="Arial (Body)"/>
                <a:ea typeface="+mn-ea"/>
                <a:cs typeface="Times New Roman" panose="02020603050405020304" pitchFamily="18" charset="0"/>
              </a:rPr>
              <a:t>develop </a:t>
            </a:r>
            <a:r>
              <a:rPr lang="en-US" altLang="en-US" sz="2400" kern="1200" dirty="0">
                <a:solidFill>
                  <a:srgbClr val="000000"/>
                </a:solidFill>
                <a:latin typeface="Arial (Body)"/>
                <a:ea typeface="+mn-ea"/>
                <a:cs typeface="Times New Roman" panose="02020603050405020304" pitchFamily="18" charset="0"/>
              </a:rPr>
              <a:t>stand-alone executable applications</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applets that are invoked by Web </a:t>
            </a:r>
            <a:r>
              <a:rPr lang="en-US" altLang="en-US" sz="2400" kern="1200" dirty="0" smtClean="0">
                <a:solidFill>
                  <a:srgbClr val="000000"/>
                </a:solidFill>
                <a:latin typeface="Arial (Body)"/>
                <a:ea typeface="+mn-ea"/>
                <a:cs typeface="Times New Roman" panose="02020603050405020304" pitchFamily="18" charset="0"/>
              </a:rPr>
              <a:t>pages</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Java Applets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4808899" cy="4678173"/>
          </a:xfrm>
        </p:spPr>
        <p:txBody>
          <a:bodyPr wrap="square">
            <a:spAutoFit/>
          </a:bodyPr>
          <a:lstStyle/>
          <a:p>
            <a:pPr marL="0" indent="0" eaLnBrk="1" fontAlgn="auto" hangingPunct="1">
              <a:buNone/>
              <a:defRPr/>
            </a:pPr>
            <a:r>
              <a:rPr lang="en-US" altLang="en-US" sz="2200" kern="1200" dirty="0">
                <a:solidFill>
                  <a:srgbClr val="000000"/>
                </a:solidFill>
                <a:latin typeface="+mn-lt"/>
                <a:ea typeface="+mn-ea"/>
                <a:cs typeface="Times New Roman" panose="02020603050405020304" pitchFamily="18" charset="0"/>
              </a:rPr>
              <a:t>Compiled -- translated from </a:t>
            </a:r>
            <a:r>
              <a:rPr lang="en-US" altLang="en-US" sz="2200" kern="1200" dirty="0" smtClean="0">
                <a:solidFill>
                  <a:srgbClr val="000000"/>
                </a:solidFill>
                <a:latin typeface="+mn-lt"/>
                <a:ea typeface="+mn-ea"/>
                <a:cs typeface="Times New Roman" panose="02020603050405020304" pitchFamily="18" charset="0"/>
              </a:rPr>
              <a:t>the English-like </a:t>
            </a:r>
            <a:r>
              <a:rPr lang="en-US" altLang="en-US" sz="2200" kern="1200" dirty="0">
                <a:solidFill>
                  <a:srgbClr val="000000"/>
                </a:solidFill>
                <a:latin typeface="+mn-lt"/>
                <a:ea typeface="+mn-ea"/>
                <a:cs typeface="Times New Roman" panose="02020603050405020304" pitchFamily="18" charset="0"/>
              </a:rPr>
              <a:t>Java statements to an encoded form called Byte Code.</a:t>
            </a:r>
          </a:p>
          <a:p>
            <a:pPr marL="0" indent="0" eaLnBrk="1" fontAlgn="auto" hangingPunct="1">
              <a:buNone/>
              <a:defRPr/>
            </a:pPr>
            <a:r>
              <a:rPr lang="en-US" altLang="en-US" sz="2200" kern="1200" dirty="0" smtClean="0">
                <a:solidFill>
                  <a:srgbClr val="000000"/>
                </a:solidFill>
                <a:latin typeface="+mn-lt"/>
                <a:ea typeface="+mn-ea"/>
                <a:cs typeface="Times New Roman" panose="02020603050405020304" pitchFamily="18" charset="0"/>
              </a:rPr>
              <a:t>Use </a:t>
            </a:r>
            <a:r>
              <a:rPr lang="en-US" altLang="en-US" sz="2200" kern="1200" dirty="0">
                <a:solidFill>
                  <a:srgbClr val="000000"/>
                </a:solidFill>
                <a:latin typeface="+mn-lt"/>
                <a:ea typeface="+mn-ea"/>
                <a:cs typeface="Times New Roman" panose="02020603050405020304" pitchFamily="18" charset="0"/>
              </a:rPr>
              <a:t>the “</a:t>
            </a:r>
            <a:r>
              <a:rPr lang="en-US" altLang="en-US" sz="2200" b="1" kern="1200" dirty="0">
                <a:solidFill>
                  <a:srgbClr val="000000"/>
                </a:solidFill>
                <a:latin typeface="+mn-lt"/>
                <a:ea typeface="+mn-ea"/>
                <a:cs typeface="Times New Roman" panose="02020603050405020304" pitchFamily="18" charset="0"/>
              </a:rPr>
              <a:t>.class</a:t>
            </a:r>
            <a:r>
              <a:rPr lang="en-US" altLang="en-US" sz="2200" kern="1200" dirty="0">
                <a:solidFill>
                  <a:srgbClr val="000000"/>
                </a:solidFill>
                <a:latin typeface="+mn-lt"/>
                <a:ea typeface="+mn-ea"/>
                <a:cs typeface="Times New Roman" panose="02020603050405020304" pitchFamily="18" charset="0"/>
              </a:rPr>
              <a:t>” file extension</a:t>
            </a:r>
          </a:p>
          <a:p>
            <a:pPr marL="0" indent="0" eaLnBrk="1" fontAlgn="auto" hangingPunct="1">
              <a:buNone/>
              <a:defRPr/>
            </a:pPr>
            <a:r>
              <a:rPr lang="en-US" altLang="en-US" sz="2200" kern="1200" dirty="0" smtClean="0">
                <a:solidFill>
                  <a:srgbClr val="000000"/>
                </a:solidFill>
                <a:latin typeface="+mn-lt"/>
                <a:ea typeface="+mn-ea"/>
                <a:cs typeface="Times New Roman" panose="02020603050405020304" pitchFamily="18" charset="0"/>
              </a:rPr>
              <a:t>Java </a:t>
            </a:r>
            <a:r>
              <a:rPr lang="en-US" altLang="en-US" sz="2200" kern="1200" dirty="0">
                <a:solidFill>
                  <a:srgbClr val="000000"/>
                </a:solidFill>
                <a:latin typeface="+mn-lt"/>
                <a:ea typeface="+mn-ea"/>
                <a:cs typeface="Times New Roman" panose="02020603050405020304" pitchFamily="18" charset="0"/>
              </a:rPr>
              <a:t>Virtual Machine </a:t>
            </a:r>
            <a:r>
              <a:rPr lang="en-US" altLang="en-US" sz="2200" kern="1200" dirty="0" smtClean="0">
                <a:solidFill>
                  <a:srgbClr val="000000"/>
                </a:solidFill>
                <a:latin typeface="+mn-lt"/>
                <a:ea typeface="+mn-ea"/>
                <a:cs typeface="Times New Roman" panose="02020603050405020304" pitchFamily="18" charset="0"/>
              </a:rPr>
              <a:t>(J</a:t>
            </a:r>
            <a:r>
              <a:rPr lang="en-US" altLang="en-US" sz="100" kern="1200" dirty="0" smtClean="0">
                <a:solidFill>
                  <a:srgbClr val="000000"/>
                </a:solidFill>
                <a:latin typeface="+mn-lt"/>
                <a:ea typeface="+mn-ea"/>
                <a:cs typeface="Times New Roman" panose="02020603050405020304" pitchFamily="18" charset="0"/>
              </a:rPr>
              <a:t> </a:t>
            </a:r>
            <a:r>
              <a:rPr lang="en-US" altLang="en-US" sz="2200" kern="1200" dirty="0" smtClean="0">
                <a:solidFill>
                  <a:srgbClr val="000000"/>
                </a:solidFill>
                <a:latin typeface="+mn-lt"/>
                <a:ea typeface="+mn-ea"/>
                <a:cs typeface="Times New Roman" panose="02020603050405020304" pitchFamily="18" charset="0"/>
              </a:rPr>
              <a:t>V</a:t>
            </a:r>
            <a:r>
              <a:rPr lang="en-US" altLang="en-US" sz="100" kern="1200" dirty="0" smtClean="0">
                <a:solidFill>
                  <a:srgbClr val="000000"/>
                </a:solidFill>
                <a:latin typeface="+mn-lt"/>
                <a:ea typeface="+mn-ea"/>
                <a:cs typeface="Times New Roman" panose="02020603050405020304" pitchFamily="18" charset="0"/>
              </a:rPr>
              <a:t> </a:t>
            </a:r>
            <a:r>
              <a:rPr lang="en-US" altLang="en-US" sz="2200" kern="1200" dirty="0" smtClean="0">
                <a:solidFill>
                  <a:srgbClr val="000000"/>
                </a:solidFill>
                <a:latin typeface="+mn-lt"/>
                <a:ea typeface="+mn-ea"/>
                <a:cs typeface="Times New Roman" panose="02020603050405020304" pitchFamily="18" charset="0"/>
              </a:rPr>
              <a:t>M)</a:t>
            </a:r>
            <a:endParaRPr lang="en-US" altLang="en-US" sz="2200" kern="1200" dirty="0">
              <a:solidFill>
                <a:srgbClr val="000000"/>
              </a:solidFill>
              <a:latin typeface="+mn-lt"/>
              <a:ea typeface="+mn-ea"/>
              <a:cs typeface="Times New Roman" panose="02020603050405020304" pitchFamily="18" charset="0"/>
            </a:endParaRPr>
          </a:p>
          <a:p>
            <a:pPr marL="255600" lvl="1" indent="-255600" eaLnBrk="1" fontAlgn="auto" hangingPunct="1">
              <a:spcBef>
                <a:spcPts val="1500"/>
              </a:spcBef>
              <a:buFont typeface="Arial" panose="020B0604020202020204" pitchFamily="34" charset="0"/>
              <a:buChar char="•"/>
              <a:defRPr/>
            </a:pPr>
            <a:r>
              <a:rPr lang="en-US" altLang="en-US" sz="2200" kern="1200" dirty="0">
                <a:solidFill>
                  <a:srgbClr val="000000"/>
                </a:solidFill>
                <a:latin typeface="+mn-lt"/>
                <a:ea typeface="+mn-ea"/>
                <a:cs typeface="Times New Roman" panose="02020603050405020304" pitchFamily="18" charset="0"/>
              </a:rPr>
              <a:t>interprets the byte code into the proper machine language for the operating system</a:t>
            </a:r>
          </a:p>
          <a:p>
            <a:pPr marL="255600" lvl="1" indent="-255600" eaLnBrk="1" fontAlgn="auto" hangingPunct="1">
              <a:spcBef>
                <a:spcPts val="1500"/>
              </a:spcBef>
              <a:buFont typeface="Arial" panose="020B0604020202020204" pitchFamily="34" charset="0"/>
              <a:buChar char="•"/>
              <a:defRPr/>
            </a:pPr>
            <a:r>
              <a:rPr lang="en-US" altLang="en-US" sz="2200" kern="1200" dirty="0">
                <a:solidFill>
                  <a:srgbClr val="000000"/>
                </a:solidFill>
                <a:latin typeface="+mn-lt"/>
                <a:ea typeface="+mn-ea"/>
                <a:cs typeface="Times New Roman" panose="02020603050405020304" pitchFamily="18" charset="0"/>
              </a:rPr>
              <a:t>After translation, the applet is executed and appears on the Web </a:t>
            </a:r>
            <a:r>
              <a:rPr lang="en-US" altLang="en-US" sz="2200" kern="1200" dirty="0" smtClean="0">
                <a:solidFill>
                  <a:srgbClr val="000000"/>
                </a:solidFill>
                <a:latin typeface="+mn-lt"/>
                <a:ea typeface="+mn-ea"/>
                <a:cs typeface="Times New Roman" panose="02020603050405020304" pitchFamily="18" charset="0"/>
              </a:rPr>
              <a:t>page.</a:t>
            </a:r>
            <a:endParaRPr lang="en-US" altLang="en-US" sz="2200" kern="1200" dirty="0">
              <a:solidFill>
                <a:srgbClr val="000000"/>
              </a:solidFill>
              <a:latin typeface="+mn-lt"/>
              <a:ea typeface="+mn-ea"/>
              <a:cs typeface="Times New Roman" panose="02020603050405020304" pitchFamily="18" charset="0"/>
            </a:endParaRPr>
          </a:p>
        </p:txBody>
      </p:sp>
      <p:pic>
        <p:nvPicPr>
          <p:cNvPr id="41988" name="Picture 2" descr="An illustration of how the Java Virtual Machine interprets the byte code into machine language. The illustration consists of three vertically arranged rectangles with arrows pointing from the bottom of one to the top of the next. The top rectangle has the caption, Java Byte Code dot class file, the middle rectangle has the caption, Java Virtual Machine Interprets Byte Code, and the bottom rectangle has the caption, Machine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099" y="1784682"/>
            <a:ext cx="3559621" cy="452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Adding a Java Applet to a Web Page</a:t>
            </a:r>
          </a:p>
        </p:txBody>
      </p:sp>
      <p:sp>
        <p:nvSpPr>
          <p:cNvPr id="3" name="Text Placeholder 2"/>
          <p:cNvSpPr>
            <a:spLocks noGrp="1"/>
          </p:cNvSpPr>
          <p:nvPr>
            <p:ph type="body" idx="1"/>
          </p:nvPr>
        </p:nvSpPr>
        <p:spPr>
          <a:xfrm>
            <a:off x="457200" y="1600200"/>
            <a:ext cx="8229600" cy="1054104"/>
          </a:xfrm>
        </p:spPr>
        <p:txBody>
          <a:bodyPr>
            <a:spAutoFit/>
          </a:bodyPr>
          <a:lstStyle/>
          <a:p>
            <a:pPr marL="0" indent="0" eaLnBrk="1" fontAlgn="auto" hangingPunct="1">
              <a:buNone/>
              <a:defRPr/>
            </a:pPr>
            <a:r>
              <a:rPr lang="pt-BR" sz="2200" b="1" kern="1200" dirty="0" smtClean="0">
                <a:solidFill>
                  <a:srgbClr val="000000"/>
                </a:solidFill>
                <a:latin typeface="+mn-lt"/>
                <a:ea typeface="+mn-ea"/>
                <a:cs typeface="Arial" pitchFamily="34" charset="0"/>
              </a:rPr>
              <a:t>Obsolete</a:t>
            </a:r>
            <a:r>
              <a:rPr lang="en-US" sz="2200" b="1" kern="1200" dirty="0" smtClean="0">
                <a:solidFill>
                  <a:srgbClr val="000000"/>
                </a:solidFill>
                <a:latin typeface="+mn-lt"/>
                <a:cs typeface="Arial" pitchFamily="34" charset="0"/>
              </a:rPr>
              <a:t>:</a:t>
            </a:r>
            <a:r>
              <a:rPr lang="en-US" sz="2200" kern="1200" dirty="0" smtClean="0">
                <a:solidFill>
                  <a:srgbClr val="000000"/>
                </a:solidFill>
                <a:latin typeface="+mn-lt"/>
                <a:ea typeface="+mn-ea"/>
                <a:cs typeface="Arial" pitchFamily="34" charset="0"/>
              </a:rPr>
              <a:t> the </a:t>
            </a:r>
            <a:r>
              <a:rPr lang="en-US" sz="2200" kern="1200" dirty="0">
                <a:solidFill>
                  <a:srgbClr val="000000"/>
                </a:solidFill>
                <a:latin typeface="+mn-lt"/>
                <a:ea typeface="+mn-ea"/>
                <a:cs typeface="Arial" pitchFamily="34" charset="0"/>
              </a:rPr>
              <a:t>applet element</a:t>
            </a:r>
          </a:p>
          <a:p>
            <a:pPr marL="0" indent="0" eaLnBrk="1" fontAlgn="auto" hangingPunct="1">
              <a:buNone/>
              <a:defRPr/>
            </a:pPr>
            <a:r>
              <a:rPr lang="en-US" sz="2200" b="1" kern="1200" dirty="0" smtClean="0">
                <a:solidFill>
                  <a:srgbClr val="000000"/>
                </a:solidFill>
                <a:latin typeface="+mn-lt"/>
                <a:ea typeface="+mn-ea"/>
                <a:cs typeface="Arial" pitchFamily="34" charset="0"/>
              </a:rPr>
              <a:t>H</a:t>
            </a:r>
            <a:r>
              <a:rPr lang="en-US" sz="100" b="1" kern="1200" dirty="0" smtClean="0">
                <a:solidFill>
                  <a:srgbClr val="000000"/>
                </a:solidFill>
                <a:latin typeface="+mn-lt"/>
                <a:ea typeface="+mn-ea"/>
                <a:cs typeface="Arial" pitchFamily="34" charset="0"/>
              </a:rPr>
              <a:t> </a:t>
            </a:r>
            <a:r>
              <a:rPr lang="en-US" sz="2200" b="1" kern="1200" dirty="0" smtClean="0">
                <a:solidFill>
                  <a:srgbClr val="000000"/>
                </a:solidFill>
                <a:latin typeface="+mn-lt"/>
                <a:ea typeface="+mn-ea"/>
                <a:cs typeface="Arial" pitchFamily="34" charset="0"/>
              </a:rPr>
              <a:t>T</a:t>
            </a:r>
            <a:r>
              <a:rPr lang="en-US" sz="100" b="1" kern="1200" dirty="0" smtClean="0">
                <a:solidFill>
                  <a:srgbClr val="000000"/>
                </a:solidFill>
                <a:latin typeface="+mn-lt"/>
                <a:ea typeface="+mn-ea"/>
                <a:cs typeface="Arial" pitchFamily="34" charset="0"/>
              </a:rPr>
              <a:t> </a:t>
            </a:r>
            <a:r>
              <a:rPr lang="en-US" sz="2200" b="1" kern="1200" dirty="0" smtClean="0">
                <a:solidFill>
                  <a:srgbClr val="000000"/>
                </a:solidFill>
                <a:latin typeface="+mn-lt"/>
                <a:ea typeface="+mn-ea"/>
                <a:cs typeface="Arial" pitchFamily="34" charset="0"/>
              </a:rPr>
              <a:t>M</a:t>
            </a:r>
            <a:r>
              <a:rPr lang="en-US" sz="100" b="1" kern="1200" dirty="0" smtClean="0">
                <a:solidFill>
                  <a:srgbClr val="000000"/>
                </a:solidFill>
                <a:latin typeface="+mn-lt"/>
                <a:ea typeface="+mn-ea"/>
                <a:cs typeface="Arial" pitchFamily="34" charset="0"/>
              </a:rPr>
              <a:t> </a:t>
            </a:r>
            <a:r>
              <a:rPr lang="en-US" sz="2200" b="1" kern="1200" dirty="0" smtClean="0">
                <a:solidFill>
                  <a:srgbClr val="000000"/>
                </a:solidFill>
                <a:latin typeface="+mn-lt"/>
                <a:ea typeface="+mn-ea"/>
                <a:cs typeface="Arial" pitchFamily="34" charset="0"/>
              </a:rPr>
              <a:t>L5</a:t>
            </a:r>
            <a:r>
              <a:rPr lang="en-US" sz="2200" b="1" kern="1200" dirty="0">
                <a:solidFill>
                  <a:srgbClr val="000000"/>
                </a:solidFill>
                <a:latin typeface="+mn-lt"/>
                <a:ea typeface="+mn-ea"/>
                <a:cs typeface="Arial" pitchFamily="34" charset="0"/>
              </a:rPr>
              <a:t>:</a:t>
            </a:r>
            <a:r>
              <a:rPr lang="en-US" sz="2200" kern="1200" dirty="0">
                <a:solidFill>
                  <a:srgbClr val="000000"/>
                </a:solidFill>
                <a:latin typeface="+mn-lt"/>
                <a:ea typeface="+mn-ea"/>
                <a:cs typeface="Arial" pitchFamily="34" charset="0"/>
              </a:rPr>
              <a:t> the object </a:t>
            </a:r>
            <a:r>
              <a:rPr lang="en-US" sz="2200" kern="1200" dirty="0" smtClean="0">
                <a:solidFill>
                  <a:srgbClr val="000000"/>
                </a:solidFill>
                <a:latin typeface="+mn-lt"/>
                <a:ea typeface="+mn-ea"/>
                <a:cs typeface="Arial" pitchFamily="34" charset="0"/>
              </a:rPr>
              <a:t>element</a:t>
            </a:r>
            <a:endParaRPr lang="en-US" sz="2200" kern="1200" dirty="0">
              <a:solidFill>
                <a:srgbClr val="000000"/>
              </a:solidFill>
              <a:latin typeface="+mn-lt"/>
              <a:ea typeface="+mn-ea"/>
              <a:cs typeface="Arial" pitchFamily="34" charset="0"/>
            </a:endParaRPr>
          </a:p>
        </p:txBody>
      </p:sp>
      <p:pic>
        <p:nvPicPr>
          <p:cNvPr id="4" name="Picture 3" descr="Computer code has 9 lines. the lines read as follows. line 1. left angle bracket object type equals double quote application slash x hyphen java hyphen applet double quote width equals double quote 610 double quote height equals double quote 30 double quote. line 2. title equals double quote this java applet displays a message double quote right angle bracket. line 3. left angle bracket p a r a m name equals double quote code double quote value equals double quote example period class double quote right angle bracket. line 4. p a r a m name equals double quote text color double quote value equals double quote hash F F 0 0 0 0 double quote right angle bracket. line 5. right angle bracket p a r a m name equals double quote message double quote value equals double quote this is a java applet double quote right angle bracket. line 6. left angle bracket p a r a m name equals double quote back color double quote value equals double quote hash F F F F F F double quote right angle bracket. line 7. java applets can be used to display text comma manipulate graphics comma play games comma and more. line 8. visit left angle bracket a h r e f equals double quote h t t p colon slash slash download period oracle period c o m slash java s e slash tutorial slash double quote right angle bracket. oracle left angle bracket slash a right angle bracket for more information. line 9. left angle bracket slash object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87836"/>
            <a:ext cx="5537531" cy="3385445"/>
          </a:xfrm>
          <a:prstGeom prst="rect">
            <a:avLst/>
          </a:prstGeom>
        </p:spPr>
      </p:pic>
      <p:pic>
        <p:nvPicPr>
          <p:cNvPr id="6" name="Picture 3" descr="A web page with a Java applet that displays a text message. The page has an h 1 heading that reads, Chapter 11 Java Applet Example. This is followed by Java Applet that displays the title, This Java Applet displays a message, and below the title is a red rectangular area with white text that reads, This is a Java Applet.">
            <a:extLst>
              <a:ext uri="{FF2B5EF4-FFF2-40B4-BE49-F238E27FC236}">
                <a16:creationId xmlns:a16="http://schemas.microsoft.com/office/drawing/2014/main" id="{0E69F4D1-AE82-4A8E-A30A-2E9E0BE064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9993" y="3012108"/>
            <a:ext cx="2706278" cy="189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11.2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a:spAutoFit/>
          </a:bodyPr>
          <a:lstStyle/>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mn-lt"/>
                <a:ea typeface="+mn-ea"/>
                <a:cs typeface="+mn-cs"/>
              </a:rPr>
              <a:t>Describe a benefit of using the new </a:t>
            </a:r>
            <a:r>
              <a:rPr lang="en-US" altLang="en-US" sz="2400" kern="1200" dirty="0" smtClean="0">
                <a:solidFill>
                  <a:srgbClr val="000000"/>
                </a:solidFill>
                <a:latin typeface="+mn-lt"/>
                <a:ea typeface="+mn-ea"/>
                <a:cs typeface="+mn-cs"/>
              </a:rPr>
              <a:t>H</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T</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M</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L</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5 </a:t>
            </a:r>
            <a:r>
              <a:rPr lang="en-US" altLang="en-US" sz="2400" kern="1200" dirty="0">
                <a:solidFill>
                  <a:srgbClr val="000000"/>
                </a:solidFill>
                <a:latin typeface="+mn-lt"/>
                <a:ea typeface="+mn-ea"/>
                <a:cs typeface="+mn-cs"/>
              </a:rPr>
              <a:t>video and audio elements.</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mn-lt"/>
                <a:ea typeface="+mn-ea"/>
                <a:cs typeface="+mn-cs"/>
              </a:rPr>
              <a:t>Describe the purpose of the transform property.</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mn-lt"/>
                <a:ea typeface="+mn-ea"/>
                <a:cs typeface="+mn-cs"/>
              </a:rPr>
              <a:t>Describe a disadvantage of using Java applets on web pages.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Arial" pitchFamily="34" charset="0"/>
              </a:rPr>
              <a:t>What is Javascript?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316536"/>
          </a:xfrm>
        </p:spPr>
        <p:txBody>
          <a:bodyPr>
            <a:spAutoFit/>
          </a:bodyPr>
          <a:lstStyle/>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Object-based </a:t>
            </a:r>
            <a:r>
              <a:rPr lang="en-US" altLang="en-US" sz="2400" kern="1200" dirty="0" smtClean="0">
                <a:solidFill>
                  <a:srgbClr val="000000"/>
                </a:solidFill>
                <a:latin typeface="Arial (Body)"/>
                <a:ea typeface="+mn-ea"/>
                <a:cs typeface="Times New Roman" panose="02020603050405020304" pitchFamily="18" charset="0"/>
              </a:rPr>
              <a:t>client-side </a:t>
            </a:r>
            <a:r>
              <a:rPr lang="en-US" altLang="en-US" sz="2400" kern="1200" dirty="0">
                <a:solidFill>
                  <a:srgbClr val="000000"/>
                </a:solidFill>
                <a:latin typeface="Arial (Body)"/>
                <a:ea typeface="+mn-ea"/>
                <a:cs typeface="Times New Roman" panose="02020603050405020304" pitchFamily="18" charset="0"/>
              </a:rPr>
              <a:t>scripting language</a:t>
            </a: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Originally developed by Brendan Eich at Netscape</a:t>
            </a: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 JavaScript is </a:t>
            </a:r>
            <a:r>
              <a:rPr lang="en-US" altLang="en-US" sz="2400" b="1" kern="1200" dirty="0" smtClean="0">
                <a:solidFill>
                  <a:srgbClr val="000000"/>
                </a:solidFill>
                <a:latin typeface="Arial (Body)"/>
                <a:ea typeface="+mn-ea"/>
                <a:cs typeface="Times New Roman" panose="02020603050405020304" pitchFamily="18" charset="0"/>
              </a:rPr>
              <a:t>not</a:t>
            </a:r>
            <a:r>
              <a:rPr lang="en-US" altLang="en-US" sz="2400" kern="1200" dirty="0" smtClean="0">
                <a:solidFill>
                  <a:srgbClr val="000000"/>
                </a:solidFill>
                <a:latin typeface="Arial (Body)"/>
                <a:ea typeface="+mn-ea"/>
                <a:cs typeface="Times New Roman" panose="02020603050405020304" pitchFamily="18" charset="0"/>
              </a:rPr>
              <a:t> Java</a:t>
            </a:r>
            <a:endParaRPr lang="en-US" altLang="en-US" sz="2400" kern="1200" dirty="0">
              <a:solidFill>
                <a:srgbClr val="000000"/>
              </a:solidFill>
              <a:latin typeface="Arial (Body)"/>
              <a:ea typeface="+mn-ea"/>
              <a:cs typeface="Times New Roman" panose="02020603050405020304" pitchFamily="18" charset="0"/>
            </a:endParaRP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Manipulates the objects associated with a web page document:</a:t>
            </a:r>
          </a:p>
          <a:p>
            <a:pPr marL="741553" lvl="1" indent="-284353" eaLnBrk="1" fontAlgn="auto" hangingPunct="1">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the window</a:t>
            </a:r>
          </a:p>
          <a:p>
            <a:pPr marL="741553" lvl="1" indent="-284353" eaLnBrk="1" fontAlgn="auto" hangingPunct="1">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the document</a:t>
            </a:r>
          </a:p>
          <a:p>
            <a:pPr marL="741553" lvl="1" indent="-284353" eaLnBrk="1" fontAlgn="auto" hangingPunct="1">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the elements such as forms, images, hyperlinks, and so 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Common Uses of Javascript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55145"/>
          </a:xfrm>
        </p:spPr>
        <p:txBody>
          <a:bodyPr>
            <a:spAutoFit/>
          </a:bodyPr>
          <a:lstStyle/>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Display a message box</a:t>
            </a: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Select list navigation</a:t>
            </a: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Edit and validate form information</a:t>
            </a: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Create a new window with a specified size and </a:t>
            </a:r>
            <a:r>
              <a:rPr lang="en-US" altLang="en-US" sz="2400" kern="1200" dirty="0" smtClean="0">
                <a:solidFill>
                  <a:srgbClr val="000000"/>
                </a:solidFill>
                <a:latin typeface="Arial (Body)"/>
                <a:ea typeface="+mn-ea"/>
                <a:cs typeface="Times New Roman" panose="02020603050405020304" pitchFamily="18" charset="0"/>
              </a:rPr>
              <a:t>screen position</a:t>
            </a:r>
            <a:endParaRPr lang="en-US" altLang="en-US" sz="2400" kern="1200" dirty="0">
              <a:solidFill>
                <a:srgbClr val="000000"/>
              </a:solidFill>
              <a:latin typeface="Arial (Body)"/>
              <a:ea typeface="+mn-ea"/>
              <a:cs typeface="Times New Roman" panose="02020603050405020304" pitchFamily="18" charset="0"/>
            </a:endParaRP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Image Rollovers</a:t>
            </a: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Status Messages</a:t>
            </a: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Display Current Date</a:t>
            </a: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Calculations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Document Object Model (D</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O</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115934"/>
          </a:xfrm>
        </p:spPr>
        <p:txBody>
          <a:bodyPr wrap="square">
            <a:spAutoFit/>
          </a:bodyPr>
          <a:lstStyle/>
          <a:p>
            <a:pPr marL="0" indent="0" eaLnBrk="1" fontAlgn="auto" hangingPunct="1">
              <a:buNone/>
              <a:defRPr/>
            </a:pPr>
            <a:r>
              <a:rPr lang="en-US" sz="2200" kern="1200" dirty="0">
                <a:solidFill>
                  <a:srgbClr val="000000"/>
                </a:solidFill>
                <a:latin typeface="+mn-lt"/>
                <a:ea typeface="+mn-ea"/>
                <a:cs typeface="Arial" pitchFamily="34" charset="0"/>
              </a:rPr>
              <a:t>A portion of </a:t>
            </a:r>
            <a:r>
              <a:rPr lang="en-US" sz="2200" kern="1200" dirty="0" smtClean="0">
                <a:solidFill>
                  <a:srgbClr val="000000"/>
                </a:solidFill>
                <a:latin typeface="+mn-lt"/>
                <a:ea typeface="+mn-ea"/>
                <a:cs typeface="Arial" pitchFamily="34" charset="0"/>
              </a:rPr>
              <a:t>the D</a:t>
            </a:r>
            <a:r>
              <a:rPr lang="en-US" sz="100" kern="1200" dirty="0" smtClean="0">
                <a:solidFill>
                  <a:srgbClr val="000000"/>
                </a:solidFill>
                <a:latin typeface="+mn-lt"/>
                <a:ea typeface="+mn-ea"/>
                <a:cs typeface="Arial" pitchFamily="34" charset="0"/>
              </a:rPr>
              <a:t> </a:t>
            </a:r>
            <a:r>
              <a:rPr lang="en-US" sz="2200" kern="1200" dirty="0" smtClean="0">
                <a:solidFill>
                  <a:srgbClr val="000000"/>
                </a:solidFill>
                <a:latin typeface="+mn-lt"/>
                <a:ea typeface="+mn-ea"/>
                <a:cs typeface="Arial" pitchFamily="34" charset="0"/>
              </a:rPr>
              <a:t>O</a:t>
            </a:r>
            <a:r>
              <a:rPr lang="en-US" sz="100" kern="1200" dirty="0" smtClean="0">
                <a:solidFill>
                  <a:srgbClr val="000000"/>
                </a:solidFill>
                <a:latin typeface="+mn-lt"/>
                <a:ea typeface="+mn-ea"/>
                <a:cs typeface="Arial" pitchFamily="34" charset="0"/>
              </a:rPr>
              <a:t> </a:t>
            </a:r>
            <a:r>
              <a:rPr lang="en-US" sz="2200" kern="1200" dirty="0" smtClean="0">
                <a:solidFill>
                  <a:srgbClr val="000000"/>
                </a:solidFill>
                <a:latin typeface="+mn-lt"/>
                <a:ea typeface="+mn-ea"/>
                <a:cs typeface="Arial" pitchFamily="34" charset="0"/>
              </a:rPr>
              <a:t>M is shown </a:t>
            </a:r>
            <a:r>
              <a:rPr lang="en-US" sz="2200" kern="1200" dirty="0">
                <a:solidFill>
                  <a:srgbClr val="000000"/>
                </a:solidFill>
                <a:latin typeface="+mn-lt"/>
                <a:ea typeface="+mn-ea"/>
                <a:cs typeface="Arial" pitchFamily="34" charset="0"/>
              </a:rPr>
              <a:t>at the left.</a:t>
            </a:r>
          </a:p>
          <a:p>
            <a:pPr marL="0" indent="0" eaLnBrk="1" fontAlgn="auto" hangingPunct="1">
              <a:buNone/>
              <a:defRPr/>
            </a:pPr>
            <a:r>
              <a:rPr lang="en-US" sz="2200" kern="1200" dirty="0" smtClean="0">
                <a:solidFill>
                  <a:srgbClr val="000000"/>
                </a:solidFill>
                <a:latin typeface="+mn-lt"/>
                <a:ea typeface="+mn-ea"/>
                <a:cs typeface="Arial" pitchFamily="34" charset="0"/>
              </a:rPr>
              <a:t>Defines </a:t>
            </a:r>
            <a:r>
              <a:rPr lang="en-US" sz="2200" kern="1200" dirty="0">
                <a:solidFill>
                  <a:srgbClr val="000000"/>
                </a:solidFill>
                <a:latin typeface="+mn-lt"/>
                <a:ea typeface="+mn-ea"/>
                <a:cs typeface="Arial" pitchFamily="34" charset="0"/>
              </a:rPr>
              <a:t>every </a:t>
            </a:r>
            <a:r>
              <a:rPr lang="en-US" sz="2200" kern="1200" dirty="0" smtClean="0">
                <a:solidFill>
                  <a:srgbClr val="000000"/>
                </a:solidFill>
                <a:latin typeface="+mn-lt"/>
                <a:ea typeface="+mn-ea"/>
                <a:cs typeface="Arial" pitchFamily="34" charset="0"/>
              </a:rPr>
              <a:t>object </a:t>
            </a:r>
            <a:r>
              <a:rPr lang="en-US" sz="2200" kern="1200" dirty="0">
                <a:solidFill>
                  <a:srgbClr val="000000"/>
                </a:solidFill>
                <a:latin typeface="+mn-lt"/>
                <a:ea typeface="+mn-ea"/>
                <a:cs typeface="Arial" pitchFamily="34" charset="0"/>
              </a:rPr>
              <a:t>and element on a Web page</a:t>
            </a:r>
          </a:p>
          <a:p>
            <a:pPr marL="0" indent="0" eaLnBrk="1" fontAlgn="auto" hangingPunct="1">
              <a:buNone/>
              <a:defRPr/>
            </a:pPr>
            <a:r>
              <a:rPr lang="en-US" sz="2200" kern="1200" dirty="0" smtClean="0">
                <a:solidFill>
                  <a:srgbClr val="000000"/>
                </a:solidFill>
                <a:latin typeface="+mn-lt"/>
                <a:ea typeface="+mn-ea"/>
                <a:cs typeface="Arial" pitchFamily="34" charset="0"/>
              </a:rPr>
              <a:t>Hierarchical structure</a:t>
            </a:r>
            <a:endParaRPr lang="en-US" sz="2200" kern="1200" dirty="0">
              <a:solidFill>
                <a:srgbClr val="000000"/>
              </a:solidFill>
              <a:latin typeface="+mn-lt"/>
              <a:ea typeface="+mn-ea"/>
              <a:cs typeface="Arial" pitchFamily="34" charset="0"/>
            </a:endParaRPr>
          </a:p>
          <a:p>
            <a:pPr marL="0" indent="0" eaLnBrk="1" fontAlgn="auto" hangingPunct="1">
              <a:buNone/>
              <a:defRPr/>
            </a:pPr>
            <a:r>
              <a:rPr lang="en-US" sz="2200" kern="1200" dirty="0" smtClean="0">
                <a:solidFill>
                  <a:srgbClr val="000000"/>
                </a:solidFill>
                <a:latin typeface="+mn-lt"/>
                <a:ea typeface="+mn-ea"/>
                <a:cs typeface="Arial" pitchFamily="34" charset="0"/>
              </a:rPr>
              <a:t>Accesses </a:t>
            </a:r>
            <a:r>
              <a:rPr lang="en-US" sz="2200" kern="1200" dirty="0">
                <a:solidFill>
                  <a:srgbClr val="000000"/>
                </a:solidFill>
                <a:latin typeface="+mn-lt"/>
                <a:ea typeface="+mn-ea"/>
                <a:cs typeface="Arial" pitchFamily="34" charset="0"/>
              </a:rPr>
              <a:t>page elements and apply styles to page </a:t>
            </a:r>
            <a:r>
              <a:rPr lang="en-US" sz="2200" kern="1200" dirty="0" smtClean="0">
                <a:solidFill>
                  <a:srgbClr val="000000"/>
                </a:solidFill>
                <a:latin typeface="+mn-lt"/>
                <a:ea typeface="+mn-ea"/>
                <a:cs typeface="Arial" pitchFamily="34" charset="0"/>
              </a:rPr>
              <a:t>elements</a:t>
            </a:r>
            <a:endParaRPr lang="en-US" sz="2200" kern="1200" dirty="0">
              <a:solidFill>
                <a:srgbClr val="000000"/>
              </a:solidFill>
              <a:latin typeface="+mn-lt"/>
              <a:ea typeface="+mn-ea"/>
              <a:cs typeface="Arial" pitchFamily="34" charset="0"/>
            </a:endParaRPr>
          </a:p>
        </p:txBody>
      </p:sp>
      <p:pic>
        <p:nvPicPr>
          <p:cNvPr id="4" name="Picture 3" descr="A four level hierarchy diagram depicting the Document Object Model. From the top level rectangle with the caption Window, a line descends from the bottom of the rectangle, splitting into four addition lines to the tops of four rectangles on the second level, which have the captions document, history, location, and navigator. The document and navigator second level rectangles have lines descending from them. The document second level rectangle has a line that descends from the bottom of the it, splitting into four additional lines to the tops of four rectangles at the third level, which have the captions anchor, form, image, and link. A line descends from the bottom of the form rectangle to the top of a rectangle at the fourth level. This rectangle has the caption element. At the third level, a line descends from the bottom of the image rectangle to the top of a rectangle at the fourth level. This rectangle has the caption s r c. The navigator second level rectangle has a line that descends from the bottom of the it, splitting into two additional lines to the tops of two rectangles at the third level, which have the app name and app vers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128" y="3767908"/>
            <a:ext cx="5849745" cy="259545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What is Ajax?</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762812"/>
          </a:xfrm>
        </p:spPr>
        <p:txBody>
          <a:bodyPr>
            <a:spAutoFit/>
          </a:bodyPr>
          <a:lstStyle/>
          <a:p>
            <a:pPr marL="255651" indent="-255651" eaLnBrk="1" hangingPunct="1">
              <a:tabLst/>
              <a:defRPr/>
            </a:pPr>
            <a:r>
              <a:rPr lang="en-US" altLang="en-US" sz="2200" kern="1200" dirty="0">
                <a:solidFill>
                  <a:srgbClr val="000000"/>
                </a:solidFill>
                <a:latin typeface="Arial (Body)"/>
                <a:ea typeface="+mn-ea"/>
                <a:cs typeface="+mn-cs"/>
              </a:rPr>
              <a:t>Asynchronous JavaScript and </a:t>
            </a:r>
            <a:r>
              <a:rPr lang="en-US" altLang="en-US" sz="2200" kern="1200" dirty="0" smtClean="0">
                <a:solidFill>
                  <a:srgbClr val="000000"/>
                </a:solidFill>
                <a:latin typeface="Arial (Body)"/>
                <a:ea typeface="+mn-ea"/>
                <a:cs typeface="+mn-cs"/>
              </a:rPr>
              <a:t>X</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200" kern="1200" dirty="0" smtClean="0">
                <a:solidFill>
                  <a:srgbClr val="000000"/>
                </a:solidFill>
                <a:latin typeface="Arial (Body)"/>
                <a:ea typeface="+mn-ea"/>
                <a:cs typeface="+mn-cs"/>
              </a:rPr>
              <a:t>L</a:t>
            </a:r>
            <a:endParaRPr lang="en-US" altLang="en-US" sz="2200" kern="1200" dirty="0">
              <a:solidFill>
                <a:srgbClr val="000000"/>
              </a:solidFill>
              <a:latin typeface="Arial (Body)"/>
              <a:ea typeface="+mn-ea"/>
              <a:cs typeface="+mn-cs"/>
            </a:endParaRPr>
          </a:p>
          <a:p>
            <a:pPr marL="255651" indent="-255651" eaLnBrk="1" hangingPunct="1">
              <a:tabLst/>
              <a:defRPr/>
            </a:pPr>
            <a:r>
              <a:rPr lang="en-US" altLang="en-US" sz="2200" kern="1200" dirty="0">
                <a:solidFill>
                  <a:srgbClr val="000000"/>
                </a:solidFill>
                <a:latin typeface="Arial (Body)"/>
                <a:ea typeface="+mn-ea"/>
                <a:cs typeface="+mn-cs"/>
              </a:rPr>
              <a:t>“Ajax” – Jesse James Garrett at Adaptive Path</a:t>
            </a:r>
          </a:p>
          <a:p>
            <a:pPr marL="255651" indent="-255651" eaLnBrk="1" hangingPunct="1">
              <a:tabLst/>
              <a:defRPr/>
            </a:pPr>
            <a:r>
              <a:rPr lang="en-US" altLang="en-US" sz="2200" kern="1200" dirty="0">
                <a:solidFill>
                  <a:srgbClr val="000000"/>
                </a:solidFill>
                <a:latin typeface="Arial (Body)"/>
                <a:ea typeface="+mn-ea"/>
                <a:cs typeface="+mn-cs"/>
              </a:rPr>
              <a:t>Existing technologies used in a new way</a:t>
            </a:r>
          </a:p>
          <a:p>
            <a:pPr marL="741553" lvl="1" indent="-284353" eaLnBrk="1" fontAlgn="auto" hangingPunct="1">
              <a:buFont typeface="Arial" panose="020B0604020202020204" pitchFamily="34" charset="0"/>
              <a:buChar char="–"/>
              <a:defRPr/>
            </a:pPr>
            <a:r>
              <a:rPr lang="en-US" altLang="en-US" sz="2200" kern="1200" dirty="0">
                <a:solidFill>
                  <a:srgbClr val="000000"/>
                </a:solidFill>
                <a:latin typeface="Arial (Body)"/>
                <a:ea typeface="+mn-ea"/>
                <a:cs typeface="Times New Roman" panose="02020603050405020304" pitchFamily="18" charset="0"/>
              </a:rPr>
              <a:t>Standards-based </a:t>
            </a:r>
            <a:r>
              <a:rPr lang="en-US" altLang="en-US" sz="2200" kern="1200" dirty="0" smtClean="0">
                <a:solidFill>
                  <a:srgbClr val="000000"/>
                </a:solidFill>
                <a:latin typeface="Arial (Body)"/>
                <a:ea typeface="+mn-ea"/>
                <a:cs typeface="Times New Roman" panose="02020603050405020304" pitchFamily="18" charset="0"/>
              </a:rPr>
              <a:t>X</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H</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M</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L </a:t>
            </a:r>
            <a:r>
              <a:rPr lang="en-US" altLang="en-US" sz="2200" kern="1200" dirty="0">
                <a:solidFill>
                  <a:srgbClr val="000000"/>
                </a:solidFill>
                <a:latin typeface="Arial (Body)"/>
                <a:ea typeface="+mn-ea"/>
                <a:cs typeface="Times New Roman" panose="02020603050405020304" pitchFamily="18" charset="0"/>
              </a:rPr>
              <a:t>and C</a:t>
            </a:r>
            <a:r>
              <a:rPr lang="en-US" altLang="en-US" sz="100" kern="1200" dirty="0">
                <a:solidFill>
                  <a:srgbClr val="000000"/>
                </a:solidFill>
                <a:latin typeface="Arial (Body)"/>
                <a:ea typeface="+mn-ea"/>
                <a:cs typeface="Times New Roman" panose="02020603050405020304" pitchFamily="18" charset="0"/>
              </a:rPr>
              <a:t> </a:t>
            </a:r>
            <a:r>
              <a:rPr lang="en-US" altLang="en-US" sz="2200" kern="1200" dirty="0">
                <a:solidFill>
                  <a:srgbClr val="000000"/>
                </a:solidFill>
                <a:latin typeface="Arial (Body)"/>
                <a:ea typeface="+mn-ea"/>
                <a:cs typeface="Times New Roman" panose="02020603050405020304" pitchFamily="18" charset="0"/>
              </a:rPr>
              <a:t>S</a:t>
            </a:r>
            <a:r>
              <a:rPr lang="en-US" altLang="en-US" sz="100" kern="1200" dirty="0">
                <a:solidFill>
                  <a:srgbClr val="000000"/>
                </a:solidFill>
                <a:latin typeface="Arial (Body)"/>
                <a:ea typeface="+mn-ea"/>
                <a:cs typeface="Times New Roman" panose="02020603050405020304" pitchFamily="18" charset="0"/>
              </a:rPr>
              <a:t> </a:t>
            </a:r>
            <a:r>
              <a:rPr lang="en-US" altLang="en-US" sz="2200" kern="1200" dirty="0">
                <a:solidFill>
                  <a:srgbClr val="000000"/>
                </a:solidFill>
                <a:latin typeface="Arial (Body)"/>
                <a:ea typeface="+mn-ea"/>
                <a:cs typeface="Times New Roman" panose="02020603050405020304" pitchFamily="18" charset="0"/>
              </a:rPr>
              <a:t>S</a:t>
            </a:r>
          </a:p>
          <a:p>
            <a:pPr marL="741553" lvl="1" indent="-284353" eaLnBrk="1" fontAlgn="auto" hangingPunct="1">
              <a:buFont typeface="Arial" panose="020B0604020202020204" pitchFamily="34" charset="0"/>
              <a:buChar char="–"/>
              <a:defRPr/>
            </a:pPr>
            <a:r>
              <a:rPr lang="en-US" altLang="en-US" sz="2200" kern="1200" dirty="0" smtClean="0">
                <a:solidFill>
                  <a:srgbClr val="000000"/>
                </a:solidFill>
                <a:latin typeface="Arial (Body)"/>
                <a:ea typeface="+mn-ea"/>
                <a:cs typeface="Times New Roman" panose="02020603050405020304" pitchFamily="18" charset="0"/>
              </a:rPr>
              <a:t>Document </a:t>
            </a:r>
            <a:r>
              <a:rPr lang="en-US" altLang="en-US" sz="2200" kern="1200" dirty="0">
                <a:solidFill>
                  <a:srgbClr val="000000"/>
                </a:solidFill>
                <a:latin typeface="Arial (Body)"/>
                <a:ea typeface="+mn-ea"/>
                <a:cs typeface="Times New Roman" panose="02020603050405020304" pitchFamily="18" charset="0"/>
              </a:rPr>
              <a:t>Object Model</a:t>
            </a:r>
          </a:p>
          <a:p>
            <a:pPr marL="741553" lvl="1" indent="-284353" eaLnBrk="1" fontAlgn="auto" hangingPunct="1">
              <a:buFont typeface="Arial" panose="020B0604020202020204" pitchFamily="34" charset="0"/>
              <a:buChar char="–"/>
              <a:defRPr/>
            </a:pPr>
            <a:r>
              <a:rPr lang="en-US" altLang="en-US" sz="2200" kern="1200" dirty="0" smtClean="0">
                <a:solidFill>
                  <a:srgbClr val="000000"/>
                </a:solidFill>
                <a:latin typeface="Arial (Body)"/>
                <a:ea typeface="+mn-ea"/>
                <a:cs typeface="Times New Roman" panose="02020603050405020304" pitchFamily="18" charset="0"/>
              </a:rPr>
              <a:t>X</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a:solidFill>
                  <a:srgbClr val="000000"/>
                </a:solidFill>
                <a:latin typeface="Arial (Body)"/>
                <a:ea typeface="+mn-ea"/>
                <a:cs typeface="Times New Roman" panose="02020603050405020304" pitchFamily="18" charset="0"/>
              </a:rPr>
              <a:t>M</a:t>
            </a:r>
            <a:r>
              <a:rPr lang="en-US" altLang="en-US" sz="100" kern="1200" dirty="0">
                <a:solidFill>
                  <a:srgbClr val="000000"/>
                </a:solidFill>
                <a:latin typeface="Arial (Body)"/>
                <a:ea typeface="+mn-ea"/>
                <a:cs typeface="Times New Roman" panose="02020603050405020304" pitchFamily="18" charset="0"/>
              </a:rPr>
              <a:t> </a:t>
            </a:r>
            <a:r>
              <a:rPr lang="en-US" altLang="en-US" sz="2200" kern="1200" dirty="0">
                <a:solidFill>
                  <a:srgbClr val="000000"/>
                </a:solidFill>
                <a:latin typeface="Arial (Body)"/>
                <a:ea typeface="+mn-ea"/>
                <a:cs typeface="Times New Roman" panose="02020603050405020304" pitchFamily="18" charset="0"/>
              </a:rPr>
              <a:t>L (and the related X</a:t>
            </a:r>
            <a:r>
              <a:rPr lang="en-US" altLang="en-US" sz="100" kern="1200" dirty="0">
                <a:solidFill>
                  <a:srgbClr val="000000"/>
                </a:solidFill>
                <a:latin typeface="Arial (Body)"/>
                <a:ea typeface="+mn-ea"/>
                <a:cs typeface="Times New Roman" panose="02020603050405020304" pitchFamily="18" charset="0"/>
              </a:rPr>
              <a:t> </a:t>
            </a:r>
            <a:r>
              <a:rPr lang="en-US" altLang="en-US" sz="2200" kern="1200" dirty="0">
                <a:solidFill>
                  <a:srgbClr val="000000"/>
                </a:solidFill>
                <a:latin typeface="Arial (Body)"/>
                <a:ea typeface="+mn-ea"/>
                <a:cs typeface="Times New Roman" panose="02020603050405020304" pitchFamily="18" charset="0"/>
              </a:rPr>
              <a:t>S</a:t>
            </a:r>
            <a:r>
              <a:rPr lang="en-US" altLang="en-US" sz="100" kern="1200" dirty="0">
                <a:solidFill>
                  <a:srgbClr val="000000"/>
                </a:solidFill>
                <a:latin typeface="Arial (Body)"/>
                <a:ea typeface="+mn-ea"/>
                <a:cs typeface="Times New Roman" panose="02020603050405020304" pitchFamily="18" charset="0"/>
              </a:rPr>
              <a:t> </a:t>
            </a:r>
            <a:r>
              <a:rPr lang="en-US" altLang="en-US" sz="2200" kern="1200" dirty="0">
                <a:solidFill>
                  <a:srgbClr val="000000"/>
                </a:solidFill>
                <a:latin typeface="Arial (Body)"/>
                <a:ea typeface="+mn-ea"/>
                <a:cs typeface="Times New Roman" panose="02020603050405020304" pitchFamily="18" charset="0"/>
              </a:rPr>
              <a:t>L</a:t>
            </a:r>
            <a:r>
              <a:rPr lang="en-US" altLang="en-US" sz="100" kern="1200" dirty="0">
                <a:solidFill>
                  <a:srgbClr val="000000"/>
                </a:solidFill>
                <a:latin typeface="Arial (Body)"/>
                <a:ea typeface="+mn-ea"/>
                <a:cs typeface="Times New Roman" panose="02020603050405020304" pitchFamily="18" charset="0"/>
              </a:rPr>
              <a:t> </a:t>
            </a:r>
            <a:r>
              <a:rPr lang="en-US" altLang="en-US" sz="2200" kern="1200" dirty="0">
                <a:solidFill>
                  <a:srgbClr val="000000"/>
                </a:solidFill>
                <a:latin typeface="Arial (Body)"/>
                <a:ea typeface="+mn-ea"/>
                <a:cs typeface="Times New Roman" panose="02020603050405020304" pitchFamily="18" charset="0"/>
              </a:rPr>
              <a:t>T technology)</a:t>
            </a:r>
          </a:p>
          <a:p>
            <a:pPr marL="741553" lvl="1" indent="-284353" eaLnBrk="1" fontAlgn="auto" hangingPunct="1">
              <a:buFont typeface="Arial" panose="020B0604020202020204" pitchFamily="34" charset="0"/>
              <a:buChar char="–"/>
              <a:defRPr/>
            </a:pPr>
            <a:r>
              <a:rPr lang="en-US" altLang="en-US" sz="2200" kern="1200" dirty="0">
                <a:solidFill>
                  <a:srgbClr val="000000"/>
                </a:solidFill>
                <a:latin typeface="Arial (Body)"/>
                <a:ea typeface="+mn-ea"/>
                <a:cs typeface="Times New Roman" panose="02020603050405020304" pitchFamily="18" charset="0"/>
              </a:rPr>
              <a:t>Asynchronous data retrieval using </a:t>
            </a:r>
            <a:r>
              <a:rPr lang="en-US" altLang="en-US" sz="2200" kern="1200" dirty="0" smtClean="0">
                <a:solidFill>
                  <a:srgbClr val="000000"/>
                </a:solidFill>
                <a:latin typeface="Arial (Body)"/>
                <a:ea typeface="+mn-ea"/>
                <a:cs typeface="Times New Roman" panose="02020603050405020304" pitchFamily="18" charset="0"/>
              </a:rPr>
              <a:t>X</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M</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L</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H</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p</a:t>
            </a:r>
            <a:r>
              <a:rPr lang="en-US" altLang="en-US" sz="100" kern="1200" dirty="0" smtClean="0">
                <a:solidFill>
                  <a:srgbClr val="000000"/>
                </a:solidFill>
                <a:latin typeface="Arial (Body)"/>
                <a:ea typeface="+mn-ea"/>
                <a:cs typeface="Times New Roman" panose="02020603050405020304" pitchFamily="18" charset="0"/>
              </a:rPr>
              <a:t> </a:t>
            </a:r>
            <a:r>
              <a:rPr lang="en-US" altLang="en-US" sz="2200" kern="1200" dirty="0" smtClean="0">
                <a:solidFill>
                  <a:srgbClr val="000000"/>
                </a:solidFill>
                <a:latin typeface="Arial (Body)"/>
                <a:ea typeface="+mn-ea"/>
                <a:cs typeface="Times New Roman" panose="02020603050405020304" pitchFamily="18" charset="0"/>
              </a:rPr>
              <a:t>Request</a:t>
            </a:r>
            <a:endParaRPr lang="en-US" altLang="en-US" sz="2200" kern="1200" dirty="0">
              <a:solidFill>
                <a:srgbClr val="000000"/>
              </a:solidFill>
              <a:latin typeface="Arial (Body)"/>
              <a:ea typeface="+mn-ea"/>
              <a:cs typeface="Times New Roman" panose="02020603050405020304" pitchFamily="18" charset="0"/>
            </a:endParaRPr>
          </a:p>
          <a:p>
            <a:pPr marL="741553" lvl="1" indent="-284353" eaLnBrk="1" fontAlgn="auto" hangingPunct="1">
              <a:buFont typeface="Arial" panose="020B0604020202020204" pitchFamily="34" charset="0"/>
              <a:buChar char="–"/>
              <a:defRPr/>
            </a:pPr>
            <a:r>
              <a:rPr lang="en-US" altLang="en-US" sz="2200" kern="1200" dirty="0" smtClean="0">
                <a:solidFill>
                  <a:srgbClr val="000000"/>
                </a:solidFill>
                <a:latin typeface="Arial (Body)"/>
                <a:ea typeface="+mn-ea"/>
                <a:cs typeface="Times New Roman" panose="02020603050405020304" pitchFamily="18" charset="0"/>
              </a:rPr>
              <a:t>JavaScript</a:t>
            </a:r>
            <a:endParaRPr lang="en-US" altLang="en-US" sz="2200" kern="1200" dirty="0">
              <a:solidFill>
                <a:srgbClr val="000000"/>
              </a:solidFill>
              <a:latin typeface="Arial (Body)"/>
              <a:ea typeface="+mn-ea"/>
              <a:cs typeface="Times New Roman" panose="02020603050405020304" pitchFamily="18" charset="0"/>
            </a:endParaRPr>
          </a:p>
          <a:p>
            <a:pPr marL="255651" indent="-255651" eaLnBrk="1" hangingPunct="1">
              <a:tabLst/>
              <a:defRPr/>
            </a:pPr>
            <a:r>
              <a:rPr lang="en-US" altLang="en-US" sz="2200" kern="1200" dirty="0">
                <a:solidFill>
                  <a:srgbClr val="000000"/>
                </a:solidFill>
                <a:latin typeface="Arial (Body)"/>
              </a:rPr>
              <a:t>Very Basic Example:</a:t>
            </a:r>
          </a:p>
          <a:p>
            <a:pPr marL="741553" lvl="1" indent="-284353" eaLnBrk="1" hangingPunct="1">
              <a:buFont typeface="Arial" panose="020B0604020202020204" pitchFamily="34" charset="0"/>
              <a:buChar char="–"/>
              <a:defRPr/>
            </a:pPr>
            <a:r>
              <a:rPr lang="en-US" altLang="en-US" sz="2200" kern="1200" dirty="0">
                <a:solidFill>
                  <a:srgbClr val="000000"/>
                </a:solidFill>
                <a:latin typeface="Arial (Body)"/>
                <a:hlinkClick r:id="rId2" tooltip="http://webdevfoundations.net/css/"/>
              </a:rPr>
              <a:t>http://</a:t>
            </a:r>
            <a:r>
              <a:rPr lang="en-US" altLang="en-US" sz="2200" kern="1200" dirty="0" smtClean="0">
                <a:solidFill>
                  <a:srgbClr val="000000"/>
                </a:solidFill>
                <a:latin typeface="Arial (Body)"/>
                <a:hlinkClick r:id="rId2" tooltip="http://webdevfoundations.net/css/"/>
              </a:rPr>
              <a:t>webdevfoundations.net/css</a:t>
            </a:r>
            <a:endParaRPr lang="en-US" altLang="en-US" sz="22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Bef>
                <a:spcPct val="0"/>
              </a:spcBef>
              <a:spcAft>
                <a:spcPts val="0"/>
              </a:spcAft>
              <a:buClrTx/>
              <a:defRPr/>
            </a:pPr>
            <a:r>
              <a:rPr lang="en-US" sz="3400" b="1" kern="1200" spc="-50" dirty="0">
                <a:solidFill>
                  <a:schemeClr val="tx2"/>
                </a:solidFill>
                <a:latin typeface="Times New Roman" panose="02020603050405020304" pitchFamily="18" charset="0"/>
              </a:rPr>
              <a:t>Learning Objectives </a:t>
            </a:r>
            <a:r>
              <a:rPr lang="en-US" sz="2000" b="0" kern="1200" spc="-50" dirty="0" smtClean="0">
                <a:solidFill>
                  <a:schemeClr val="tx2"/>
                </a:solidFill>
                <a:latin typeface="Times New Roman" panose="02020603050405020304" pitchFamily="18" charset="0"/>
              </a:rPr>
              <a:t>(2 </a:t>
            </a:r>
            <a:r>
              <a:rPr lang="en-US" sz="2000" b="0" kern="1200" spc="-50" dirty="0">
                <a:solidFill>
                  <a:schemeClr val="tx2"/>
                </a:solidFill>
                <a:latin typeface="Times New Roman" panose="02020603050405020304" pitchFamily="18" charset="0"/>
              </a:rPr>
              <a:t>of </a:t>
            </a:r>
            <a:r>
              <a:rPr lang="en-US" sz="2000" b="0" kern="1200" spc="-50" dirty="0" smtClean="0">
                <a:solidFill>
                  <a:schemeClr val="tx2"/>
                </a:solidFill>
                <a:latin typeface="Times New Roman" panose="02020603050405020304" pitchFamily="18" charset="0"/>
              </a:rPr>
              <a:t>2</a:t>
            </a:r>
            <a:r>
              <a:rPr lang="en-US" sz="2000" b="0" kern="1200" spc="-50" dirty="0">
                <a:solidFill>
                  <a:schemeClr val="tx2"/>
                </a:solidFill>
                <a:latin typeface="Times New Roman" panose="02020603050405020304" pitchFamily="18" charset="0"/>
              </a:rPr>
              <a:t>)</a:t>
            </a:r>
            <a:endParaRPr lang="en-US" kern="1200" spc="-50" dirty="0">
              <a:solidFill>
                <a:schemeClr val="tx2"/>
              </a:solidFill>
              <a:latin typeface="Times New Roman" panose="02020603050405020304" pitchFamily="18" charset="0"/>
              <a:ea typeface="+mj-ea"/>
            </a:endParaRPr>
          </a:p>
        </p:txBody>
      </p:sp>
      <p:sp>
        <p:nvSpPr>
          <p:cNvPr id="3" name="Text Placeholder 2"/>
          <p:cNvSpPr>
            <a:spLocks noGrp="1"/>
          </p:cNvSpPr>
          <p:nvPr>
            <p:ph idx="1"/>
          </p:nvPr>
        </p:nvSpPr>
        <p:spPr>
          <a:xfrm>
            <a:off x="457200" y="1600200"/>
            <a:ext cx="8229600" cy="4718713"/>
          </a:xfrm>
        </p:spPr>
        <p:txBody>
          <a:bodyPr/>
          <a:lstStyle/>
          <a:p>
            <a:pPr marL="0" lvl="1" indent="0" eaLnBrk="1" hangingPunct="1">
              <a:lnSpc>
                <a:spcPct val="100000"/>
              </a:lnSpc>
              <a:spcBef>
                <a:spcPts val="1500"/>
              </a:spcBef>
            </a:pPr>
            <a:r>
              <a:rPr lang="en-US" altLang="en-US" sz="2400" b="1" dirty="0" smtClean="0">
                <a:solidFill>
                  <a:schemeClr val="tx2"/>
                </a:solidFill>
                <a:latin typeface="+mn-lt"/>
              </a:rPr>
              <a:t>11.6</a:t>
            </a:r>
            <a:r>
              <a:rPr lang="en-US" altLang="en-US" sz="2400" dirty="0" smtClean="0">
                <a:latin typeface="+mn-lt"/>
              </a:rPr>
              <a:t> Configure </a:t>
            </a:r>
            <a:r>
              <a:rPr lang="en-US" altLang="en-US" sz="2400" dirty="0">
                <a:latin typeface="+mn-lt"/>
              </a:rPr>
              <a:t>a Flash animation on a web page</a:t>
            </a:r>
          </a:p>
          <a:p>
            <a:pPr marL="0" lvl="1" indent="0" eaLnBrk="1" hangingPunct="1">
              <a:lnSpc>
                <a:spcPct val="100000"/>
              </a:lnSpc>
              <a:spcBef>
                <a:spcPts val="1500"/>
              </a:spcBef>
            </a:pPr>
            <a:r>
              <a:rPr lang="en-US" altLang="en-US" sz="2400" b="1" dirty="0" smtClean="0">
                <a:solidFill>
                  <a:schemeClr val="tx2"/>
                </a:solidFill>
                <a:latin typeface="+mn-lt"/>
              </a:rPr>
              <a:t>11.7</a:t>
            </a:r>
            <a:r>
              <a:rPr lang="en-US" altLang="en-US" sz="2400" dirty="0" smtClean="0">
                <a:latin typeface="+mn-lt"/>
              </a:rPr>
              <a:t> Describe </a:t>
            </a:r>
            <a:r>
              <a:rPr lang="en-US" altLang="en-US" sz="2400" dirty="0">
                <a:latin typeface="+mn-lt"/>
              </a:rPr>
              <a:t>how to configure a Java applet on a web page</a:t>
            </a:r>
          </a:p>
          <a:p>
            <a:pPr marL="0" lvl="1" indent="0" eaLnBrk="1" hangingPunct="1">
              <a:lnSpc>
                <a:spcPct val="100000"/>
              </a:lnSpc>
              <a:spcBef>
                <a:spcPts val="1500"/>
              </a:spcBef>
            </a:pPr>
            <a:r>
              <a:rPr lang="en-US" altLang="en-US" sz="2400" b="1" dirty="0" smtClean="0">
                <a:solidFill>
                  <a:schemeClr val="tx2"/>
                </a:solidFill>
                <a:latin typeface="+mn-lt"/>
              </a:rPr>
              <a:t>11.8</a:t>
            </a:r>
            <a:r>
              <a:rPr lang="en-US" altLang="en-US" sz="2400" dirty="0" smtClean="0">
                <a:latin typeface="+mn-lt"/>
              </a:rPr>
              <a:t> Create </a:t>
            </a:r>
            <a:r>
              <a:rPr lang="en-US" altLang="en-US" sz="2400" dirty="0">
                <a:latin typeface="+mn-lt"/>
              </a:rPr>
              <a:t>an interactive image gallery with </a:t>
            </a:r>
            <a:r>
              <a:rPr lang="en-US" altLang="en-US" sz="2400" dirty="0" smtClean="0">
                <a:latin typeface="+mn-lt"/>
              </a:rPr>
              <a:t>C</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err="1" smtClean="0">
                <a:latin typeface="+mn-lt"/>
              </a:rPr>
              <a:t>S</a:t>
            </a:r>
            <a:endParaRPr lang="en-US" altLang="en-US" sz="2400" dirty="0">
              <a:latin typeface="+mn-lt"/>
            </a:endParaRPr>
          </a:p>
          <a:p>
            <a:pPr marL="0" lvl="1" indent="0" eaLnBrk="1" hangingPunct="1">
              <a:lnSpc>
                <a:spcPct val="100000"/>
              </a:lnSpc>
              <a:spcBef>
                <a:spcPts val="1500"/>
              </a:spcBef>
            </a:pPr>
            <a:r>
              <a:rPr lang="en-US" altLang="en-US" sz="2400" b="1" dirty="0" smtClean="0">
                <a:solidFill>
                  <a:schemeClr val="tx2"/>
                </a:solidFill>
                <a:latin typeface="+mn-lt"/>
              </a:rPr>
              <a:t>11.9</a:t>
            </a:r>
            <a:r>
              <a:rPr lang="en-US" altLang="en-US" sz="2400" dirty="0" smtClean="0">
                <a:latin typeface="+mn-lt"/>
              </a:rPr>
              <a:t> Configure </a:t>
            </a:r>
            <a:r>
              <a:rPr lang="en-US" altLang="en-US" sz="2400" dirty="0">
                <a:latin typeface="+mn-lt"/>
              </a:rPr>
              <a:t>a widget with the HTML5 details and summary elements</a:t>
            </a:r>
          </a:p>
          <a:p>
            <a:pPr marL="0" lvl="1" indent="0" eaLnBrk="1" hangingPunct="1">
              <a:lnSpc>
                <a:spcPct val="100000"/>
              </a:lnSpc>
              <a:spcBef>
                <a:spcPts val="1500"/>
              </a:spcBef>
            </a:pPr>
            <a:r>
              <a:rPr lang="en-US" altLang="en-US" sz="2400" b="1" dirty="0" smtClean="0">
                <a:solidFill>
                  <a:schemeClr val="tx2"/>
                </a:solidFill>
                <a:latin typeface="+mn-lt"/>
              </a:rPr>
              <a:t>11.10</a:t>
            </a:r>
            <a:r>
              <a:rPr lang="en-US" altLang="en-US" sz="2400" dirty="0" smtClean="0">
                <a:latin typeface="+mn-lt"/>
              </a:rPr>
              <a:t> Configure </a:t>
            </a:r>
            <a:r>
              <a:rPr lang="en-US" altLang="en-US" sz="2400" dirty="0">
                <a:latin typeface="+mn-lt"/>
              </a:rPr>
              <a:t>the </a:t>
            </a:r>
            <a:r>
              <a:rPr lang="en-US" altLang="en-US" sz="2400" dirty="0" smtClean="0">
                <a:latin typeface="+mn-lt"/>
              </a:rPr>
              <a:t>C</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S3 </a:t>
            </a:r>
            <a:r>
              <a:rPr lang="en-US" altLang="en-US" sz="2400" dirty="0">
                <a:latin typeface="+mn-lt"/>
              </a:rPr>
              <a:t>transform and </a:t>
            </a:r>
            <a:r>
              <a:rPr lang="en-US" altLang="en-US" sz="2400" dirty="0" smtClean="0">
                <a:latin typeface="+mn-lt"/>
              </a:rPr>
              <a:t>transition properties</a:t>
            </a:r>
            <a:endParaRPr lang="en-US" altLang="en-US" sz="2400" dirty="0">
              <a:latin typeface="+mn-lt"/>
            </a:endParaRPr>
          </a:p>
          <a:p>
            <a:pPr marL="0" lvl="1" indent="0" eaLnBrk="1" hangingPunct="1">
              <a:lnSpc>
                <a:spcPct val="100000"/>
              </a:lnSpc>
              <a:spcBef>
                <a:spcPts val="1500"/>
              </a:spcBef>
            </a:pPr>
            <a:r>
              <a:rPr lang="en-US" altLang="en-US" sz="2400" b="1" dirty="0" smtClean="0">
                <a:solidFill>
                  <a:schemeClr val="tx2"/>
                </a:solidFill>
                <a:latin typeface="+mn-lt"/>
              </a:rPr>
              <a:t>11.11</a:t>
            </a:r>
            <a:r>
              <a:rPr lang="en-US" altLang="en-US" sz="2400" dirty="0" smtClean="0">
                <a:latin typeface="+mn-lt"/>
              </a:rPr>
              <a:t> Describe </a:t>
            </a:r>
            <a:r>
              <a:rPr lang="en-US" altLang="en-US" sz="2400" dirty="0">
                <a:latin typeface="+mn-lt"/>
              </a:rPr>
              <a:t>the purpose of geolocation, web storage, offline web applications, </a:t>
            </a:r>
            <a:r>
              <a:rPr lang="en-US" altLang="en-US" sz="2400" dirty="0" smtClean="0">
                <a:latin typeface="+mn-lt"/>
              </a:rPr>
              <a:t>and </a:t>
            </a:r>
            <a:r>
              <a:rPr lang="en-US" altLang="en-US" sz="2400" dirty="0">
                <a:latin typeface="+mn-lt"/>
              </a:rPr>
              <a:t>canvas HTML5 APIs</a:t>
            </a:r>
            <a:r>
              <a:rPr lang="en-US" altLang="en-US" sz="2400" dirty="0" smtClean="0">
                <a:latin typeface="+mn-lt"/>
              </a:rPr>
              <a:t>.</a:t>
            </a:r>
            <a:endParaRPr lang="en-US" altLang="en-US" sz="2400" dirty="0">
              <a:latin typeface="+mn-lt"/>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Exploring </a:t>
            </a:r>
            <a:r>
              <a:rPr lang="en-US" kern="1200" spc="-50" dirty="0" smtClean="0">
                <a:latin typeface="Times New Roman" panose="02020603050405020304" pitchFamily="18" charset="0"/>
                <a:ea typeface="+mj-ea"/>
                <a:cs typeface="+mj-cs"/>
              </a:rPr>
              <a:t>JQuery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608376"/>
          </a:xfrm>
        </p:spPr>
        <p:txBody>
          <a:bodyPr wrap="square">
            <a:spAutoFit/>
          </a:bodyPr>
          <a:lstStyle/>
          <a:p>
            <a:pPr marL="0" indent="0" eaLnBrk="1" fontAlgn="auto" hangingPunct="1">
              <a:buNone/>
              <a:defRPr/>
            </a:pPr>
            <a:r>
              <a:rPr lang="en-US" altLang="en-US" sz="2400" kern="1200" dirty="0">
                <a:solidFill>
                  <a:srgbClr val="000000"/>
                </a:solidFill>
                <a:latin typeface="+mn-lt"/>
                <a:ea typeface="+mn-ea"/>
                <a:cs typeface="+mn-cs"/>
              </a:rPr>
              <a:t>A JavaScript library </a:t>
            </a:r>
            <a:r>
              <a:rPr lang="en-US" altLang="en-US" sz="2400" kern="1200" dirty="0" smtClean="0">
                <a:solidFill>
                  <a:srgbClr val="000000"/>
                </a:solidFill>
                <a:latin typeface="+mn-lt"/>
                <a:ea typeface="+mn-ea"/>
                <a:cs typeface="+mn-cs"/>
              </a:rPr>
              <a:t>intended to </a:t>
            </a:r>
            <a:r>
              <a:rPr lang="en-US" altLang="en-US" sz="2400" kern="1200" dirty="0">
                <a:solidFill>
                  <a:srgbClr val="000000"/>
                </a:solidFill>
                <a:latin typeface="+mn-lt"/>
                <a:ea typeface="+mn-ea"/>
                <a:cs typeface="+mn-cs"/>
              </a:rPr>
              <a:t>simplify client-side scripting</a:t>
            </a:r>
          </a:p>
          <a:p>
            <a:pPr marL="0" indent="0" eaLnBrk="1" fontAlgn="auto" hangingPunct="1">
              <a:buNone/>
              <a:defRPr/>
            </a:pPr>
            <a:r>
              <a:rPr lang="en-US" altLang="en-US" sz="2400" kern="1200" dirty="0" smtClean="0">
                <a:solidFill>
                  <a:srgbClr val="000000"/>
                </a:solidFill>
                <a:latin typeface="+mn-lt"/>
                <a:ea typeface="+mn-ea"/>
                <a:cs typeface="+mn-cs"/>
              </a:rPr>
              <a:t>Example: </a:t>
            </a:r>
            <a:r>
              <a:rPr lang="en-US" altLang="en-US" sz="2400" kern="1200" dirty="0" smtClean="0">
                <a:solidFill>
                  <a:srgbClr val="000000"/>
                </a:solidFill>
                <a:latin typeface="+mn-lt"/>
                <a:ea typeface="+mn-ea"/>
                <a:cs typeface="+mn-cs"/>
                <a:hlinkClick r:id="rId2" tooltip="http://webdevfoundations.net/jquery/"/>
              </a:rPr>
              <a:t>http</a:t>
            </a:r>
            <a:r>
              <a:rPr lang="en-US" altLang="en-US" sz="2400" kern="1200" dirty="0">
                <a:solidFill>
                  <a:srgbClr val="000000"/>
                </a:solidFill>
                <a:latin typeface="+mn-lt"/>
                <a:ea typeface="+mn-ea"/>
                <a:cs typeface="+mn-cs"/>
                <a:hlinkClick r:id="rId2" tooltip="http://webdevfoundations.net/jquery/"/>
              </a:rPr>
              <a:t>://webdevfoundations.net/jquery</a:t>
            </a:r>
            <a:endParaRPr lang="en-US" altLang="en-US" sz="2400" kern="1200" dirty="0">
              <a:solidFill>
                <a:srgbClr val="000000"/>
              </a:solidFill>
              <a:latin typeface="+mn-lt"/>
              <a:ea typeface="+mn-ea"/>
              <a:cs typeface="+mn-cs"/>
            </a:endParaRPr>
          </a:p>
          <a:p>
            <a:pPr marL="0" indent="0" eaLnBrk="1" fontAlgn="auto" hangingPunct="1">
              <a:buNone/>
              <a:defRPr/>
            </a:pPr>
            <a:r>
              <a:rPr lang="en-US" altLang="en-US" sz="2400" kern="1200" dirty="0" smtClean="0">
                <a:solidFill>
                  <a:srgbClr val="000000"/>
                </a:solidFill>
                <a:latin typeface="+mn-lt"/>
                <a:ea typeface="+mn-ea"/>
                <a:cs typeface="+mn-cs"/>
              </a:rPr>
              <a:t>A</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P</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I – </a:t>
            </a:r>
            <a:r>
              <a:rPr lang="en-US" altLang="en-US" sz="2400" kern="1200" dirty="0">
                <a:solidFill>
                  <a:srgbClr val="000000"/>
                </a:solidFill>
                <a:latin typeface="+mn-lt"/>
                <a:ea typeface="+mn-ea"/>
                <a:cs typeface="+mn-cs"/>
              </a:rPr>
              <a:t>Application Programming Interface</a:t>
            </a: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mn-lt"/>
                <a:ea typeface="+mn-ea"/>
                <a:cs typeface="+mn-cs"/>
              </a:rPr>
              <a:t>A protocol that allows software components </a:t>
            </a:r>
            <a:r>
              <a:rPr lang="en-US" altLang="en-US" sz="2400" kern="1200" dirty="0" smtClean="0">
                <a:solidFill>
                  <a:srgbClr val="000000"/>
                </a:solidFill>
                <a:latin typeface="+mn-lt"/>
                <a:ea typeface="+mn-ea"/>
                <a:cs typeface="+mn-cs"/>
              </a:rPr>
              <a:t>to communicate </a:t>
            </a:r>
            <a:r>
              <a:rPr lang="en-US" altLang="en-US" sz="2400" kern="1200" dirty="0">
                <a:solidFill>
                  <a:srgbClr val="000000"/>
                </a:solidFill>
                <a:latin typeface="+mn-lt"/>
                <a:ea typeface="+mn-ea"/>
                <a:cs typeface="+mn-cs"/>
              </a:rPr>
              <a:t>– interacting and sharing data</a:t>
            </a:r>
            <a:r>
              <a:rPr lang="en-US" altLang="en-US" sz="2400" kern="1200" dirty="0" smtClean="0">
                <a:solidFill>
                  <a:srgbClr val="000000"/>
                </a:solidFill>
                <a:latin typeface="+mn-lt"/>
                <a:ea typeface="+mn-ea"/>
                <a:cs typeface="+mn-cs"/>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kern="1200" spc="-50" dirty="0">
                <a:latin typeface="Times New Roman" panose="02020603050405020304" pitchFamily="18" charset="0"/>
              </a:rPr>
              <a:t>Exploring </a:t>
            </a:r>
            <a:r>
              <a:rPr lang="en-US" kern="1200" spc="-50" dirty="0" smtClean="0">
                <a:latin typeface="Times New Roman" panose="02020603050405020304" pitchFamily="18" charset="0"/>
              </a:rPr>
              <a:t>JQuery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dirty="0"/>
          </a:p>
        </p:txBody>
      </p:sp>
      <p:sp>
        <p:nvSpPr>
          <p:cNvPr id="6" name="Text Placeholder 5"/>
          <p:cNvSpPr>
            <a:spLocks noGrp="1"/>
          </p:cNvSpPr>
          <p:nvPr>
            <p:ph type="body" idx="1"/>
          </p:nvPr>
        </p:nvSpPr>
        <p:spPr>
          <a:xfrm>
            <a:off x="457200" y="1600200"/>
            <a:ext cx="4564505" cy="4525963"/>
          </a:xfrm>
        </p:spPr>
        <p:txBody>
          <a:bodyPr/>
          <a:lstStyle/>
          <a:p>
            <a:pPr marL="0" indent="0" eaLnBrk="1" fontAlgn="auto" hangingPunct="1">
              <a:buNone/>
              <a:tabLst/>
              <a:defRPr/>
            </a:pPr>
            <a:r>
              <a:rPr lang="en-US" altLang="en-US" sz="2400" kern="1200" dirty="0">
                <a:solidFill>
                  <a:srgbClr val="000000"/>
                </a:solidFill>
                <a:latin typeface="+mn-lt"/>
              </a:rPr>
              <a:t>The jQuery A</a:t>
            </a:r>
            <a:r>
              <a:rPr lang="en-US" altLang="en-US" sz="100" kern="1200" dirty="0">
                <a:solidFill>
                  <a:srgbClr val="000000"/>
                </a:solidFill>
                <a:latin typeface="+mn-lt"/>
              </a:rPr>
              <a:t> </a:t>
            </a:r>
            <a:r>
              <a:rPr lang="en-US" altLang="en-US" sz="2400" kern="1200" dirty="0">
                <a:solidFill>
                  <a:srgbClr val="000000"/>
                </a:solidFill>
                <a:latin typeface="+mn-lt"/>
              </a:rPr>
              <a:t>P</a:t>
            </a:r>
            <a:r>
              <a:rPr lang="en-US" altLang="en-US" sz="100" kern="1200" dirty="0">
                <a:solidFill>
                  <a:srgbClr val="000000"/>
                </a:solidFill>
                <a:latin typeface="+mn-lt"/>
              </a:rPr>
              <a:t> </a:t>
            </a:r>
            <a:r>
              <a:rPr lang="en-US" altLang="en-US" sz="2400" kern="1200" dirty="0">
                <a:solidFill>
                  <a:srgbClr val="000000"/>
                </a:solidFill>
                <a:latin typeface="+mn-lt"/>
              </a:rPr>
              <a:t>I can be used to configure many interactive features, including:</a:t>
            </a:r>
          </a:p>
          <a:p>
            <a:pPr marL="741553" lvl="1" indent="-284353" eaLnBrk="1" fontAlgn="auto" hangingPunct="1">
              <a:buFont typeface="Arial" panose="020B0604020202020204" pitchFamily="34" charset="0"/>
              <a:buChar char="–"/>
              <a:defRPr/>
            </a:pPr>
            <a:r>
              <a:rPr lang="en-US" altLang="en-US" sz="2400" kern="1200" dirty="0">
                <a:solidFill>
                  <a:srgbClr val="000000"/>
                </a:solidFill>
                <a:latin typeface="+mn-lt"/>
              </a:rPr>
              <a:t>image slideshows</a:t>
            </a:r>
          </a:p>
          <a:p>
            <a:pPr marL="741553" lvl="1" indent="-284353" eaLnBrk="1" fontAlgn="auto" hangingPunct="1">
              <a:buFont typeface="Arial" panose="020B0604020202020204" pitchFamily="34" charset="0"/>
              <a:buChar char="–"/>
              <a:defRPr/>
            </a:pPr>
            <a:r>
              <a:rPr lang="en-US" altLang="en-US" sz="2400" kern="1200" dirty="0">
                <a:solidFill>
                  <a:srgbClr val="000000"/>
                </a:solidFill>
                <a:latin typeface="+mn-lt"/>
              </a:rPr>
              <a:t>animation (moving, hiding, fading)</a:t>
            </a:r>
          </a:p>
          <a:p>
            <a:pPr marL="741553" lvl="1" indent="-284353" eaLnBrk="1" fontAlgn="auto" hangingPunct="1">
              <a:buFont typeface="Arial" panose="020B0604020202020204" pitchFamily="34" charset="0"/>
              <a:buChar char="–"/>
              <a:defRPr/>
            </a:pPr>
            <a:r>
              <a:rPr lang="en-US" altLang="en-US" sz="2400" kern="1200" dirty="0">
                <a:solidFill>
                  <a:srgbClr val="000000"/>
                </a:solidFill>
                <a:latin typeface="+mn-lt"/>
              </a:rPr>
              <a:t>event handling (mouse movements and mouse clicking)</a:t>
            </a:r>
          </a:p>
          <a:p>
            <a:pPr marL="741553" lvl="1" indent="-284353" eaLnBrk="1" fontAlgn="auto" hangingPunct="1">
              <a:buFont typeface="Arial" panose="020B0604020202020204" pitchFamily="34" charset="0"/>
              <a:buChar char="–"/>
              <a:defRPr/>
            </a:pPr>
            <a:r>
              <a:rPr lang="en-US" altLang="en-US" sz="2400" kern="1200" dirty="0">
                <a:solidFill>
                  <a:srgbClr val="000000"/>
                </a:solidFill>
                <a:latin typeface="+mn-lt"/>
              </a:rPr>
              <a:t>document manipulation</a:t>
            </a:r>
          </a:p>
          <a:p>
            <a:pPr marL="741553" lvl="1" indent="-284353" eaLnBrk="1" fontAlgn="auto" hangingPunct="1">
              <a:buFont typeface="Arial" panose="020B0604020202020204" pitchFamily="34" charset="0"/>
              <a:buChar char="–"/>
              <a:defRPr/>
            </a:pPr>
            <a:r>
              <a:rPr lang="en-US" altLang="en-US" sz="2400" kern="1200" dirty="0" smtClean="0">
                <a:solidFill>
                  <a:srgbClr val="000000"/>
                </a:solidFill>
                <a:latin typeface="+mn-lt"/>
              </a:rPr>
              <a:t>Ajax</a:t>
            </a:r>
            <a:endParaRPr lang="en-US" altLang="en-US" sz="2400" kern="1200" dirty="0">
              <a:solidFill>
                <a:srgbClr val="000000"/>
              </a:solidFill>
              <a:latin typeface="+mn-lt"/>
            </a:endParaRPr>
          </a:p>
        </p:txBody>
      </p:sp>
      <p:sp>
        <p:nvSpPr>
          <p:cNvPr id="7" name="Text Placeholder 3"/>
          <p:cNvSpPr txBox="1">
            <a:spLocks/>
          </p:cNvSpPr>
          <p:nvPr/>
        </p:nvSpPr>
        <p:spPr>
          <a:xfrm>
            <a:off x="5426439" y="1980966"/>
            <a:ext cx="3260362" cy="441960"/>
          </a:xfrm>
          <a:prstGeom prst="rect">
            <a:avLst/>
          </a:prstGeom>
        </p:spPr>
        <p:txBody>
          <a:bodyPr/>
          <a:lst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indent="0"/>
            <a:r>
              <a:rPr lang="en-US" sz="2000" kern="0" dirty="0" smtClean="0">
                <a:latin typeface="+mn-lt"/>
              </a:rPr>
              <a:t>jQuery Slideshow Example</a:t>
            </a:r>
            <a:endParaRPr lang="en-US" sz="2000" kern="0" dirty="0">
              <a:latin typeface="+mn-lt"/>
            </a:endParaRPr>
          </a:p>
        </p:txBody>
      </p:sp>
      <p:pic>
        <p:nvPicPr>
          <p:cNvPr id="8" name="Picture 7" descr="A j Query is used to configure a slideshow. The j Query example consists of an image of the Golden Gate Bridge, flanked by two arrowheads. The arrowhead on the left, points to the left, and the arrowhead on the right, points to the righ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077" y="2708853"/>
            <a:ext cx="3309934" cy="2076573"/>
          </a:xfrm>
          <a:prstGeom prst="rect">
            <a:avLst/>
          </a:prstGeom>
        </p:spPr>
      </p:pic>
    </p:spTree>
    <p:extLst>
      <p:ext uri="{BB962C8B-B14F-4D97-AF65-F5344CB8AC3E}">
        <p14:creationId xmlns:p14="http://schemas.microsoft.com/office/powerpoint/2010/main" val="949499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L5 A</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833360" cy="4470424"/>
          </a:xfrm>
        </p:spPr>
        <p:txBody>
          <a:bodyPr wrap="square">
            <a:spAutoFit/>
          </a:bodyPr>
          <a:lstStyle/>
          <a:p>
            <a:pPr marL="0" indent="0" eaLnBrk="1" fontAlgn="auto" hangingPunct="1">
              <a:buNone/>
              <a:tabLst/>
              <a:defRPr/>
            </a:pP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 – </a:t>
            </a:r>
            <a:r>
              <a:rPr lang="en-US" altLang="en-US" sz="2400" kern="1200" dirty="0">
                <a:solidFill>
                  <a:srgbClr val="000000"/>
                </a:solidFill>
                <a:latin typeface="Arial (Body)"/>
                <a:ea typeface="+mn-ea"/>
                <a:cs typeface="+mn-cs"/>
              </a:rPr>
              <a:t>a protocol that allows software components to communicate – interacting and sharing data</a:t>
            </a:r>
          </a:p>
          <a:p>
            <a:pPr marL="0" indent="0" eaLnBrk="1" fontAlgn="auto" hangingPunct="1">
              <a:buNone/>
              <a:tabLst/>
              <a:defRPr/>
            </a:pPr>
            <a:r>
              <a:rPr lang="en-US" altLang="en-US" sz="2400" kern="1200" dirty="0">
                <a:solidFill>
                  <a:srgbClr val="000000"/>
                </a:solidFill>
                <a:latin typeface="Arial (Body)"/>
                <a:ea typeface="+mn-ea"/>
                <a:cs typeface="+mn-cs"/>
              </a:rPr>
              <a:t>A variety of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a:t>
            </a:r>
            <a:r>
              <a:rPr lang="en-US" altLang="en-US" sz="2400" kern="1200" dirty="0">
                <a:solidFill>
                  <a:srgbClr val="000000"/>
                </a:solidFill>
                <a:latin typeface="Arial (Body)"/>
                <a:ea typeface="+mn-ea"/>
                <a:cs typeface="+mn-cs"/>
              </a:rPr>
              <a:t>that are intended to work with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5</a:t>
            </a:r>
            <a:r>
              <a:rPr lang="en-US" altLang="en-US" sz="2400"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 </a:t>
            </a:r>
            <a:r>
              <a:rPr lang="en-US" altLang="en-US" sz="2400" kern="1200" dirty="0">
                <a:solidFill>
                  <a:srgbClr val="000000"/>
                </a:solidFill>
                <a:latin typeface="Arial (Body)"/>
                <a:ea typeface="+mn-ea"/>
                <a:cs typeface="+mn-cs"/>
              </a:rPr>
              <a:t>and JavaScript are currently under development and in the </a:t>
            </a:r>
            <a:r>
              <a:rPr lang="en-US" altLang="en-US" sz="2400" kern="1200" dirty="0" smtClean="0">
                <a:solidFill>
                  <a:srgbClr val="000000"/>
                </a:solidFill>
                <a:latin typeface="Arial (Body)"/>
                <a:ea typeface="+mn-ea"/>
                <a:cs typeface="+mn-cs"/>
              </a:rPr>
              <a:t>W3C </a:t>
            </a:r>
            <a:r>
              <a:rPr lang="en-US" altLang="en-US" sz="2400" kern="1200" dirty="0">
                <a:solidFill>
                  <a:srgbClr val="000000"/>
                </a:solidFill>
                <a:latin typeface="Arial (Body)"/>
                <a:ea typeface="+mn-ea"/>
                <a:cs typeface="+mn-cs"/>
              </a:rPr>
              <a:t>approval process, including:</a:t>
            </a: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geolocation</a:t>
            </a: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web storage</a:t>
            </a: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offline web applications</a:t>
            </a: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canvas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L5 Geolocation</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47396"/>
          </a:xfrm>
        </p:spPr>
        <p:txBody>
          <a:bodyPr>
            <a:spAutoFit/>
          </a:bodyPr>
          <a:lstStyle/>
          <a:p>
            <a:pPr marL="0" indent="0" eaLnBrk="1" fontAlgn="auto" hangingPunct="1">
              <a:buNone/>
              <a:tabLst/>
              <a:defRPr/>
            </a:pPr>
            <a:r>
              <a:rPr lang="en-US" sz="2400" kern="1200" dirty="0">
                <a:solidFill>
                  <a:srgbClr val="000000"/>
                </a:solidFill>
                <a:latin typeface="Arial (Body)"/>
                <a:ea typeface="+mn-ea"/>
                <a:cs typeface="+mn-cs"/>
              </a:rPr>
              <a:t>Allows your web page visitors to share their geographic location</a:t>
            </a:r>
          </a:p>
          <a:p>
            <a:pPr marL="0" indent="0" eaLnBrk="1" fontAlgn="auto" hangingPunct="1">
              <a:buNone/>
              <a:tabLst/>
              <a:defRPr/>
            </a:pPr>
            <a:r>
              <a:rPr lang="en-US" sz="2400" kern="1200" dirty="0">
                <a:solidFill>
                  <a:srgbClr val="000000"/>
                </a:solidFill>
                <a:latin typeface="Arial (Body)"/>
                <a:ea typeface="+mn-ea"/>
                <a:cs typeface="+mn-cs"/>
              </a:rPr>
              <a:t>Their location may be determined by the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address</a:t>
            </a:r>
            <a:r>
              <a:rPr lang="en-US" sz="2400" kern="1200" dirty="0">
                <a:solidFill>
                  <a:srgbClr val="000000"/>
                </a:solidFill>
                <a:latin typeface="Arial (Body)"/>
                <a:ea typeface="+mn-ea"/>
                <a:cs typeface="+mn-cs"/>
              </a:rPr>
              <a:t>, wireless network connection, </a:t>
            </a:r>
            <a:r>
              <a:rPr lang="en-US" sz="2400" kern="1200" dirty="0" smtClean="0">
                <a:solidFill>
                  <a:srgbClr val="000000"/>
                </a:solidFill>
                <a:latin typeface="Arial (Body)"/>
                <a:ea typeface="+mn-ea"/>
                <a:cs typeface="+mn-cs"/>
              </a:rPr>
              <a:t>local </a:t>
            </a:r>
            <a:r>
              <a:rPr lang="en-US" sz="2400" kern="1200" dirty="0">
                <a:solidFill>
                  <a:srgbClr val="000000"/>
                </a:solidFill>
                <a:latin typeface="Arial (Body)"/>
                <a:ea typeface="+mn-ea"/>
                <a:cs typeface="+mn-cs"/>
              </a:rPr>
              <a:t>cell tower, or </a:t>
            </a:r>
            <a:r>
              <a:rPr lang="en-US" sz="24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hardware </a:t>
            </a:r>
            <a:r>
              <a:rPr lang="en-US" sz="2400" kern="1200" dirty="0">
                <a:solidFill>
                  <a:srgbClr val="000000"/>
                </a:solidFill>
                <a:latin typeface="Arial (Body)"/>
                <a:ea typeface="+mn-ea"/>
                <a:cs typeface="+mn-cs"/>
              </a:rPr>
              <a:t>depending on the type of device and </a:t>
            </a:r>
            <a:r>
              <a:rPr lang="en-US" sz="2400" kern="1200" dirty="0" smtClean="0">
                <a:solidFill>
                  <a:srgbClr val="000000"/>
                </a:solidFill>
                <a:latin typeface="Arial (Body)"/>
                <a:ea typeface="+mn-ea"/>
                <a:cs typeface="+mn-cs"/>
              </a:rPr>
              <a:t>browser.</a:t>
            </a:r>
            <a:endParaRPr lang="en-US" sz="2400" kern="1200" dirty="0">
              <a:solidFill>
                <a:srgbClr val="000000"/>
              </a:solidFill>
              <a:latin typeface="Arial (Body)"/>
              <a:ea typeface="+mn-ea"/>
              <a:cs typeface="+mn-cs"/>
            </a:endParaRPr>
          </a:p>
          <a:p>
            <a:pPr marL="0" indent="0" eaLnBrk="1" fontAlgn="auto" hangingPunct="1">
              <a:buNone/>
              <a:tabLst/>
              <a:defRPr/>
            </a:pPr>
            <a:r>
              <a:rPr lang="en-US" sz="2400" kern="1200" dirty="0">
                <a:solidFill>
                  <a:srgbClr val="000000"/>
                </a:solidFill>
                <a:latin typeface="Arial (Body)"/>
                <a:ea typeface="+mn-ea"/>
                <a:cs typeface="+mn-cs"/>
              </a:rPr>
              <a:t>JavaScript is used to work with the latitude and longitude coordinates provided by the </a:t>
            </a:r>
            <a:r>
              <a:rPr lang="en-US" sz="2400" kern="1200" dirty="0" smtClean="0">
                <a:solidFill>
                  <a:srgbClr val="000000"/>
                </a:solidFill>
                <a:latin typeface="Arial (Body)"/>
                <a:ea typeface="+mn-ea"/>
                <a:cs typeface="+mn-cs"/>
              </a:rPr>
              <a:t>browser.</a:t>
            </a:r>
            <a:endParaRPr lang="en-US" sz="2400" kern="1200" dirty="0">
              <a:solidFill>
                <a:srgbClr val="000000"/>
              </a:solidFill>
              <a:latin typeface="Arial (Body)"/>
              <a:ea typeface="+mn-ea"/>
              <a:cs typeface="+mn-cs"/>
            </a:endParaRPr>
          </a:p>
          <a:p>
            <a:pPr marL="0" indent="0" eaLnBrk="1" fontAlgn="auto" hangingPunct="1">
              <a:buNone/>
              <a:tabLst/>
              <a:defRPr/>
            </a:pPr>
            <a:r>
              <a:rPr lang="en-US" sz="2400" kern="1200" dirty="0">
                <a:solidFill>
                  <a:srgbClr val="000000"/>
                </a:solidFill>
                <a:latin typeface="Arial (Body)"/>
                <a:ea typeface="+mn-ea"/>
                <a:cs typeface="+mn-cs"/>
              </a:rPr>
              <a:t>Examples:</a:t>
            </a:r>
          </a:p>
          <a:p>
            <a:pPr marL="255600" lvl="1" indent="-255600" eaLnBrk="1" fontAlgn="auto" hangingPunct="1">
              <a:spcBef>
                <a:spcPts val="1500"/>
              </a:spcBef>
              <a:spcAft>
                <a:spcPts val="0"/>
              </a:spcAft>
              <a:buFont typeface="Arial" panose="020B0604020202020204" pitchFamily="34" charset="0"/>
              <a:buChar char="•"/>
              <a:defRPr/>
            </a:pPr>
            <a:r>
              <a:rPr lang="en-US" sz="2400" kern="1200" dirty="0">
                <a:solidFill>
                  <a:srgbClr val="000000"/>
                </a:solidFill>
                <a:latin typeface="Arial (Body)"/>
                <a:ea typeface="+mn-ea"/>
                <a:cs typeface="+mn-cs"/>
                <a:hlinkClick r:id="rId2" tooltip="http://webdevfoundations.net/geo/"/>
              </a:rPr>
              <a:t>http://webdevfoundations.net/geo </a:t>
            </a:r>
            <a:r>
              <a:rPr lang="en-US" sz="2400" kern="1200" dirty="0" smtClean="0">
                <a:solidFill>
                  <a:srgbClr val="000000"/>
                </a:solidFill>
                <a:latin typeface="Arial (Body)"/>
                <a:ea typeface="+mn-ea"/>
                <a:cs typeface="+mn-cs"/>
              </a:rPr>
              <a:t>and </a:t>
            </a:r>
            <a:r>
              <a:rPr lang="en-US" sz="2400" kern="1200" dirty="0" smtClean="0">
                <a:solidFill>
                  <a:srgbClr val="000000"/>
                </a:solidFill>
                <a:latin typeface="Arial (Body)"/>
                <a:ea typeface="+mn-ea"/>
                <a:cs typeface="+mn-cs"/>
                <a:hlinkClick r:id="rId3" tooltip="https://html5demos.com/geo/"/>
              </a:rPr>
              <a:t>http</a:t>
            </a:r>
            <a:r>
              <a:rPr lang="en-US" sz="2400" kern="1200" dirty="0">
                <a:solidFill>
                  <a:srgbClr val="000000"/>
                </a:solidFill>
                <a:latin typeface="Arial (Body)"/>
                <a:ea typeface="+mn-ea"/>
                <a:cs typeface="+mn-cs"/>
                <a:hlinkClick r:id="rId3" tooltip="https://html5demos.com/geo/"/>
              </a:rPr>
              <a:t>://</a:t>
            </a:r>
            <a:r>
              <a:rPr lang="en-US" sz="2400" kern="1200" dirty="0" smtClean="0">
                <a:solidFill>
                  <a:srgbClr val="000000"/>
                </a:solidFill>
                <a:latin typeface="Arial (Body)"/>
                <a:ea typeface="+mn-ea"/>
                <a:cs typeface="+mn-cs"/>
                <a:hlinkClick r:id="rId3" tooltip="https://html5demos.com/geo/"/>
              </a:rPr>
              <a:t>html5demos.com/geo</a:t>
            </a:r>
            <a:endParaRPr 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L5 Web Storage </a:t>
            </a:r>
            <a:r>
              <a:rPr lang="en-US" sz="2000" b="0" kern="1200" spc="-50" dirty="0" smtClean="0">
                <a:latin typeface="Times New Roman" panose="02020603050405020304" pitchFamily="18" charset="0"/>
                <a:ea typeface="+mj-ea"/>
                <a:cs typeface="+mj-cs"/>
              </a:rPr>
              <a:t>(1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47396"/>
          </a:xfrm>
        </p:spPr>
        <p:txBody>
          <a:bodyPr>
            <a:spAutoFit/>
          </a:bodyPr>
          <a:lstStyle/>
          <a:p>
            <a:pPr marL="0" indent="0" eaLnBrk="1" fontAlgn="auto" hangingPunct="1">
              <a:buNone/>
              <a:tabLst/>
              <a:defRPr/>
            </a:pPr>
            <a:r>
              <a:rPr lang="en-US" altLang="en-US" sz="2400" kern="1200" dirty="0">
                <a:solidFill>
                  <a:srgbClr val="000000"/>
                </a:solidFill>
                <a:latin typeface="Arial (Body)"/>
                <a:ea typeface="+mn-ea"/>
                <a:cs typeface="+mn-cs"/>
              </a:rPr>
              <a:t>Traditionally, </a:t>
            </a:r>
            <a:r>
              <a:rPr lang="en-US" altLang="en-US" sz="2400" kern="1200" dirty="0" smtClean="0">
                <a:solidFill>
                  <a:srgbClr val="000000"/>
                </a:solidFill>
                <a:latin typeface="Arial (Body)"/>
                <a:ea typeface="+mn-ea"/>
                <a:cs typeface="+mn-cs"/>
              </a:rPr>
              <a:t>the </a:t>
            </a:r>
            <a:r>
              <a:rPr lang="en-US" altLang="en-US" sz="2400" kern="1200" dirty="0">
                <a:solidFill>
                  <a:srgbClr val="000000"/>
                </a:solidFill>
                <a:latin typeface="Arial (Body)"/>
                <a:ea typeface="+mn-ea"/>
                <a:cs typeface="+mn-cs"/>
              </a:rPr>
              <a:t>JavaScript cookie object has been used to store information in key-value pairs on the client (the website visitor’s </a:t>
            </a:r>
            <a:r>
              <a:rPr lang="en-US" altLang="en-US" sz="2400" kern="1200" dirty="0" smtClean="0">
                <a:solidFill>
                  <a:srgbClr val="000000"/>
                </a:solidFill>
                <a:latin typeface="Arial (Body)"/>
                <a:ea typeface="+mn-ea"/>
                <a:cs typeface="+mn-cs"/>
              </a:rPr>
              <a:t>computer).</a:t>
            </a:r>
            <a:endParaRPr lang="en-US" altLang="en-US" sz="2400" kern="1200" dirty="0">
              <a:solidFill>
                <a:srgbClr val="000000"/>
              </a:solidFill>
              <a:latin typeface="Arial (Body)"/>
              <a:ea typeface="+mn-ea"/>
              <a:cs typeface="+mn-cs"/>
            </a:endParaRPr>
          </a:p>
          <a:p>
            <a:pPr marL="0" indent="0" eaLnBrk="1" fontAlgn="auto" hangingPunct="1">
              <a:buNone/>
              <a:tabLst/>
              <a:defRPr/>
            </a:pPr>
            <a:r>
              <a:rPr lang="en-US" altLang="en-US" sz="2400" b="1" kern="1200" dirty="0" smtClean="0">
                <a:solidFill>
                  <a:srgbClr val="000000"/>
                </a:solidFill>
                <a:latin typeface="Arial (Body)"/>
                <a:ea typeface="+mn-ea"/>
                <a:cs typeface="+mn-cs"/>
              </a:rPr>
              <a:t>New for H</a:t>
            </a:r>
            <a:r>
              <a:rPr lang="en-US" altLang="en-US" sz="100" b="1" kern="1200" dirty="0" smtClean="0">
                <a:solidFill>
                  <a:srgbClr val="000000"/>
                </a:solidFill>
                <a:latin typeface="Arial (Body)"/>
                <a:ea typeface="+mn-ea"/>
                <a:cs typeface="+mn-cs"/>
              </a:rPr>
              <a:t> </a:t>
            </a:r>
            <a:r>
              <a:rPr lang="en-US" altLang="en-US" sz="2400" b="1" kern="1200" dirty="0" smtClean="0">
                <a:solidFill>
                  <a:srgbClr val="000000"/>
                </a:solidFill>
                <a:latin typeface="Arial (Body)"/>
                <a:ea typeface="+mn-ea"/>
                <a:cs typeface="+mn-cs"/>
              </a:rPr>
              <a:t>T</a:t>
            </a:r>
            <a:r>
              <a:rPr lang="en-US" altLang="en-US" sz="100" b="1" kern="1200" dirty="0" smtClean="0">
                <a:solidFill>
                  <a:srgbClr val="000000"/>
                </a:solidFill>
                <a:latin typeface="Arial (Body)"/>
                <a:ea typeface="+mn-ea"/>
                <a:cs typeface="+mn-cs"/>
              </a:rPr>
              <a:t> </a:t>
            </a:r>
            <a:r>
              <a:rPr lang="en-US" altLang="en-US" sz="2400" b="1" kern="1200" dirty="0" smtClean="0">
                <a:solidFill>
                  <a:srgbClr val="000000"/>
                </a:solidFill>
                <a:latin typeface="Arial (Body)"/>
                <a:ea typeface="+mn-ea"/>
                <a:cs typeface="+mn-cs"/>
              </a:rPr>
              <a:t>M</a:t>
            </a:r>
            <a:r>
              <a:rPr lang="en-US" altLang="en-US" sz="100" b="1" kern="1200" dirty="0" smtClean="0">
                <a:solidFill>
                  <a:srgbClr val="000000"/>
                </a:solidFill>
                <a:latin typeface="Arial (Body)"/>
                <a:ea typeface="+mn-ea"/>
                <a:cs typeface="+mn-cs"/>
              </a:rPr>
              <a:t> </a:t>
            </a:r>
            <a:r>
              <a:rPr lang="en-US" altLang="en-US" sz="2400" b="1" kern="1200" dirty="0" smtClean="0">
                <a:solidFill>
                  <a:srgbClr val="000000"/>
                </a:solidFill>
                <a:latin typeface="Arial (Body)"/>
                <a:ea typeface="+mn-ea"/>
                <a:cs typeface="+mn-cs"/>
              </a:rPr>
              <a:t>L5: </a:t>
            </a:r>
            <a:r>
              <a:rPr lang="en-US" altLang="en-US" sz="2400" kern="1200" dirty="0" smtClean="0">
                <a:solidFill>
                  <a:srgbClr val="000000"/>
                </a:solidFill>
                <a:latin typeface="Arial (Body)"/>
                <a:ea typeface="+mn-ea"/>
                <a:cs typeface="+mn-cs"/>
              </a:rPr>
              <a:t>Web </a:t>
            </a:r>
            <a:r>
              <a:rPr lang="en-US" altLang="en-US" sz="2400" kern="1200" dirty="0">
                <a:solidFill>
                  <a:srgbClr val="000000"/>
                </a:solidFill>
                <a:latin typeface="Arial (Body)"/>
                <a:ea typeface="+mn-ea"/>
                <a:cs typeface="+mn-cs"/>
              </a:rPr>
              <a:t>Storage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a:t>
            </a:r>
            <a:endParaRPr lang="en-US" altLang="en-US" sz="2400" kern="1200" dirty="0">
              <a:solidFill>
                <a:srgbClr val="000000"/>
              </a:solidFill>
              <a:latin typeface="Arial (Body)"/>
              <a:ea typeface="+mn-ea"/>
              <a:cs typeface="+mn-cs"/>
            </a:endParaRP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provides two new ways to store information on the client </a:t>
            </a:r>
            <a:r>
              <a:rPr lang="en-US" altLang="en-US" sz="2400" kern="1200" dirty="0" smtClean="0">
                <a:solidFill>
                  <a:srgbClr val="000000"/>
                </a:solidFill>
                <a:latin typeface="Arial (Body)"/>
                <a:ea typeface="+mn-ea"/>
                <a:cs typeface="+mn-cs"/>
              </a:rPr>
              <a:t>side: local </a:t>
            </a:r>
            <a:r>
              <a:rPr lang="en-US" altLang="en-US" sz="2400" kern="1200" dirty="0">
                <a:solidFill>
                  <a:srgbClr val="000000"/>
                </a:solidFill>
                <a:latin typeface="Arial (Body)"/>
                <a:ea typeface="+mn-ea"/>
                <a:cs typeface="+mn-cs"/>
              </a:rPr>
              <a:t>storage and session </a:t>
            </a:r>
            <a:r>
              <a:rPr lang="en-US" altLang="en-US" sz="2400" kern="1200" dirty="0" smtClean="0">
                <a:solidFill>
                  <a:srgbClr val="000000"/>
                </a:solidFill>
                <a:latin typeface="Arial (Body)"/>
                <a:ea typeface="+mn-ea"/>
                <a:cs typeface="+mn-cs"/>
              </a:rPr>
              <a:t>storage.</a:t>
            </a:r>
            <a:endParaRPr lang="en-US" altLang="en-US" sz="2400" kern="1200" dirty="0">
              <a:solidFill>
                <a:srgbClr val="000000"/>
              </a:solidFill>
              <a:latin typeface="Arial (Body)"/>
              <a:ea typeface="+mn-ea"/>
              <a:cs typeface="+mn-cs"/>
            </a:endParaRP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Advantage: </a:t>
            </a:r>
            <a:r>
              <a:rPr lang="en-US" altLang="en-US" sz="2400" kern="1200" dirty="0" smtClean="0">
                <a:solidFill>
                  <a:srgbClr val="000000"/>
                </a:solidFill>
                <a:latin typeface="Arial (Body)"/>
                <a:ea typeface="+mn-ea"/>
                <a:cs typeface="+mn-cs"/>
              </a:rPr>
              <a:t>increase </a:t>
            </a:r>
            <a:r>
              <a:rPr lang="en-US" altLang="en-US" sz="2400" kern="1200" dirty="0">
                <a:solidFill>
                  <a:srgbClr val="000000"/>
                </a:solidFill>
                <a:latin typeface="Arial (Body)"/>
                <a:ea typeface="+mn-ea"/>
                <a:cs typeface="+mn-cs"/>
              </a:rPr>
              <a:t>in the amount of data that can be stored (</a:t>
            </a:r>
            <a:r>
              <a:rPr lang="en-US" altLang="en-US" sz="2400" kern="1200" dirty="0" smtClean="0">
                <a:solidFill>
                  <a:srgbClr val="000000"/>
                </a:solidFill>
                <a:latin typeface="Arial (Body)"/>
                <a:ea typeface="+mn-ea"/>
                <a:cs typeface="+mn-cs"/>
              </a:rPr>
              <a:t>5</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B </a:t>
            </a:r>
            <a:r>
              <a:rPr lang="en-US" altLang="en-US" sz="2400" kern="1200" dirty="0">
                <a:solidFill>
                  <a:srgbClr val="000000"/>
                </a:solidFill>
                <a:latin typeface="Arial (Body)"/>
                <a:ea typeface="+mn-ea"/>
                <a:cs typeface="+mn-cs"/>
              </a:rPr>
              <a:t>per </a:t>
            </a:r>
            <a:r>
              <a:rPr lang="en-US" altLang="en-US" sz="2400" kern="1200" dirty="0" smtClean="0">
                <a:solidFill>
                  <a:srgbClr val="000000"/>
                </a:solidFill>
                <a:latin typeface="Arial (Body)"/>
                <a:ea typeface="+mn-ea"/>
                <a:cs typeface="+mn-cs"/>
              </a:rPr>
              <a:t>domain).</a:t>
            </a:r>
            <a:endParaRPr lang="en-US" altLang="en-US" sz="2400" kern="1200" dirty="0">
              <a:solidFill>
                <a:srgbClr val="000000"/>
              </a:solidFill>
              <a:latin typeface="Arial (Body)"/>
              <a:ea typeface="+mn-ea"/>
              <a:cs typeface="+mn-cs"/>
            </a:endParaRP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The </a:t>
            </a:r>
            <a:r>
              <a:rPr lang="en-US" altLang="en-US" sz="2400" b="1" kern="1200" dirty="0">
                <a:solidFill>
                  <a:srgbClr val="000000"/>
                </a:solidFill>
                <a:latin typeface="Arial (Body)"/>
                <a:ea typeface="+mn-ea"/>
                <a:cs typeface="+mn-cs"/>
              </a:rPr>
              <a:t>localStorage</a:t>
            </a:r>
            <a:r>
              <a:rPr lang="en-US" altLang="en-US" sz="2400" kern="1200" dirty="0">
                <a:solidFill>
                  <a:srgbClr val="000000"/>
                </a:solidFill>
                <a:latin typeface="Arial (Body)"/>
                <a:ea typeface="+mn-ea"/>
                <a:cs typeface="+mn-cs"/>
              </a:rPr>
              <a:t> object stores data without an expiration </a:t>
            </a:r>
            <a:r>
              <a:rPr lang="en-US" altLang="en-US" sz="2400" kern="1200" dirty="0" smtClean="0">
                <a:solidFill>
                  <a:srgbClr val="000000"/>
                </a:solidFill>
                <a:latin typeface="Arial (Body)"/>
                <a:ea typeface="+mn-ea"/>
                <a:cs typeface="+mn-cs"/>
              </a:rPr>
              <a:t>date.</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900"/>
            <a:ext cx="8229600" cy="1096963"/>
          </a:xfrm>
        </p:spPr>
        <p:txBody>
          <a:bodyPr/>
          <a:lstStyle/>
          <a:p>
            <a:pPr eaLnBrk="1" fontAlgn="auto" hangingPunct="1">
              <a:spcBef>
                <a:spcPct val="0"/>
              </a:spcBef>
              <a:spcAft>
                <a:spcPts val="0"/>
              </a:spcAft>
              <a:buClrTx/>
              <a:defRPr/>
            </a:pPr>
            <a:r>
              <a:rPr lang="en-US" kern="1200" spc="-50" dirty="0">
                <a:latin typeface="Times New Roman" panose="02020603050405020304" pitchFamily="18" charset="0"/>
              </a:rPr>
              <a:t>H</a:t>
            </a:r>
            <a:r>
              <a:rPr lang="en-US" sz="100" kern="1200" spc="-50" dirty="0">
                <a:latin typeface="Times New Roman" panose="02020603050405020304" pitchFamily="18" charset="0"/>
              </a:rPr>
              <a:t> </a:t>
            </a:r>
            <a:r>
              <a:rPr lang="en-US" kern="1200" spc="-50" dirty="0">
                <a:latin typeface="Times New Roman" panose="02020603050405020304" pitchFamily="18" charset="0"/>
              </a:rPr>
              <a:t>T</a:t>
            </a:r>
            <a:r>
              <a:rPr lang="en-US" sz="100" kern="1200" spc="-50" dirty="0">
                <a:latin typeface="Times New Roman" panose="02020603050405020304" pitchFamily="18" charset="0"/>
              </a:rPr>
              <a:t> </a:t>
            </a:r>
            <a:r>
              <a:rPr lang="en-US" kern="1200" spc="-50" dirty="0">
                <a:latin typeface="Times New Roman" panose="02020603050405020304" pitchFamily="18" charset="0"/>
              </a:rPr>
              <a:t>M</a:t>
            </a:r>
            <a:r>
              <a:rPr lang="en-US" sz="100" kern="1200" spc="-50" dirty="0">
                <a:latin typeface="Times New Roman" panose="02020603050405020304" pitchFamily="18" charset="0"/>
              </a:rPr>
              <a:t> </a:t>
            </a:r>
            <a:r>
              <a:rPr lang="en-US" kern="1200" spc="-50" dirty="0">
                <a:latin typeface="Times New Roman" panose="02020603050405020304" pitchFamily="18" charset="0"/>
              </a:rPr>
              <a:t>L5 Web Storage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endParaRPr lang="en-US" kern="1200" spc="-50" dirty="0">
              <a:latin typeface="Times New Roman" panose="02020603050405020304" pitchFamily="18" charset="0"/>
              <a:ea typeface="+mj-ea"/>
            </a:endParaRPr>
          </a:p>
        </p:txBody>
      </p:sp>
      <p:sp>
        <p:nvSpPr>
          <p:cNvPr id="3" name="Text Placeholder 2"/>
          <p:cNvSpPr>
            <a:spLocks noGrp="1"/>
          </p:cNvSpPr>
          <p:nvPr>
            <p:ph type="body" idx="1"/>
          </p:nvPr>
        </p:nvSpPr>
        <p:spPr>
          <a:xfrm>
            <a:off x="457200" y="1600201"/>
            <a:ext cx="8229600" cy="3352800"/>
          </a:xfrm>
        </p:spPr>
        <p:txBody>
          <a:bodyPr/>
          <a:lstStyle/>
          <a:p>
            <a:pPr marL="255600" lvl="1" indent="-255600" eaLnBrk="1" fontAlgn="auto" hangingPunct="1">
              <a:spcBef>
                <a:spcPts val="1500"/>
              </a:spcBef>
              <a:buFont typeface="Arial" panose="020B0604020202020204" pitchFamily="34" charset="0"/>
              <a:buChar char="•"/>
              <a:defRPr/>
            </a:pPr>
            <a:r>
              <a:rPr lang="en-US" altLang="en-US" sz="2400" kern="1200" dirty="0" smtClean="0">
                <a:solidFill>
                  <a:srgbClr val="000000"/>
                </a:solidFill>
                <a:latin typeface="Arial (Body)"/>
                <a:ea typeface="+mn-ea"/>
              </a:rPr>
              <a:t>The </a:t>
            </a:r>
            <a:r>
              <a:rPr lang="en-US" altLang="en-US" sz="2400" b="1" kern="1200" dirty="0">
                <a:solidFill>
                  <a:srgbClr val="000000"/>
                </a:solidFill>
                <a:latin typeface="Arial (Body)"/>
                <a:ea typeface="+mn-ea"/>
              </a:rPr>
              <a:t>sessionStorage</a:t>
            </a:r>
            <a:r>
              <a:rPr lang="en-US" altLang="en-US" sz="2400" kern="1200" dirty="0">
                <a:solidFill>
                  <a:srgbClr val="000000"/>
                </a:solidFill>
                <a:latin typeface="Arial (Body)"/>
                <a:ea typeface="+mn-ea"/>
              </a:rPr>
              <a:t> object stores data only for the duration of the current browser</a:t>
            </a:r>
          </a:p>
          <a:p>
            <a:pPr marL="255600" lvl="1" indent="-255600" eaLnBrk="1" fontAlgn="auto"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rPr>
              <a:t>JavaScript is used to work with the values stored in the localStorage and sessionStorage </a:t>
            </a:r>
            <a:r>
              <a:rPr lang="en-US" altLang="en-US" sz="2400" kern="1200" dirty="0" smtClean="0">
                <a:solidFill>
                  <a:srgbClr val="000000"/>
                </a:solidFill>
                <a:latin typeface="Arial (Body)"/>
                <a:ea typeface="+mn-ea"/>
              </a:rPr>
              <a:t>objects.</a:t>
            </a:r>
            <a:endParaRPr lang="en-US" altLang="en-US" sz="2400" kern="1200" dirty="0">
              <a:solidFill>
                <a:srgbClr val="000000"/>
              </a:solidFill>
              <a:latin typeface="Arial (Body)"/>
              <a:ea typeface="+mn-ea"/>
            </a:endParaRPr>
          </a:p>
          <a:p>
            <a:pPr marL="0" indent="0" eaLnBrk="1" fontAlgn="auto" hangingPunct="1">
              <a:buNone/>
              <a:tabLst/>
              <a:defRPr/>
            </a:pPr>
            <a:r>
              <a:rPr lang="en-US" altLang="en-US" sz="2400" kern="1200" dirty="0">
                <a:solidFill>
                  <a:srgbClr val="000000"/>
                </a:solidFill>
                <a:latin typeface="Arial (Body)"/>
                <a:ea typeface="+mn-ea"/>
              </a:rPr>
              <a:t>Examples:</a:t>
            </a:r>
          </a:p>
          <a:p>
            <a:pPr marL="255600" lvl="1" indent="-255600" eaLnBrk="1" fontAlgn="auto"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ea typeface="+mn-ea"/>
                <a:hlinkClick r:id="rId2" tooltip="http://webdevfoundations.net/storage/"/>
              </a:rPr>
              <a:t>http://webdevfoundations.net/storage </a:t>
            </a:r>
            <a:r>
              <a:rPr lang="en-US" altLang="en-US" sz="2400" kern="1200" dirty="0">
                <a:solidFill>
                  <a:srgbClr val="000000"/>
                </a:solidFill>
                <a:latin typeface="Arial (Body)"/>
                <a:ea typeface="+mn-ea"/>
              </a:rPr>
              <a:t>and </a:t>
            </a:r>
            <a:r>
              <a:rPr lang="en-US" altLang="en-US" sz="2400" kern="1200" dirty="0" smtClean="0">
                <a:solidFill>
                  <a:srgbClr val="000000"/>
                </a:solidFill>
                <a:latin typeface="Arial (Body)"/>
                <a:ea typeface="+mn-ea"/>
                <a:hlinkClick r:id="rId3" tooltip="https://html5demos.com/storage/"/>
              </a:rPr>
              <a:t>http</a:t>
            </a:r>
            <a:r>
              <a:rPr lang="en-US" altLang="en-US" sz="2400" kern="1200" dirty="0">
                <a:solidFill>
                  <a:srgbClr val="000000"/>
                </a:solidFill>
                <a:latin typeface="Arial (Body)"/>
                <a:ea typeface="+mn-ea"/>
                <a:hlinkClick r:id="rId3" tooltip="https://html5demos.com/storage/"/>
              </a:rPr>
              <a:t>://</a:t>
            </a:r>
            <a:r>
              <a:rPr lang="en-US" altLang="en-US" sz="2400" kern="1200" dirty="0" smtClean="0">
                <a:solidFill>
                  <a:srgbClr val="000000"/>
                </a:solidFill>
                <a:latin typeface="Arial (Body)"/>
                <a:ea typeface="+mn-ea"/>
                <a:hlinkClick r:id="rId3" tooltip="https://html5demos.com/storage/"/>
              </a:rPr>
              <a:t>html5demos.com/storage</a:t>
            </a:r>
            <a:endParaRPr lang="en-US" altLang="en-US" sz="2400" kern="1200" dirty="0">
              <a:solidFill>
                <a:srgbClr val="000000"/>
              </a:solidFill>
              <a:latin typeface="Arial (Body)"/>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L5 Offline Web Applications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7818120" cy="4531980"/>
          </a:xfrm>
        </p:spPr>
        <p:txBody>
          <a:bodyPr wrap="square">
            <a:spAutoFit/>
          </a:bodyPr>
          <a:lstStyle/>
          <a:p>
            <a:pPr marL="0" indent="0" eaLnBrk="1" fontAlgn="auto" hangingPunct="1">
              <a:buNone/>
              <a:tabLst/>
              <a:defRPr/>
            </a:pPr>
            <a:r>
              <a:rPr lang="en-US" altLang="en-US" sz="2000" kern="1200" dirty="0" smtClean="0">
                <a:solidFill>
                  <a:schemeClr val="tx1"/>
                </a:solidFill>
                <a:latin typeface="Arial (Body)"/>
                <a:ea typeface="+mn-ea"/>
                <a:cs typeface="+mn-cs"/>
              </a:rPr>
              <a:t>An </a:t>
            </a:r>
            <a:r>
              <a:rPr lang="en-US" altLang="en-US" sz="2000" b="1" kern="1200" dirty="0" smtClean="0">
                <a:solidFill>
                  <a:schemeClr val="tx1"/>
                </a:solidFill>
                <a:latin typeface="Arial (Body)"/>
                <a:ea typeface="+mn-ea"/>
                <a:cs typeface="+mn-cs"/>
              </a:rPr>
              <a:t>offline web application</a:t>
            </a:r>
            <a:r>
              <a:rPr lang="en-US" altLang="en-US" sz="2000" kern="1200" dirty="0" smtClean="0">
                <a:solidFill>
                  <a:schemeClr val="tx1"/>
                </a:solidFill>
                <a:latin typeface="Arial (Body)"/>
                <a:ea typeface="+mn-ea"/>
                <a:cs typeface="+mn-cs"/>
              </a:rPr>
              <a:t> enables website visitors to view documents and access web applications even when they are not connected to the Internet.</a:t>
            </a:r>
          </a:p>
          <a:p>
            <a:pPr marL="0" indent="0" eaLnBrk="1" fontAlgn="auto" hangingPunct="1">
              <a:buNone/>
              <a:tabLst/>
              <a:defRPr/>
            </a:pPr>
            <a:r>
              <a:rPr lang="en-US" altLang="en-US" sz="2000" kern="1200" dirty="0" smtClean="0">
                <a:solidFill>
                  <a:schemeClr val="tx1"/>
                </a:solidFill>
                <a:latin typeface="Arial (Body)"/>
                <a:ea typeface="+mn-ea"/>
                <a:cs typeface="+mn-cs"/>
              </a:rPr>
              <a:t>A web application (app) can be written with H</a:t>
            </a:r>
            <a:r>
              <a:rPr lang="en-US" altLang="en-US" sz="100" kern="1200" dirty="0" smtClean="0">
                <a:solidFill>
                  <a:schemeClr val="tx1"/>
                </a:solidFill>
                <a:latin typeface="Arial (Body)"/>
                <a:ea typeface="+mn-ea"/>
                <a:cs typeface="+mn-cs"/>
              </a:rPr>
              <a:t> </a:t>
            </a:r>
            <a:r>
              <a:rPr lang="en-US" altLang="en-US" sz="2000" kern="1200" dirty="0" smtClean="0">
                <a:solidFill>
                  <a:schemeClr val="tx1"/>
                </a:solidFill>
                <a:latin typeface="Arial (Body)"/>
                <a:ea typeface="+mn-ea"/>
                <a:cs typeface="+mn-cs"/>
              </a:rPr>
              <a:t>T</a:t>
            </a:r>
            <a:r>
              <a:rPr lang="en-US" altLang="en-US" sz="100" kern="1200" dirty="0" smtClean="0">
                <a:solidFill>
                  <a:schemeClr val="tx1"/>
                </a:solidFill>
                <a:latin typeface="Arial (Body)"/>
                <a:ea typeface="+mn-ea"/>
                <a:cs typeface="+mn-cs"/>
              </a:rPr>
              <a:t> </a:t>
            </a:r>
            <a:r>
              <a:rPr lang="en-US" altLang="en-US" sz="2000" kern="1200" dirty="0" smtClean="0">
                <a:solidFill>
                  <a:schemeClr val="tx1"/>
                </a:solidFill>
                <a:latin typeface="Arial (Body)"/>
                <a:ea typeface="+mn-ea"/>
                <a:cs typeface="+mn-cs"/>
              </a:rPr>
              <a:t>M</a:t>
            </a:r>
            <a:r>
              <a:rPr lang="en-US" altLang="en-US" sz="100" kern="1200" dirty="0" smtClean="0">
                <a:solidFill>
                  <a:schemeClr val="tx1"/>
                </a:solidFill>
                <a:latin typeface="Arial (Body)"/>
                <a:ea typeface="+mn-ea"/>
                <a:cs typeface="+mn-cs"/>
              </a:rPr>
              <a:t> </a:t>
            </a:r>
            <a:r>
              <a:rPr lang="en-US" altLang="en-US" sz="2000" kern="1200" dirty="0" smtClean="0">
                <a:solidFill>
                  <a:schemeClr val="tx1"/>
                </a:solidFill>
                <a:latin typeface="Arial (Body)"/>
                <a:ea typeface="+mn-ea"/>
                <a:cs typeface="+mn-cs"/>
              </a:rPr>
              <a:t>L, C</a:t>
            </a:r>
            <a:r>
              <a:rPr lang="en-US" altLang="en-US" sz="100" kern="1200" dirty="0" smtClean="0">
                <a:solidFill>
                  <a:schemeClr val="tx1"/>
                </a:solidFill>
                <a:latin typeface="Arial (Body)"/>
                <a:ea typeface="+mn-ea"/>
                <a:cs typeface="+mn-cs"/>
              </a:rPr>
              <a:t> </a:t>
            </a:r>
            <a:r>
              <a:rPr lang="en-US" altLang="en-US" sz="2000" kern="1200" dirty="0" smtClean="0">
                <a:solidFill>
                  <a:schemeClr val="tx1"/>
                </a:solidFill>
                <a:latin typeface="Arial (Body)"/>
                <a:ea typeface="+mn-ea"/>
                <a:cs typeface="+mn-cs"/>
              </a:rPr>
              <a:t>S</a:t>
            </a:r>
            <a:r>
              <a:rPr lang="en-US" altLang="en-US" sz="100" kern="1200" dirty="0" smtClean="0">
                <a:solidFill>
                  <a:schemeClr val="tx1"/>
                </a:solidFill>
                <a:latin typeface="Arial (Body)"/>
                <a:ea typeface="+mn-ea"/>
                <a:cs typeface="+mn-cs"/>
              </a:rPr>
              <a:t> </a:t>
            </a:r>
            <a:r>
              <a:rPr lang="en-US" altLang="en-US" sz="2000" kern="1200" dirty="0" smtClean="0">
                <a:solidFill>
                  <a:schemeClr val="tx1"/>
                </a:solidFill>
                <a:latin typeface="Arial (Body)"/>
                <a:ea typeface="+mn-ea"/>
                <a:cs typeface="+mn-cs"/>
              </a:rPr>
              <a:t>S and JavaScript and can run in any browser – as long as you are online.</a:t>
            </a:r>
          </a:p>
          <a:p>
            <a:pPr marL="0" indent="0" eaLnBrk="1" fontAlgn="auto" hangingPunct="1">
              <a:buNone/>
              <a:tabLst/>
              <a:defRPr/>
            </a:pPr>
            <a:r>
              <a:rPr lang="en-US" altLang="en-US" sz="2000" kern="1200" dirty="0" smtClean="0">
                <a:solidFill>
                  <a:schemeClr val="tx1"/>
                </a:solidFill>
                <a:latin typeface="Arial (Body)"/>
                <a:ea typeface="+mn-ea"/>
                <a:cs typeface="+mn-cs"/>
              </a:rPr>
              <a:t>An offline web application takes this one step further and stores the </a:t>
            </a:r>
            <a:r>
              <a:rPr lang="en-US" altLang="en-US" sz="2000" kern="1200" dirty="0">
                <a:solidFill>
                  <a:schemeClr val="tx1"/>
                </a:solidFill>
                <a:latin typeface="Arial (Body)"/>
              </a:rPr>
              <a:t>H</a:t>
            </a:r>
            <a:r>
              <a:rPr lang="en-US" altLang="en-US" sz="100" kern="1200" dirty="0">
                <a:solidFill>
                  <a:schemeClr val="tx1"/>
                </a:solidFill>
                <a:latin typeface="Arial (Body)"/>
              </a:rPr>
              <a:t> </a:t>
            </a:r>
            <a:r>
              <a:rPr lang="en-US" altLang="en-US" sz="2000" kern="1200" dirty="0">
                <a:solidFill>
                  <a:schemeClr val="tx1"/>
                </a:solidFill>
                <a:latin typeface="Arial (Body)"/>
              </a:rPr>
              <a:t>T</a:t>
            </a:r>
            <a:r>
              <a:rPr lang="en-US" altLang="en-US" sz="100" kern="1200" dirty="0">
                <a:solidFill>
                  <a:schemeClr val="tx1"/>
                </a:solidFill>
                <a:latin typeface="Arial (Body)"/>
              </a:rPr>
              <a:t> </a:t>
            </a:r>
            <a:r>
              <a:rPr lang="en-US" altLang="en-US" sz="2000" kern="1200" dirty="0">
                <a:solidFill>
                  <a:schemeClr val="tx1"/>
                </a:solidFill>
                <a:latin typeface="Arial (Body)"/>
              </a:rPr>
              <a:t>M</a:t>
            </a:r>
            <a:r>
              <a:rPr lang="en-US" altLang="en-US" sz="100" kern="1200" dirty="0">
                <a:solidFill>
                  <a:schemeClr val="tx1"/>
                </a:solidFill>
                <a:latin typeface="Arial (Body)"/>
              </a:rPr>
              <a:t> </a:t>
            </a:r>
            <a:r>
              <a:rPr lang="en-US" altLang="en-US" sz="2000" kern="1200" dirty="0">
                <a:solidFill>
                  <a:schemeClr val="tx1"/>
                </a:solidFill>
                <a:latin typeface="Arial (Body)"/>
              </a:rPr>
              <a:t>L, C</a:t>
            </a:r>
            <a:r>
              <a:rPr lang="en-US" altLang="en-US" sz="100" kern="1200" dirty="0">
                <a:solidFill>
                  <a:schemeClr val="tx1"/>
                </a:solidFill>
                <a:latin typeface="Arial (Body)"/>
              </a:rPr>
              <a:t> </a:t>
            </a:r>
            <a:r>
              <a:rPr lang="en-US" altLang="en-US" sz="2000" kern="1200" dirty="0">
                <a:solidFill>
                  <a:schemeClr val="tx1"/>
                </a:solidFill>
                <a:latin typeface="Arial (Body)"/>
              </a:rPr>
              <a:t>S</a:t>
            </a:r>
            <a:r>
              <a:rPr lang="en-US" altLang="en-US" sz="100" kern="1200" dirty="0">
                <a:solidFill>
                  <a:schemeClr val="tx1"/>
                </a:solidFill>
                <a:latin typeface="Arial (Body)"/>
              </a:rPr>
              <a:t> </a:t>
            </a:r>
            <a:r>
              <a:rPr lang="en-US" altLang="en-US" sz="2000" kern="1200" dirty="0">
                <a:solidFill>
                  <a:schemeClr val="tx1"/>
                </a:solidFill>
                <a:latin typeface="Arial (Body)"/>
              </a:rPr>
              <a:t>S</a:t>
            </a:r>
            <a:r>
              <a:rPr lang="en-US" altLang="en-US" sz="2000" kern="1200" dirty="0" smtClean="0">
                <a:solidFill>
                  <a:schemeClr val="tx1"/>
                </a:solidFill>
                <a:latin typeface="Arial (Body)"/>
                <a:ea typeface="+mn-ea"/>
                <a:cs typeface="+mn-cs"/>
              </a:rPr>
              <a:t>, and JavaScript files on the visitor’s device for use offline, even when the device is not connected to the Internet.</a:t>
            </a:r>
          </a:p>
          <a:p>
            <a:pPr marL="0" indent="0" eaLnBrk="1" fontAlgn="auto" hangingPunct="1">
              <a:buNone/>
              <a:tabLst/>
              <a:defRPr/>
            </a:pPr>
            <a:r>
              <a:rPr lang="en-US" altLang="en-US" sz="2000" kern="1200" dirty="0" smtClean="0">
                <a:solidFill>
                  <a:schemeClr val="tx1"/>
                </a:solidFill>
                <a:latin typeface="Arial (Body)"/>
                <a:ea typeface="+mn-ea"/>
                <a:cs typeface="+mn-cs"/>
              </a:rPr>
              <a:t>Examples:</a:t>
            </a:r>
          </a:p>
          <a:p>
            <a:pPr marL="255600" lvl="1" indent="-255600" eaLnBrk="1" fontAlgn="auto" hangingPunct="1">
              <a:spcBef>
                <a:spcPts val="1500"/>
              </a:spcBef>
              <a:buFont typeface="Arial" panose="020B0604020202020204" pitchFamily="34" charset="0"/>
              <a:buChar char="•"/>
              <a:defRPr/>
            </a:pPr>
            <a:r>
              <a:rPr lang="en-US" altLang="en-US" sz="2000" kern="1200" dirty="0" smtClean="0">
                <a:solidFill>
                  <a:srgbClr val="000000"/>
                </a:solidFill>
                <a:latin typeface="Arial (Body)"/>
                <a:ea typeface="+mn-ea"/>
                <a:cs typeface="+mn-cs"/>
                <a:hlinkClick r:id="rId2" tooltip="https://html5demos.com/offlineapp/"/>
              </a:rPr>
              <a:t>https://html5demos.com/offlineapp</a:t>
            </a:r>
            <a:endParaRPr lang="en-US" altLang="en-US" sz="2000" kern="1200" dirty="0" smtClean="0">
              <a:solidFill>
                <a:srgbClr val="000000"/>
              </a:solidFill>
              <a:latin typeface="Arial (Body)"/>
              <a:ea typeface="+mn-ea"/>
              <a:cs typeface="+mn-cs"/>
            </a:endParaRPr>
          </a:p>
          <a:p>
            <a:pPr marL="255600" lvl="1" indent="-255600" eaLnBrk="1" fontAlgn="auto" hangingPunct="1">
              <a:spcBef>
                <a:spcPts val="1500"/>
              </a:spcBef>
              <a:buFont typeface="Arial" panose="020B0604020202020204" pitchFamily="34" charset="0"/>
              <a:buChar char="•"/>
              <a:defRPr/>
            </a:pPr>
            <a:r>
              <a:rPr lang="en-US" altLang="en-US" sz="2000" dirty="0">
                <a:solidFill>
                  <a:schemeClr val="tx1">
                    <a:lumMod val="75000"/>
                    <a:lumOff val="25000"/>
                  </a:schemeClr>
                </a:solidFill>
                <a:hlinkClick r:id="rId3" tooltip="http://www.w3schools.com/html/html5_app_cache.asp"/>
              </a:rPr>
              <a:t>http://www.w3schools.com/html/html5_app_cache.asp</a:t>
            </a:r>
            <a:endParaRPr lang="en-US" altLang="en-US" sz="20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defRPr/>
            </a:pPr>
            <a:r>
              <a:rPr lang="en-US" kern="1200" spc="-50" dirty="0">
                <a:latin typeface="Times New Roman" panose="02020603050405020304" pitchFamily="18" charset="0"/>
              </a:rPr>
              <a:t>H</a:t>
            </a:r>
            <a:r>
              <a:rPr lang="en-US" sz="100" kern="1200" spc="-50" dirty="0">
                <a:latin typeface="Times New Roman" panose="02020603050405020304" pitchFamily="18" charset="0"/>
              </a:rPr>
              <a:t> </a:t>
            </a:r>
            <a:r>
              <a:rPr lang="en-US" kern="1200" spc="-50" dirty="0">
                <a:latin typeface="Times New Roman" panose="02020603050405020304" pitchFamily="18" charset="0"/>
              </a:rPr>
              <a:t>T</a:t>
            </a:r>
            <a:r>
              <a:rPr lang="en-US" sz="100" kern="1200" spc="-50" dirty="0">
                <a:latin typeface="Times New Roman" panose="02020603050405020304" pitchFamily="18" charset="0"/>
              </a:rPr>
              <a:t> </a:t>
            </a:r>
            <a:r>
              <a:rPr lang="en-US" kern="1200" spc="-50" dirty="0">
                <a:latin typeface="Times New Roman" panose="02020603050405020304" pitchFamily="18" charset="0"/>
              </a:rPr>
              <a:t>M</a:t>
            </a:r>
            <a:r>
              <a:rPr lang="en-US" sz="100" kern="1200" spc="-50" dirty="0">
                <a:latin typeface="Times New Roman" panose="02020603050405020304" pitchFamily="18" charset="0"/>
              </a:rPr>
              <a:t> </a:t>
            </a:r>
            <a:r>
              <a:rPr lang="en-US" kern="1200" spc="-50" dirty="0">
                <a:latin typeface="Times New Roman" panose="02020603050405020304" pitchFamily="18" charset="0"/>
              </a:rPr>
              <a:t>L5 Canvas Element </a:t>
            </a:r>
            <a:r>
              <a:rPr lang="en-US" sz="2000" b="0" kern="1200" spc="-50" dirty="0">
                <a:latin typeface="Times New Roman" panose="02020603050405020304" pitchFamily="18" charset="0"/>
              </a:rPr>
              <a:t>(1 of 2)</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3" name="Content Placeholder 2"/>
          <p:cNvSpPr>
            <a:spLocks noGrp="1"/>
          </p:cNvSpPr>
          <p:nvPr>
            <p:ph type="body" idx="1"/>
          </p:nvPr>
        </p:nvSpPr>
        <p:spPr>
          <a:xfrm>
            <a:off x="457200" y="1600200"/>
            <a:ext cx="8229600" cy="2800736"/>
          </a:xfrm>
        </p:spPr>
        <p:txBody>
          <a:bodyPr wrap="square">
            <a:spAutoFit/>
          </a:bodyPr>
          <a:lstStyle/>
          <a:p>
            <a:pPr marL="0" indent="0" eaLnBrk="1" hangingPunct="1">
              <a:spcBef>
                <a:spcPts val="1500"/>
              </a:spcBef>
              <a:buClr>
                <a:srgbClr val="007FA3"/>
              </a:buClr>
              <a:buSzPct val="100000"/>
              <a:buNone/>
              <a:defRPr/>
            </a:pPr>
            <a:r>
              <a:rPr lang="en-US" altLang="en-US" sz="2400" kern="1200" dirty="0">
                <a:latin typeface="Arial (Body)"/>
                <a:ea typeface="+mn-ea"/>
                <a:cs typeface="+mn-cs"/>
                <a:sym typeface="Arial"/>
              </a:rPr>
              <a:t>Configures dynamic graphics</a:t>
            </a:r>
          </a:p>
          <a:p>
            <a:pPr marL="255651" lvl="1" indent="-255651" eaLnBrk="1" hangingPunct="1">
              <a:spcBef>
                <a:spcPts val="1500"/>
              </a:spcBef>
              <a:buClr>
                <a:srgbClr val="007FA3"/>
              </a:buClr>
              <a:buSzPct val="100000"/>
              <a:buFont typeface="Arial" panose="020B0604020202020204" pitchFamily="34" charset="0"/>
              <a:buChar char="•"/>
              <a:defRPr/>
            </a:pPr>
            <a:r>
              <a:rPr lang="en-US" altLang="en-US" sz="2400" kern="1200" dirty="0">
                <a:latin typeface="Arial (Body)"/>
                <a:ea typeface="+mn-ea"/>
                <a:cs typeface="+mn-cs"/>
                <a:sym typeface="Arial"/>
              </a:rPr>
              <a:t>Draw lines, shapes, text, image</a:t>
            </a:r>
          </a:p>
          <a:p>
            <a:pPr marL="255651" lvl="1" indent="-255651" eaLnBrk="1" hangingPunct="1">
              <a:spcBef>
                <a:spcPts val="1500"/>
              </a:spcBef>
              <a:buClr>
                <a:srgbClr val="007FA3"/>
              </a:buClr>
              <a:buSzPct val="100000"/>
              <a:buFont typeface="Arial" panose="020B0604020202020204" pitchFamily="34" charset="0"/>
              <a:buChar char="•"/>
              <a:defRPr/>
            </a:pPr>
            <a:r>
              <a:rPr lang="en-US" altLang="en-US" sz="2400" kern="1200" dirty="0">
                <a:latin typeface="Arial (Body)"/>
                <a:ea typeface="+mn-ea"/>
                <a:cs typeface="+mn-cs"/>
                <a:sym typeface="Arial"/>
              </a:rPr>
              <a:t>Interact with actions taken by the user</a:t>
            </a:r>
          </a:p>
          <a:p>
            <a:pPr marL="0" indent="0" eaLnBrk="1" hangingPunct="1">
              <a:spcBef>
                <a:spcPts val="1500"/>
              </a:spcBef>
              <a:buClr>
                <a:srgbClr val="007FA3"/>
              </a:buClr>
              <a:buSzPct val="100000"/>
              <a:buNone/>
              <a:defRPr/>
            </a:pPr>
            <a:r>
              <a:rPr lang="en-US" altLang="en-US" sz="2400" kern="1200" dirty="0">
                <a:latin typeface="Arial (Body)"/>
                <a:ea typeface="+mn-ea"/>
                <a:cs typeface="+mn-cs"/>
                <a:sym typeface="Arial"/>
              </a:rPr>
              <a:t>Canvas </a:t>
            </a:r>
            <a:r>
              <a:rPr lang="en-US" altLang="en-US" sz="2400" kern="1200" dirty="0" smtClean="0">
                <a:latin typeface="Arial (Body)"/>
                <a:ea typeface="+mn-ea"/>
                <a:cs typeface="+mn-cs"/>
                <a:sym typeface="Arial"/>
              </a:rPr>
              <a:t>A</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P</a:t>
            </a:r>
            <a:r>
              <a:rPr lang="en-US" altLang="en-US" sz="100" kern="1200" dirty="0" smtClean="0">
                <a:latin typeface="Arial (Body)"/>
                <a:ea typeface="+mn-ea"/>
                <a:cs typeface="+mn-cs"/>
                <a:sym typeface="Arial"/>
              </a:rPr>
              <a:t> </a:t>
            </a:r>
            <a:r>
              <a:rPr lang="en-US" altLang="en-US" sz="2400" kern="1200" dirty="0" smtClean="0">
                <a:latin typeface="Arial (Body)"/>
                <a:ea typeface="+mn-ea"/>
                <a:cs typeface="+mn-cs"/>
                <a:sym typeface="Arial"/>
              </a:rPr>
              <a:t>I (</a:t>
            </a:r>
            <a:r>
              <a:rPr lang="en-US" altLang="en-US" sz="2400" kern="1200" dirty="0">
                <a:latin typeface="Arial (Body)"/>
                <a:ea typeface="+mn-ea"/>
                <a:cs typeface="+mn-cs"/>
                <a:sym typeface="Arial"/>
              </a:rPr>
              <a:t>application programming interface)</a:t>
            </a:r>
          </a:p>
          <a:p>
            <a:pPr marL="0" indent="0" eaLnBrk="1" hangingPunct="1">
              <a:spcBef>
                <a:spcPts val="1500"/>
              </a:spcBef>
              <a:buClr>
                <a:srgbClr val="007FA3"/>
              </a:buClr>
              <a:buSzPct val="100000"/>
              <a:buNone/>
              <a:defRPr/>
            </a:pPr>
            <a:r>
              <a:rPr lang="en-US" altLang="en-US" sz="2400" kern="1200" dirty="0">
                <a:latin typeface="Arial (Body)"/>
                <a:ea typeface="+mn-ea"/>
                <a:cs typeface="+mn-cs"/>
                <a:sym typeface="Arial"/>
              </a:rPr>
              <a:t>JavaScript – client-side scripting </a:t>
            </a:r>
            <a:r>
              <a:rPr lang="en-US" altLang="en-US" sz="2400" kern="1200" dirty="0" smtClean="0">
                <a:latin typeface="Arial (Body)"/>
                <a:ea typeface="+mn-ea"/>
                <a:cs typeface="+mn-cs"/>
                <a:sym typeface="Arial"/>
              </a:rPr>
              <a:t>language</a:t>
            </a:r>
            <a:endParaRPr lang="en-US" altLang="en-US" sz="2400" kern="1200" dirty="0">
              <a:latin typeface="Arial (Body)"/>
              <a:ea typeface="+mn-ea"/>
              <a:cs typeface="+mn-cs"/>
              <a:sym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H</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T</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M</a:t>
            </a:r>
            <a:r>
              <a:rPr lang="en-US" sz="100" b="1" kern="1200" spc="-50" dirty="0" smtClean="0">
                <a:solidFill>
                  <a:srgbClr val="007FA3"/>
                </a:solidFill>
                <a:latin typeface="Times New Roman" panose="02020603050405020304" pitchFamily="18" charset="0"/>
                <a:ea typeface="+mj-ea"/>
                <a:cs typeface="+mj-cs"/>
                <a:sym typeface="Times New Roman"/>
              </a:rPr>
              <a:t> </a:t>
            </a:r>
            <a:r>
              <a:rPr lang="en-US" sz="3400" b="1" kern="1200" spc="-50" dirty="0" smtClean="0">
                <a:solidFill>
                  <a:srgbClr val="007FA3"/>
                </a:solidFill>
                <a:latin typeface="Times New Roman" panose="02020603050405020304" pitchFamily="18" charset="0"/>
                <a:ea typeface="+mj-ea"/>
                <a:cs typeface="+mj-cs"/>
                <a:sym typeface="Times New Roman"/>
              </a:rPr>
              <a:t>L5 Canvas Element </a:t>
            </a:r>
            <a:r>
              <a:rPr lang="en-US" sz="2000" b="0" kern="1200" spc="-50" dirty="0" smtClean="0">
                <a:solidFill>
                  <a:srgbClr val="007FA3"/>
                </a:solidFill>
                <a:latin typeface="Times New Roman" panose="02020603050405020304" pitchFamily="18" charset="0"/>
                <a:ea typeface="+mj-ea"/>
                <a:cs typeface="+mj-cs"/>
                <a:sym typeface="Times New Roman"/>
              </a:rPr>
              <a:t>(2 of 2)</a:t>
            </a:r>
            <a:endParaRPr lang="en-US" sz="2000" b="0" kern="1200" spc="-50" dirty="0">
              <a:solidFill>
                <a:srgbClr val="007FA3"/>
              </a:solidFill>
              <a:latin typeface="Times New Roman" panose="02020603050405020304" pitchFamily="18" charset="0"/>
              <a:ea typeface="+mj-ea"/>
              <a:cs typeface="+mj-cs"/>
              <a:sym typeface="Times New Roman"/>
            </a:endParaRPr>
          </a:p>
        </p:txBody>
      </p:sp>
      <p:pic>
        <p:nvPicPr>
          <p:cNvPr id="5" name="Picture 4" descr="Computer code has 13 lines. the lines read as follows. line 1. left angle bracket script type equals double quote text slash java script double quote right angle bracket. line 2. function draw me left parenthesis right parenthesis left brace. line 3, indented once. v a r, canvas equals document period get element by I d left parenthesis double quote my canvas double quote right parenthesis semicolon. line 4, indented once. if left parenthesis canvas period get context right parenthesis. right brace. line 5, indented twice. v a r, c t x equals canvas period get context left parenthesis double quote 2 d double quote right parenthesis semicolon. line 6, indented twice. c t x period fill style equals double quote r g b left parenthesis 255 comma 0 comma 0 right parenthesis double quote semicolon. line 7, indented once. c t x period font equals double quote bold 3 e m Georgia double quote semicolon. line 8, indented once. c t x period fill text double quote left parenthesis my canvas double quote comma 70 comma 100 right parenthesis semicolon. line 9, indented once. c t x period fill style equals double quote r g b a left parenthesis 0 comma 0 comma 200 comma 0.50 right parenthesis double quote semicolon. line 10, indented three times. c t x period fill r e c t left parenthesis 57 comma 54 comma 100 comma 65 right parenthesis semicolon. line 11, indented once. right brace. line 12, indented once. right brace. line 13. left angle bracket slash script right angle br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9" y="1605569"/>
            <a:ext cx="4996612" cy="3405099"/>
          </a:xfrm>
          <a:prstGeom prst="rect">
            <a:avLst/>
          </a:prstGeom>
        </p:spPr>
      </p:pic>
      <p:pic>
        <p:nvPicPr>
          <p:cNvPr id="6" name="Picture 3" descr="A web page with a canvas event. The page has an h 1 header that reads, The Canvas Event, and below it is a red rectangle. Inside the rectangle is the text, My Canvas in red letters. A semitransparent blue rectangle encompasses the word My.">
            <a:extLst>
              <a:ext uri="{FF2B5EF4-FFF2-40B4-BE49-F238E27FC236}">
                <a16:creationId xmlns:a16="http://schemas.microsoft.com/office/drawing/2014/main" id="{95F5CE62-4D09-4017-A1A6-F06C6D3E04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3113" y="1883230"/>
            <a:ext cx="3152775"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5298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11.3</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spAutoFit/>
          </a:bodyPr>
          <a:lstStyle/>
          <a:p>
            <a:pPr marL="431800" indent="-431800" eaLnBrk="1" hangingPunct="1">
              <a:buSzPts val="2400"/>
              <a:buFontTx/>
              <a:buAutoNum type="arabicPeriod"/>
              <a:tabLst/>
            </a:pPr>
            <a:r>
              <a:rPr lang="en-US" altLang="en-US" sz="2400" dirty="0" smtClean="0">
                <a:solidFill>
                  <a:srgbClr val="000000"/>
                </a:solidFill>
                <a:latin typeface="+mn-lt"/>
                <a:cs typeface="Arial" panose="020B0604020202020204" pitchFamily="34" charset="0"/>
                <a:sym typeface="Arial" panose="020B0604020202020204" pitchFamily="34" charset="0"/>
              </a:rPr>
              <a:t>Describe two uses of JavaScript.</a:t>
            </a:r>
          </a:p>
          <a:p>
            <a:pPr marL="431800" indent="-431800" eaLnBrk="1" hangingPunct="1">
              <a:buSzPts val="2400"/>
              <a:buFontTx/>
              <a:buAutoNum type="arabicPeriod"/>
              <a:tabLst/>
            </a:pPr>
            <a:r>
              <a:rPr lang="en-US" altLang="en-US" sz="2400" dirty="0" smtClean="0">
                <a:solidFill>
                  <a:srgbClr val="000000"/>
                </a:solidFill>
                <a:latin typeface="+mn-lt"/>
                <a:cs typeface="Arial" panose="020B0604020202020204" pitchFamily="34" charset="0"/>
                <a:sym typeface="Arial" panose="020B0604020202020204" pitchFamily="34" charset="0"/>
              </a:rPr>
              <a:t>Describe two technologies used in Ajax.</a:t>
            </a:r>
          </a:p>
          <a:p>
            <a:pPr marL="431800" indent="-431800" eaLnBrk="1" hangingPunct="1">
              <a:buSzPts val="2400"/>
              <a:buFontTx/>
              <a:buAutoNum type="arabicPeriod"/>
              <a:tabLst/>
            </a:pPr>
            <a:r>
              <a:rPr lang="en-US" altLang="en-US" sz="2400" dirty="0" smtClean="0">
                <a:solidFill>
                  <a:srgbClr val="000000"/>
                </a:solidFill>
                <a:latin typeface="+mn-lt"/>
                <a:cs typeface="Arial" panose="020B0604020202020204" pitchFamily="34" charset="0"/>
                <a:sym typeface="Arial" panose="020B0604020202020204" pitchFamily="34" charset="0"/>
              </a:rPr>
              <a:t>Describe the purpose of the H</a:t>
            </a:r>
            <a:r>
              <a:rPr lang="en-US" altLang="en-US" sz="100" dirty="0" smtClean="0">
                <a:solidFill>
                  <a:srgbClr val="000000"/>
                </a:solidFill>
                <a:latin typeface="+mn-lt"/>
                <a:cs typeface="Arial" panose="020B0604020202020204" pitchFamily="34" charset="0"/>
                <a:sym typeface="Arial" panose="020B0604020202020204" pitchFamily="34" charset="0"/>
              </a:rPr>
              <a:t> </a:t>
            </a:r>
            <a:r>
              <a:rPr lang="en-US" altLang="en-US" sz="2400" dirty="0" smtClean="0">
                <a:solidFill>
                  <a:srgbClr val="000000"/>
                </a:solidFill>
                <a:latin typeface="+mn-lt"/>
                <a:cs typeface="Arial" panose="020B0604020202020204" pitchFamily="34" charset="0"/>
                <a:sym typeface="Arial" panose="020B0604020202020204" pitchFamily="34" charset="0"/>
              </a:rPr>
              <a:t>T</a:t>
            </a:r>
            <a:r>
              <a:rPr lang="en-US" altLang="en-US" sz="100" dirty="0" smtClean="0">
                <a:solidFill>
                  <a:srgbClr val="000000"/>
                </a:solidFill>
                <a:latin typeface="+mn-lt"/>
                <a:cs typeface="Arial" panose="020B0604020202020204" pitchFamily="34" charset="0"/>
                <a:sym typeface="Arial" panose="020B0604020202020204" pitchFamily="34" charset="0"/>
              </a:rPr>
              <a:t> </a:t>
            </a:r>
            <a:r>
              <a:rPr lang="en-US" altLang="en-US" sz="2400" dirty="0" smtClean="0">
                <a:solidFill>
                  <a:srgbClr val="000000"/>
                </a:solidFill>
                <a:latin typeface="+mn-lt"/>
                <a:cs typeface="Arial" panose="020B0604020202020204" pitchFamily="34" charset="0"/>
                <a:sym typeface="Arial" panose="020B0604020202020204" pitchFamily="34" charset="0"/>
              </a:rPr>
              <a:t>M</a:t>
            </a:r>
            <a:r>
              <a:rPr lang="en-US" altLang="en-US" sz="100" dirty="0" smtClean="0">
                <a:solidFill>
                  <a:srgbClr val="000000"/>
                </a:solidFill>
                <a:latin typeface="+mn-lt"/>
                <a:cs typeface="Arial" panose="020B0604020202020204" pitchFamily="34" charset="0"/>
                <a:sym typeface="Arial" panose="020B0604020202020204" pitchFamily="34" charset="0"/>
              </a:rPr>
              <a:t> </a:t>
            </a:r>
            <a:r>
              <a:rPr lang="en-US" altLang="en-US" sz="2400" dirty="0" smtClean="0">
                <a:solidFill>
                  <a:srgbClr val="000000"/>
                </a:solidFill>
                <a:latin typeface="+mn-lt"/>
                <a:cs typeface="Arial" panose="020B0604020202020204" pitchFamily="34" charset="0"/>
                <a:sym typeface="Arial" panose="020B0604020202020204" pitchFamily="34" charset="0"/>
              </a:rPr>
              <a:t>L5 canvas element.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Arial" pitchFamily="34" charset="0"/>
              </a:rPr>
              <a:t>Helper Applications &amp; Plug-Ins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978256"/>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Helper Application</a:t>
            </a:r>
          </a:p>
          <a:p>
            <a:pPr marL="255600" lvl="1" indent="-255600" eaLnBrk="1" hangingPunct="1">
              <a:spcBef>
                <a:spcPts val="1500"/>
              </a:spcBef>
              <a:buFont typeface="Arial" panose="020B0604020202020204" pitchFamily="34" charset="0"/>
              <a:buChar char="•"/>
              <a:defRPr/>
            </a:pPr>
            <a:r>
              <a:rPr lang="en-US" altLang="en-US" sz="2400" kern="1200" dirty="0" smtClean="0">
                <a:solidFill>
                  <a:srgbClr val="000000"/>
                </a:solidFill>
                <a:latin typeface="Arial (Body)"/>
                <a:ea typeface="+mn-ea"/>
                <a:cs typeface="Times New Roman" panose="02020603050405020304" pitchFamily="18" charset="0"/>
              </a:rPr>
              <a:t>A program that can be designated to handle a particular file type (such as .wav or .mpg) to allow the user to view or otherwise utilize the special file.</a:t>
            </a:r>
          </a:p>
          <a:p>
            <a:pPr marL="255600" lvl="1" indent="-255600" eaLnBrk="1" hangingPunct="1">
              <a:spcBef>
                <a:spcPts val="1500"/>
              </a:spcBef>
              <a:buFont typeface="Arial" panose="020B0604020202020204" pitchFamily="34" charset="0"/>
              <a:buChar char="•"/>
              <a:defRPr/>
            </a:pPr>
            <a:r>
              <a:rPr lang="en-US" altLang="en-US" sz="2400" kern="1200" dirty="0" smtClean="0">
                <a:solidFill>
                  <a:srgbClr val="000000"/>
                </a:solidFill>
                <a:latin typeface="Arial (Body)"/>
                <a:ea typeface="+mn-ea"/>
                <a:cs typeface="Times New Roman" panose="02020603050405020304" pitchFamily="18" charset="0"/>
              </a:rPr>
              <a:t>The helper application runs in a separate window from the browser.</a:t>
            </a:r>
          </a:p>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Plug-In</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A newer and more common method</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Plug-ins run right in the browser window so that media objects can be integrated directly into the web page.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Multimedia &amp; Accessibility </a:t>
            </a:r>
            <a:r>
              <a:rPr lang="en-US" sz="2000" b="0" kern="1200" spc="-50" dirty="0" smtClean="0">
                <a:latin typeface="Times New Roman" panose="02020603050405020304" pitchFamily="18" charset="0"/>
                <a:ea typeface="+mj-ea"/>
                <a:cs typeface="+mj-cs"/>
              </a:rPr>
              <a:t>(2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spAutoFit/>
          </a:bodyPr>
          <a:lstStyle/>
          <a:p>
            <a:pPr marL="255651" indent="-255651" eaLnBrk="1" hangingPunct="1">
              <a:tabLst/>
              <a:defRPr/>
            </a:pPr>
            <a:r>
              <a:rPr lang="en-US" altLang="en-US" sz="2400" kern="1200" dirty="0">
                <a:solidFill>
                  <a:srgbClr val="000000"/>
                </a:solidFill>
                <a:latin typeface="+mn-lt"/>
                <a:ea typeface="+mn-ea"/>
                <a:cs typeface="+mn-cs"/>
              </a:rPr>
              <a:t>Provide links to plug-ins</a:t>
            </a:r>
          </a:p>
          <a:p>
            <a:pPr marL="255651" indent="-255651" eaLnBrk="1" hangingPunct="1">
              <a:tabLst/>
              <a:defRPr/>
            </a:pPr>
            <a:r>
              <a:rPr lang="en-US" altLang="en-US" sz="2400" kern="1200" dirty="0">
                <a:solidFill>
                  <a:srgbClr val="000000"/>
                </a:solidFill>
                <a:latin typeface="+mn-lt"/>
                <a:ea typeface="+mn-ea"/>
                <a:cs typeface="+mn-cs"/>
              </a:rPr>
              <a:t>Provide text descriptions and captions</a:t>
            </a:r>
          </a:p>
          <a:p>
            <a:pPr marL="255651" indent="-255651" eaLnBrk="1" hangingPunct="1">
              <a:tabLst/>
              <a:defRPr/>
            </a:pPr>
            <a:r>
              <a:rPr lang="en-US" altLang="en-US" sz="2400" kern="1200" dirty="0">
                <a:solidFill>
                  <a:srgbClr val="000000"/>
                </a:solidFill>
                <a:latin typeface="+mn-lt"/>
                <a:ea typeface="+mn-ea"/>
                <a:cs typeface="+mn-cs"/>
              </a:rPr>
              <a:t>Verify keyboard access</a:t>
            </a:r>
          </a:p>
          <a:p>
            <a:pPr marL="255651" indent="-255651" eaLnBrk="1" hangingPunct="1">
              <a:tabLst/>
              <a:defRPr/>
            </a:pPr>
            <a:r>
              <a:rPr lang="en-US" altLang="en-US" sz="2400" kern="1200" dirty="0">
                <a:solidFill>
                  <a:srgbClr val="000000"/>
                </a:solidFill>
                <a:latin typeface="+mn-lt"/>
                <a:ea typeface="+mn-ea"/>
                <a:cs typeface="+mn-cs"/>
              </a:rPr>
              <a:t>Check for screen flickering</a:t>
            </a:r>
          </a:p>
          <a:p>
            <a:pPr marL="255651" indent="-255651" eaLnBrk="1" hangingPunct="1">
              <a:tabLst/>
              <a:defRPr/>
            </a:pPr>
            <a:r>
              <a:rPr lang="en-US" altLang="en-US" sz="2400" kern="1200" dirty="0">
                <a:solidFill>
                  <a:srgbClr val="000000"/>
                </a:solidFill>
                <a:latin typeface="+mn-lt"/>
                <a:ea typeface="+mn-ea"/>
                <a:cs typeface="+mn-cs"/>
              </a:rPr>
              <a:t>Verify functionality if JavaScript is disabled</a:t>
            </a:r>
          </a:p>
          <a:p>
            <a:pPr marL="255651" indent="-255651" eaLnBrk="1" hangingPunct="1">
              <a:tabLst/>
              <a:defRPr/>
            </a:pPr>
            <a:r>
              <a:rPr lang="en-US" altLang="en-US" sz="2400" kern="1200" dirty="0">
                <a:solidFill>
                  <a:srgbClr val="000000"/>
                </a:solidFill>
                <a:latin typeface="+mn-lt"/>
                <a:ea typeface="+mn-ea"/>
                <a:cs typeface="+mn-cs"/>
              </a:rPr>
              <a:t>If media is used for main navigation, provide plain text links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Summary</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p:txBody>
          <a:bodyPr/>
          <a:lstStyle/>
          <a:p>
            <a:pPr fontAlgn="auto">
              <a:defRPr/>
            </a:pPr>
            <a:r>
              <a:rPr lang="en-US" sz="2400" dirty="0">
                <a:solidFill>
                  <a:schemeClr val="tx1"/>
                </a:solidFill>
                <a:latin typeface="+mn-lt"/>
                <a:cs typeface="Times New Roman" pitchFamily="18" charset="0"/>
              </a:rPr>
              <a:t>This chapter introduced the </a:t>
            </a:r>
            <a:r>
              <a:rPr lang="en-US" sz="2400" dirty="0" smtClean="0">
                <a:solidFill>
                  <a:schemeClr val="tx1"/>
                </a:solidFill>
                <a:latin typeface="+mn-lt"/>
                <a:cs typeface="Times New Roman" pitchFamily="18" charset="0"/>
              </a:rPr>
              <a:t>H</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T</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M</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L </a:t>
            </a:r>
            <a:r>
              <a:rPr lang="en-US" sz="2400" dirty="0">
                <a:solidFill>
                  <a:schemeClr val="tx1"/>
                </a:solidFill>
                <a:latin typeface="+mn-lt"/>
                <a:cs typeface="Times New Roman" pitchFamily="18" charset="0"/>
              </a:rPr>
              <a:t>&amp; </a:t>
            </a:r>
            <a:r>
              <a:rPr lang="en-US" sz="2400" dirty="0" smtClean="0">
                <a:solidFill>
                  <a:schemeClr val="tx1"/>
                </a:solidFill>
                <a:latin typeface="+mn-lt"/>
                <a:cs typeface="Times New Roman" pitchFamily="18" charset="0"/>
              </a:rPr>
              <a:t>C</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S</a:t>
            </a:r>
            <a:r>
              <a:rPr lang="en-US" sz="100" dirty="0" smtClean="0">
                <a:solidFill>
                  <a:schemeClr val="tx1"/>
                </a:solidFill>
                <a:latin typeface="+mn-lt"/>
                <a:cs typeface="Times New Roman" pitchFamily="18" charset="0"/>
              </a:rPr>
              <a:t> </a:t>
            </a:r>
            <a:r>
              <a:rPr lang="en-US" sz="2400" dirty="0" smtClean="0">
                <a:solidFill>
                  <a:schemeClr val="tx1"/>
                </a:solidFill>
                <a:latin typeface="+mn-lt"/>
                <a:cs typeface="Times New Roman" pitchFamily="18" charset="0"/>
              </a:rPr>
              <a:t>S </a:t>
            </a:r>
            <a:r>
              <a:rPr lang="en-US" sz="2400" dirty="0">
                <a:solidFill>
                  <a:schemeClr val="tx1"/>
                </a:solidFill>
                <a:latin typeface="+mn-lt"/>
                <a:cs typeface="Times New Roman" pitchFamily="18" charset="0"/>
              </a:rPr>
              <a:t>techniques and technologies used to configure sound, video, and interactivity on web pages.</a:t>
            </a:r>
          </a:p>
          <a:p>
            <a:pPr fontAlgn="auto">
              <a:defRPr/>
            </a:pPr>
            <a:r>
              <a:rPr lang="en-US" sz="2400" dirty="0">
                <a:solidFill>
                  <a:schemeClr val="tx1"/>
                </a:solidFill>
                <a:latin typeface="+mn-lt"/>
                <a:cs typeface="Times New Roman" pitchFamily="18" charset="0"/>
              </a:rPr>
              <a:t>Issues related to accessibility and copyright were also discussed.</a:t>
            </a:r>
          </a:p>
          <a:p>
            <a:pPr fontAlgn="auto">
              <a:defRPr/>
            </a:pPr>
            <a:r>
              <a:rPr lang="en-US" sz="2400" dirty="0">
                <a:solidFill>
                  <a:schemeClr val="tx1"/>
                </a:solidFill>
                <a:latin typeface="+mn-lt"/>
                <a:cs typeface="Times New Roman" pitchFamily="18" charset="0"/>
              </a:rPr>
              <a:t>The number one reason for visitors to leave web pages is too long of a download time. When using multimedia, be careful to minimize this issue</a:t>
            </a:r>
            <a:r>
              <a:rPr lang="en-US" sz="2400" dirty="0" smtClean="0">
                <a:solidFill>
                  <a:schemeClr val="tx1"/>
                </a:solidFill>
                <a:latin typeface="+mn-lt"/>
                <a:cs typeface="Times New Roman" pitchFamily="18" charset="0"/>
              </a:rPr>
              <a:t>.</a:t>
            </a:r>
            <a:endParaRPr lang="en-US" sz="2400" dirty="0">
              <a:solidFill>
                <a:schemeClr val="tx1"/>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63491"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Containers &amp; Codecs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878228"/>
          </a:xfrm>
        </p:spPr>
        <p:txBody>
          <a:bodyPr>
            <a:spAutoFit/>
          </a:bodyPr>
          <a:lstStyle/>
          <a:p>
            <a:pPr marL="0" indent="0" eaLnBrk="1" hangingPunct="1">
              <a:buNone/>
              <a:tabLst/>
              <a:defRPr/>
            </a:pPr>
            <a:r>
              <a:rPr lang="en-US" altLang="en-US" sz="2400" kern="1200" dirty="0">
                <a:solidFill>
                  <a:srgbClr val="000000"/>
                </a:solidFill>
                <a:latin typeface="+mn-lt"/>
                <a:ea typeface="+mn-ea"/>
                <a:cs typeface="+mn-cs"/>
              </a:rPr>
              <a:t>Container</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mn-lt"/>
                <a:ea typeface="+mn-ea"/>
                <a:cs typeface="+mn-cs"/>
              </a:rPr>
              <a:t>Designated by the file extension – contains the media and metadata</a:t>
            </a:r>
          </a:p>
          <a:p>
            <a:pPr marL="0" indent="0" eaLnBrk="1" hangingPunct="1">
              <a:buNone/>
              <a:tabLst/>
              <a:defRPr/>
            </a:pPr>
            <a:r>
              <a:rPr lang="en-US" altLang="en-US" sz="2400" kern="1200" dirty="0">
                <a:solidFill>
                  <a:srgbClr val="000000"/>
                </a:solidFill>
                <a:latin typeface="+mn-lt"/>
                <a:ea typeface="+mn-ea"/>
                <a:cs typeface="+mn-cs"/>
              </a:rPr>
              <a:t>Codec</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mn-lt"/>
                <a:ea typeface="+mn-ea"/>
                <a:cs typeface="+mn-cs"/>
              </a:rPr>
              <a:t>The algorithm used to compress the media</a:t>
            </a:r>
          </a:p>
          <a:p>
            <a:pPr marL="0" indent="0" eaLnBrk="1" hangingPunct="1">
              <a:buNone/>
              <a:tabLst/>
              <a:defRPr/>
            </a:pPr>
            <a:r>
              <a:rPr lang="en-US" altLang="en-US" sz="2400" kern="1200" dirty="0" smtClean="0">
                <a:solidFill>
                  <a:srgbClr val="000000"/>
                </a:solidFill>
                <a:latin typeface="+mn-lt"/>
                <a:ea typeface="+mn-ea"/>
                <a:cs typeface="+mn-cs"/>
              </a:rPr>
              <a:t>H</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T</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M</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L5 </a:t>
            </a:r>
            <a:r>
              <a:rPr lang="en-US" altLang="en-US" sz="2400" kern="1200" dirty="0">
                <a:solidFill>
                  <a:srgbClr val="000000"/>
                </a:solidFill>
                <a:latin typeface="+mn-lt"/>
                <a:ea typeface="+mn-ea"/>
                <a:cs typeface="+mn-cs"/>
              </a:rPr>
              <a:t>audio &amp; </a:t>
            </a:r>
            <a:r>
              <a:rPr lang="en-US" altLang="en-US" sz="2400" kern="1200" dirty="0" smtClean="0">
                <a:solidFill>
                  <a:srgbClr val="000000"/>
                </a:solidFill>
                <a:latin typeface="+mn-lt"/>
                <a:ea typeface="+mn-ea"/>
                <a:cs typeface="+mn-cs"/>
              </a:rPr>
              <a:t>video</a:t>
            </a:r>
            <a:endParaRPr lang="en-US" altLang="en-US" sz="2400" kern="1200" dirty="0">
              <a:solidFill>
                <a:srgbClr val="000000"/>
              </a:solidFill>
              <a:latin typeface="+mn-lt"/>
              <a:ea typeface="+mn-ea"/>
              <a:cs typeface="+mn-cs"/>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mn-lt"/>
                <a:ea typeface="+mn-ea"/>
                <a:cs typeface="+mn-cs"/>
              </a:rPr>
              <a:t>Native to the browser</a:t>
            </a:r>
          </a:p>
          <a:p>
            <a:pPr marL="255600" lvl="1" indent="-255600" eaLnBrk="1" hangingPunct="1">
              <a:spcBef>
                <a:spcPts val="1500"/>
              </a:spcBef>
              <a:buFont typeface="Arial" panose="020B0604020202020204" pitchFamily="34" charset="0"/>
              <a:buChar char="•"/>
              <a:defRPr/>
            </a:pPr>
            <a:r>
              <a:rPr lang="en-US" altLang="en-US" sz="2400" b="1" kern="1200" dirty="0" smtClean="0">
                <a:solidFill>
                  <a:srgbClr val="000000"/>
                </a:solidFill>
                <a:latin typeface="+mn-lt"/>
                <a:ea typeface="+mn-ea"/>
                <a:cs typeface="+mn-cs"/>
              </a:rPr>
              <a:t>Issue</a:t>
            </a:r>
            <a:r>
              <a:rPr lang="en-US" altLang="en-US" sz="2400" kern="1200" dirty="0" smtClean="0">
                <a:solidFill>
                  <a:srgbClr val="000000"/>
                </a:solidFill>
                <a:latin typeface="+mn-lt"/>
                <a:ea typeface="+mn-ea"/>
                <a:cs typeface="+mn-cs"/>
              </a:rPr>
              <a:t>: </a:t>
            </a:r>
            <a:r>
              <a:rPr lang="en-US" altLang="en-US" sz="2400" kern="1200" dirty="0">
                <a:solidFill>
                  <a:srgbClr val="000000"/>
                </a:solidFill>
                <a:latin typeface="+mn-lt"/>
                <a:ea typeface="+mn-ea"/>
                <a:cs typeface="+mn-cs"/>
              </a:rPr>
              <a:t>Browsers do not all support the same </a:t>
            </a:r>
            <a:r>
              <a:rPr lang="en-US" altLang="en-US" sz="2400" kern="1200" dirty="0" smtClean="0">
                <a:solidFill>
                  <a:srgbClr val="000000"/>
                </a:solidFill>
                <a:latin typeface="+mn-lt"/>
                <a:ea typeface="+mn-ea"/>
                <a:cs typeface="+mn-cs"/>
              </a:rPr>
              <a:t>codecs</a:t>
            </a:r>
          </a:p>
          <a:p>
            <a:pPr marL="741553" lvl="1" indent="-284353" eaLnBrk="1" hangingPunct="1">
              <a:buFont typeface="Arial" panose="020B0604020202020204" pitchFamily="34" charset="0"/>
              <a:buChar char="–"/>
              <a:defRPr/>
            </a:pPr>
            <a:r>
              <a:rPr lang="en-US" altLang="en-US" sz="2400" kern="1200" dirty="0">
                <a:solidFill>
                  <a:srgbClr val="000000"/>
                </a:solidFill>
                <a:latin typeface="+mn-lt"/>
                <a:ea typeface="+mn-ea"/>
                <a:cs typeface="+mn-cs"/>
                <a:hlinkClick r:id="rId2" tooltip="https://developer.jwplayer.com/articles/html5-report/"/>
              </a:rPr>
              <a:t>http://www.longtailvideo.com/html5/</a:t>
            </a:r>
            <a:endParaRPr lang="en-US" altLang="en-US" sz="2400" kern="1200" dirty="0">
              <a:solidFill>
                <a:srgbClr val="000000"/>
              </a:solidFill>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Arial" pitchFamily="34" charset="0"/>
              </a:rPr>
              <a:t>Commonly Used Plug-Ins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39044"/>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Adobe Flash Player</a:t>
            </a: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Adobe Reader</a:t>
            </a: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Windows Media Player</a:t>
            </a: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Apple </a:t>
            </a:r>
            <a:r>
              <a:rPr lang="en-US" altLang="en-US" sz="2400" kern="1200" dirty="0" smtClean="0">
                <a:solidFill>
                  <a:srgbClr val="000000"/>
                </a:solidFill>
                <a:latin typeface="Arial (Body)"/>
                <a:ea typeface="+mn-ea"/>
                <a:cs typeface="Times New Roman" panose="02020603050405020304" pitchFamily="18" charset="0"/>
              </a:rPr>
              <a:t>Quicktime</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Common Audio File Types</a:t>
            </a:r>
            <a:endParaRPr lang="en-US" kern="1200" spc="-50" dirty="0">
              <a:latin typeface="Times New Roman" panose="02020603050405020304" pitchFamily="18" charset="0"/>
              <a:ea typeface="+mj-ea"/>
              <a:cs typeface="+mj-cs"/>
            </a:endParaRPr>
          </a:p>
        </p:txBody>
      </p:sp>
      <p:graphicFrame>
        <p:nvGraphicFramePr>
          <p:cNvPr id="5" name="Table 4"/>
          <p:cNvGraphicFramePr>
            <a:graphicFrameLocks noGrp="1"/>
          </p:cNvGraphicFramePr>
          <p:nvPr>
            <p:extLst>
              <p:ext uri="{D42A27DB-BD31-4B8C-83A1-F6EECF244321}">
                <p14:modId xmlns:p14="http://schemas.microsoft.com/office/powerpoint/2010/main" val="1577276831"/>
              </p:ext>
            </p:extLst>
          </p:nvPr>
        </p:nvGraphicFramePr>
        <p:xfrm>
          <a:off x="672258" y="1684800"/>
          <a:ext cx="7499684" cy="3383280"/>
        </p:xfrm>
        <a:graphic>
          <a:graphicData uri="http://schemas.openxmlformats.org/drawingml/2006/table">
            <a:tbl>
              <a:tblPr firstRow="1" bandRow="1">
                <a:tableStyleId>{40F9630F-82C1-40B7-BC3A-925EFCFF5E92}</a:tableStyleId>
              </a:tblPr>
              <a:tblGrid>
                <a:gridCol w="1462438">
                  <a:extLst>
                    <a:ext uri="{9D8B030D-6E8A-4147-A177-3AD203B41FA5}">
                      <a16:colId xmlns:a16="http://schemas.microsoft.com/office/drawing/2014/main" val="3540561600"/>
                    </a:ext>
                  </a:extLst>
                </a:gridCol>
                <a:gridCol w="6037246">
                  <a:extLst>
                    <a:ext uri="{9D8B030D-6E8A-4147-A177-3AD203B41FA5}">
                      <a16:colId xmlns:a16="http://schemas.microsoft.com/office/drawing/2014/main" val="3137148006"/>
                    </a:ext>
                  </a:extLst>
                </a:gridCol>
              </a:tblGrid>
              <a:tr h="254703">
                <a:tc>
                  <a:txBody>
                    <a:bodyPr/>
                    <a:lstStyle/>
                    <a:p>
                      <a:pPr marL="0" indent="0">
                        <a:buClr>
                          <a:schemeClr val="tx2"/>
                        </a:buClr>
                        <a:buFont typeface="Arial" panose="020B0604020202020204" pitchFamily="34" charset="0"/>
                        <a:buNone/>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.w</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a</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v</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Wave File</a:t>
                      </a:r>
                      <a:endParaRPr lang="en-US" sz="2000" b="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51376"/>
                  </a:ext>
                </a:extLst>
              </a:tr>
              <a:tr h="254703">
                <a:tc>
                  <a:txBody>
                    <a:bodyPr/>
                    <a:lstStyle/>
                    <a:p>
                      <a:pPr marL="0" indent="0">
                        <a:buClr>
                          <a:schemeClr val="tx2"/>
                        </a:buClr>
                        <a:buFont typeface="Arial" panose="020B0604020202020204" pitchFamily="34" charset="0"/>
                        <a:buNone/>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.aiff</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Audio Interchange File Format</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5432067"/>
                  </a:ext>
                </a:extLst>
              </a:tr>
              <a:tr h="254703">
                <a:tc>
                  <a:txBody>
                    <a:bodyPr/>
                    <a:lstStyle/>
                    <a:p>
                      <a:pPr marL="0" indent="0">
                        <a:buClr>
                          <a:schemeClr val="tx2"/>
                        </a:buClr>
                        <a:buFont typeface="Arial" panose="020B0604020202020204" pitchFamily="34" charset="0"/>
                        <a:buNone/>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.mid</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Musical Instrument Digital Interface (M</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I</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D</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I)</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0608585"/>
                  </a:ext>
                </a:extLst>
              </a:tr>
              <a:tr h="254703">
                <a:tc>
                  <a:txBody>
                    <a:bodyPr/>
                    <a:lstStyle/>
                    <a:p>
                      <a:pPr marL="0" indent="0">
                        <a:buClr>
                          <a:schemeClr val="tx2"/>
                        </a:buClr>
                        <a:buFont typeface="Arial" panose="020B0604020202020204" pitchFamily="34" charset="0"/>
                        <a:buNone/>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.a</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1</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u</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Sun UNIX sound file</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192653"/>
                  </a:ext>
                </a:extLst>
              </a:tr>
              <a:tr h="254703">
                <a:tc>
                  <a:txBody>
                    <a:bodyPr/>
                    <a:lstStyle/>
                    <a:p>
                      <a:pPr marL="0" indent="0">
                        <a:buClr>
                          <a:schemeClr val="tx2"/>
                        </a:buClr>
                        <a:buFont typeface="Arial" panose="020B0604020202020204" pitchFamily="34" charset="0"/>
                        <a:buNone/>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.mp3</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M</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P</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E</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G-1 Audio Layer-3</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2985363"/>
                  </a:ext>
                </a:extLst>
              </a:tr>
              <a:tr h="254703">
                <a:tc>
                  <a:txBody>
                    <a:bodyPr/>
                    <a:lstStyle/>
                    <a:p>
                      <a:pPr marL="0" indent="0">
                        <a:buClr>
                          <a:schemeClr val="tx2"/>
                        </a:buClr>
                        <a:buFont typeface="Arial" panose="020B0604020202020204" pitchFamily="34" charset="0"/>
                        <a:buNone/>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.ogg</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Ogg Vorbis (open-source)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9135907"/>
                  </a:ext>
                </a:extLst>
              </a:tr>
              <a:tr h="646554">
                <a:tc>
                  <a:txBody>
                    <a:bodyPr/>
                    <a:lstStyle/>
                    <a:p>
                      <a:pPr marL="0" indent="0">
                        <a:buClr>
                          <a:schemeClr val="tx2"/>
                        </a:buClr>
                        <a:buFont typeface="Arial" panose="020B0604020202020204" pitchFamily="34" charset="0"/>
                        <a:buNone/>
                      </a:pP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.m4a</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M</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P</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E</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G 4 Audio.</a:t>
                      </a:r>
                    </a:p>
                    <a:p>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This audio-only M</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P</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E</a:t>
                      </a:r>
                      <a:r>
                        <a:rPr lang="en-US" altLang="en-US" sz="100" b="0" i="0" u="none" strike="noStrike" kern="1200" cap="none" dirty="0" smtClean="0">
                          <a:solidFill>
                            <a:srgbClr val="000000"/>
                          </a:solidFill>
                          <a:latin typeface="+mn-lt"/>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mn-lt"/>
                          <a:ea typeface="Arial"/>
                          <a:cs typeface="Times New Roman" panose="02020603050405020304" pitchFamily="18" charset="0"/>
                          <a:sym typeface="Arial"/>
                        </a:rPr>
                        <a:t>G-4 format is supported by Quicktime, iTunes, and iPods. </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9512211"/>
                  </a:ext>
                </a:extLst>
              </a:tr>
            </a:tbl>
          </a:graphicData>
        </a:graphic>
      </p:graphicFrame>
    </p:spTree>
    <p:extLst>
      <p:ext uri="{BB962C8B-B14F-4D97-AF65-F5344CB8AC3E}">
        <p14:creationId xmlns:p14="http://schemas.microsoft.com/office/powerpoint/2010/main" val="1761217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Common Video File Types</a:t>
            </a:r>
            <a:endParaRPr lang="en-US" kern="1200" spc="-50" dirty="0">
              <a:latin typeface="Times New Roman" panose="02020603050405020304" pitchFamily="18" charset="0"/>
              <a:ea typeface="+mj-ea"/>
              <a:cs typeface="+mj-cs"/>
            </a:endParaRPr>
          </a:p>
        </p:txBody>
      </p:sp>
      <p:graphicFrame>
        <p:nvGraphicFramePr>
          <p:cNvPr id="5" name="Table 4"/>
          <p:cNvGraphicFramePr>
            <a:graphicFrameLocks noGrp="1"/>
          </p:cNvGraphicFramePr>
          <p:nvPr>
            <p:extLst>
              <p:ext uri="{D42A27DB-BD31-4B8C-83A1-F6EECF244321}">
                <p14:modId xmlns:p14="http://schemas.microsoft.com/office/powerpoint/2010/main" val="3227275071"/>
              </p:ext>
            </p:extLst>
          </p:nvPr>
        </p:nvGraphicFramePr>
        <p:xfrm>
          <a:off x="654580" y="1679097"/>
          <a:ext cx="6096000" cy="3169920"/>
        </p:xfrm>
        <a:graphic>
          <a:graphicData uri="http://schemas.openxmlformats.org/drawingml/2006/table">
            <a:tbl>
              <a:tblPr firstRow="1" bandRow="1">
                <a:tableStyleId>{40F9630F-82C1-40B7-BC3A-925EFCFF5E92}</a:tableStyleId>
              </a:tblPr>
              <a:tblGrid>
                <a:gridCol w="1371600">
                  <a:extLst>
                    <a:ext uri="{9D8B030D-6E8A-4147-A177-3AD203B41FA5}">
                      <a16:colId xmlns:a16="http://schemas.microsoft.com/office/drawing/2014/main" val="3916252892"/>
                    </a:ext>
                  </a:extLst>
                </a:gridCol>
                <a:gridCol w="4724400">
                  <a:extLst>
                    <a:ext uri="{9D8B030D-6E8A-4147-A177-3AD203B41FA5}">
                      <a16:colId xmlns:a16="http://schemas.microsoft.com/office/drawing/2014/main" val="3584608036"/>
                    </a:ext>
                  </a:extLst>
                </a:gridCol>
              </a:tblGrid>
              <a:tr h="279233">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.mov</a:t>
                      </a:r>
                      <a:endParaRPr lang="en-US" sz="2000" b="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Quicktime</a:t>
                      </a:r>
                      <a:endParaRPr lang="en-US" sz="2000" b="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3302929"/>
                  </a:ext>
                </a:extLst>
              </a:tr>
              <a:tr h="279233">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.avi </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Microsoft Audio Video Interleaved</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4369670"/>
                  </a:ext>
                </a:extLst>
              </a:tr>
              <a:tr h="279233">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.wmv</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Windows Media File</a:t>
                      </a:r>
                      <a:endParaRPr lang="en-US" altLang="en-US" sz="2000" b="0" i="0" u="none" strike="noStrike" kern="1200" cap="none" dirty="0" smtClean="0">
                        <a:solidFill>
                          <a:srgbClr val="000000"/>
                        </a:solidFill>
                        <a:latin typeface="+mn-lt"/>
                        <a:ea typeface="Arial"/>
                        <a:cs typeface="Times New Roman" panose="02020603050405020304" pitchFamily="18" charset="0"/>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792998"/>
                  </a:ext>
                </a:extLst>
              </a:tr>
              <a:tr h="279233">
                <a:tc>
                  <a:txBody>
                    <a:bodyPr/>
                    <a:lstStyle/>
                    <a:p>
                      <a:r>
                        <a:rPr lang="en-US" altLang="en-US" sz="2000" b="0" i="0" u="none" strike="noStrike" kern="1200" cap="none" dirty="0" smtClean="0">
                          <a:solidFill>
                            <a:srgbClr val="000000"/>
                          </a:solidFill>
                          <a:latin typeface="Arial (Body)"/>
                          <a:ea typeface="Arial"/>
                          <a:cs typeface="Arial"/>
                          <a:sym typeface="Arial"/>
                        </a:rPr>
                        <a:t>.flv </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Arial (Body)"/>
                          <a:ea typeface="Arial"/>
                          <a:cs typeface="Arial"/>
                          <a:sym typeface="Arial"/>
                        </a:rPr>
                        <a:t>Flash Video File</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4296658"/>
                  </a:ext>
                </a:extLst>
              </a:tr>
              <a:tr h="279233">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.mpg</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M</a:t>
                      </a:r>
                      <a:r>
                        <a:rPr lang="en-US" altLang="en-US" sz="100" b="0" i="0" u="none" strike="noStrike" kern="1200" cap="none" dirty="0" smtClean="0">
                          <a:solidFill>
                            <a:srgbClr val="000000"/>
                          </a:solidFill>
                          <a:latin typeface="Arial (Body)"/>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P</a:t>
                      </a:r>
                      <a:r>
                        <a:rPr lang="en-US" altLang="en-US" sz="100" b="0" i="0" u="none" strike="noStrike" kern="1200" cap="none" dirty="0" smtClean="0">
                          <a:solidFill>
                            <a:srgbClr val="000000"/>
                          </a:solidFill>
                          <a:latin typeface="Arial (Body)"/>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E</a:t>
                      </a:r>
                      <a:r>
                        <a:rPr lang="en-US" altLang="en-US" sz="100" b="0" i="0" u="none" strike="noStrike" kern="1200" cap="none" dirty="0" smtClean="0">
                          <a:solidFill>
                            <a:srgbClr val="000000"/>
                          </a:solidFill>
                          <a:latin typeface="Arial (Body)"/>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G (Motion Picture Experts Group)</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7496603"/>
                  </a:ext>
                </a:extLst>
              </a:tr>
              <a:tr h="279233">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.m4v</a:t>
                      </a:r>
                      <a:r>
                        <a:rPr lang="en-US" altLang="en-US" sz="2000" b="0" i="0" u="none" strike="noStrike" kern="1200" cap="none" baseline="0" dirty="0" smtClean="0">
                          <a:solidFill>
                            <a:srgbClr val="000000"/>
                          </a:solidFill>
                          <a:latin typeface="Arial (Body)"/>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.mp4</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(M</a:t>
                      </a:r>
                      <a:r>
                        <a:rPr lang="en-US" altLang="en-US" sz="100" b="0" i="0" u="none" strike="noStrike" kern="1200" cap="none" dirty="0" smtClean="0">
                          <a:solidFill>
                            <a:srgbClr val="000000"/>
                          </a:solidFill>
                          <a:latin typeface="Arial (Body)"/>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P</a:t>
                      </a:r>
                      <a:r>
                        <a:rPr lang="en-US" altLang="en-US" sz="100" b="0" i="0" u="none" strike="noStrike" kern="1200" cap="none" dirty="0" smtClean="0">
                          <a:solidFill>
                            <a:srgbClr val="000000"/>
                          </a:solidFill>
                          <a:latin typeface="Arial (Body)"/>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E</a:t>
                      </a:r>
                      <a:r>
                        <a:rPr lang="en-US" altLang="en-US" sz="100" b="0" i="0" u="none" strike="noStrike" kern="1200" cap="none" dirty="0" smtClean="0">
                          <a:solidFill>
                            <a:srgbClr val="000000"/>
                          </a:solidFill>
                          <a:latin typeface="Arial (Body)"/>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G-4)</a:t>
                      </a:r>
                      <a:endParaRPr lang="en-US" altLang="en-US" sz="2000" b="0" i="0" u="none" strike="noStrike" kern="1200" cap="none" dirty="0" smtClean="0">
                        <a:solidFill>
                          <a:srgbClr val="000000"/>
                        </a:solidFill>
                        <a:latin typeface="+mn-lt"/>
                        <a:ea typeface="Arial"/>
                        <a:cs typeface="Times New Roman" panose="02020603050405020304" pitchFamily="18" charset="0"/>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8655183"/>
                  </a:ext>
                </a:extLst>
              </a:tr>
              <a:tr h="279233">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.ogv </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Ogg Theora (open-source)</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5435270"/>
                  </a:ext>
                </a:extLst>
              </a:tr>
              <a:tr h="279233">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.webm</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V</a:t>
                      </a:r>
                      <a:r>
                        <a:rPr lang="en-US" altLang="en-US" sz="100" b="0" i="0" u="none" strike="noStrike" kern="1200" cap="none" dirty="0" smtClean="0">
                          <a:solidFill>
                            <a:srgbClr val="000000"/>
                          </a:solidFill>
                          <a:latin typeface="Arial (Body)"/>
                          <a:ea typeface="Arial"/>
                          <a:cs typeface="Times New Roman" panose="02020603050405020304" pitchFamily="18" charset="0"/>
                          <a:sym typeface="Arial"/>
                        </a:rPr>
                        <a:t> </a:t>
                      </a:r>
                      <a:r>
                        <a:rPr lang="en-US" altLang="en-US" sz="2000" b="0" i="0" u="none" strike="noStrike" kern="1200" cap="none" dirty="0" smtClean="0">
                          <a:solidFill>
                            <a:srgbClr val="000000"/>
                          </a:solidFill>
                          <a:latin typeface="Arial (Body)"/>
                          <a:ea typeface="Arial"/>
                          <a:cs typeface="Times New Roman" panose="02020603050405020304" pitchFamily="18" charset="0"/>
                          <a:sym typeface="Arial"/>
                        </a:rPr>
                        <a:t>P8 codec (open video format, free)</a:t>
                      </a:r>
                      <a:endParaRPr lang="en-US" sz="20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12700" cap="flat" cmpd="sng">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8416561"/>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Copyright Issues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175760"/>
          </a:xfrm>
        </p:spPr>
        <p:txBody>
          <a:bodyPr/>
          <a:lstStyle/>
          <a:p>
            <a:r>
              <a:rPr lang="en-US" altLang="en-US" sz="2400" dirty="0">
                <a:latin typeface="+mn-lt"/>
                <a:cs typeface="Times New Roman" panose="02020603050405020304" pitchFamily="18" charset="0"/>
              </a:rPr>
              <a:t>Only publish web pages, images, and other media that you have personally created or have obtained the rights or license to use.</a:t>
            </a:r>
          </a:p>
          <a:p>
            <a:r>
              <a:rPr lang="en-US" altLang="en-US" sz="2400" dirty="0">
                <a:latin typeface="+mn-lt"/>
                <a:cs typeface="Times New Roman" panose="02020603050405020304" pitchFamily="18" charset="0"/>
              </a:rPr>
              <a:t>Ask permission to use media created by another person instead of simply “grabbing” it</a:t>
            </a:r>
            <a:r>
              <a:rPr lang="en-US" altLang="en-US" sz="2400" dirty="0" smtClean="0">
                <a:latin typeface="+mn-lt"/>
                <a:cs typeface="Times New Roman" panose="02020603050405020304" pitchFamily="18" charset="0"/>
              </a:rPr>
              <a:t>.</a:t>
            </a:r>
            <a:endParaRPr lang="en-US" altLang="en-US" sz="2400" dirty="0">
              <a:latin typeface="+mn-lt"/>
              <a:cs typeface="Times New Roman" panose="02020603050405020304" pitchFamily="18" charset="0"/>
            </a:endParaRPr>
          </a:p>
          <a:p>
            <a:r>
              <a:rPr lang="en-US" altLang="en-US" sz="2400" dirty="0">
                <a:latin typeface="+mn-lt"/>
                <a:cs typeface="Times New Roman" panose="02020603050405020304" pitchFamily="18" charset="0"/>
              </a:rPr>
              <a:t>All work (including web pages) are automatically copyrighted even if there is not copyright mark or date.</a:t>
            </a:r>
          </a:p>
          <a:p>
            <a:r>
              <a:rPr lang="en-US" altLang="en-US" sz="2400" dirty="0">
                <a:latin typeface="+mn-lt"/>
                <a:cs typeface="Times New Roman" panose="02020603050405020304" pitchFamily="18" charset="0"/>
              </a:rPr>
              <a:t>Fair Use Clause of the Copyright Act</a:t>
            </a:r>
          </a:p>
          <a:p>
            <a:r>
              <a:rPr lang="en-US" altLang="en-US" sz="2400" dirty="0">
                <a:latin typeface="+mn-lt"/>
                <a:cs typeface="Times New Roman" panose="02020603050405020304" pitchFamily="18" charset="0"/>
              </a:rPr>
              <a:t>Creative Commons – A new </a:t>
            </a:r>
            <a:r>
              <a:rPr lang="en-US" altLang="en-US" sz="2400" dirty="0" smtClean="0">
                <a:latin typeface="+mn-lt"/>
                <a:cs typeface="Times New Roman" panose="02020603050405020304" pitchFamily="18" charset="0"/>
              </a:rPr>
              <a:t>approach </a:t>
            </a:r>
            <a:r>
              <a:rPr lang="en-US" altLang="en-US" sz="2400" dirty="0">
                <a:latin typeface="+mn-lt"/>
                <a:cs typeface="Times New Roman" panose="02020603050405020304" pitchFamily="18" charset="0"/>
              </a:rPr>
              <a:t>to </a:t>
            </a:r>
            <a:r>
              <a:rPr lang="en-US" altLang="en-US" sz="2400" dirty="0" smtClean="0">
                <a:latin typeface="+mn-lt"/>
                <a:cs typeface="Times New Roman" panose="02020603050405020304" pitchFamily="18" charset="0"/>
              </a:rPr>
              <a:t>copyright</a:t>
            </a:r>
            <a:endParaRPr lang="en-US" altLang="en-US" sz="2400" dirty="0">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8771</TotalTime>
  <Words>1944</Words>
  <Application>Microsoft Office PowerPoint</Application>
  <PresentationFormat>On-screen Show (4:3)</PresentationFormat>
  <Paragraphs>248</Paragraphs>
  <Slides>42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Arial (Body)</vt:lpstr>
      <vt:lpstr>Gill Sans MT</vt:lpstr>
      <vt:lpstr>Noto Sans Symbols</vt:lpstr>
      <vt:lpstr>Times New Roman</vt:lpstr>
      <vt:lpstr>Verdana</vt:lpstr>
      <vt:lpstr>508 Lecture</vt:lpstr>
      <vt:lpstr>1_508 Lecture</vt:lpstr>
      <vt:lpstr>Web Development &amp; Design Foundations with H T M L 5</vt:lpstr>
      <vt:lpstr>Learning Objectives (1 of 2)</vt:lpstr>
      <vt:lpstr>Learning Objectives (2 of 2)</vt:lpstr>
      <vt:lpstr>Helper Applications &amp; Plug-Ins</vt:lpstr>
      <vt:lpstr>Containers &amp; Codecs</vt:lpstr>
      <vt:lpstr>Commonly Used Plug-Ins</vt:lpstr>
      <vt:lpstr>Common Audio File Types</vt:lpstr>
      <vt:lpstr>Common Video File Types</vt:lpstr>
      <vt:lpstr>Copyright Issues</vt:lpstr>
      <vt:lpstr>Configure Audio &amp; Video</vt:lpstr>
      <vt:lpstr>Multimedia &amp; Accessibility (1 of 2)</vt:lpstr>
      <vt:lpstr>What is Adobe Flash?</vt:lpstr>
      <vt:lpstr>H T M L5 Embed Element</vt:lpstr>
      <vt:lpstr>Checkpoint 11.1</vt:lpstr>
      <vt:lpstr>H T M L5 Audio &amp; Source Elements</vt:lpstr>
      <vt:lpstr>H T M L5 Video &amp; Source Elements</vt:lpstr>
      <vt:lpstr>C S S Drop Down Menu</vt:lpstr>
      <vt:lpstr>C S S3 Transform Property</vt:lpstr>
      <vt:lpstr>C S S3 Transition Property</vt:lpstr>
      <vt:lpstr>HTML Details &amp; Summary Elements</vt:lpstr>
      <vt:lpstr>C S S Image Gallery</vt:lpstr>
      <vt:lpstr>What is Java?</vt:lpstr>
      <vt:lpstr>Java Applets</vt:lpstr>
      <vt:lpstr>Adding a Java Applet to a Web Page</vt:lpstr>
      <vt:lpstr>Checkpoint 11.2</vt:lpstr>
      <vt:lpstr>What is Javascript?</vt:lpstr>
      <vt:lpstr>Common Uses of Javascript</vt:lpstr>
      <vt:lpstr>Document Object Model (D O M)</vt:lpstr>
      <vt:lpstr>What is Ajax?</vt:lpstr>
      <vt:lpstr>Exploring JQuery (1 of 2)</vt:lpstr>
      <vt:lpstr>Exploring JQuery (2 of 2)</vt:lpstr>
      <vt:lpstr>H T M L5 A P I s</vt:lpstr>
      <vt:lpstr>H T M L5 Geolocation</vt:lpstr>
      <vt:lpstr>H T M L5 Web Storage (1 of 2)</vt:lpstr>
      <vt:lpstr>H T M L5 Web Storage (2 of 2)</vt:lpstr>
      <vt:lpstr>H T M L5 Offline Web Applications</vt:lpstr>
      <vt:lpstr>H T M L5 Canvas Element (1 of 2)</vt:lpstr>
      <vt:lpstr>H T M L5 Canvas Element (2 of 2)</vt:lpstr>
      <vt:lpstr>Checkpoint 11.3</vt:lpstr>
      <vt:lpstr>Multimedia &amp; Accessibility (2 of 2)</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Windows User</cp:lastModifiedBy>
  <cp:revision>1004</cp:revision>
  <dcterms:modified xsi:type="dcterms:W3CDTF">2018-03-14T14:09:00Z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