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2" r:id="rId5"/>
    <p:sldId id="261" r:id="rId6"/>
    <p:sldId id="260" r:id="rId7"/>
    <p:sldId id="266" r:id="rId8"/>
    <p:sldId id="264" r:id="rId9"/>
    <p:sldId id="263" r:id="rId10"/>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17BD4-8C2D-444A-9322-C27BEB666D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F02ABB70-DABB-487B-9FE5-9300F1BDED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54863D03-59A9-47B8-ACF6-ADEE318B9A9C}"/>
              </a:ext>
            </a:extLst>
          </p:cNvPr>
          <p:cNvSpPr>
            <a:spLocks noGrp="1"/>
          </p:cNvSpPr>
          <p:nvPr>
            <p:ph type="dt" sz="half" idx="10"/>
          </p:nvPr>
        </p:nvSpPr>
        <p:spPr/>
        <p:txBody>
          <a:bodyPr/>
          <a:lstStyle/>
          <a:p>
            <a:fld id="{58E53668-16F5-43F1-8EB9-B2E27C7A6679}" type="datetimeFigureOut">
              <a:rPr lang="LID4096" smtClean="0"/>
              <a:t>03/26/2020</a:t>
            </a:fld>
            <a:endParaRPr lang="LID4096"/>
          </a:p>
        </p:txBody>
      </p:sp>
      <p:sp>
        <p:nvSpPr>
          <p:cNvPr id="5" name="Footer Placeholder 4">
            <a:extLst>
              <a:ext uri="{FF2B5EF4-FFF2-40B4-BE49-F238E27FC236}">
                <a16:creationId xmlns:a16="http://schemas.microsoft.com/office/drawing/2014/main" id="{8FD8D942-1A0B-4820-95D8-3C098657E835}"/>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2C52E96B-7E42-4374-88FC-F7119416F50C}"/>
              </a:ext>
            </a:extLst>
          </p:cNvPr>
          <p:cNvSpPr>
            <a:spLocks noGrp="1"/>
          </p:cNvSpPr>
          <p:nvPr>
            <p:ph type="sldNum" sz="quarter" idx="12"/>
          </p:nvPr>
        </p:nvSpPr>
        <p:spPr/>
        <p:txBody>
          <a:bodyPr/>
          <a:lstStyle/>
          <a:p>
            <a:fld id="{A9E2AC46-6C88-4663-94C6-B5E14D22C2BA}" type="slidenum">
              <a:rPr lang="LID4096" smtClean="0"/>
              <a:t>‹#›</a:t>
            </a:fld>
            <a:endParaRPr lang="LID4096"/>
          </a:p>
        </p:txBody>
      </p:sp>
    </p:spTree>
    <p:extLst>
      <p:ext uri="{BB962C8B-B14F-4D97-AF65-F5344CB8AC3E}">
        <p14:creationId xmlns:p14="http://schemas.microsoft.com/office/powerpoint/2010/main" val="4229503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05524-4FD1-4052-8EE9-A90CED28BF1C}"/>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79C7524A-629B-4522-8340-45E62932EB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EB88AD80-A38C-45D8-A094-DA74E75815B0}"/>
              </a:ext>
            </a:extLst>
          </p:cNvPr>
          <p:cNvSpPr>
            <a:spLocks noGrp="1"/>
          </p:cNvSpPr>
          <p:nvPr>
            <p:ph type="dt" sz="half" idx="10"/>
          </p:nvPr>
        </p:nvSpPr>
        <p:spPr/>
        <p:txBody>
          <a:bodyPr/>
          <a:lstStyle/>
          <a:p>
            <a:fld id="{58E53668-16F5-43F1-8EB9-B2E27C7A6679}" type="datetimeFigureOut">
              <a:rPr lang="LID4096" smtClean="0"/>
              <a:t>03/26/2020</a:t>
            </a:fld>
            <a:endParaRPr lang="LID4096"/>
          </a:p>
        </p:txBody>
      </p:sp>
      <p:sp>
        <p:nvSpPr>
          <p:cNvPr id="5" name="Footer Placeholder 4">
            <a:extLst>
              <a:ext uri="{FF2B5EF4-FFF2-40B4-BE49-F238E27FC236}">
                <a16:creationId xmlns:a16="http://schemas.microsoft.com/office/drawing/2014/main" id="{56F2A90B-55AC-45D3-8C7B-9B91A45C6B5B}"/>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D1C60360-4DEA-43F6-9E4A-7E7D33A501F3}"/>
              </a:ext>
            </a:extLst>
          </p:cNvPr>
          <p:cNvSpPr>
            <a:spLocks noGrp="1"/>
          </p:cNvSpPr>
          <p:nvPr>
            <p:ph type="sldNum" sz="quarter" idx="12"/>
          </p:nvPr>
        </p:nvSpPr>
        <p:spPr/>
        <p:txBody>
          <a:bodyPr/>
          <a:lstStyle/>
          <a:p>
            <a:fld id="{A9E2AC46-6C88-4663-94C6-B5E14D22C2BA}" type="slidenum">
              <a:rPr lang="LID4096" smtClean="0"/>
              <a:t>‹#›</a:t>
            </a:fld>
            <a:endParaRPr lang="LID4096"/>
          </a:p>
        </p:txBody>
      </p:sp>
    </p:spTree>
    <p:extLst>
      <p:ext uri="{BB962C8B-B14F-4D97-AF65-F5344CB8AC3E}">
        <p14:creationId xmlns:p14="http://schemas.microsoft.com/office/powerpoint/2010/main" val="1276275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1FAEED-41EC-44B8-B0FF-CFE27EBF5C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72EDF4CF-B8A1-421B-8845-B2BCF0AC26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DB4B8F69-FD0A-42C9-B3CA-42A2672DA3C7}"/>
              </a:ext>
            </a:extLst>
          </p:cNvPr>
          <p:cNvSpPr>
            <a:spLocks noGrp="1"/>
          </p:cNvSpPr>
          <p:nvPr>
            <p:ph type="dt" sz="half" idx="10"/>
          </p:nvPr>
        </p:nvSpPr>
        <p:spPr/>
        <p:txBody>
          <a:bodyPr/>
          <a:lstStyle/>
          <a:p>
            <a:fld id="{58E53668-16F5-43F1-8EB9-B2E27C7A6679}" type="datetimeFigureOut">
              <a:rPr lang="LID4096" smtClean="0"/>
              <a:t>03/26/2020</a:t>
            </a:fld>
            <a:endParaRPr lang="LID4096"/>
          </a:p>
        </p:txBody>
      </p:sp>
      <p:sp>
        <p:nvSpPr>
          <p:cNvPr id="5" name="Footer Placeholder 4">
            <a:extLst>
              <a:ext uri="{FF2B5EF4-FFF2-40B4-BE49-F238E27FC236}">
                <a16:creationId xmlns:a16="http://schemas.microsoft.com/office/drawing/2014/main" id="{A9CFE558-20A3-458D-930E-A6C9F7CD096F}"/>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57D84905-18DF-4843-BC41-99FA00F09ACB}"/>
              </a:ext>
            </a:extLst>
          </p:cNvPr>
          <p:cNvSpPr>
            <a:spLocks noGrp="1"/>
          </p:cNvSpPr>
          <p:nvPr>
            <p:ph type="sldNum" sz="quarter" idx="12"/>
          </p:nvPr>
        </p:nvSpPr>
        <p:spPr/>
        <p:txBody>
          <a:bodyPr/>
          <a:lstStyle/>
          <a:p>
            <a:fld id="{A9E2AC46-6C88-4663-94C6-B5E14D22C2BA}" type="slidenum">
              <a:rPr lang="LID4096" smtClean="0"/>
              <a:t>‹#›</a:t>
            </a:fld>
            <a:endParaRPr lang="LID4096"/>
          </a:p>
        </p:txBody>
      </p:sp>
    </p:spTree>
    <p:extLst>
      <p:ext uri="{BB962C8B-B14F-4D97-AF65-F5344CB8AC3E}">
        <p14:creationId xmlns:p14="http://schemas.microsoft.com/office/powerpoint/2010/main" val="3365003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32736-C64F-4484-B48A-EB1CA7EA61E5}"/>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C1D90280-444B-491E-98CA-15346456A4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CFEF0BF9-C01E-4F1D-9FAE-9F72F5B136DF}"/>
              </a:ext>
            </a:extLst>
          </p:cNvPr>
          <p:cNvSpPr>
            <a:spLocks noGrp="1"/>
          </p:cNvSpPr>
          <p:nvPr>
            <p:ph type="dt" sz="half" idx="10"/>
          </p:nvPr>
        </p:nvSpPr>
        <p:spPr/>
        <p:txBody>
          <a:bodyPr/>
          <a:lstStyle/>
          <a:p>
            <a:fld id="{58E53668-16F5-43F1-8EB9-B2E27C7A6679}" type="datetimeFigureOut">
              <a:rPr lang="LID4096" smtClean="0"/>
              <a:t>03/26/2020</a:t>
            </a:fld>
            <a:endParaRPr lang="LID4096"/>
          </a:p>
        </p:txBody>
      </p:sp>
      <p:sp>
        <p:nvSpPr>
          <p:cNvPr id="5" name="Footer Placeholder 4">
            <a:extLst>
              <a:ext uri="{FF2B5EF4-FFF2-40B4-BE49-F238E27FC236}">
                <a16:creationId xmlns:a16="http://schemas.microsoft.com/office/drawing/2014/main" id="{0E5634CA-3CE6-4F54-B340-B28E671BBCC0}"/>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4531CAF1-DFF3-41A9-9121-9D15DAA9C2CA}"/>
              </a:ext>
            </a:extLst>
          </p:cNvPr>
          <p:cNvSpPr>
            <a:spLocks noGrp="1"/>
          </p:cNvSpPr>
          <p:nvPr>
            <p:ph type="sldNum" sz="quarter" idx="12"/>
          </p:nvPr>
        </p:nvSpPr>
        <p:spPr/>
        <p:txBody>
          <a:bodyPr/>
          <a:lstStyle/>
          <a:p>
            <a:fld id="{A9E2AC46-6C88-4663-94C6-B5E14D22C2BA}" type="slidenum">
              <a:rPr lang="LID4096" smtClean="0"/>
              <a:t>‹#›</a:t>
            </a:fld>
            <a:endParaRPr lang="LID4096"/>
          </a:p>
        </p:txBody>
      </p:sp>
    </p:spTree>
    <p:extLst>
      <p:ext uri="{BB962C8B-B14F-4D97-AF65-F5344CB8AC3E}">
        <p14:creationId xmlns:p14="http://schemas.microsoft.com/office/powerpoint/2010/main" val="3139884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1C516-58D4-47E1-B413-9474DBA66C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F0831C14-5DB9-43EE-B878-2CFF8289C6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D8FAD6-16AE-4EDD-8BBE-B5270FF0AA1C}"/>
              </a:ext>
            </a:extLst>
          </p:cNvPr>
          <p:cNvSpPr>
            <a:spLocks noGrp="1"/>
          </p:cNvSpPr>
          <p:nvPr>
            <p:ph type="dt" sz="half" idx="10"/>
          </p:nvPr>
        </p:nvSpPr>
        <p:spPr/>
        <p:txBody>
          <a:bodyPr/>
          <a:lstStyle/>
          <a:p>
            <a:fld id="{58E53668-16F5-43F1-8EB9-B2E27C7A6679}" type="datetimeFigureOut">
              <a:rPr lang="LID4096" smtClean="0"/>
              <a:t>03/26/2020</a:t>
            </a:fld>
            <a:endParaRPr lang="LID4096"/>
          </a:p>
        </p:txBody>
      </p:sp>
      <p:sp>
        <p:nvSpPr>
          <p:cNvPr id="5" name="Footer Placeholder 4">
            <a:extLst>
              <a:ext uri="{FF2B5EF4-FFF2-40B4-BE49-F238E27FC236}">
                <a16:creationId xmlns:a16="http://schemas.microsoft.com/office/drawing/2014/main" id="{3F6FD17E-AB86-45C9-B7F1-12A7BDE1FE61}"/>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055025AC-6CDE-47A8-AE95-BF9D6C2C4432}"/>
              </a:ext>
            </a:extLst>
          </p:cNvPr>
          <p:cNvSpPr>
            <a:spLocks noGrp="1"/>
          </p:cNvSpPr>
          <p:nvPr>
            <p:ph type="sldNum" sz="quarter" idx="12"/>
          </p:nvPr>
        </p:nvSpPr>
        <p:spPr/>
        <p:txBody>
          <a:bodyPr/>
          <a:lstStyle/>
          <a:p>
            <a:fld id="{A9E2AC46-6C88-4663-94C6-B5E14D22C2BA}" type="slidenum">
              <a:rPr lang="LID4096" smtClean="0"/>
              <a:t>‹#›</a:t>
            </a:fld>
            <a:endParaRPr lang="LID4096"/>
          </a:p>
        </p:txBody>
      </p:sp>
    </p:spTree>
    <p:extLst>
      <p:ext uri="{BB962C8B-B14F-4D97-AF65-F5344CB8AC3E}">
        <p14:creationId xmlns:p14="http://schemas.microsoft.com/office/powerpoint/2010/main" val="21682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7B922-6D1E-4B77-B885-2B22A1ADC12E}"/>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1A9AA723-8EC4-4F95-A144-662669AFEB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D206AE19-98C4-43AA-89D9-12173FF364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A5A76CE6-A0C1-458E-9767-A7A82D2FCDF8}"/>
              </a:ext>
            </a:extLst>
          </p:cNvPr>
          <p:cNvSpPr>
            <a:spLocks noGrp="1"/>
          </p:cNvSpPr>
          <p:nvPr>
            <p:ph type="dt" sz="half" idx="10"/>
          </p:nvPr>
        </p:nvSpPr>
        <p:spPr/>
        <p:txBody>
          <a:bodyPr/>
          <a:lstStyle/>
          <a:p>
            <a:fld id="{58E53668-16F5-43F1-8EB9-B2E27C7A6679}" type="datetimeFigureOut">
              <a:rPr lang="LID4096" smtClean="0"/>
              <a:t>03/26/2020</a:t>
            </a:fld>
            <a:endParaRPr lang="LID4096"/>
          </a:p>
        </p:txBody>
      </p:sp>
      <p:sp>
        <p:nvSpPr>
          <p:cNvPr id="6" name="Footer Placeholder 5">
            <a:extLst>
              <a:ext uri="{FF2B5EF4-FFF2-40B4-BE49-F238E27FC236}">
                <a16:creationId xmlns:a16="http://schemas.microsoft.com/office/drawing/2014/main" id="{66AC6B89-6921-484F-B46F-B5AA8DCF3B1D}"/>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4B78593F-D67A-4223-BD96-EA7F391EF7E9}"/>
              </a:ext>
            </a:extLst>
          </p:cNvPr>
          <p:cNvSpPr>
            <a:spLocks noGrp="1"/>
          </p:cNvSpPr>
          <p:nvPr>
            <p:ph type="sldNum" sz="quarter" idx="12"/>
          </p:nvPr>
        </p:nvSpPr>
        <p:spPr/>
        <p:txBody>
          <a:bodyPr/>
          <a:lstStyle/>
          <a:p>
            <a:fld id="{A9E2AC46-6C88-4663-94C6-B5E14D22C2BA}" type="slidenum">
              <a:rPr lang="LID4096" smtClean="0"/>
              <a:t>‹#›</a:t>
            </a:fld>
            <a:endParaRPr lang="LID4096"/>
          </a:p>
        </p:txBody>
      </p:sp>
    </p:spTree>
    <p:extLst>
      <p:ext uri="{BB962C8B-B14F-4D97-AF65-F5344CB8AC3E}">
        <p14:creationId xmlns:p14="http://schemas.microsoft.com/office/powerpoint/2010/main" val="867290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DAF5-3539-4E95-8C61-FF904601A155}"/>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CE27E1CD-58F1-43AF-AB8D-0CC30EC52F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635D85-8DA7-43AF-B705-AF6CFC67C1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7DAE6310-3642-453A-A85A-1056AB7216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D741F3-C29B-44BC-8E49-BF571C29A6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E99A138B-9AEF-428C-8B33-E321E406A7E8}"/>
              </a:ext>
            </a:extLst>
          </p:cNvPr>
          <p:cNvSpPr>
            <a:spLocks noGrp="1"/>
          </p:cNvSpPr>
          <p:nvPr>
            <p:ph type="dt" sz="half" idx="10"/>
          </p:nvPr>
        </p:nvSpPr>
        <p:spPr/>
        <p:txBody>
          <a:bodyPr/>
          <a:lstStyle/>
          <a:p>
            <a:fld id="{58E53668-16F5-43F1-8EB9-B2E27C7A6679}" type="datetimeFigureOut">
              <a:rPr lang="LID4096" smtClean="0"/>
              <a:t>03/26/2020</a:t>
            </a:fld>
            <a:endParaRPr lang="LID4096"/>
          </a:p>
        </p:txBody>
      </p:sp>
      <p:sp>
        <p:nvSpPr>
          <p:cNvPr id="8" name="Footer Placeholder 7">
            <a:extLst>
              <a:ext uri="{FF2B5EF4-FFF2-40B4-BE49-F238E27FC236}">
                <a16:creationId xmlns:a16="http://schemas.microsoft.com/office/drawing/2014/main" id="{263C951C-5790-4A16-BC11-E85C1B90C039}"/>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C2D88C11-54C6-4A79-A09D-203A2D8C08C9}"/>
              </a:ext>
            </a:extLst>
          </p:cNvPr>
          <p:cNvSpPr>
            <a:spLocks noGrp="1"/>
          </p:cNvSpPr>
          <p:nvPr>
            <p:ph type="sldNum" sz="quarter" idx="12"/>
          </p:nvPr>
        </p:nvSpPr>
        <p:spPr/>
        <p:txBody>
          <a:bodyPr/>
          <a:lstStyle/>
          <a:p>
            <a:fld id="{A9E2AC46-6C88-4663-94C6-B5E14D22C2BA}" type="slidenum">
              <a:rPr lang="LID4096" smtClean="0"/>
              <a:t>‹#›</a:t>
            </a:fld>
            <a:endParaRPr lang="LID4096"/>
          </a:p>
        </p:txBody>
      </p:sp>
    </p:spTree>
    <p:extLst>
      <p:ext uri="{BB962C8B-B14F-4D97-AF65-F5344CB8AC3E}">
        <p14:creationId xmlns:p14="http://schemas.microsoft.com/office/powerpoint/2010/main" val="4173866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34E9E-EA4F-43A5-8820-25CBFE35D69D}"/>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D4099335-231D-4914-AA6B-0210AEDBF869}"/>
              </a:ext>
            </a:extLst>
          </p:cNvPr>
          <p:cNvSpPr>
            <a:spLocks noGrp="1"/>
          </p:cNvSpPr>
          <p:nvPr>
            <p:ph type="dt" sz="half" idx="10"/>
          </p:nvPr>
        </p:nvSpPr>
        <p:spPr/>
        <p:txBody>
          <a:bodyPr/>
          <a:lstStyle/>
          <a:p>
            <a:fld id="{58E53668-16F5-43F1-8EB9-B2E27C7A6679}" type="datetimeFigureOut">
              <a:rPr lang="LID4096" smtClean="0"/>
              <a:t>03/26/2020</a:t>
            </a:fld>
            <a:endParaRPr lang="LID4096"/>
          </a:p>
        </p:txBody>
      </p:sp>
      <p:sp>
        <p:nvSpPr>
          <p:cNvPr id="4" name="Footer Placeholder 3">
            <a:extLst>
              <a:ext uri="{FF2B5EF4-FFF2-40B4-BE49-F238E27FC236}">
                <a16:creationId xmlns:a16="http://schemas.microsoft.com/office/drawing/2014/main" id="{9ED0CF1C-509B-4D44-AD57-4A8AE61D493D}"/>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2CD2B6D4-B2AF-45C6-9C30-9B2E61EC48C1}"/>
              </a:ext>
            </a:extLst>
          </p:cNvPr>
          <p:cNvSpPr>
            <a:spLocks noGrp="1"/>
          </p:cNvSpPr>
          <p:nvPr>
            <p:ph type="sldNum" sz="quarter" idx="12"/>
          </p:nvPr>
        </p:nvSpPr>
        <p:spPr/>
        <p:txBody>
          <a:bodyPr/>
          <a:lstStyle/>
          <a:p>
            <a:fld id="{A9E2AC46-6C88-4663-94C6-B5E14D22C2BA}" type="slidenum">
              <a:rPr lang="LID4096" smtClean="0"/>
              <a:t>‹#›</a:t>
            </a:fld>
            <a:endParaRPr lang="LID4096"/>
          </a:p>
        </p:txBody>
      </p:sp>
    </p:spTree>
    <p:extLst>
      <p:ext uri="{BB962C8B-B14F-4D97-AF65-F5344CB8AC3E}">
        <p14:creationId xmlns:p14="http://schemas.microsoft.com/office/powerpoint/2010/main" val="2099367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50A273-3823-422C-952C-BD947C4FB831}"/>
              </a:ext>
            </a:extLst>
          </p:cNvPr>
          <p:cNvSpPr>
            <a:spLocks noGrp="1"/>
          </p:cNvSpPr>
          <p:nvPr>
            <p:ph type="dt" sz="half" idx="10"/>
          </p:nvPr>
        </p:nvSpPr>
        <p:spPr/>
        <p:txBody>
          <a:bodyPr/>
          <a:lstStyle/>
          <a:p>
            <a:fld id="{58E53668-16F5-43F1-8EB9-B2E27C7A6679}" type="datetimeFigureOut">
              <a:rPr lang="LID4096" smtClean="0"/>
              <a:t>03/26/2020</a:t>
            </a:fld>
            <a:endParaRPr lang="LID4096"/>
          </a:p>
        </p:txBody>
      </p:sp>
      <p:sp>
        <p:nvSpPr>
          <p:cNvPr id="3" name="Footer Placeholder 2">
            <a:extLst>
              <a:ext uri="{FF2B5EF4-FFF2-40B4-BE49-F238E27FC236}">
                <a16:creationId xmlns:a16="http://schemas.microsoft.com/office/drawing/2014/main" id="{92CA7792-3434-4AE2-BF83-4673CF4C8AA5}"/>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675DA89E-FA51-4FB5-875C-AAD0CCEB5514}"/>
              </a:ext>
            </a:extLst>
          </p:cNvPr>
          <p:cNvSpPr>
            <a:spLocks noGrp="1"/>
          </p:cNvSpPr>
          <p:nvPr>
            <p:ph type="sldNum" sz="quarter" idx="12"/>
          </p:nvPr>
        </p:nvSpPr>
        <p:spPr/>
        <p:txBody>
          <a:bodyPr/>
          <a:lstStyle/>
          <a:p>
            <a:fld id="{A9E2AC46-6C88-4663-94C6-B5E14D22C2BA}" type="slidenum">
              <a:rPr lang="LID4096" smtClean="0"/>
              <a:t>‹#›</a:t>
            </a:fld>
            <a:endParaRPr lang="LID4096"/>
          </a:p>
        </p:txBody>
      </p:sp>
    </p:spTree>
    <p:extLst>
      <p:ext uri="{BB962C8B-B14F-4D97-AF65-F5344CB8AC3E}">
        <p14:creationId xmlns:p14="http://schemas.microsoft.com/office/powerpoint/2010/main" val="1377034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7E157-256A-4861-8F58-C2DEA4844F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2ACA568E-658C-4CD5-9412-B938AF7945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E0DE484A-13A3-4DB1-95E4-B805EA5C37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840ECE-378A-4FD3-AD33-CBD3CE8D43BD}"/>
              </a:ext>
            </a:extLst>
          </p:cNvPr>
          <p:cNvSpPr>
            <a:spLocks noGrp="1"/>
          </p:cNvSpPr>
          <p:nvPr>
            <p:ph type="dt" sz="half" idx="10"/>
          </p:nvPr>
        </p:nvSpPr>
        <p:spPr/>
        <p:txBody>
          <a:bodyPr/>
          <a:lstStyle/>
          <a:p>
            <a:fld id="{58E53668-16F5-43F1-8EB9-B2E27C7A6679}" type="datetimeFigureOut">
              <a:rPr lang="LID4096" smtClean="0"/>
              <a:t>03/26/2020</a:t>
            </a:fld>
            <a:endParaRPr lang="LID4096"/>
          </a:p>
        </p:txBody>
      </p:sp>
      <p:sp>
        <p:nvSpPr>
          <p:cNvPr id="6" name="Footer Placeholder 5">
            <a:extLst>
              <a:ext uri="{FF2B5EF4-FFF2-40B4-BE49-F238E27FC236}">
                <a16:creationId xmlns:a16="http://schemas.microsoft.com/office/drawing/2014/main" id="{C4435CA2-7BFD-4388-BD2D-BB64CFCBF74B}"/>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59CF5798-40B2-4B29-83DE-AB17FF0E4C7B}"/>
              </a:ext>
            </a:extLst>
          </p:cNvPr>
          <p:cNvSpPr>
            <a:spLocks noGrp="1"/>
          </p:cNvSpPr>
          <p:nvPr>
            <p:ph type="sldNum" sz="quarter" idx="12"/>
          </p:nvPr>
        </p:nvSpPr>
        <p:spPr/>
        <p:txBody>
          <a:bodyPr/>
          <a:lstStyle/>
          <a:p>
            <a:fld id="{A9E2AC46-6C88-4663-94C6-B5E14D22C2BA}" type="slidenum">
              <a:rPr lang="LID4096" smtClean="0"/>
              <a:t>‹#›</a:t>
            </a:fld>
            <a:endParaRPr lang="LID4096"/>
          </a:p>
        </p:txBody>
      </p:sp>
    </p:spTree>
    <p:extLst>
      <p:ext uri="{BB962C8B-B14F-4D97-AF65-F5344CB8AC3E}">
        <p14:creationId xmlns:p14="http://schemas.microsoft.com/office/powerpoint/2010/main" val="984942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F7C20-A604-4816-953B-1E02F3A1AF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2D061F81-7EA5-4E1E-B6D1-2FED444247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0629A11D-36B3-490F-8666-8743A4330C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049092-7B7E-4382-A1B4-9387F8D48FD4}"/>
              </a:ext>
            </a:extLst>
          </p:cNvPr>
          <p:cNvSpPr>
            <a:spLocks noGrp="1"/>
          </p:cNvSpPr>
          <p:nvPr>
            <p:ph type="dt" sz="half" idx="10"/>
          </p:nvPr>
        </p:nvSpPr>
        <p:spPr/>
        <p:txBody>
          <a:bodyPr/>
          <a:lstStyle/>
          <a:p>
            <a:fld id="{58E53668-16F5-43F1-8EB9-B2E27C7A6679}" type="datetimeFigureOut">
              <a:rPr lang="LID4096" smtClean="0"/>
              <a:t>03/26/2020</a:t>
            </a:fld>
            <a:endParaRPr lang="LID4096"/>
          </a:p>
        </p:txBody>
      </p:sp>
      <p:sp>
        <p:nvSpPr>
          <p:cNvPr id="6" name="Footer Placeholder 5">
            <a:extLst>
              <a:ext uri="{FF2B5EF4-FFF2-40B4-BE49-F238E27FC236}">
                <a16:creationId xmlns:a16="http://schemas.microsoft.com/office/drawing/2014/main" id="{ADBC7012-91BE-4827-9D90-4936D0FA3B57}"/>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1AC78B4F-F908-44AC-9BDA-0F2878B429C0}"/>
              </a:ext>
            </a:extLst>
          </p:cNvPr>
          <p:cNvSpPr>
            <a:spLocks noGrp="1"/>
          </p:cNvSpPr>
          <p:nvPr>
            <p:ph type="sldNum" sz="quarter" idx="12"/>
          </p:nvPr>
        </p:nvSpPr>
        <p:spPr/>
        <p:txBody>
          <a:bodyPr/>
          <a:lstStyle/>
          <a:p>
            <a:fld id="{A9E2AC46-6C88-4663-94C6-B5E14D22C2BA}" type="slidenum">
              <a:rPr lang="LID4096" smtClean="0"/>
              <a:t>‹#›</a:t>
            </a:fld>
            <a:endParaRPr lang="LID4096"/>
          </a:p>
        </p:txBody>
      </p:sp>
    </p:spTree>
    <p:extLst>
      <p:ext uri="{BB962C8B-B14F-4D97-AF65-F5344CB8AC3E}">
        <p14:creationId xmlns:p14="http://schemas.microsoft.com/office/powerpoint/2010/main" val="4204723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C73445-F11A-44B1-BD8C-31D56AD757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169DD497-9583-49CE-AB2D-3AE0CCD7FE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E4C52A07-556C-42A3-8F12-82F67E87A1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E53668-16F5-43F1-8EB9-B2E27C7A6679}" type="datetimeFigureOut">
              <a:rPr lang="LID4096" smtClean="0"/>
              <a:t>03/26/2020</a:t>
            </a:fld>
            <a:endParaRPr lang="LID4096"/>
          </a:p>
        </p:txBody>
      </p:sp>
      <p:sp>
        <p:nvSpPr>
          <p:cNvPr id="5" name="Footer Placeholder 4">
            <a:extLst>
              <a:ext uri="{FF2B5EF4-FFF2-40B4-BE49-F238E27FC236}">
                <a16:creationId xmlns:a16="http://schemas.microsoft.com/office/drawing/2014/main" id="{BE4AB8C6-1EB0-4327-BEF1-136DF25CDC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B6B7A471-03F1-4CCD-A0BB-A8E5838BE7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E2AC46-6C88-4663-94C6-B5E14D22C2BA}" type="slidenum">
              <a:rPr lang="LID4096" smtClean="0"/>
              <a:t>‹#›</a:t>
            </a:fld>
            <a:endParaRPr lang="LID4096"/>
          </a:p>
        </p:txBody>
      </p:sp>
    </p:spTree>
    <p:extLst>
      <p:ext uri="{BB962C8B-B14F-4D97-AF65-F5344CB8AC3E}">
        <p14:creationId xmlns:p14="http://schemas.microsoft.com/office/powerpoint/2010/main" val="1929506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person, indoor, table, boy&#10;&#10;Description automatically generated">
            <a:extLst>
              <a:ext uri="{FF2B5EF4-FFF2-40B4-BE49-F238E27FC236}">
                <a16:creationId xmlns:a16="http://schemas.microsoft.com/office/drawing/2014/main" id="{62EB6A1F-2271-4D0C-AFB4-616A2A8FF636}"/>
              </a:ext>
            </a:extLst>
          </p:cNvPr>
          <p:cNvPicPr>
            <a:picLocks noChangeAspect="1"/>
          </p:cNvPicPr>
          <p:nvPr/>
        </p:nvPicPr>
        <p:blipFill rotWithShape="1">
          <a:blip r:embed="rId2">
            <a:extLst>
              <a:ext uri="{28A0092B-C50C-407E-A947-70E740481C1C}">
                <a14:useLocalDpi xmlns:a14="http://schemas.microsoft.com/office/drawing/2010/main" val="0"/>
              </a:ext>
            </a:extLst>
          </a:blip>
          <a:srcRect l="20072" t="9091" r="15292"/>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100F787-FA1D-4DD8-B23D-1DC8F7E175DE}"/>
              </a:ext>
            </a:extLst>
          </p:cNvPr>
          <p:cNvSpPr>
            <a:spLocks noGrp="1"/>
          </p:cNvSpPr>
          <p:nvPr>
            <p:ph type="ctrTitle"/>
          </p:nvPr>
        </p:nvSpPr>
        <p:spPr>
          <a:xfrm>
            <a:off x="477981" y="1122363"/>
            <a:ext cx="4023360" cy="3204134"/>
          </a:xfrm>
        </p:spPr>
        <p:txBody>
          <a:bodyPr anchor="b">
            <a:normAutofit/>
          </a:bodyPr>
          <a:lstStyle/>
          <a:p>
            <a:pPr algn="l"/>
            <a:r>
              <a:rPr lang="en-GB" sz="4800" dirty="0"/>
              <a:t>Feasibility Study</a:t>
            </a:r>
            <a:endParaRPr lang="LID4096" sz="4800" dirty="0"/>
          </a:p>
        </p:txBody>
      </p:sp>
      <p:sp>
        <p:nvSpPr>
          <p:cNvPr id="3" name="Subtitle 2">
            <a:extLst>
              <a:ext uri="{FF2B5EF4-FFF2-40B4-BE49-F238E27FC236}">
                <a16:creationId xmlns:a16="http://schemas.microsoft.com/office/drawing/2014/main" id="{29D3EA64-109A-410F-9A96-84B71195DD13}"/>
              </a:ext>
            </a:extLst>
          </p:cNvPr>
          <p:cNvSpPr>
            <a:spLocks noGrp="1"/>
          </p:cNvSpPr>
          <p:nvPr>
            <p:ph type="subTitle" idx="1"/>
          </p:nvPr>
        </p:nvSpPr>
        <p:spPr>
          <a:xfrm>
            <a:off x="477980" y="4872922"/>
            <a:ext cx="4023359" cy="1208141"/>
          </a:xfrm>
        </p:spPr>
        <p:txBody>
          <a:bodyPr>
            <a:normAutofit fontScale="92500"/>
          </a:bodyPr>
          <a:lstStyle/>
          <a:p>
            <a:pPr algn="l"/>
            <a:r>
              <a:rPr lang="en-GB" sz="2000" dirty="0"/>
              <a:t>Roskilde Day-care</a:t>
            </a:r>
          </a:p>
          <a:p>
            <a:pPr algn="l"/>
            <a:endParaRPr lang="en-GB" sz="2000" dirty="0"/>
          </a:p>
          <a:p>
            <a:pPr algn="l"/>
            <a:r>
              <a:rPr lang="en-GB" sz="1600" dirty="0"/>
              <a:t>Made by </a:t>
            </a:r>
            <a:r>
              <a:rPr lang="en-GB" sz="1600" dirty="0" err="1"/>
              <a:t>Ilias</a:t>
            </a:r>
            <a:r>
              <a:rPr lang="en-GB" sz="1600" dirty="0"/>
              <a:t>, Thomas, Rasmus, Cristian, David</a:t>
            </a:r>
            <a:endParaRPr lang="LID4096" sz="1600" dirty="0"/>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275983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3EA65-0AFE-4676-B209-10C608D3F38E}"/>
              </a:ext>
            </a:extLst>
          </p:cNvPr>
          <p:cNvSpPr>
            <a:spLocks noGrp="1"/>
          </p:cNvSpPr>
          <p:nvPr>
            <p:ph type="title"/>
          </p:nvPr>
        </p:nvSpPr>
        <p:spPr>
          <a:xfrm>
            <a:off x="838200" y="365125"/>
            <a:ext cx="10515600" cy="832079"/>
          </a:xfrm>
        </p:spPr>
        <p:txBody>
          <a:bodyPr/>
          <a:lstStyle/>
          <a:p>
            <a:r>
              <a:rPr lang="en-GB" b="1" dirty="0">
                <a:latin typeface="+mn-lt"/>
              </a:rPr>
              <a:t>Operational feasibility</a:t>
            </a:r>
            <a:endParaRPr lang="LID4096" b="1" dirty="0">
              <a:latin typeface="+mn-lt"/>
            </a:endParaRPr>
          </a:p>
        </p:txBody>
      </p:sp>
      <p:sp>
        <p:nvSpPr>
          <p:cNvPr id="3" name="Content Placeholder 2">
            <a:extLst>
              <a:ext uri="{FF2B5EF4-FFF2-40B4-BE49-F238E27FC236}">
                <a16:creationId xmlns:a16="http://schemas.microsoft.com/office/drawing/2014/main" id="{F36962AD-DA4B-436B-879B-BFF102761465}"/>
              </a:ext>
            </a:extLst>
          </p:cNvPr>
          <p:cNvSpPr>
            <a:spLocks noGrp="1"/>
          </p:cNvSpPr>
          <p:nvPr>
            <p:ph idx="1"/>
          </p:nvPr>
        </p:nvSpPr>
        <p:spPr>
          <a:xfrm>
            <a:off x="838200" y="1282045"/>
            <a:ext cx="10515600" cy="4894918"/>
          </a:xfrm>
        </p:spPr>
        <p:txBody>
          <a:bodyPr>
            <a:normAutofit/>
          </a:bodyPr>
          <a:lstStyle/>
          <a:p>
            <a:pPr marL="0" indent="0">
              <a:buNone/>
            </a:pPr>
            <a:r>
              <a:rPr lang="en-GB" sz="1800" i="1" dirty="0"/>
              <a:t>(Will the project support the business strategy of the company?)</a:t>
            </a:r>
          </a:p>
          <a:p>
            <a:pPr marL="0" indent="0">
              <a:buNone/>
            </a:pPr>
            <a:br>
              <a:rPr lang="en-GB" sz="1800" dirty="0"/>
            </a:br>
            <a:r>
              <a:rPr lang="en-GB" sz="1800" b="1" dirty="0"/>
              <a:t>Is the proposed system consistent with the IS strategy of the company?</a:t>
            </a:r>
            <a:endParaRPr lang="en-GB" sz="1800" dirty="0"/>
          </a:p>
          <a:p>
            <a:pPr marL="0" indent="0">
              <a:buNone/>
            </a:pPr>
            <a:r>
              <a:rPr lang="en-GB" sz="1800" dirty="0"/>
              <a:t>The strategy is currently unknown. However, we believe it will benefit the company greatly by providing a standardised and centralised digital Administrative System. Currently, the day-care operates using MS Word, paper-based, and various other methods. </a:t>
            </a:r>
          </a:p>
          <a:p>
            <a:pPr marL="0" indent="0">
              <a:buNone/>
            </a:pPr>
            <a:r>
              <a:rPr lang="en-GB" sz="1800" b="1" dirty="0"/>
              <a:t>To which degree can the system solve business problems or take advantage of business opportunities?</a:t>
            </a:r>
          </a:p>
          <a:p>
            <a:pPr marL="0" indent="0">
              <a:buNone/>
            </a:pPr>
            <a:r>
              <a:rPr lang="en-GB" sz="1800" dirty="0"/>
              <a:t>A central System will minimise the 4 hours a day these tasks currently take.</a:t>
            </a:r>
          </a:p>
          <a:p>
            <a:pPr marL="0" indent="0">
              <a:buNone/>
            </a:pPr>
            <a:r>
              <a:rPr lang="en-GB" sz="1800" b="1" dirty="0"/>
              <a:t>How will the system influence the business processes and organizational structure?</a:t>
            </a:r>
          </a:p>
          <a:p>
            <a:pPr marL="0" indent="0">
              <a:buNone/>
            </a:pPr>
            <a:r>
              <a:rPr lang="en-GB" sz="1800" dirty="0"/>
              <a:t>It will greatly reduce the amount of time spent doing administrative tasks. It will provide up-to-date records of invoices and rostering, and will eliminate the need for paper printouts and mail by using email. It will clearly log payments and parental information, and who processed them. </a:t>
            </a:r>
          </a:p>
          <a:p>
            <a:pPr marL="0" indent="0">
              <a:buNone/>
            </a:pPr>
            <a:endParaRPr lang="LID4096" sz="1800" dirty="0"/>
          </a:p>
        </p:txBody>
      </p:sp>
    </p:spTree>
    <p:extLst>
      <p:ext uri="{BB962C8B-B14F-4D97-AF65-F5344CB8AC3E}">
        <p14:creationId xmlns:p14="http://schemas.microsoft.com/office/powerpoint/2010/main" val="1530373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3EA65-0AFE-4676-B209-10C608D3F38E}"/>
              </a:ext>
            </a:extLst>
          </p:cNvPr>
          <p:cNvSpPr>
            <a:spLocks noGrp="1"/>
          </p:cNvSpPr>
          <p:nvPr>
            <p:ph type="title"/>
          </p:nvPr>
        </p:nvSpPr>
        <p:spPr>
          <a:xfrm>
            <a:off x="838200" y="365125"/>
            <a:ext cx="10515600" cy="832079"/>
          </a:xfrm>
        </p:spPr>
        <p:txBody>
          <a:bodyPr/>
          <a:lstStyle/>
          <a:p>
            <a:r>
              <a:rPr lang="en-GB" b="1" dirty="0">
                <a:latin typeface="+mn-lt"/>
              </a:rPr>
              <a:t>Technical feasibility</a:t>
            </a:r>
            <a:endParaRPr lang="LID4096" b="1" dirty="0">
              <a:latin typeface="+mn-lt"/>
            </a:endParaRPr>
          </a:p>
        </p:txBody>
      </p:sp>
      <p:sp>
        <p:nvSpPr>
          <p:cNvPr id="3" name="Content Placeholder 2">
            <a:extLst>
              <a:ext uri="{FF2B5EF4-FFF2-40B4-BE49-F238E27FC236}">
                <a16:creationId xmlns:a16="http://schemas.microsoft.com/office/drawing/2014/main" id="{F36962AD-DA4B-436B-879B-BFF102761465}"/>
              </a:ext>
            </a:extLst>
          </p:cNvPr>
          <p:cNvSpPr>
            <a:spLocks noGrp="1"/>
          </p:cNvSpPr>
          <p:nvPr>
            <p:ph idx="1"/>
          </p:nvPr>
        </p:nvSpPr>
        <p:spPr>
          <a:xfrm>
            <a:off x="838200" y="1282045"/>
            <a:ext cx="10515600" cy="4894918"/>
          </a:xfrm>
        </p:spPr>
        <p:txBody>
          <a:bodyPr>
            <a:normAutofit/>
          </a:bodyPr>
          <a:lstStyle/>
          <a:p>
            <a:pPr marL="0" indent="0">
              <a:buNone/>
            </a:pPr>
            <a:r>
              <a:rPr lang="en-GB" sz="1800" i="1" dirty="0"/>
              <a:t>(An analysis of the organization’s ability to develop the proposed system. For example: the project size, complexity, developers familiarity with the type of app, users familiarity with development  process and domain area)</a:t>
            </a:r>
          </a:p>
          <a:p>
            <a:pPr marL="0" indent="0">
              <a:buNone/>
            </a:pPr>
            <a:endParaRPr lang="en-GB" sz="1800" i="1" dirty="0"/>
          </a:p>
          <a:p>
            <a:pPr marL="0" indent="0">
              <a:buNone/>
            </a:pPr>
            <a:r>
              <a:rPr lang="en-GB" sz="1800" b="1" dirty="0"/>
              <a:t>Can we do this project?</a:t>
            </a:r>
          </a:p>
          <a:p>
            <a:pPr marL="0" indent="0">
              <a:buNone/>
            </a:pPr>
            <a:r>
              <a:rPr lang="en-GB" sz="1800" dirty="0"/>
              <a:t>Yes, we have worked with similar, more complicated projects before.</a:t>
            </a:r>
          </a:p>
          <a:p>
            <a:pPr marL="0" indent="0">
              <a:buNone/>
            </a:pPr>
            <a:r>
              <a:rPr lang="en-GB" sz="1800" b="1" dirty="0"/>
              <a:t>Is the technology available to make it work?</a:t>
            </a:r>
          </a:p>
          <a:p>
            <a:pPr marL="0" indent="0">
              <a:buNone/>
            </a:pPr>
            <a:r>
              <a:rPr lang="en-GB" sz="1800" dirty="0"/>
              <a:t>Yes, we will be developing using only Java and IntelliJ</a:t>
            </a:r>
          </a:p>
          <a:p>
            <a:pPr marL="0" indent="0">
              <a:buNone/>
            </a:pPr>
            <a:r>
              <a:rPr lang="en-GB" sz="1800" b="1" dirty="0"/>
              <a:t>Is it possible to achieve the proposal within the performance criteria?</a:t>
            </a:r>
          </a:p>
          <a:p>
            <a:pPr marL="0" indent="0">
              <a:buNone/>
            </a:pPr>
            <a:r>
              <a:rPr lang="en-GB" sz="1800" dirty="0"/>
              <a:t>Yes, the criteria is quite straight-forward and can be achieved using a very simple program with low performance needs. It will run on almost any machine.</a:t>
            </a:r>
          </a:p>
          <a:p>
            <a:pPr marL="0" indent="0">
              <a:buNone/>
            </a:pPr>
            <a:r>
              <a:rPr lang="en-GB" sz="1800" b="1" dirty="0"/>
              <a:t>Are there sufficient skilled technologists available to staff the project?</a:t>
            </a:r>
          </a:p>
          <a:p>
            <a:pPr marL="0" indent="0">
              <a:buNone/>
            </a:pPr>
            <a:r>
              <a:rPr lang="en-GB" sz="1800" dirty="0"/>
              <a:t>Yes, we have been allocated five people with varying skillsets and knowledge levels, who have worked on similar projects in the past.</a:t>
            </a:r>
          </a:p>
          <a:p>
            <a:pPr marL="0" indent="0">
              <a:lnSpc>
                <a:spcPct val="100000"/>
              </a:lnSpc>
              <a:buNone/>
            </a:pPr>
            <a:endParaRPr lang="en-GB" sz="1800" i="1" dirty="0"/>
          </a:p>
        </p:txBody>
      </p:sp>
    </p:spTree>
    <p:extLst>
      <p:ext uri="{BB962C8B-B14F-4D97-AF65-F5344CB8AC3E}">
        <p14:creationId xmlns:p14="http://schemas.microsoft.com/office/powerpoint/2010/main" val="2968347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3EA65-0AFE-4676-B209-10C608D3F38E}"/>
              </a:ext>
            </a:extLst>
          </p:cNvPr>
          <p:cNvSpPr>
            <a:spLocks noGrp="1"/>
          </p:cNvSpPr>
          <p:nvPr>
            <p:ph type="title"/>
          </p:nvPr>
        </p:nvSpPr>
        <p:spPr>
          <a:xfrm>
            <a:off x="838200" y="365125"/>
            <a:ext cx="10515600" cy="832079"/>
          </a:xfrm>
        </p:spPr>
        <p:txBody>
          <a:bodyPr/>
          <a:lstStyle/>
          <a:p>
            <a:r>
              <a:rPr lang="en-GB" b="1" dirty="0">
                <a:latin typeface="+mn-lt"/>
              </a:rPr>
              <a:t>Risk Matrix – technical application</a:t>
            </a:r>
            <a:endParaRPr lang="LID4096" b="1" dirty="0">
              <a:latin typeface="+mn-lt"/>
            </a:endParaRPr>
          </a:p>
        </p:txBody>
      </p:sp>
      <p:pic>
        <p:nvPicPr>
          <p:cNvPr id="7" name="Content Placeholder 6" descr="A screenshot of a cell phone&#10;&#10;Description automatically generated">
            <a:extLst>
              <a:ext uri="{FF2B5EF4-FFF2-40B4-BE49-F238E27FC236}">
                <a16:creationId xmlns:a16="http://schemas.microsoft.com/office/drawing/2014/main" id="{64FCB335-54BE-472A-9E79-A1983C2C9F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9476" y="1598612"/>
            <a:ext cx="7353047" cy="4894263"/>
          </a:xfrm>
        </p:spPr>
      </p:pic>
      <p:sp>
        <p:nvSpPr>
          <p:cNvPr id="4" name="Multiplication Sign 3">
            <a:extLst>
              <a:ext uri="{FF2B5EF4-FFF2-40B4-BE49-F238E27FC236}">
                <a16:creationId xmlns:a16="http://schemas.microsoft.com/office/drawing/2014/main" id="{EB7EF537-D957-48F8-9962-A91BEAAFA7DC}"/>
              </a:ext>
            </a:extLst>
          </p:cNvPr>
          <p:cNvSpPr/>
          <p:nvPr/>
        </p:nvSpPr>
        <p:spPr>
          <a:xfrm>
            <a:off x="6419653" y="3583829"/>
            <a:ext cx="961534" cy="923827"/>
          </a:xfrm>
          <a:prstGeom prst="mathMultiply">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2434741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3EA65-0AFE-4676-B209-10C608D3F38E}"/>
              </a:ext>
            </a:extLst>
          </p:cNvPr>
          <p:cNvSpPr>
            <a:spLocks noGrp="1"/>
          </p:cNvSpPr>
          <p:nvPr>
            <p:ph type="title"/>
          </p:nvPr>
        </p:nvSpPr>
        <p:spPr>
          <a:xfrm>
            <a:off x="838200" y="365125"/>
            <a:ext cx="10515600" cy="832079"/>
          </a:xfrm>
        </p:spPr>
        <p:txBody>
          <a:bodyPr/>
          <a:lstStyle/>
          <a:p>
            <a:r>
              <a:rPr lang="en-GB" b="1" dirty="0">
                <a:latin typeface="+mn-lt"/>
              </a:rPr>
              <a:t>Schedule feasibility</a:t>
            </a:r>
            <a:endParaRPr lang="LID4096" b="1" dirty="0">
              <a:latin typeface="+mn-lt"/>
            </a:endParaRPr>
          </a:p>
        </p:txBody>
      </p:sp>
      <p:sp>
        <p:nvSpPr>
          <p:cNvPr id="3" name="Content Placeholder 2">
            <a:extLst>
              <a:ext uri="{FF2B5EF4-FFF2-40B4-BE49-F238E27FC236}">
                <a16:creationId xmlns:a16="http://schemas.microsoft.com/office/drawing/2014/main" id="{F36962AD-DA4B-436B-879B-BFF102761465}"/>
              </a:ext>
            </a:extLst>
          </p:cNvPr>
          <p:cNvSpPr>
            <a:spLocks noGrp="1"/>
          </p:cNvSpPr>
          <p:nvPr>
            <p:ph idx="1"/>
          </p:nvPr>
        </p:nvSpPr>
        <p:spPr>
          <a:xfrm>
            <a:off x="838200" y="1282045"/>
            <a:ext cx="10515600" cy="4894918"/>
          </a:xfrm>
        </p:spPr>
        <p:txBody>
          <a:bodyPr>
            <a:normAutofit/>
          </a:bodyPr>
          <a:lstStyle/>
          <a:p>
            <a:pPr marL="0" indent="0">
              <a:buNone/>
            </a:pPr>
            <a:r>
              <a:rPr lang="en-GB" sz="1800" i="1" dirty="0"/>
              <a:t>(The likelihood that timeframes and deadlines can be kept)</a:t>
            </a:r>
          </a:p>
          <a:p>
            <a:pPr marL="0" indent="0">
              <a:buNone/>
            </a:pPr>
            <a:br>
              <a:rPr lang="en-GB" sz="1800" dirty="0"/>
            </a:br>
            <a:r>
              <a:rPr lang="en-GB" sz="1800" dirty="0"/>
              <a:t>Based on our Gantt chart draft the schedule was quite achievable.</a:t>
            </a:r>
          </a:p>
          <a:p>
            <a:pPr marL="0" indent="0">
              <a:buNone/>
            </a:pPr>
            <a:r>
              <a:rPr lang="en-GB" sz="1050" dirty="0"/>
              <a:t>*I forgot to take screenshots of the draft, so this is a screenshot of the completed chart. </a:t>
            </a:r>
          </a:p>
        </p:txBody>
      </p:sp>
      <p:pic>
        <p:nvPicPr>
          <p:cNvPr id="6" name="Picture 5" descr="A screenshot of text&#10;&#10;Description automatically generated">
            <a:extLst>
              <a:ext uri="{FF2B5EF4-FFF2-40B4-BE49-F238E27FC236}">
                <a16:creationId xmlns:a16="http://schemas.microsoft.com/office/drawing/2014/main" id="{5FC689D9-779D-4916-AD11-D0518DC171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509736"/>
            <a:ext cx="8726938" cy="3667227"/>
          </a:xfrm>
          <a:prstGeom prst="rect">
            <a:avLst/>
          </a:prstGeom>
        </p:spPr>
      </p:pic>
    </p:spTree>
    <p:extLst>
      <p:ext uri="{BB962C8B-B14F-4D97-AF65-F5344CB8AC3E}">
        <p14:creationId xmlns:p14="http://schemas.microsoft.com/office/powerpoint/2010/main" val="1943142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3EA65-0AFE-4676-B209-10C608D3F38E}"/>
              </a:ext>
            </a:extLst>
          </p:cNvPr>
          <p:cNvSpPr>
            <a:spLocks noGrp="1"/>
          </p:cNvSpPr>
          <p:nvPr>
            <p:ph type="title"/>
          </p:nvPr>
        </p:nvSpPr>
        <p:spPr>
          <a:xfrm>
            <a:off x="838200" y="365125"/>
            <a:ext cx="10515600" cy="832079"/>
          </a:xfrm>
        </p:spPr>
        <p:txBody>
          <a:bodyPr/>
          <a:lstStyle/>
          <a:p>
            <a:r>
              <a:rPr lang="en-GB" b="1" dirty="0">
                <a:latin typeface="+mn-lt"/>
              </a:rPr>
              <a:t>Legal and contractual feasibility</a:t>
            </a:r>
            <a:endParaRPr lang="LID4096" b="1" dirty="0">
              <a:latin typeface="+mn-lt"/>
            </a:endParaRPr>
          </a:p>
        </p:txBody>
      </p:sp>
      <p:sp>
        <p:nvSpPr>
          <p:cNvPr id="3" name="Content Placeholder 2">
            <a:extLst>
              <a:ext uri="{FF2B5EF4-FFF2-40B4-BE49-F238E27FC236}">
                <a16:creationId xmlns:a16="http://schemas.microsoft.com/office/drawing/2014/main" id="{F36962AD-DA4B-436B-879B-BFF102761465}"/>
              </a:ext>
            </a:extLst>
          </p:cNvPr>
          <p:cNvSpPr>
            <a:spLocks noGrp="1"/>
          </p:cNvSpPr>
          <p:nvPr>
            <p:ph idx="1"/>
          </p:nvPr>
        </p:nvSpPr>
        <p:spPr>
          <a:xfrm>
            <a:off x="838200" y="1282045"/>
            <a:ext cx="10515600" cy="4894918"/>
          </a:xfrm>
        </p:spPr>
        <p:txBody>
          <a:bodyPr>
            <a:normAutofit lnSpcReduction="10000"/>
          </a:bodyPr>
          <a:lstStyle/>
          <a:p>
            <a:pPr marL="0" indent="0">
              <a:buNone/>
            </a:pPr>
            <a:r>
              <a:rPr lang="en-GB" sz="1800" i="1" dirty="0"/>
              <a:t>(Which legal issues must be considered?)</a:t>
            </a:r>
          </a:p>
          <a:p>
            <a:pPr marL="0" indent="0">
              <a:buNone/>
            </a:pPr>
            <a:br>
              <a:rPr lang="en-GB" sz="1800" b="1" dirty="0"/>
            </a:br>
            <a:r>
              <a:rPr lang="en-GB" sz="1800" b="1" dirty="0"/>
              <a:t>Legal regulations</a:t>
            </a:r>
          </a:p>
          <a:p>
            <a:pPr marL="0" indent="0">
              <a:buNone/>
            </a:pPr>
            <a:r>
              <a:rPr lang="en-GB" sz="1800" dirty="0"/>
              <a:t>The System collects and stores sensitive information including CPR numbers, phone numbers and addresses, in line with regulations set by the Danish Data Protection Act (DDPA) and GDPR 2016/679. Key provisions are that the collected data is </a:t>
            </a:r>
            <a:r>
              <a:rPr lang="en-GB" sz="1800" i="1" dirty="0"/>
              <a:t>minimal</a:t>
            </a:r>
            <a:r>
              <a:rPr lang="en-GB" sz="1800" dirty="0"/>
              <a:t> to needs, </a:t>
            </a:r>
            <a:r>
              <a:rPr lang="en-GB" sz="1800" i="1" dirty="0"/>
              <a:t>accurate</a:t>
            </a:r>
            <a:r>
              <a:rPr lang="en-GB" sz="1800" dirty="0"/>
              <a:t>, </a:t>
            </a:r>
            <a:r>
              <a:rPr lang="en-GB" sz="1800" i="1" dirty="0"/>
              <a:t>secure</a:t>
            </a:r>
            <a:r>
              <a:rPr lang="en-GB" sz="1800" dirty="0"/>
              <a:t> and </a:t>
            </a:r>
            <a:r>
              <a:rPr lang="en-GB" sz="1800" i="1" dirty="0"/>
              <a:t>transparent</a:t>
            </a:r>
            <a:r>
              <a:rPr lang="en-GB" sz="1800" dirty="0"/>
              <a:t>.</a:t>
            </a:r>
          </a:p>
          <a:p>
            <a:pPr marL="0" indent="0">
              <a:buNone/>
            </a:pPr>
            <a:r>
              <a:rPr lang="en-GB" sz="1800" b="1" dirty="0"/>
              <a:t>Security of information, both physical and digital</a:t>
            </a:r>
          </a:p>
          <a:p>
            <a:pPr marL="0" indent="0">
              <a:buNone/>
            </a:pPr>
            <a:r>
              <a:rPr lang="en-GB" sz="1800" dirty="0"/>
              <a:t>We recommend that the System be installed on a computer with an auto-updating Firewall and Anti-virus. The System has minimal interaction with the internet, aside from sending emails out. We recommend a setup that allows no incoming traffic. We also advise the computer is kept password secured and in a locked environment.</a:t>
            </a:r>
          </a:p>
          <a:p>
            <a:pPr marL="0" indent="0">
              <a:buNone/>
            </a:pPr>
            <a:r>
              <a:rPr lang="en-GB" sz="1800" b="1" dirty="0"/>
              <a:t>System access and privileges</a:t>
            </a:r>
          </a:p>
          <a:p>
            <a:pPr marL="0" indent="0">
              <a:buNone/>
            </a:pPr>
            <a:r>
              <a:rPr lang="en-GB" sz="1800" dirty="0"/>
              <a:t>The System has tiered access for different users, and we recommend that passwords are kept individual and secure. All information on Parents and Children is able to be fully deleted at their request.</a:t>
            </a:r>
          </a:p>
          <a:p>
            <a:pPr marL="0" indent="0">
              <a:buNone/>
            </a:pPr>
            <a:r>
              <a:rPr lang="en-GB" sz="1800" b="1" dirty="0"/>
              <a:t>Accuracy and Transparency</a:t>
            </a:r>
          </a:p>
          <a:p>
            <a:pPr marL="0" indent="0">
              <a:buNone/>
            </a:pPr>
            <a:r>
              <a:rPr lang="en-GB" sz="1800" dirty="0"/>
              <a:t>Data is easily able to be updated to ensure ongoing accuracy. There is also the simple option of updating code in the future to allow the Admin to email all information they hold to a Parent at their request.  Current data held is quite minimal and does not extend beyond names, addresses, phone numbers, emails etc.</a:t>
            </a:r>
          </a:p>
          <a:p>
            <a:pPr marL="0" indent="0">
              <a:buNone/>
            </a:pPr>
            <a:endParaRPr lang="en-GB" sz="1800" dirty="0"/>
          </a:p>
        </p:txBody>
      </p:sp>
    </p:spTree>
    <p:extLst>
      <p:ext uri="{BB962C8B-B14F-4D97-AF65-F5344CB8AC3E}">
        <p14:creationId xmlns:p14="http://schemas.microsoft.com/office/powerpoint/2010/main" val="66111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3EA65-0AFE-4676-B209-10C608D3F38E}"/>
              </a:ext>
            </a:extLst>
          </p:cNvPr>
          <p:cNvSpPr>
            <a:spLocks noGrp="1"/>
          </p:cNvSpPr>
          <p:nvPr>
            <p:ph type="title"/>
          </p:nvPr>
        </p:nvSpPr>
        <p:spPr>
          <a:xfrm>
            <a:off x="838200" y="365125"/>
            <a:ext cx="10515600" cy="832079"/>
          </a:xfrm>
        </p:spPr>
        <p:txBody>
          <a:bodyPr/>
          <a:lstStyle/>
          <a:p>
            <a:r>
              <a:rPr lang="en-GB" b="1" dirty="0">
                <a:latin typeface="+mn-lt"/>
              </a:rPr>
              <a:t>Political and Economic feasibility</a:t>
            </a:r>
            <a:endParaRPr lang="LID4096" b="1" dirty="0">
              <a:latin typeface="+mn-lt"/>
            </a:endParaRPr>
          </a:p>
        </p:txBody>
      </p:sp>
      <p:sp>
        <p:nvSpPr>
          <p:cNvPr id="3" name="Content Placeholder 2">
            <a:extLst>
              <a:ext uri="{FF2B5EF4-FFF2-40B4-BE49-F238E27FC236}">
                <a16:creationId xmlns:a16="http://schemas.microsoft.com/office/drawing/2014/main" id="{F36962AD-DA4B-436B-879B-BFF102761465}"/>
              </a:ext>
            </a:extLst>
          </p:cNvPr>
          <p:cNvSpPr>
            <a:spLocks noGrp="1"/>
          </p:cNvSpPr>
          <p:nvPr>
            <p:ph idx="1"/>
          </p:nvPr>
        </p:nvSpPr>
        <p:spPr>
          <a:xfrm>
            <a:off x="838200" y="1282045"/>
            <a:ext cx="10515600" cy="4894918"/>
          </a:xfrm>
        </p:spPr>
        <p:txBody>
          <a:bodyPr>
            <a:normAutofit/>
          </a:bodyPr>
          <a:lstStyle/>
          <a:p>
            <a:pPr marL="0" indent="0">
              <a:buNone/>
            </a:pPr>
            <a:r>
              <a:rPr lang="en-GB" sz="1800" i="1" dirty="0"/>
              <a:t>(How do </a:t>
            </a:r>
            <a:r>
              <a:rPr lang="en-GB" sz="1800" b="1" i="1" dirty="0"/>
              <a:t>key stakeholders </a:t>
            </a:r>
            <a:r>
              <a:rPr lang="en-GB" sz="1800" i="1" dirty="0"/>
              <a:t>within the organization view the proposed system?)</a:t>
            </a:r>
            <a:br>
              <a:rPr lang="en-GB" sz="1800" dirty="0"/>
            </a:br>
            <a:endParaRPr lang="en-GB" sz="1800" dirty="0"/>
          </a:p>
          <a:p>
            <a:pPr marL="0" indent="0">
              <a:buNone/>
            </a:pPr>
            <a:r>
              <a:rPr lang="en-GB" sz="1800" dirty="0"/>
              <a:t>Roskilde Day-care is a private institution, administrated solely by Sandra Madsen. She is very positively involved in the project, as it will improve the quality of her work life greatly.</a:t>
            </a:r>
          </a:p>
          <a:p>
            <a:pPr marL="0" indent="0">
              <a:buNone/>
            </a:pPr>
            <a:endParaRPr lang="en-GB" sz="1800" dirty="0"/>
          </a:p>
          <a:p>
            <a:pPr marL="0" indent="0">
              <a:buNone/>
            </a:pPr>
            <a:r>
              <a:rPr lang="en-GB" sz="1800" i="1" dirty="0"/>
              <a:t>(Can we afford this project?)</a:t>
            </a:r>
            <a:endParaRPr lang="en-GB" sz="1800" b="1" dirty="0"/>
          </a:p>
          <a:p>
            <a:pPr marL="0" indent="0">
              <a:buNone/>
            </a:pPr>
            <a:endParaRPr lang="en-GB" sz="1800" b="1" i="1" dirty="0"/>
          </a:p>
          <a:p>
            <a:pPr marL="0" indent="0">
              <a:buNone/>
            </a:pPr>
            <a:r>
              <a:rPr lang="en-GB" sz="1800" b="1" dirty="0"/>
              <a:t>How much will this project cost financially?</a:t>
            </a:r>
          </a:p>
          <a:p>
            <a:pPr marL="0" indent="0">
              <a:buNone/>
            </a:pPr>
            <a:r>
              <a:rPr lang="en-GB" sz="1800" dirty="0"/>
              <a:t>It is a two week project for five people, and will be charged accordingly. No extra fees (for example special training or equipment) are needed on top of that. See previous Gantt chart for specific breakdown.</a:t>
            </a:r>
          </a:p>
          <a:p>
            <a:pPr marL="0" indent="0">
              <a:buNone/>
            </a:pPr>
            <a:endParaRPr lang="en-GB" sz="1800" b="1" dirty="0"/>
          </a:p>
          <a:p>
            <a:pPr marL="0" indent="0">
              <a:buNone/>
            </a:pPr>
            <a:r>
              <a:rPr lang="en-GB" sz="1800" b="1" dirty="0"/>
              <a:t>Do the benefits equal or better the outlay?</a:t>
            </a:r>
          </a:p>
          <a:p>
            <a:pPr marL="0" indent="0">
              <a:buNone/>
            </a:pPr>
            <a:r>
              <a:rPr lang="en-GB" sz="1800" dirty="0"/>
              <a:t>Yes. We believe the System will halve the time spent on Administrative tasks, equalling 10 hours a week, or 520 hours a year. It will also increase the time Sandra is able to spend on ‘hands-on’ work inside the business.</a:t>
            </a:r>
          </a:p>
          <a:p>
            <a:pPr marL="0" indent="0">
              <a:buNone/>
            </a:pPr>
            <a:endParaRPr lang="en-GB" sz="1800" dirty="0"/>
          </a:p>
        </p:txBody>
      </p:sp>
    </p:spTree>
    <p:extLst>
      <p:ext uri="{BB962C8B-B14F-4D97-AF65-F5344CB8AC3E}">
        <p14:creationId xmlns:p14="http://schemas.microsoft.com/office/powerpoint/2010/main" val="4258893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3EA65-0AFE-4676-B209-10C608D3F38E}"/>
              </a:ext>
            </a:extLst>
          </p:cNvPr>
          <p:cNvSpPr>
            <a:spLocks noGrp="1"/>
          </p:cNvSpPr>
          <p:nvPr>
            <p:ph type="title"/>
          </p:nvPr>
        </p:nvSpPr>
        <p:spPr>
          <a:xfrm>
            <a:off x="838200" y="365125"/>
            <a:ext cx="10515600" cy="832079"/>
          </a:xfrm>
        </p:spPr>
        <p:txBody>
          <a:bodyPr/>
          <a:lstStyle/>
          <a:p>
            <a:r>
              <a:rPr lang="en-GB" b="1" dirty="0">
                <a:latin typeface="+mn-lt"/>
              </a:rPr>
              <a:t>Cost/benefits analysis</a:t>
            </a:r>
            <a:endParaRPr lang="LID4096" b="1" dirty="0">
              <a:latin typeface="+mn-lt"/>
            </a:endParaRPr>
          </a:p>
        </p:txBody>
      </p:sp>
      <p:graphicFrame>
        <p:nvGraphicFramePr>
          <p:cNvPr id="7" name="Table 7">
            <a:extLst>
              <a:ext uri="{FF2B5EF4-FFF2-40B4-BE49-F238E27FC236}">
                <a16:creationId xmlns:a16="http://schemas.microsoft.com/office/drawing/2014/main" id="{F54960FC-D49B-4C09-BBEA-D0097FB12123}"/>
              </a:ext>
            </a:extLst>
          </p:cNvPr>
          <p:cNvGraphicFramePr>
            <a:graphicFrameLocks noGrp="1"/>
          </p:cNvGraphicFramePr>
          <p:nvPr>
            <p:ph idx="1"/>
            <p:extLst>
              <p:ext uri="{D42A27DB-BD31-4B8C-83A1-F6EECF244321}">
                <p14:modId xmlns:p14="http://schemas.microsoft.com/office/powerpoint/2010/main" val="3729032657"/>
              </p:ext>
            </p:extLst>
          </p:nvPr>
        </p:nvGraphicFramePr>
        <p:xfrm>
          <a:off x="838200" y="1825623"/>
          <a:ext cx="10515600" cy="4066129"/>
        </p:xfrm>
        <a:graphic>
          <a:graphicData uri="http://schemas.openxmlformats.org/drawingml/2006/table">
            <a:tbl>
              <a:tblPr firstRow="1" bandRow="1">
                <a:tableStyleId>{F5AB1C69-6EDB-4FF4-983F-18BD219EF322}</a:tableStyleId>
              </a:tblPr>
              <a:tblGrid>
                <a:gridCol w="5257800">
                  <a:extLst>
                    <a:ext uri="{9D8B030D-6E8A-4147-A177-3AD203B41FA5}">
                      <a16:colId xmlns:a16="http://schemas.microsoft.com/office/drawing/2014/main" val="1298361577"/>
                    </a:ext>
                  </a:extLst>
                </a:gridCol>
                <a:gridCol w="5257800">
                  <a:extLst>
                    <a:ext uri="{9D8B030D-6E8A-4147-A177-3AD203B41FA5}">
                      <a16:colId xmlns:a16="http://schemas.microsoft.com/office/drawing/2014/main" val="1536039635"/>
                    </a:ext>
                  </a:extLst>
                </a:gridCol>
              </a:tblGrid>
              <a:tr h="445952">
                <a:tc>
                  <a:txBody>
                    <a:bodyPr/>
                    <a:lstStyle/>
                    <a:p>
                      <a:r>
                        <a:rPr lang="en-GB" dirty="0"/>
                        <a:t>Cost</a:t>
                      </a:r>
                      <a:endParaRPr lang="LID4096" dirty="0"/>
                    </a:p>
                  </a:txBody>
                  <a:tcPr/>
                </a:tc>
                <a:tc>
                  <a:txBody>
                    <a:bodyPr/>
                    <a:lstStyle/>
                    <a:p>
                      <a:r>
                        <a:rPr lang="en-GB" dirty="0"/>
                        <a:t>Benefits</a:t>
                      </a:r>
                      <a:endParaRPr lang="LID4096" dirty="0"/>
                    </a:p>
                  </a:txBody>
                  <a:tcPr/>
                </a:tc>
                <a:extLst>
                  <a:ext uri="{0D108BD9-81ED-4DB2-BD59-A6C34878D82A}">
                    <a16:rowId xmlns:a16="http://schemas.microsoft.com/office/drawing/2014/main" val="3399425452"/>
                  </a:ext>
                </a:extLst>
              </a:tr>
              <a:tr h="3620177">
                <a:tc>
                  <a:txBody>
                    <a:bodyPr/>
                    <a:lstStyle/>
                    <a:p>
                      <a:r>
                        <a:rPr lang="en-GB" b="1" dirty="0"/>
                        <a:t>Tangible (one time/recurring)</a:t>
                      </a:r>
                    </a:p>
                    <a:p>
                      <a:endParaRPr lang="en-GB" dirty="0"/>
                    </a:p>
                    <a:p>
                      <a:r>
                        <a:rPr lang="en-GB" dirty="0"/>
                        <a:t>Development/deployment costs.</a:t>
                      </a:r>
                    </a:p>
                    <a:p>
                      <a:r>
                        <a:rPr lang="en-GB" dirty="0"/>
                        <a:t>Employees off work for System training.</a:t>
                      </a:r>
                    </a:p>
                    <a:p>
                      <a:r>
                        <a:rPr lang="en-GB" dirty="0"/>
                        <a:t>New Policies/Procedures to be developed around data entry/retention relating to the new system.</a:t>
                      </a:r>
                    </a:p>
                    <a:p>
                      <a:endParaRPr lang="en-GB" dirty="0"/>
                    </a:p>
                    <a:p>
                      <a:endParaRPr lang="en-GB" dirty="0"/>
                    </a:p>
                    <a:p>
                      <a:r>
                        <a:rPr lang="en-GB" b="1" dirty="0"/>
                        <a:t>Intangible</a:t>
                      </a:r>
                    </a:p>
                    <a:p>
                      <a:endParaRPr lang="en-GB" b="0" dirty="0"/>
                    </a:p>
                    <a:p>
                      <a:r>
                        <a:rPr lang="en-GB" b="0" dirty="0"/>
                        <a:t>Parents unhappy with changes to how the Day-care stores and uses their information.</a:t>
                      </a:r>
                    </a:p>
                  </a:txBody>
                  <a:tcPr/>
                </a:tc>
                <a:tc>
                  <a:txBody>
                    <a:bodyPr/>
                    <a:lstStyle/>
                    <a:p>
                      <a:r>
                        <a:rPr lang="en-GB" b="1" dirty="0"/>
                        <a:t>Tangible</a:t>
                      </a:r>
                    </a:p>
                    <a:p>
                      <a:endParaRPr lang="en-GB" dirty="0"/>
                    </a:p>
                    <a:p>
                      <a:r>
                        <a:rPr lang="en-GB" dirty="0"/>
                        <a:t>Estimated 2 hours per day saved on tasks.</a:t>
                      </a:r>
                    </a:p>
                    <a:p>
                      <a:r>
                        <a:rPr lang="en-GB" dirty="0"/>
                        <a:t>Accuracy and security of stored information.</a:t>
                      </a:r>
                    </a:p>
                    <a:p>
                      <a:r>
                        <a:rPr lang="en-GB" dirty="0"/>
                        <a:t>Updated and accessible rosters for staff.</a:t>
                      </a:r>
                    </a:p>
                    <a:p>
                      <a:r>
                        <a:rPr lang="en-GB" dirty="0"/>
                        <a:t>Easier invoicing for parents, direct to email.</a:t>
                      </a:r>
                    </a:p>
                    <a:p>
                      <a:endParaRPr lang="en-GB" dirty="0"/>
                    </a:p>
                    <a:p>
                      <a:r>
                        <a:rPr lang="en-GB" b="1" dirty="0"/>
                        <a:t>Intangible</a:t>
                      </a:r>
                    </a:p>
                    <a:p>
                      <a:endParaRPr lang="en-GB" b="1" dirty="0"/>
                    </a:p>
                    <a:p>
                      <a:r>
                        <a:rPr lang="en-GB" b="0" dirty="0"/>
                        <a:t>Sandra able to focus more on ‘hands-on’ tasks leading to increased customer interaction, growth of brand.</a:t>
                      </a:r>
                    </a:p>
                    <a:p>
                      <a:endParaRPr lang="en-GB" b="0" dirty="0"/>
                    </a:p>
                  </a:txBody>
                  <a:tcPr/>
                </a:tc>
                <a:extLst>
                  <a:ext uri="{0D108BD9-81ED-4DB2-BD59-A6C34878D82A}">
                    <a16:rowId xmlns:a16="http://schemas.microsoft.com/office/drawing/2014/main" val="3323685275"/>
                  </a:ext>
                </a:extLst>
              </a:tr>
            </a:tbl>
          </a:graphicData>
        </a:graphic>
      </p:graphicFrame>
    </p:spTree>
    <p:extLst>
      <p:ext uri="{BB962C8B-B14F-4D97-AF65-F5344CB8AC3E}">
        <p14:creationId xmlns:p14="http://schemas.microsoft.com/office/powerpoint/2010/main" val="687942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erson wearing a suit and tie&#10;&#10;Description automatically generated">
            <a:extLst>
              <a:ext uri="{FF2B5EF4-FFF2-40B4-BE49-F238E27FC236}">
                <a16:creationId xmlns:a16="http://schemas.microsoft.com/office/drawing/2014/main" id="{63910750-179B-46A0-A1BA-6BDFD8E697E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3" name="Rectangle 2">
            <a:extLst>
              <a:ext uri="{FF2B5EF4-FFF2-40B4-BE49-F238E27FC236}">
                <a16:creationId xmlns:a16="http://schemas.microsoft.com/office/drawing/2014/main" id="{C3366286-8331-49E3-AE04-B53CC397834E}"/>
              </a:ext>
            </a:extLst>
          </p:cNvPr>
          <p:cNvSpPr/>
          <p:nvPr/>
        </p:nvSpPr>
        <p:spPr>
          <a:xfrm>
            <a:off x="265823" y="291727"/>
            <a:ext cx="2489079" cy="923330"/>
          </a:xfrm>
          <a:prstGeom prst="rect">
            <a:avLst/>
          </a:prstGeom>
          <a:noFill/>
        </p:spPr>
        <p:txBody>
          <a:bodyPr wrap="none" lIns="91440" tIns="45720" rIns="91440" bIns="45720">
            <a:spAutoFit/>
          </a:bodyPr>
          <a:lstStyle/>
          <a:p>
            <a:pPr algn="ctr"/>
            <a:r>
              <a:rPr lang="en-US" sz="5400" b="0" cap="none" spc="0" dirty="0">
                <a:ln w="0"/>
                <a:solidFill>
                  <a:schemeClr val="bg1"/>
                </a:solidFill>
                <a:effectLst>
                  <a:outerShdw blurRad="38100" dist="19050" dir="2700000" algn="tl" rotWithShape="0">
                    <a:schemeClr val="dk1">
                      <a:alpha val="40000"/>
                    </a:schemeClr>
                  </a:outerShdw>
                </a:effectLst>
              </a:rPr>
              <a:t>Verdict?</a:t>
            </a:r>
          </a:p>
        </p:txBody>
      </p:sp>
      <p:sp>
        <p:nvSpPr>
          <p:cNvPr id="4" name="Rectangle 3">
            <a:extLst>
              <a:ext uri="{FF2B5EF4-FFF2-40B4-BE49-F238E27FC236}">
                <a16:creationId xmlns:a16="http://schemas.microsoft.com/office/drawing/2014/main" id="{C1FDF5E7-92A0-4887-9ABA-00E746356D95}"/>
              </a:ext>
            </a:extLst>
          </p:cNvPr>
          <p:cNvSpPr/>
          <p:nvPr/>
        </p:nvSpPr>
        <p:spPr>
          <a:xfrm>
            <a:off x="265823" y="1045109"/>
            <a:ext cx="2639954" cy="923330"/>
          </a:xfrm>
          <a:prstGeom prst="rect">
            <a:avLst/>
          </a:prstGeom>
          <a:noFill/>
        </p:spPr>
        <p:txBody>
          <a:bodyPr wrap="none" lIns="91440" tIns="45720" rIns="91440" bIns="45720">
            <a:spAutoFit/>
          </a:bodyPr>
          <a:lstStyle/>
          <a:p>
            <a:pPr algn="ctr"/>
            <a:r>
              <a:rPr lang="en-US" sz="5400" b="0" cap="none" spc="0" dirty="0">
                <a:ln w="0"/>
                <a:solidFill>
                  <a:schemeClr val="bg1"/>
                </a:solidFill>
                <a:effectLst>
                  <a:outerShdw blurRad="38100" dist="19050" dir="2700000" algn="tl" rotWithShape="0">
                    <a:schemeClr val="dk1">
                      <a:alpha val="40000"/>
                    </a:schemeClr>
                  </a:outerShdw>
                </a:effectLst>
              </a:rPr>
              <a:t>Feasible.</a:t>
            </a:r>
          </a:p>
        </p:txBody>
      </p:sp>
    </p:spTree>
    <p:extLst>
      <p:ext uri="{BB962C8B-B14F-4D97-AF65-F5344CB8AC3E}">
        <p14:creationId xmlns:p14="http://schemas.microsoft.com/office/powerpoint/2010/main" val="110828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59A25555D8BD241A544743C17A237BC" ma:contentTypeVersion="7" ma:contentTypeDescription="Create a new document." ma:contentTypeScope="" ma:versionID="b33f6617fdc5312d2df2693d87b2a134">
  <xsd:schema xmlns:xsd="http://www.w3.org/2001/XMLSchema" xmlns:xs="http://www.w3.org/2001/XMLSchema" xmlns:p="http://schemas.microsoft.com/office/2006/metadata/properties" xmlns:ns2="8f111e55-e849-4af3-99ff-0f8d00c1008b" targetNamespace="http://schemas.microsoft.com/office/2006/metadata/properties" ma:root="true" ma:fieldsID="c4d0598614ae8591a85d3ca0f9a7fd96" ns2:_="">
    <xsd:import namespace="8f111e55-e849-4af3-99ff-0f8d00c1008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111e55-e849-4af3-99ff-0f8d00c100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C033EAE-107A-4696-95D0-5BEA6551F3C8}"/>
</file>

<file path=customXml/itemProps2.xml><?xml version="1.0" encoding="utf-8"?>
<ds:datastoreItem xmlns:ds="http://schemas.openxmlformats.org/officeDocument/2006/customXml" ds:itemID="{4E3322D8-DB05-4F9F-9112-1C4235DD09FD}"/>
</file>

<file path=customXml/itemProps3.xml><?xml version="1.0" encoding="utf-8"?>
<ds:datastoreItem xmlns:ds="http://schemas.openxmlformats.org/officeDocument/2006/customXml" ds:itemID="{6B5DC7EB-97B4-4E7D-B5B2-B8AC3D30BC01}"/>
</file>

<file path=docProps/app.xml><?xml version="1.0" encoding="utf-8"?>
<Properties xmlns="http://schemas.openxmlformats.org/officeDocument/2006/extended-properties" xmlns:vt="http://schemas.openxmlformats.org/officeDocument/2006/docPropsVTypes">
  <TotalTime>505</TotalTime>
  <Words>905</Words>
  <Application>Microsoft Office PowerPoint</Application>
  <PresentationFormat>Widescreen</PresentationFormat>
  <Paragraphs>74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Feasibility Study</vt:lpstr>
      <vt:lpstr>Operational feasibility</vt:lpstr>
      <vt:lpstr>Technical feasibility</vt:lpstr>
      <vt:lpstr>Risk Matrix – technical application</vt:lpstr>
      <vt:lpstr>Schedule feasibility</vt:lpstr>
      <vt:lpstr>Legal and contractual feasibility</vt:lpstr>
      <vt:lpstr>Political and Economic feasibility</vt:lpstr>
      <vt:lpstr>Cost/benefits 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Feasability Study</dc:title>
  <dc:creator>David Stephen Hards</dc:creator>
  <cp:lastModifiedBy>David Stephen Hards</cp:lastModifiedBy>
  <cp:revision>21</cp:revision>
  <dcterms:created xsi:type="dcterms:W3CDTF">2020-03-20T09:42:44Z</dcterms:created>
  <dcterms:modified xsi:type="dcterms:W3CDTF">2020-03-26T10:57:53Z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0x010100159A25555D8BD241A544743C17A237BC</vt:lpwstr>
  </property>
</Properties>
</file>