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59" r:id="rId10"/>
    <p:sldId id="264" r:id="rId11"/>
    <p:sldId id="262" r:id="rId12"/>
    <p:sldId id="268" r:id="rId13"/>
    <p:sldId id="267" r:id="rId14"/>
    <p:sldId id="266" r:id="rId15"/>
    <p:sldId id="265" r:id="rId16"/>
    <p:sldId id="270" r:id="rId17"/>
    <p:sldId id="269" r:id="rId18"/>
    <p:sldId id="263" r:id="rId1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tephen Hards" initials="DSH" lastIdx="2" clrIdx="0">
    <p:extLst>
      <p:ext uri="{19B8F6BF-5375-455C-9EA6-DF929625EA0E}">
        <p15:presenceInfo xmlns:p15="http://schemas.microsoft.com/office/powerpoint/2012/main" userId="David Stephen Har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0AA4-C618-4446-A32A-19E8D8E30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E40E4C01-FC68-4FE4-843D-9854723D8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4DE8138-E96B-4B60-8B54-A172D2A25E68}"/>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5" name="Footer Placeholder 4">
            <a:extLst>
              <a:ext uri="{FF2B5EF4-FFF2-40B4-BE49-F238E27FC236}">
                <a16:creationId xmlns:a16="http://schemas.microsoft.com/office/drawing/2014/main" id="{365F62F9-0B20-4923-848C-64CB1740904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89F06DA-3E53-4526-A492-36D1279E5202}"/>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361666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0A37-F8CA-479F-913E-B53DE903085E}"/>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15C7D145-DA23-4B37-904B-29651B6E3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60DD6BF-CD6E-44E3-87E4-F84793EB0565}"/>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5" name="Footer Placeholder 4">
            <a:extLst>
              <a:ext uri="{FF2B5EF4-FFF2-40B4-BE49-F238E27FC236}">
                <a16:creationId xmlns:a16="http://schemas.microsoft.com/office/drawing/2014/main" id="{CFCE9E74-DDE6-4DE6-9647-77EF2C3ECA6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EB5C2C8-8D47-4FEA-BF80-1171BF323084}"/>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224559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99F0C1-9190-4BD8-A23D-19C5CBBD94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BBCD91B-B2DE-4763-92E2-79CE485F7F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02838BB-2F2B-4F5A-A97D-DB6BE1815A18}"/>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5" name="Footer Placeholder 4">
            <a:extLst>
              <a:ext uri="{FF2B5EF4-FFF2-40B4-BE49-F238E27FC236}">
                <a16:creationId xmlns:a16="http://schemas.microsoft.com/office/drawing/2014/main" id="{BAABF3CD-C5A5-43F3-8877-F1E73D06A2E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36247CD-3413-44F5-92D3-38E028BD75D5}"/>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379348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A59F-397B-4F27-8433-22D4C34328E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36DF48-490E-4DE3-B240-9569A1AE91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4BEBFC0-2EEE-4E37-83BA-09D39AD3E18E}"/>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5" name="Footer Placeholder 4">
            <a:extLst>
              <a:ext uri="{FF2B5EF4-FFF2-40B4-BE49-F238E27FC236}">
                <a16:creationId xmlns:a16="http://schemas.microsoft.com/office/drawing/2014/main" id="{96D65022-3A7F-40CE-8F44-020DA891226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703C9F9-AD6E-407D-AE5A-1F1495A1DB9A}"/>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417514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A6F7-FB4C-47BF-8C56-913D03E27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1DADC3C-2D4D-4D22-A90C-20D15A596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E35A9-93CC-46FF-A8BB-146329F240CB}"/>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5" name="Footer Placeholder 4">
            <a:extLst>
              <a:ext uri="{FF2B5EF4-FFF2-40B4-BE49-F238E27FC236}">
                <a16:creationId xmlns:a16="http://schemas.microsoft.com/office/drawing/2014/main" id="{244C6A8F-A761-4487-AAA4-052375FDE60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F7FCE6D-A260-4F46-A4CE-51F1452AEFC2}"/>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69587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DB43-1304-4505-96D4-B08F97A5637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0CC8392-0DE1-47B8-B03F-CA3EBDC70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9ABF1CE-3FB2-491E-A31C-BA6C7C4EF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568C614C-170C-4116-B7DE-F82321DBFE33}"/>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6" name="Footer Placeholder 5">
            <a:extLst>
              <a:ext uri="{FF2B5EF4-FFF2-40B4-BE49-F238E27FC236}">
                <a16:creationId xmlns:a16="http://schemas.microsoft.com/office/drawing/2014/main" id="{490A2D25-A457-4AD6-8615-B47F0FDE331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5069827-6422-49EC-9E10-FBA4C3018D2A}"/>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51425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23F1-2EA1-4857-8C63-2E5C689EC091}"/>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273CCD8-2ADB-489C-B4E5-DE7FD96E2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24BB81-4B0B-4ABB-BDF0-C503EC190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E295F784-D4BB-482B-9445-4292B50C7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C2D9CE-FEAF-4E54-9F06-03EEDF457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71D7839-29CE-45C8-8B2F-656D2DB331B7}"/>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8" name="Footer Placeholder 7">
            <a:extLst>
              <a:ext uri="{FF2B5EF4-FFF2-40B4-BE49-F238E27FC236}">
                <a16:creationId xmlns:a16="http://schemas.microsoft.com/office/drawing/2014/main" id="{B3D4CE17-F54F-4FB0-B59F-9E9CEE939A7F}"/>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1DE787DE-F7F6-437C-9CA8-0D5DA54BE6F1}"/>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213292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4B36-FCE3-468F-98CB-F3D5F35ED2C0}"/>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59AE9F8-E8C9-447A-B4FB-A34158ABA040}"/>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4" name="Footer Placeholder 3">
            <a:extLst>
              <a:ext uri="{FF2B5EF4-FFF2-40B4-BE49-F238E27FC236}">
                <a16:creationId xmlns:a16="http://schemas.microsoft.com/office/drawing/2014/main" id="{094C0385-A72B-4BC2-A144-C525A25684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D53BF5E-13ED-4878-A09C-3763059D5DB9}"/>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247608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324C9-A4F6-4ABF-8C92-AA3419A91A57}"/>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3" name="Footer Placeholder 2">
            <a:extLst>
              <a:ext uri="{FF2B5EF4-FFF2-40B4-BE49-F238E27FC236}">
                <a16:creationId xmlns:a16="http://schemas.microsoft.com/office/drawing/2014/main" id="{0AE8E37D-DD28-4B23-863F-A0AAA2BF526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7021249-9447-408A-9D32-AB642DEABDD6}"/>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351792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A4A3-2561-4214-AE7C-BF5E9F964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8309339-A201-4120-8ACA-0591D761C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9AF337CD-29F2-4981-B4E5-E3436B2F9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E9093-EF21-4D3A-8A93-F8C7FAF60DFE}"/>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6" name="Footer Placeholder 5">
            <a:extLst>
              <a:ext uri="{FF2B5EF4-FFF2-40B4-BE49-F238E27FC236}">
                <a16:creationId xmlns:a16="http://schemas.microsoft.com/office/drawing/2014/main" id="{1F6B3ED9-7D21-491F-BB8D-47DD54D1CEB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1DE2DE8-243E-40CB-8906-FD99546FCDF7}"/>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214140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D83F-7A13-4378-9D82-44AE357ED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51C802F9-713A-490C-93F0-701DBACC4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5B3DCC43-BC59-4108-A7AA-6325FD789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90FEA-C69F-4BC3-8384-047100EF2DB6}"/>
              </a:ext>
            </a:extLst>
          </p:cNvPr>
          <p:cNvSpPr>
            <a:spLocks noGrp="1"/>
          </p:cNvSpPr>
          <p:nvPr>
            <p:ph type="dt" sz="half" idx="10"/>
          </p:nvPr>
        </p:nvSpPr>
        <p:spPr/>
        <p:txBody>
          <a:bodyPr/>
          <a:lstStyle/>
          <a:p>
            <a:fld id="{7B152970-58D9-4500-BF50-707F638E36A7}" type="datetimeFigureOut">
              <a:rPr lang="LID4096" smtClean="0"/>
              <a:t>03/27/2020</a:t>
            </a:fld>
            <a:endParaRPr lang="LID4096"/>
          </a:p>
        </p:txBody>
      </p:sp>
      <p:sp>
        <p:nvSpPr>
          <p:cNvPr id="6" name="Footer Placeholder 5">
            <a:extLst>
              <a:ext uri="{FF2B5EF4-FFF2-40B4-BE49-F238E27FC236}">
                <a16:creationId xmlns:a16="http://schemas.microsoft.com/office/drawing/2014/main" id="{B26BD20C-9F09-435D-AFF7-B7CE24BEDF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C57A408-9C54-46DA-8049-0DDA7FB67A14}"/>
              </a:ext>
            </a:extLst>
          </p:cNvPr>
          <p:cNvSpPr>
            <a:spLocks noGrp="1"/>
          </p:cNvSpPr>
          <p:nvPr>
            <p:ph type="sldNum" sz="quarter" idx="12"/>
          </p:nvPr>
        </p:nvSpPr>
        <p:spPr/>
        <p:txBody>
          <a:bodyPr/>
          <a:lstStyle/>
          <a:p>
            <a:fld id="{F5E8FE21-6AE9-4D8F-8E3F-47C7CD90A582}" type="slidenum">
              <a:rPr lang="LID4096" smtClean="0"/>
              <a:t>‹#›</a:t>
            </a:fld>
            <a:endParaRPr lang="LID4096"/>
          </a:p>
        </p:txBody>
      </p:sp>
    </p:spTree>
    <p:extLst>
      <p:ext uri="{BB962C8B-B14F-4D97-AF65-F5344CB8AC3E}">
        <p14:creationId xmlns:p14="http://schemas.microsoft.com/office/powerpoint/2010/main" val="305016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5AD05-47BA-4007-A70A-6AFFE20F7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CF8214B-F147-4926-A952-ED302999A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1904007-E2C7-4EFB-80B6-6D640EC87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52970-58D9-4500-BF50-707F638E36A7}" type="datetimeFigureOut">
              <a:rPr lang="LID4096" smtClean="0"/>
              <a:t>03/27/2020</a:t>
            </a:fld>
            <a:endParaRPr lang="LID4096"/>
          </a:p>
        </p:txBody>
      </p:sp>
      <p:sp>
        <p:nvSpPr>
          <p:cNvPr id="5" name="Footer Placeholder 4">
            <a:extLst>
              <a:ext uri="{FF2B5EF4-FFF2-40B4-BE49-F238E27FC236}">
                <a16:creationId xmlns:a16="http://schemas.microsoft.com/office/drawing/2014/main" id="{291CEEE9-6CD3-4A4A-A253-B0914CBD1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30CF883F-6F8E-42B8-A47D-A05AC6082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8FE21-6AE9-4D8F-8E3F-47C7CD90A582}" type="slidenum">
              <a:rPr lang="LID4096" smtClean="0"/>
              <a:t>‹#›</a:t>
            </a:fld>
            <a:endParaRPr lang="LID4096"/>
          </a:p>
        </p:txBody>
      </p:sp>
    </p:spTree>
    <p:extLst>
      <p:ext uri="{BB962C8B-B14F-4D97-AF65-F5344CB8AC3E}">
        <p14:creationId xmlns:p14="http://schemas.microsoft.com/office/powerpoint/2010/main" val="3139807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xd.adobe.com/view/72f05bea-6171-4743-474d-fa73acdbf2f8-04c1/screen/28ecfd28-ad55-4437-ba0a-9674bf1e5401/log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able, young, girl, kite&#10;&#10;Description automatically generated">
            <a:extLst>
              <a:ext uri="{FF2B5EF4-FFF2-40B4-BE49-F238E27FC236}">
                <a16:creationId xmlns:a16="http://schemas.microsoft.com/office/drawing/2014/main" id="{5A1DABBA-AB02-4DD1-84B6-612009949DB4}"/>
              </a:ext>
            </a:extLst>
          </p:cNvPr>
          <p:cNvPicPr>
            <a:picLocks noChangeAspect="1"/>
          </p:cNvPicPr>
          <p:nvPr/>
        </p:nvPicPr>
        <p:blipFill rotWithShape="1">
          <a:blip r:embed="rId2">
            <a:extLst>
              <a:ext uri="{28A0092B-C50C-407E-A947-70E740481C1C}">
                <a14:useLocalDpi xmlns:a14="http://schemas.microsoft.com/office/drawing/2010/main" val="0"/>
              </a:ext>
            </a:extLst>
          </a:blip>
          <a:srcRect t="4246" r="28757" b="4846"/>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C4FA6C-A00C-429A-8159-681E214599B3}"/>
              </a:ext>
            </a:extLst>
          </p:cNvPr>
          <p:cNvSpPr>
            <a:spLocks noGrp="1"/>
          </p:cNvSpPr>
          <p:nvPr>
            <p:ph type="ctrTitle"/>
          </p:nvPr>
        </p:nvSpPr>
        <p:spPr>
          <a:xfrm>
            <a:off x="477981" y="1122363"/>
            <a:ext cx="4023360" cy="3204134"/>
          </a:xfrm>
        </p:spPr>
        <p:txBody>
          <a:bodyPr anchor="b">
            <a:normAutofit/>
          </a:bodyPr>
          <a:lstStyle/>
          <a:p>
            <a:pPr algn="l"/>
            <a:r>
              <a:rPr lang="en-GB" sz="4800" dirty="0"/>
              <a:t>Software Design</a:t>
            </a:r>
            <a:endParaRPr lang="LID4096" sz="4800" dirty="0"/>
          </a:p>
        </p:txBody>
      </p:sp>
      <p:sp>
        <p:nvSpPr>
          <p:cNvPr id="3" name="Subtitle 2">
            <a:extLst>
              <a:ext uri="{FF2B5EF4-FFF2-40B4-BE49-F238E27FC236}">
                <a16:creationId xmlns:a16="http://schemas.microsoft.com/office/drawing/2014/main" id="{5CC454A7-4AAD-47ED-BBF8-C087E1F73ED2}"/>
              </a:ext>
            </a:extLst>
          </p:cNvPr>
          <p:cNvSpPr>
            <a:spLocks noGrp="1"/>
          </p:cNvSpPr>
          <p:nvPr>
            <p:ph type="subTitle" idx="1"/>
          </p:nvPr>
        </p:nvSpPr>
        <p:spPr>
          <a:xfrm>
            <a:off x="477980" y="4872922"/>
            <a:ext cx="4023359" cy="1208141"/>
          </a:xfrm>
        </p:spPr>
        <p:txBody>
          <a:bodyPr>
            <a:normAutofit fontScale="92500"/>
          </a:bodyPr>
          <a:lstStyle/>
          <a:p>
            <a:pPr algn="l"/>
            <a:r>
              <a:rPr lang="en-GB" sz="2000" dirty="0"/>
              <a:t>Roskilde Day-care</a:t>
            </a:r>
          </a:p>
          <a:p>
            <a:pPr algn="l"/>
            <a:endParaRPr lang="en-GB" sz="2000" dirty="0"/>
          </a:p>
          <a:p>
            <a:pPr algn="l"/>
            <a:r>
              <a:rPr lang="en-GB" sz="1600" dirty="0"/>
              <a:t>Made by </a:t>
            </a:r>
            <a:r>
              <a:rPr lang="en-GB" sz="1600" dirty="0" err="1"/>
              <a:t>Ilias</a:t>
            </a:r>
            <a:r>
              <a:rPr lang="en-GB" sz="1600" dirty="0"/>
              <a:t>, Thomas, Rasmus, Cristian, David</a:t>
            </a:r>
            <a:endParaRPr lang="LID4096" sz="16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00329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a:buFontTx/>
              <a:buChar char="-"/>
            </a:pPr>
            <a:endParaRPr lang="en-GB" sz="1800" dirty="0"/>
          </a:p>
          <a:p>
            <a:pPr marL="0" indent="0">
              <a:buNone/>
            </a:pPr>
            <a:endParaRPr lang="en-GB"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Code examples cont.</a:t>
            </a:r>
            <a:endParaRPr lang="LID4096" b="1" dirty="0">
              <a:latin typeface="+mn-lt"/>
            </a:endParaRPr>
          </a:p>
        </p:txBody>
      </p:sp>
      <p:pic>
        <p:nvPicPr>
          <p:cNvPr id="5" name="Picture 4">
            <a:extLst>
              <a:ext uri="{FF2B5EF4-FFF2-40B4-BE49-F238E27FC236}">
                <a16:creationId xmlns:a16="http://schemas.microsoft.com/office/drawing/2014/main" id="{3CDF106E-C607-463F-8321-8406121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84627" cy="6858000"/>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905EE1F3-EBD6-47BA-A173-6BB578183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626" y="0"/>
            <a:ext cx="3907373" cy="4095680"/>
          </a:xfrm>
          <a:prstGeom prst="rect">
            <a:avLst/>
          </a:prstGeom>
        </p:spPr>
      </p:pic>
      <p:sp>
        <p:nvSpPr>
          <p:cNvPr id="8" name="TextBox 7">
            <a:extLst>
              <a:ext uri="{FF2B5EF4-FFF2-40B4-BE49-F238E27FC236}">
                <a16:creationId xmlns:a16="http://schemas.microsoft.com/office/drawing/2014/main" id="{0535BC96-F47B-4AD2-B676-83F263499806}"/>
              </a:ext>
            </a:extLst>
          </p:cNvPr>
          <p:cNvSpPr txBox="1"/>
          <p:nvPr/>
        </p:nvSpPr>
        <p:spPr>
          <a:xfrm>
            <a:off x="7183225" y="2969444"/>
            <a:ext cx="4810812" cy="3711560"/>
          </a:xfrm>
          <a:prstGeom prst="rect">
            <a:avLst/>
          </a:prstGeom>
          <a:noFill/>
        </p:spPr>
        <p:txBody>
          <a:bodyPr wrap="square" rtlCol="0">
            <a:spAutoFit/>
          </a:bodyPr>
          <a:lstStyle/>
          <a:p>
            <a:r>
              <a:rPr lang="en-GB" dirty="0">
                <a:solidFill>
                  <a:schemeClr val="bg1"/>
                </a:solidFill>
                <a:highlight>
                  <a:srgbClr val="808080"/>
                </a:highlight>
              </a:rPr>
              <a:t>One problem we had was how to deliver invoices to the customer. Our system is only used by staff, and the parent cannot see the printed invoice on the console. We came up with the idea to send an e-mail to the parent.</a:t>
            </a:r>
          </a:p>
          <a:p>
            <a:r>
              <a:rPr lang="en-GB" dirty="0">
                <a:solidFill>
                  <a:schemeClr val="bg1"/>
                </a:solidFill>
                <a:highlight>
                  <a:srgbClr val="808080"/>
                </a:highlight>
              </a:rPr>
              <a:t>Using the Java Mail library(javax.mail.jar) we were able to connect a </a:t>
            </a:r>
            <a:r>
              <a:rPr lang="en-GB" dirty="0" err="1">
                <a:solidFill>
                  <a:schemeClr val="bg1"/>
                </a:solidFill>
                <a:highlight>
                  <a:srgbClr val="808080"/>
                </a:highlight>
              </a:rPr>
              <a:t>gmail</a:t>
            </a:r>
            <a:r>
              <a:rPr lang="en-GB" dirty="0">
                <a:solidFill>
                  <a:schemeClr val="bg1"/>
                </a:solidFill>
                <a:highlight>
                  <a:srgbClr val="808080"/>
                </a:highlight>
              </a:rPr>
              <a:t> account into Java, and Java created an e-mail message along with a title and sent it to the parent's e-mail. The invoice that was printed in the console was also saved as a String and passed as a parameter to the </a:t>
            </a:r>
            <a:r>
              <a:rPr lang="en-GB" dirty="0" err="1">
                <a:solidFill>
                  <a:schemeClr val="bg1"/>
                </a:solidFill>
                <a:highlight>
                  <a:srgbClr val="808080"/>
                </a:highlight>
              </a:rPr>
              <a:t>sendMail</a:t>
            </a:r>
            <a:r>
              <a:rPr lang="en-GB" dirty="0">
                <a:solidFill>
                  <a:schemeClr val="bg1"/>
                </a:solidFill>
                <a:highlight>
                  <a:srgbClr val="808080"/>
                </a:highlight>
              </a:rPr>
              <a:t> method of the </a:t>
            </a:r>
            <a:r>
              <a:rPr lang="en-GB" dirty="0" err="1">
                <a:solidFill>
                  <a:schemeClr val="bg1"/>
                </a:solidFill>
                <a:highlight>
                  <a:srgbClr val="808080"/>
                </a:highlight>
              </a:rPr>
              <a:t>MailService</a:t>
            </a:r>
            <a:r>
              <a:rPr lang="en-GB" dirty="0">
                <a:solidFill>
                  <a:schemeClr val="bg1"/>
                </a:solidFill>
                <a:highlight>
                  <a:srgbClr val="808080"/>
                </a:highlight>
              </a:rPr>
              <a:t> class. There it was used as the body of the e-mail message.</a:t>
            </a:r>
          </a:p>
        </p:txBody>
      </p:sp>
    </p:spTree>
    <p:extLst>
      <p:ext uri="{BB962C8B-B14F-4D97-AF65-F5344CB8AC3E}">
        <p14:creationId xmlns:p14="http://schemas.microsoft.com/office/powerpoint/2010/main" val="183446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Code examples cont.</a:t>
            </a:r>
            <a:endParaRPr lang="LID4096" b="1" dirty="0">
              <a:latin typeface="+mn-lt"/>
            </a:endParaRPr>
          </a:p>
        </p:txBody>
      </p:sp>
      <p:pic>
        <p:nvPicPr>
          <p:cNvPr id="5" name="Picture 4" descr="A picture containing table, sitting, screen, computer&#10;&#10;Description automatically generated">
            <a:extLst>
              <a:ext uri="{FF2B5EF4-FFF2-40B4-BE49-F238E27FC236}">
                <a16:creationId xmlns:a16="http://schemas.microsoft.com/office/drawing/2014/main" id="{D8F384B1-8762-4BFB-85C5-E08594AA2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97204"/>
            <a:ext cx="4553932" cy="2725371"/>
          </a:xfrm>
          <a:prstGeom prst="rect">
            <a:avLst/>
          </a:prstGeom>
        </p:spPr>
      </p:pic>
      <p:sp>
        <p:nvSpPr>
          <p:cNvPr id="6" name="TextBox 5">
            <a:extLst>
              <a:ext uri="{FF2B5EF4-FFF2-40B4-BE49-F238E27FC236}">
                <a16:creationId xmlns:a16="http://schemas.microsoft.com/office/drawing/2014/main" id="{0B6B3359-3CA5-44E7-8ADC-24F60E954A07}"/>
              </a:ext>
            </a:extLst>
          </p:cNvPr>
          <p:cNvSpPr txBox="1"/>
          <p:nvPr/>
        </p:nvSpPr>
        <p:spPr>
          <a:xfrm>
            <a:off x="5895630" y="1197204"/>
            <a:ext cx="5458170" cy="2862322"/>
          </a:xfrm>
          <a:prstGeom prst="rect">
            <a:avLst/>
          </a:prstGeom>
          <a:noFill/>
        </p:spPr>
        <p:txBody>
          <a:bodyPr wrap="square" rtlCol="0">
            <a:spAutoFit/>
          </a:bodyPr>
          <a:lstStyle/>
          <a:p>
            <a:r>
              <a:rPr lang="en-GB" dirty="0"/>
              <a:t>In the program, all the schedules consists of two classes. First is a </a:t>
            </a:r>
            <a:r>
              <a:rPr lang="en-GB" dirty="0" err="1"/>
              <a:t>ScheduleDay</a:t>
            </a:r>
            <a:r>
              <a:rPr lang="en-GB" dirty="0"/>
              <a:t> class, with fields that hold information on the individual day, which are the name of the day and an </a:t>
            </a:r>
            <a:r>
              <a:rPr lang="en-GB" dirty="0" err="1"/>
              <a:t>ArrayList</a:t>
            </a:r>
            <a:r>
              <a:rPr lang="en-GB" dirty="0"/>
              <a:t>&lt;String&gt; storing the employees working that day (stored as their CPR numbers).</a:t>
            </a:r>
            <a:br>
              <a:rPr lang="en-GB" dirty="0"/>
            </a:br>
            <a:r>
              <a:rPr lang="en-GB" dirty="0"/>
              <a:t>The other class is the </a:t>
            </a:r>
            <a:r>
              <a:rPr lang="en-GB" dirty="0" err="1"/>
              <a:t>ScheduleWeek</a:t>
            </a:r>
            <a:r>
              <a:rPr lang="en-GB" dirty="0"/>
              <a:t> class, with its fields being the number of the week the schedule is made for, and an </a:t>
            </a:r>
            <a:r>
              <a:rPr lang="en-GB" dirty="0" err="1"/>
              <a:t>ArrayList</a:t>
            </a:r>
            <a:r>
              <a:rPr lang="en-GB" dirty="0"/>
              <a:t>&lt;</a:t>
            </a:r>
            <a:r>
              <a:rPr lang="en-GB" dirty="0" err="1"/>
              <a:t>ScheduleDay</a:t>
            </a:r>
            <a:r>
              <a:rPr lang="en-GB" dirty="0"/>
              <a:t>&gt;, with 7 elements (one for each day of the week).</a:t>
            </a:r>
          </a:p>
        </p:txBody>
      </p:sp>
      <p:sp>
        <p:nvSpPr>
          <p:cNvPr id="9" name="TextBox 8">
            <a:extLst>
              <a:ext uri="{FF2B5EF4-FFF2-40B4-BE49-F238E27FC236}">
                <a16:creationId xmlns:a16="http://schemas.microsoft.com/office/drawing/2014/main" id="{368E8FCA-3975-47C3-92FF-780B346058C2}"/>
              </a:ext>
            </a:extLst>
          </p:cNvPr>
          <p:cNvSpPr txBox="1"/>
          <p:nvPr/>
        </p:nvSpPr>
        <p:spPr>
          <a:xfrm>
            <a:off x="1993953" y="4324984"/>
            <a:ext cx="8204094" cy="2031325"/>
          </a:xfrm>
          <a:prstGeom prst="rect">
            <a:avLst/>
          </a:prstGeom>
          <a:noFill/>
        </p:spPr>
        <p:txBody>
          <a:bodyPr wrap="square" rtlCol="0">
            <a:spAutoFit/>
          </a:bodyPr>
          <a:lstStyle/>
          <a:p>
            <a:r>
              <a:rPr lang="en-GB" dirty="0"/>
              <a:t>The constructors for </a:t>
            </a:r>
            <a:r>
              <a:rPr lang="en-GB" dirty="0" err="1"/>
              <a:t>ScheduleWeek</a:t>
            </a:r>
            <a:r>
              <a:rPr lang="en-GB" dirty="0"/>
              <a:t> have a method call for the class method </a:t>
            </a:r>
            <a:r>
              <a:rPr lang="en-GB" dirty="0" err="1"/>
              <a:t>generateEmptySchedule</a:t>
            </a:r>
            <a:r>
              <a:rPr lang="en-GB" dirty="0"/>
              <a:t>(), which accepts a </a:t>
            </a:r>
            <a:r>
              <a:rPr lang="en-GB" dirty="0" err="1"/>
              <a:t>weekNumber</a:t>
            </a:r>
            <a:r>
              <a:rPr lang="en-GB" dirty="0"/>
              <a:t> as the only parameter, and from there instantiates 7 objects in the </a:t>
            </a:r>
            <a:r>
              <a:rPr lang="en-GB" dirty="0" err="1"/>
              <a:t>ArrayList</a:t>
            </a:r>
            <a:r>
              <a:rPr lang="en-GB" dirty="0"/>
              <a:t>&lt;</a:t>
            </a:r>
            <a:r>
              <a:rPr lang="en-GB" dirty="0" err="1"/>
              <a:t>ScheduleDay</a:t>
            </a:r>
            <a:r>
              <a:rPr lang="en-GB" dirty="0"/>
              <a:t>&gt; </a:t>
            </a:r>
            <a:r>
              <a:rPr lang="en-GB" dirty="0" err="1"/>
              <a:t>daysList</a:t>
            </a:r>
            <a:r>
              <a:rPr lang="en-GB" dirty="0"/>
              <a:t>.</a:t>
            </a:r>
            <a:br>
              <a:rPr lang="en-GB" dirty="0"/>
            </a:br>
            <a:r>
              <a:rPr lang="en-GB" dirty="0"/>
              <a:t>The default constructor also calls </a:t>
            </a:r>
            <a:r>
              <a:rPr lang="en-GB" dirty="0" err="1"/>
              <a:t>generateEmptySchedule</a:t>
            </a:r>
            <a:r>
              <a:rPr lang="en-GB" dirty="0"/>
              <a:t>() and passes in a hardcoded -1 for the </a:t>
            </a:r>
            <a:r>
              <a:rPr lang="en-GB" dirty="0" err="1"/>
              <a:t>weekNumber</a:t>
            </a:r>
            <a:r>
              <a:rPr lang="en-GB" dirty="0"/>
              <a:t>. However, the default constructor is not accessible when running the program, as no method calls it.</a:t>
            </a:r>
          </a:p>
          <a:p>
            <a:endParaRPr lang="LID4096" dirty="0"/>
          </a:p>
        </p:txBody>
      </p:sp>
    </p:spTree>
    <p:extLst>
      <p:ext uri="{BB962C8B-B14F-4D97-AF65-F5344CB8AC3E}">
        <p14:creationId xmlns:p14="http://schemas.microsoft.com/office/powerpoint/2010/main" val="85635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EDDB870-5F4B-439B-9630-83A221CEA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086" y="3148553"/>
            <a:ext cx="6268716" cy="3580329"/>
          </a:xfrm>
          <a:prstGeom prst="rect">
            <a:avLst/>
          </a:prstGeom>
        </p:spPr>
      </p:pic>
      <p:pic>
        <p:nvPicPr>
          <p:cNvPr id="7" name="Picture 6" descr="A screenshot of a cell phone screen with text&#10;&#10;Description automatically generated">
            <a:extLst>
              <a:ext uri="{FF2B5EF4-FFF2-40B4-BE49-F238E27FC236}">
                <a16:creationId xmlns:a16="http://schemas.microsoft.com/office/drawing/2014/main" id="{E7298A84-3ECD-4A80-A87F-4958CA0C9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64" y="235618"/>
            <a:ext cx="5208711" cy="3691297"/>
          </a:xfrm>
          <a:prstGeom prst="rect">
            <a:avLst/>
          </a:prstGeom>
        </p:spPr>
      </p:pic>
      <p:sp>
        <p:nvSpPr>
          <p:cNvPr id="12" name="TextBox 11">
            <a:extLst>
              <a:ext uri="{FF2B5EF4-FFF2-40B4-BE49-F238E27FC236}">
                <a16:creationId xmlns:a16="http://schemas.microsoft.com/office/drawing/2014/main" id="{43675ADE-9450-4806-81D0-E80EE11FD5AF}"/>
              </a:ext>
            </a:extLst>
          </p:cNvPr>
          <p:cNvSpPr txBox="1"/>
          <p:nvPr/>
        </p:nvSpPr>
        <p:spPr>
          <a:xfrm>
            <a:off x="5957438" y="965486"/>
            <a:ext cx="5966298" cy="1754326"/>
          </a:xfrm>
          <a:prstGeom prst="rect">
            <a:avLst/>
          </a:prstGeom>
          <a:noFill/>
        </p:spPr>
        <p:txBody>
          <a:bodyPr wrap="square" rtlCol="0">
            <a:spAutoFit/>
          </a:bodyPr>
          <a:lstStyle/>
          <a:p>
            <a:r>
              <a:rPr lang="en-GB" dirty="0">
                <a:solidFill>
                  <a:schemeClr val="bg1"/>
                </a:solidFill>
                <a:highlight>
                  <a:srgbClr val="808080"/>
                </a:highlight>
              </a:rPr>
              <a:t>The parents and the children are interconnected in this application.</a:t>
            </a:r>
          </a:p>
          <a:p>
            <a:r>
              <a:rPr lang="en-GB" dirty="0">
                <a:solidFill>
                  <a:schemeClr val="bg1"/>
                </a:solidFill>
                <a:highlight>
                  <a:srgbClr val="808080"/>
                </a:highlight>
              </a:rPr>
              <a:t>If we choose to remove a parent using the </a:t>
            </a:r>
            <a:r>
              <a:rPr lang="en-GB" dirty="0" err="1">
                <a:solidFill>
                  <a:schemeClr val="bg1"/>
                </a:solidFill>
                <a:highlight>
                  <a:srgbClr val="808080"/>
                </a:highlight>
              </a:rPr>
              <a:t>parentID</a:t>
            </a:r>
            <a:r>
              <a:rPr lang="en-GB" dirty="0">
                <a:solidFill>
                  <a:schemeClr val="bg1"/>
                </a:solidFill>
                <a:highlight>
                  <a:srgbClr val="808080"/>
                </a:highlight>
              </a:rPr>
              <a:t>, all their children(if any) who also contain a </a:t>
            </a:r>
            <a:r>
              <a:rPr lang="en-GB" dirty="0" err="1">
                <a:solidFill>
                  <a:schemeClr val="bg1"/>
                </a:solidFill>
                <a:highlight>
                  <a:srgbClr val="808080"/>
                </a:highlight>
              </a:rPr>
              <a:t>ParentID</a:t>
            </a:r>
            <a:r>
              <a:rPr lang="en-GB" dirty="0">
                <a:solidFill>
                  <a:schemeClr val="bg1"/>
                </a:solidFill>
                <a:highlight>
                  <a:srgbClr val="808080"/>
                </a:highlight>
              </a:rPr>
              <a:t> variable are deleted.</a:t>
            </a:r>
          </a:p>
          <a:p>
            <a:endParaRPr lang="LID4096" dirty="0"/>
          </a:p>
        </p:txBody>
      </p:sp>
      <p:sp>
        <p:nvSpPr>
          <p:cNvPr id="13" name="TextBox 12">
            <a:extLst>
              <a:ext uri="{FF2B5EF4-FFF2-40B4-BE49-F238E27FC236}">
                <a16:creationId xmlns:a16="http://schemas.microsoft.com/office/drawing/2014/main" id="{6E68054D-C764-4534-85D6-FE9F33E09817}"/>
              </a:ext>
            </a:extLst>
          </p:cNvPr>
          <p:cNvSpPr txBox="1"/>
          <p:nvPr/>
        </p:nvSpPr>
        <p:spPr>
          <a:xfrm>
            <a:off x="423821" y="4386473"/>
            <a:ext cx="5208710" cy="2031325"/>
          </a:xfrm>
          <a:prstGeom prst="rect">
            <a:avLst/>
          </a:prstGeom>
          <a:noFill/>
        </p:spPr>
        <p:txBody>
          <a:bodyPr wrap="square" rtlCol="0">
            <a:spAutoFit/>
          </a:bodyPr>
          <a:lstStyle/>
          <a:p>
            <a:r>
              <a:rPr lang="en-GB" dirty="0">
                <a:solidFill>
                  <a:schemeClr val="bg1"/>
                </a:solidFill>
                <a:highlight>
                  <a:srgbClr val="808080"/>
                </a:highlight>
              </a:rPr>
              <a:t>In SQL we would use the </a:t>
            </a:r>
            <a:r>
              <a:rPr lang="en-GB" dirty="0" err="1">
                <a:solidFill>
                  <a:schemeClr val="bg1"/>
                </a:solidFill>
                <a:highlight>
                  <a:srgbClr val="808080"/>
                </a:highlight>
              </a:rPr>
              <a:t>ParentID</a:t>
            </a:r>
            <a:r>
              <a:rPr lang="en-GB" dirty="0">
                <a:solidFill>
                  <a:schemeClr val="bg1"/>
                </a:solidFill>
                <a:highlight>
                  <a:srgbClr val="808080"/>
                </a:highlight>
              </a:rPr>
              <a:t> of the parent table as Primary Key, and the </a:t>
            </a:r>
            <a:r>
              <a:rPr lang="en-GB" dirty="0" err="1">
                <a:solidFill>
                  <a:schemeClr val="bg1"/>
                </a:solidFill>
                <a:highlight>
                  <a:srgbClr val="808080"/>
                </a:highlight>
              </a:rPr>
              <a:t>ParentID</a:t>
            </a:r>
            <a:r>
              <a:rPr lang="en-GB" dirty="0">
                <a:solidFill>
                  <a:schemeClr val="bg1"/>
                </a:solidFill>
                <a:highlight>
                  <a:srgbClr val="808080"/>
                </a:highlight>
              </a:rPr>
              <a:t> of the children table as Foreign Key.</a:t>
            </a:r>
          </a:p>
          <a:p>
            <a:r>
              <a:rPr lang="en-GB" dirty="0">
                <a:solidFill>
                  <a:schemeClr val="bg1"/>
                </a:solidFill>
                <a:highlight>
                  <a:srgbClr val="808080"/>
                </a:highlight>
              </a:rPr>
              <a:t>If we choose to remove a child, the </a:t>
            </a:r>
            <a:r>
              <a:rPr lang="en-GB" dirty="0" err="1">
                <a:solidFill>
                  <a:schemeClr val="bg1"/>
                </a:solidFill>
                <a:highlight>
                  <a:srgbClr val="808080"/>
                </a:highlight>
              </a:rPr>
              <a:t>numOfKids</a:t>
            </a:r>
            <a:r>
              <a:rPr lang="en-GB" dirty="0">
                <a:solidFill>
                  <a:schemeClr val="bg1"/>
                </a:solidFill>
                <a:highlight>
                  <a:srgbClr val="808080"/>
                </a:highlight>
              </a:rPr>
              <a:t> variable value of the Parent is decreased by 1.</a:t>
            </a:r>
          </a:p>
          <a:p>
            <a:r>
              <a:rPr lang="en-GB" dirty="0">
                <a:solidFill>
                  <a:schemeClr val="bg1"/>
                </a:solidFill>
                <a:highlight>
                  <a:srgbClr val="808080"/>
                </a:highlight>
              </a:rPr>
              <a:t>Each action updates both our </a:t>
            </a:r>
            <a:r>
              <a:rPr lang="en-GB" dirty="0" err="1">
                <a:solidFill>
                  <a:schemeClr val="bg1"/>
                </a:solidFill>
                <a:highlight>
                  <a:srgbClr val="808080"/>
                </a:highlight>
              </a:rPr>
              <a:t>ArrayLists</a:t>
            </a:r>
            <a:r>
              <a:rPr lang="en-GB" dirty="0">
                <a:solidFill>
                  <a:schemeClr val="bg1"/>
                </a:solidFill>
                <a:highlight>
                  <a:srgbClr val="808080"/>
                </a:highlight>
              </a:rPr>
              <a:t> and txt files (or SQL)</a:t>
            </a:r>
          </a:p>
        </p:txBody>
      </p:sp>
    </p:spTree>
    <p:extLst>
      <p:ext uri="{BB962C8B-B14F-4D97-AF65-F5344CB8AC3E}">
        <p14:creationId xmlns:p14="http://schemas.microsoft.com/office/powerpoint/2010/main" val="145134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lvl="0"/>
            <a:endParaRPr lang="en-GB" dirty="0"/>
          </a:p>
          <a:p>
            <a:pPr>
              <a:buFontTx/>
              <a:buChar char="-"/>
            </a:pPr>
            <a:endParaRPr lang="en-GB" sz="1800" dirty="0"/>
          </a:p>
          <a:p>
            <a:pPr marL="0" indent="0">
              <a:buNone/>
            </a:pPr>
            <a:endParaRPr lang="en-GB"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Code cont.</a:t>
            </a:r>
            <a:endParaRPr lang="LID4096" b="1" dirty="0">
              <a:latin typeface="+mn-lt"/>
            </a:endParaRPr>
          </a:p>
        </p:txBody>
      </p:sp>
      <p:pic>
        <p:nvPicPr>
          <p:cNvPr id="10" name="Picture 9">
            <a:extLst>
              <a:ext uri="{FF2B5EF4-FFF2-40B4-BE49-F238E27FC236}">
                <a16:creationId xmlns:a16="http://schemas.microsoft.com/office/drawing/2014/main" id="{05EF3F1D-F130-4630-9F9E-696273B94E02}"/>
              </a:ext>
            </a:extLst>
          </p:cNvPr>
          <p:cNvPicPr>
            <a:picLocks noChangeAspect="1"/>
          </p:cNvPicPr>
          <p:nvPr/>
        </p:nvPicPr>
        <p:blipFill>
          <a:blip r:embed="rId2"/>
          <a:stretch>
            <a:fillRect/>
          </a:stretch>
        </p:blipFill>
        <p:spPr>
          <a:xfrm>
            <a:off x="5066436" y="1197202"/>
            <a:ext cx="6800732" cy="2723237"/>
          </a:xfrm>
          <a:prstGeom prst="rect">
            <a:avLst/>
          </a:prstGeom>
        </p:spPr>
      </p:pic>
      <p:sp>
        <p:nvSpPr>
          <p:cNvPr id="11" name="TextBox 10">
            <a:extLst>
              <a:ext uri="{FF2B5EF4-FFF2-40B4-BE49-F238E27FC236}">
                <a16:creationId xmlns:a16="http://schemas.microsoft.com/office/drawing/2014/main" id="{723F10C3-5C36-4EF1-B1F3-715813C8886A}"/>
              </a:ext>
            </a:extLst>
          </p:cNvPr>
          <p:cNvSpPr txBox="1"/>
          <p:nvPr/>
        </p:nvSpPr>
        <p:spPr>
          <a:xfrm>
            <a:off x="838200" y="1197203"/>
            <a:ext cx="4421957" cy="3129699"/>
          </a:xfrm>
          <a:prstGeom prst="rect">
            <a:avLst/>
          </a:prstGeom>
          <a:noFill/>
        </p:spPr>
        <p:txBody>
          <a:bodyPr wrap="square" rtlCol="0">
            <a:spAutoFit/>
          </a:bodyPr>
          <a:lstStyle/>
          <a:p>
            <a:r>
              <a:rPr lang="en-GB" dirty="0"/>
              <a:t>Managing the employee's information is essential for running a business, as there can be changes in contact information.</a:t>
            </a:r>
          </a:p>
          <a:p>
            <a:r>
              <a:rPr lang="en-GB" dirty="0"/>
              <a:t>A good illustration of this could for example be the </a:t>
            </a:r>
            <a:r>
              <a:rPr lang="en-GB" dirty="0" err="1"/>
              <a:t>updateEmployee</a:t>
            </a:r>
            <a:r>
              <a:rPr lang="en-GB" dirty="0"/>
              <a:t>() function.</a:t>
            </a:r>
          </a:p>
          <a:p>
            <a:r>
              <a:rPr lang="en-GB" dirty="0"/>
              <a:t>The Admin wants to update an employee, and have chosen so, through the menu after she logged in. The CPR being the search term in this, you would have to write the CPR to find the employee before changing it.</a:t>
            </a:r>
          </a:p>
          <a:p>
            <a:endParaRPr lang="LID4096" dirty="0"/>
          </a:p>
        </p:txBody>
      </p:sp>
      <p:sp>
        <p:nvSpPr>
          <p:cNvPr id="12" name="TextBox 11">
            <a:extLst>
              <a:ext uri="{FF2B5EF4-FFF2-40B4-BE49-F238E27FC236}">
                <a16:creationId xmlns:a16="http://schemas.microsoft.com/office/drawing/2014/main" id="{59863161-AA7D-44B4-978D-4B68180B89DD}"/>
              </a:ext>
            </a:extLst>
          </p:cNvPr>
          <p:cNvSpPr txBox="1"/>
          <p:nvPr/>
        </p:nvSpPr>
        <p:spPr>
          <a:xfrm>
            <a:off x="700727" y="4182075"/>
            <a:ext cx="11491273" cy="2585323"/>
          </a:xfrm>
          <a:prstGeom prst="rect">
            <a:avLst/>
          </a:prstGeom>
          <a:noFill/>
        </p:spPr>
        <p:txBody>
          <a:bodyPr wrap="square" rtlCol="0">
            <a:spAutoFit/>
          </a:bodyPr>
          <a:lstStyle/>
          <a:p>
            <a:r>
              <a:rPr lang="en-GB" dirty="0"/>
              <a:t>Briefly, here’s how the admin interacts with the system:</a:t>
            </a:r>
          </a:p>
          <a:p>
            <a:pPr marL="285750" lvl="0" indent="-285750">
              <a:buFont typeface="Arial" panose="020B0604020202020204" pitchFamily="34" charset="0"/>
              <a:buChar char="•"/>
            </a:pPr>
            <a:r>
              <a:rPr lang="en-GB" dirty="0"/>
              <a:t>The system displays employees, and asks for CPR of the person to update.</a:t>
            </a:r>
          </a:p>
          <a:p>
            <a:pPr marL="285750" lvl="0" indent="-285750">
              <a:buFont typeface="Arial" panose="020B0604020202020204" pitchFamily="34" charset="0"/>
              <a:buChar char="•"/>
            </a:pPr>
            <a:r>
              <a:rPr lang="en-GB" dirty="0"/>
              <a:t>The admin types in the CPR, the system takes it as a string, and loops through the database employee array list.</a:t>
            </a:r>
          </a:p>
          <a:p>
            <a:pPr marL="285750" lvl="0" indent="-285750">
              <a:buFont typeface="Arial" panose="020B0604020202020204" pitchFamily="34" charset="0"/>
              <a:buChar char="•"/>
            </a:pPr>
            <a:r>
              <a:rPr lang="en-GB" dirty="0"/>
              <a:t>The objects in the array list “employees” matches CPR as searched, else it loops back to </a:t>
            </a:r>
            <a:r>
              <a:rPr lang="en-GB" dirty="0" err="1"/>
              <a:t>updateEmployee</a:t>
            </a:r>
            <a:r>
              <a:rPr lang="en-GB" dirty="0"/>
              <a:t>()</a:t>
            </a:r>
          </a:p>
          <a:p>
            <a:pPr marL="285750" lvl="0" indent="-285750">
              <a:buFont typeface="Arial" panose="020B0604020202020204" pitchFamily="34" charset="0"/>
              <a:buChar char="•"/>
            </a:pPr>
            <a:r>
              <a:rPr lang="en-GB" dirty="0"/>
              <a:t>From here, the system takes in an integer from the Admin, specifying which information they want to change. </a:t>
            </a:r>
          </a:p>
          <a:p>
            <a:pPr marL="285750" lvl="0" indent="-285750">
              <a:buFont typeface="Arial" panose="020B0604020202020204" pitchFamily="34" charset="0"/>
              <a:buChar char="•"/>
            </a:pPr>
            <a:r>
              <a:rPr lang="en-GB" dirty="0"/>
              <a:t>Then, the Admin types in an answer to the updated information. </a:t>
            </a:r>
          </a:p>
          <a:p>
            <a:pPr marL="285750" lvl="0" indent="-285750">
              <a:buFont typeface="Arial" panose="020B0604020202020204" pitchFamily="34" charset="0"/>
              <a:buChar char="•"/>
            </a:pPr>
            <a:r>
              <a:rPr lang="en-GB" dirty="0"/>
              <a:t>The system uses the “set” function for each attribute (Ex. </a:t>
            </a:r>
            <a:r>
              <a:rPr lang="en-GB" dirty="0" err="1"/>
              <a:t>SetFirstName</a:t>
            </a:r>
            <a:r>
              <a:rPr lang="en-GB" dirty="0"/>
              <a:t>()), and the name updates</a:t>
            </a:r>
          </a:p>
          <a:p>
            <a:pPr marL="285750" lvl="0" indent="-285750">
              <a:buFont typeface="Arial" panose="020B0604020202020204" pitchFamily="34" charset="0"/>
              <a:buChar char="•"/>
            </a:pPr>
            <a:r>
              <a:rPr lang="en-GB" dirty="0"/>
              <a:t>The system saves the name in database employees, through </a:t>
            </a:r>
            <a:r>
              <a:rPr lang="en-GB" dirty="0" err="1"/>
              <a:t>saveFile</a:t>
            </a:r>
            <a:r>
              <a:rPr lang="en-GB" dirty="0"/>
              <a:t>()</a:t>
            </a:r>
          </a:p>
          <a:p>
            <a:endParaRPr lang="LID4096" dirty="0"/>
          </a:p>
        </p:txBody>
      </p:sp>
    </p:spTree>
    <p:extLst>
      <p:ext uri="{BB962C8B-B14F-4D97-AF65-F5344CB8AC3E}">
        <p14:creationId xmlns:p14="http://schemas.microsoft.com/office/powerpoint/2010/main" val="178555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endParaRPr lang="en-GB" sz="1800" dirty="0"/>
          </a:p>
          <a:p>
            <a:pPr>
              <a:buFontTx/>
              <a:buChar char="-"/>
            </a:pPr>
            <a:r>
              <a:rPr lang="en-GB" sz="1800" dirty="0"/>
              <a:t>Use Cases (sent as .</a:t>
            </a:r>
            <a:r>
              <a:rPr lang="en-GB" sz="1800" dirty="0" err="1"/>
              <a:t>vpp</a:t>
            </a:r>
            <a:r>
              <a:rPr lang="en-GB" sz="1800" dirty="0"/>
              <a:t> files and .pdf in email).</a:t>
            </a:r>
          </a:p>
          <a:p>
            <a:pPr>
              <a:buFontTx/>
              <a:buChar char="-"/>
            </a:pPr>
            <a:endParaRPr lang="en-GB" sz="1800" dirty="0"/>
          </a:p>
          <a:p>
            <a:pPr>
              <a:buFontTx/>
              <a:buChar char="-"/>
            </a:pPr>
            <a:r>
              <a:rPr lang="en-GB" sz="1800" dirty="0"/>
              <a:t>Conceptual model.</a:t>
            </a:r>
          </a:p>
          <a:p>
            <a:pPr>
              <a:buFontTx/>
              <a:buChar char="-"/>
            </a:pPr>
            <a:endParaRPr lang="en-GB" sz="1800" dirty="0"/>
          </a:p>
          <a:p>
            <a:pPr>
              <a:buFontTx/>
              <a:buChar char="-"/>
            </a:pPr>
            <a:r>
              <a:rPr lang="en-GB" sz="1800" dirty="0"/>
              <a:t>Feasibility Study and Gantt chart.</a:t>
            </a:r>
          </a:p>
          <a:p>
            <a:pPr>
              <a:buFontTx/>
              <a:buChar char="-"/>
            </a:pPr>
            <a:endParaRPr lang="en-GB" sz="1800" dirty="0"/>
          </a:p>
          <a:p>
            <a:pPr>
              <a:buFontTx/>
              <a:buChar char="-"/>
            </a:pPr>
            <a:r>
              <a:rPr lang="en-GB" sz="1800" dirty="0"/>
              <a:t>Java code (and .</a:t>
            </a:r>
            <a:r>
              <a:rPr lang="en-GB" sz="1800" dirty="0" err="1"/>
              <a:t>wmv</a:t>
            </a:r>
            <a:r>
              <a:rPr lang="en-GB" sz="1800" dirty="0"/>
              <a:t> video/ readme.txt file for installation of javaxMail.jar file to enable live emails).</a:t>
            </a:r>
          </a:p>
          <a:p>
            <a:pPr>
              <a:buFontTx/>
              <a:buChar char="-"/>
            </a:pPr>
            <a:endParaRPr lang="en-GB" sz="1800" dirty="0"/>
          </a:p>
          <a:p>
            <a:pPr>
              <a:buFontTx/>
              <a:buChar char="-"/>
            </a:pPr>
            <a:r>
              <a:rPr lang="en-GB" sz="1800" dirty="0"/>
              <a:t>SQL code and EER diagram.</a:t>
            </a:r>
          </a:p>
          <a:p>
            <a:pPr>
              <a:buFontTx/>
              <a:buChar char="-"/>
            </a:pPr>
            <a:endParaRPr lang="en-GB" sz="1800" dirty="0"/>
          </a:p>
          <a:p>
            <a:pPr>
              <a:buFontTx/>
              <a:buChar char="-"/>
            </a:pPr>
            <a:r>
              <a:rPr lang="en-GB" sz="1800" dirty="0"/>
              <a:t>Paper prototype as .</a:t>
            </a:r>
            <a:r>
              <a:rPr lang="en-GB" sz="1800" dirty="0" err="1"/>
              <a:t>xd</a:t>
            </a:r>
            <a:r>
              <a:rPr lang="en-GB" sz="1800" dirty="0"/>
              <a:t> file (also link here: </a:t>
            </a:r>
            <a:r>
              <a:rPr lang="en-GB" sz="1800" dirty="0">
                <a:hlinkClick r:id="rId2"/>
              </a:rPr>
              <a:t>https://xd.adobe.com/view/72f05bea-6171-4743-474d-fa73acdbf2f8-04c1/screen/28ecfd28-ad55-4437-ba0a-9674bf1e5401/logIn</a:t>
            </a:r>
            <a:r>
              <a:rPr lang="en-GB" sz="1800" dirty="0"/>
              <a:t> ).</a:t>
            </a:r>
          </a:p>
          <a:p>
            <a:pPr>
              <a:buFontTx/>
              <a:buChar char="-"/>
            </a:pPr>
            <a:endParaRPr lang="en-GB" sz="1800" dirty="0"/>
          </a:p>
          <a:p>
            <a:pPr marL="0" indent="0">
              <a:buNone/>
            </a:pPr>
            <a:endParaRPr lang="en-GB"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Project Contents</a:t>
            </a:r>
            <a:endParaRPr lang="LID4096" b="1" dirty="0">
              <a:latin typeface="+mn-lt"/>
            </a:endParaRPr>
          </a:p>
        </p:txBody>
      </p:sp>
    </p:spTree>
    <p:extLst>
      <p:ext uri="{BB962C8B-B14F-4D97-AF65-F5344CB8AC3E}">
        <p14:creationId xmlns:p14="http://schemas.microsoft.com/office/powerpoint/2010/main" val="367084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marL="0" indent="0">
              <a:buNone/>
            </a:pPr>
            <a:r>
              <a:rPr lang="en-GB" sz="1800" dirty="0"/>
              <a:t>Overall, we achieved the main goals we were aiming for. </a:t>
            </a:r>
          </a:p>
          <a:p>
            <a:pPr marL="0" indent="0">
              <a:buNone/>
            </a:pPr>
            <a:r>
              <a:rPr lang="en-GB" sz="1800" dirty="0"/>
              <a:t>We had wanted it to be lightweight, and were able to complete the program using a limited amount of code, with very low system requirements.</a:t>
            </a:r>
          </a:p>
          <a:p>
            <a:pPr marL="0" indent="0">
              <a:buNone/>
            </a:pPr>
            <a:r>
              <a:rPr lang="en-GB" sz="1800" dirty="0"/>
              <a:t>We aimed for it to be robust, and it is. We have had zero runtime errors during three different rounds of testing, and through wide use of try/catch in methods and exception handling, we have not found anything that leads to fatal errors.</a:t>
            </a:r>
          </a:p>
          <a:p>
            <a:pPr marL="0" indent="0">
              <a:buNone/>
            </a:pPr>
            <a:r>
              <a:rPr lang="en-GB" sz="1800" dirty="0"/>
              <a:t>We also desired that it was straightforward for beginner users. We utilised ‘outside testers’ – people unfamiliar with the program such as our partners and flatmates, and the feedback was generally positive, even from those who weren’t used to navigating a console. The menus and their flow made sense, and the UX didn’t </a:t>
            </a:r>
            <a:r>
              <a:rPr lang="en-GB" sz="1800"/>
              <a:t>suffer from the lack of a GUI.</a:t>
            </a:r>
            <a:endParaRPr lang="en-GB" sz="1800" dirty="0"/>
          </a:p>
          <a:p>
            <a:pPr marL="0" indent="0">
              <a:buNone/>
            </a:pPr>
            <a:r>
              <a:rPr lang="en-GB" sz="1800" dirty="0"/>
              <a:t>Another aim was that it must integrate into their existing environment with minimal retraining or disruption. This is obviously hard to judge in a simulated environment, but there is nothing that leads us to believe this would be untrue.</a:t>
            </a:r>
          </a:p>
          <a:p>
            <a:pPr marL="0" indent="0">
              <a:buNone/>
            </a:pPr>
            <a:r>
              <a:rPr lang="en-GB" sz="1800" dirty="0"/>
              <a:t>Finally, we also aimed to integrate an ‘email sending’ functionality to the Java code. </a:t>
            </a:r>
            <a:r>
              <a:rPr lang="en-GB" sz="1800" dirty="0" err="1"/>
              <a:t>Ilias</a:t>
            </a:r>
            <a:r>
              <a:rPr lang="en-GB" sz="1800" dirty="0"/>
              <a:t> was able to get this functioning using the javaMail.jar and received emails containing parent invoices to be paid, in real time.</a:t>
            </a:r>
          </a:p>
          <a:p>
            <a:pPr marL="0" indent="0">
              <a:buNone/>
            </a:pPr>
            <a:endParaRPr lang="en-GB" sz="1800" dirty="0"/>
          </a:p>
          <a:p>
            <a:pPr marL="0" indent="0">
              <a:buNone/>
            </a:pPr>
            <a:endParaRPr lang="LID4096"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Summary</a:t>
            </a:r>
            <a:endParaRPr lang="LID4096" b="1" dirty="0">
              <a:latin typeface="+mn-lt"/>
            </a:endParaRPr>
          </a:p>
        </p:txBody>
      </p:sp>
    </p:spTree>
    <p:extLst>
      <p:ext uri="{BB962C8B-B14F-4D97-AF65-F5344CB8AC3E}">
        <p14:creationId xmlns:p14="http://schemas.microsoft.com/office/powerpoint/2010/main" val="31989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marL="0" indent="0">
              <a:buNone/>
            </a:pPr>
            <a:r>
              <a:rPr lang="en-GB" sz="1800" dirty="0"/>
              <a:t>As a group of five, we were tasked to design and create software for Roskilde day-care centre, a small company that needed to update their Administration systems and digitalise their daily tasks. After reviewing the requirements for the System, we brainstormed a range of ideas, from essentials, to ‘nice to have’ functions. The information on the project was open to a degree of interpretation, so we set about establishing common aims and assumptions as a group. </a:t>
            </a:r>
          </a:p>
          <a:p>
            <a:pPr marL="0" indent="0">
              <a:buNone/>
            </a:pPr>
            <a:r>
              <a:rPr lang="en-GB" sz="1800" b="1" dirty="0"/>
              <a:t>AIMS</a:t>
            </a:r>
          </a:p>
          <a:p>
            <a:pPr marL="0" indent="0">
              <a:buNone/>
            </a:pPr>
            <a:r>
              <a:rPr lang="en-GB" sz="1800" dirty="0"/>
              <a:t>We wanted it to be lightweight, robust, and easy to use. It must have a simple and logical UI, as it will be used by users with a range of experience and ability. It must integrate into their existing environment with minimal retraining or disruption.  We also aimed to integrate an ‘email sending’ functionality to the Java code.</a:t>
            </a:r>
          </a:p>
          <a:p>
            <a:pPr marL="0" indent="0">
              <a:buNone/>
            </a:pPr>
            <a:r>
              <a:rPr lang="en-GB" sz="1800" b="1" dirty="0"/>
              <a:t>ASSUMPTIONS (technical)</a:t>
            </a:r>
            <a:endParaRPr lang="en-GB" sz="1800" dirty="0"/>
          </a:p>
          <a:p>
            <a:pPr>
              <a:buFontTx/>
              <a:buChar char="-"/>
            </a:pPr>
            <a:r>
              <a:rPr lang="en-GB" sz="1800" dirty="0"/>
              <a:t>The day-care has one computer, accessed by one person at a time. There will be no need for any interactivity between terminals.</a:t>
            </a:r>
          </a:p>
          <a:p>
            <a:pPr>
              <a:buFontTx/>
              <a:buChar char="-"/>
            </a:pPr>
            <a:r>
              <a:rPr lang="en-GB" sz="1800" dirty="0"/>
              <a:t>A member of our team will attend the day-care to do an initial installation. Certain aspects like the javaMail.jar need to be imported  for all functionalities of the software to work.</a:t>
            </a:r>
          </a:p>
          <a:p>
            <a:pPr marL="0" indent="0">
              <a:buNone/>
            </a:pPr>
            <a:endParaRPr lang="en-GB" sz="1800" dirty="0"/>
          </a:p>
          <a:p>
            <a:pPr marL="0" indent="0">
              <a:buNone/>
            </a:pPr>
            <a:r>
              <a:rPr lang="en-GB" sz="1800" dirty="0"/>
              <a:t>From these examples, we were able to build our FURPS+</a:t>
            </a:r>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Introduction</a:t>
            </a:r>
            <a:endParaRPr lang="LID4096" b="1" dirty="0">
              <a:latin typeface="+mn-lt"/>
            </a:endParaRPr>
          </a:p>
        </p:txBody>
      </p:sp>
    </p:spTree>
    <p:extLst>
      <p:ext uri="{BB962C8B-B14F-4D97-AF65-F5344CB8AC3E}">
        <p14:creationId xmlns:p14="http://schemas.microsoft.com/office/powerpoint/2010/main" val="224382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marL="0" indent="0">
              <a:buNone/>
            </a:pPr>
            <a:r>
              <a:rPr lang="en-GB" sz="1800" b="1" dirty="0"/>
              <a:t>Functionality</a:t>
            </a:r>
            <a:r>
              <a:rPr lang="en-GB" sz="1800" dirty="0"/>
              <a:t>:</a:t>
            </a:r>
          </a:p>
          <a:p>
            <a:pPr>
              <a:buFontTx/>
              <a:buChar char="-"/>
            </a:pPr>
            <a:r>
              <a:rPr lang="en-GB" sz="1800" dirty="0"/>
              <a:t>Create and manage information about employees, parents, and children in the system.</a:t>
            </a:r>
          </a:p>
          <a:p>
            <a:pPr>
              <a:buFontTx/>
              <a:buChar char="-"/>
            </a:pPr>
            <a:r>
              <a:rPr lang="en-GB" sz="1800" dirty="0"/>
              <a:t>Create and manage employee schedules in the system.</a:t>
            </a:r>
          </a:p>
          <a:p>
            <a:pPr>
              <a:buFontTx/>
              <a:buChar char="-"/>
            </a:pPr>
            <a:r>
              <a:rPr lang="en-GB" sz="1800" dirty="0"/>
              <a:t>Create and manage payment records and invoices in the system.</a:t>
            </a:r>
          </a:p>
          <a:p>
            <a:pPr>
              <a:buFontTx/>
              <a:buChar char="-"/>
            </a:pPr>
            <a:r>
              <a:rPr lang="en-GB" sz="1800" dirty="0"/>
              <a:t>Have the ability to email invoices and receipts to parents email addresses once paid.</a:t>
            </a:r>
          </a:p>
          <a:p>
            <a:pPr marL="0" indent="0">
              <a:buNone/>
            </a:pPr>
            <a:r>
              <a:rPr lang="en-GB" sz="1800" b="1" dirty="0"/>
              <a:t>Usability:</a:t>
            </a:r>
          </a:p>
          <a:p>
            <a:pPr>
              <a:buFontTx/>
              <a:buChar char="-"/>
            </a:pPr>
            <a:r>
              <a:rPr lang="en-GB" sz="1800" dirty="0"/>
              <a:t>The system aims to be user-friendly. This is achieved through simple menus with unambiguous options.</a:t>
            </a:r>
          </a:p>
          <a:p>
            <a:pPr marL="0" indent="0">
              <a:buNone/>
            </a:pPr>
            <a:r>
              <a:rPr lang="en-GB" sz="1800" b="1" dirty="0"/>
              <a:t>Reliability:</a:t>
            </a:r>
          </a:p>
          <a:p>
            <a:pPr>
              <a:buFontTx/>
              <a:buChar char="-"/>
            </a:pPr>
            <a:r>
              <a:rPr lang="en-GB" sz="1800" dirty="0"/>
              <a:t>The system will have a low frequency of failure (ideally non-existent). The data will be saved whenever it is modified (created, changed, deleted) in case of a software/hardware crash.</a:t>
            </a:r>
          </a:p>
          <a:p>
            <a:pPr marL="0" indent="0">
              <a:buNone/>
            </a:pPr>
            <a:r>
              <a:rPr lang="en-GB" sz="1800" b="1" dirty="0"/>
              <a:t>Performance:</a:t>
            </a:r>
          </a:p>
          <a:p>
            <a:pPr>
              <a:buFontTx/>
              <a:buChar char="-"/>
            </a:pPr>
            <a:r>
              <a:rPr lang="en-GB" sz="1800" dirty="0"/>
              <a:t>The system supports one user at a time.</a:t>
            </a:r>
          </a:p>
          <a:p>
            <a:pPr>
              <a:buFontTx/>
              <a:buChar char="-"/>
            </a:pPr>
            <a:r>
              <a:rPr lang="en-GB" sz="1800" dirty="0"/>
              <a:t>The simple architecture will allow for a fast response time, with no action taking longer than 0.5s.</a:t>
            </a:r>
            <a:endParaRPr lang="LID4096"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FURPS+</a:t>
            </a:r>
            <a:endParaRPr lang="LID4096" b="1" dirty="0">
              <a:latin typeface="+mn-lt"/>
            </a:endParaRPr>
          </a:p>
        </p:txBody>
      </p:sp>
    </p:spTree>
    <p:extLst>
      <p:ext uri="{BB962C8B-B14F-4D97-AF65-F5344CB8AC3E}">
        <p14:creationId xmlns:p14="http://schemas.microsoft.com/office/powerpoint/2010/main" val="74104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marL="0" indent="0">
              <a:buNone/>
            </a:pPr>
            <a:r>
              <a:rPr lang="en-GB" sz="1800" b="1" dirty="0"/>
              <a:t>Supportability:</a:t>
            </a:r>
          </a:p>
          <a:p>
            <a:pPr>
              <a:buFontTx/>
              <a:buChar char="-"/>
            </a:pPr>
            <a:r>
              <a:rPr lang="en-GB" sz="1800" dirty="0"/>
              <a:t>In the future, the system will be able to be connected with a cloud database that can store all information.</a:t>
            </a:r>
          </a:p>
          <a:p>
            <a:pPr>
              <a:buFontTx/>
              <a:buChar char="-"/>
            </a:pPr>
            <a:r>
              <a:rPr lang="en-GB" sz="1800" dirty="0"/>
              <a:t>The system has been designed using a single controller/service class linking the front end menus to the back end database. This allows further updates to be more easily added in the future without re-writing the entire program – for example adding extra menus or switching to a GUI.</a:t>
            </a:r>
          </a:p>
          <a:p>
            <a:pPr marL="0" indent="0">
              <a:buNone/>
            </a:pPr>
            <a:r>
              <a:rPr lang="en-GB" sz="1800" b="1" dirty="0"/>
              <a:t>Plus +</a:t>
            </a:r>
          </a:p>
          <a:p>
            <a:pPr>
              <a:buFontTx/>
              <a:buChar char="-"/>
            </a:pPr>
            <a:r>
              <a:rPr lang="en-GB" sz="1800" dirty="0"/>
              <a:t>Design constraints.</a:t>
            </a:r>
          </a:p>
          <a:p>
            <a:pPr>
              <a:buFontTx/>
              <a:buChar char="-"/>
            </a:pPr>
            <a:r>
              <a:rPr lang="en-GB" sz="1800" dirty="0"/>
              <a:t>Implementation constraints.</a:t>
            </a:r>
          </a:p>
          <a:p>
            <a:pPr>
              <a:buFontTx/>
              <a:buChar char="-"/>
            </a:pPr>
            <a:r>
              <a:rPr lang="en-GB" sz="1800" dirty="0"/>
              <a:t>Interface requirements: the computer may need to be interfaced with a local printer, if employees wish to print their rosters.</a:t>
            </a:r>
          </a:p>
          <a:p>
            <a:pPr>
              <a:buFontTx/>
              <a:buChar char="-"/>
            </a:pPr>
            <a:r>
              <a:rPr lang="en-GB" sz="1800" dirty="0"/>
              <a:t>Physical requirements: the computer needs to be internet connected to be able to send invoices to parents via email. As stated in the Feasibility Study, it is recommended that the computer be password protected and in a lockable room as it will contain personal data.</a:t>
            </a:r>
            <a:endParaRPr lang="LID4096"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FURPS+ cont.</a:t>
            </a:r>
            <a:endParaRPr lang="LID4096" b="1" dirty="0">
              <a:latin typeface="+mn-lt"/>
            </a:endParaRPr>
          </a:p>
        </p:txBody>
      </p:sp>
    </p:spTree>
    <p:extLst>
      <p:ext uri="{BB962C8B-B14F-4D97-AF65-F5344CB8AC3E}">
        <p14:creationId xmlns:p14="http://schemas.microsoft.com/office/powerpoint/2010/main" val="265276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marL="0" indent="0">
              <a:buNone/>
            </a:pPr>
            <a:r>
              <a:rPr lang="en-GB" sz="1800" dirty="0"/>
              <a:t>Use cases can be seen in full externally.</a:t>
            </a:r>
          </a:p>
          <a:p>
            <a:pPr marL="0" indent="0">
              <a:buNone/>
            </a:pPr>
            <a:endParaRPr lang="LID4096"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Use Cases</a:t>
            </a:r>
            <a:endParaRPr lang="LID4096" b="1" dirty="0">
              <a:latin typeface="+mn-lt"/>
            </a:endParaRPr>
          </a:p>
        </p:txBody>
      </p:sp>
      <p:pic>
        <p:nvPicPr>
          <p:cNvPr id="2" name="Picture 1">
            <a:extLst>
              <a:ext uri="{FF2B5EF4-FFF2-40B4-BE49-F238E27FC236}">
                <a16:creationId xmlns:a16="http://schemas.microsoft.com/office/drawing/2014/main" id="{C3864AE0-3525-46A5-8671-37FFC897A405}"/>
              </a:ext>
            </a:extLst>
          </p:cNvPr>
          <p:cNvPicPr>
            <a:picLocks noChangeAspect="1"/>
          </p:cNvPicPr>
          <p:nvPr/>
        </p:nvPicPr>
        <p:blipFill>
          <a:blip r:embed="rId2"/>
          <a:stretch>
            <a:fillRect/>
          </a:stretch>
        </p:blipFill>
        <p:spPr>
          <a:xfrm>
            <a:off x="838199" y="2029283"/>
            <a:ext cx="6891779" cy="3924300"/>
          </a:xfrm>
          <a:prstGeom prst="rect">
            <a:avLst/>
          </a:prstGeom>
        </p:spPr>
      </p:pic>
      <p:sp>
        <p:nvSpPr>
          <p:cNvPr id="7" name="TextBox 6">
            <a:extLst>
              <a:ext uri="{FF2B5EF4-FFF2-40B4-BE49-F238E27FC236}">
                <a16:creationId xmlns:a16="http://schemas.microsoft.com/office/drawing/2014/main" id="{2FBE4DB7-02FB-4A0A-AE6B-A2B3877DC5CE}"/>
              </a:ext>
            </a:extLst>
          </p:cNvPr>
          <p:cNvSpPr txBox="1"/>
          <p:nvPr/>
        </p:nvSpPr>
        <p:spPr>
          <a:xfrm>
            <a:off x="8521831" y="2724346"/>
            <a:ext cx="2831969" cy="1754326"/>
          </a:xfrm>
          <a:prstGeom prst="rect">
            <a:avLst/>
          </a:prstGeom>
          <a:noFill/>
        </p:spPr>
        <p:txBody>
          <a:bodyPr wrap="square" rtlCol="0">
            <a:spAutoFit/>
          </a:bodyPr>
          <a:lstStyle/>
          <a:p>
            <a:r>
              <a:rPr lang="en-GB" dirty="0"/>
              <a:t>As a starting point, we used CRUD for any situation involving creation or manipulation of data. These were then expanded into a full Use Case.</a:t>
            </a:r>
            <a:endParaRPr lang="LID4096" dirty="0"/>
          </a:p>
        </p:txBody>
      </p:sp>
    </p:spTree>
    <p:extLst>
      <p:ext uri="{BB962C8B-B14F-4D97-AF65-F5344CB8AC3E}">
        <p14:creationId xmlns:p14="http://schemas.microsoft.com/office/powerpoint/2010/main" val="147124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marL="0" indent="0">
              <a:buNone/>
            </a:pPr>
            <a:r>
              <a:rPr lang="en-GB" sz="1800" dirty="0"/>
              <a:t>Once developed, we established assumptions, pre-conditions, and post-conditions.</a:t>
            </a:r>
            <a:endParaRPr lang="LID4096"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Use Cases cont.</a:t>
            </a:r>
            <a:endParaRPr lang="LID4096" b="1" dirty="0">
              <a:latin typeface="+mn-lt"/>
            </a:endParaRPr>
          </a:p>
        </p:txBody>
      </p:sp>
      <p:pic>
        <p:nvPicPr>
          <p:cNvPr id="5" name="Picture 4" descr="A screenshot of text&#10;&#10;Description automatically generated">
            <a:extLst>
              <a:ext uri="{FF2B5EF4-FFF2-40B4-BE49-F238E27FC236}">
                <a16:creationId xmlns:a16="http://schemas.microsoft.com/office/drawing/2014/main" id="{52DFE0E4-86C9-4977-8465-E701920BF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1663"/>
            <a:ext cx="5859780" cy="4305300"/>
          </a:xfrm>
          <a:prstGeom prst="rect">
            <a:avLst/>
          </a:prstGeom>
        </p:spPr>
      </p:pic>
      <p:sp>
        <p:nvSpPr>
          <p:cNvPr id="6" name="TextBox 5">
            <a:extLst>
              <a:ext uri="{FF2B5EF4-FFF2-40B4-BE49-F238E27FC236}">
                <a16:creationId xmlns:a16="http://schemas.microsoft.com/office/drawing/2014/main" id="{D3451C10-8B37-404F-964E-C3CBD2D97B5C}"/>
              </a:ext>
            </a:extLst>
          </p:cNvPr>
          <p:cNvSpPr txBox="1"/>
          <p:nvPr/>
        </p:nvSpPr>
        <p:spPr>
          <a:xfrm>
            <a:off x="7496175" y="2390775"/>
            <a:ext cx="3857625" cy="3139321"/>
          </a:xfrm>
          <a:prstGeom prst="rect">
            <a:avLst/>
          </a:prstGeom>
          <a:noFill/>
        </p:spPr>
        <p:txBody>
          <a:bodyPr wrap="square" rtlCol="0">
            <a:spAutoFit/>
          </a:bodyPr>
          <a:lstStyle/>
          <a:p>
            <a:r>
              <a:rPr lang="en-GB" dirty="0"/>
              <a:t>As none of us are parents or have experience in the field, we made basic assumptions on the day-to-day running of a day-care. We established it as a small, private business. We imagined a business that size would need only one computer terminal, with Sandra as the Admin/manager and five other employees. Of course the system will allow more than five employees to be entered if necessary.</a:t>
            </a:r>
            <a:endParaRPr lang="LID4096" dirty="0"/>
          </a:p>
        </p:txBody>
      </p:sp>
    </p:spTree>
    <p:extLst>
      <p:ext uri="{BB962C8B-B14F-4D97-AF65-F5344CB8AC3E}">
        <p14:creationId xmlns:p14="http://schemas.microsoft.com/office/powerpoint/2010/main" val="338153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Use Cases cont.</a:t>
            </a:r>
            <a:endParaRPr lang="LID4096" b="1" dirty="0">
              <a:latin typeface="+mn-lt"/>
            </a:endParaRPr>
          </a:p>
        </p:txBody>
      </p:sp>
      <p:sp>
        <p:nvSpPr>
          <p:cNvPr id="6" name="TextBox 5">
            <a:extLst>
              <a:ext uri="{FF2B5EF4-FFF2-40B4-BE49-F238E27FC236}">
                <a16:creationId xmlns:a16="http://schemas.microsoft.com/office/drawing/2014/main" id="{D3451C10-8B37-404F-964E-C3CBD2D97B5C}"/>
              </a:ext>
            </a:extLst>
          </p:cNvPr>
          <p:cNvSpPr txBox="1"/>
          <p:nvPr/>
        </p:nvSpPr>
        <p:spPr>
          <a:xfrm>
            <a:off x="7049225" y="3571920"/>
            <a:ext cx="3857625" cy="1754326"/>
          </a:xfrm>
          <a:prstGeom prst="rect">
            <a:avLst/>
          </a:prstGeom>
          <a:noFill/>
        </p:spPr>
        <p:txBody>
          <a:bodyPr wrap="square" rtlCol="0">
            <a:spAutoFit/>
          </a:bodyPr>
          <a:lstStyle/>
          <a:p>
            <a:r>
              <a:rPr lang="en-GB" dirty="0"/>
              <a:t>Finally, we developed both a software and a paper prototype. </a:t>
            </a:r>
          </a:p>
          <a:p>
            <a:r>
              <a:rPr lang="en-GB" dirty="0"/>
              <a:t>The aim of these was to check the menu layout/flow was intuitive, and that the controller and service calls interacted correctly with each other.</a:t>
            </a:r>
            <a:endParaRPr lang="LID4096" dirty="0"/>
          </a:p>
        </p:txBody>
      </p:sp>
      <p:pic>
        <p:nvPicPr>
          <p:cNvPr id="7" name="Picture 6" descr="A screenshot of a cell phone&#10;&#10;Description automatically generated">
            <a:extLst>
              <a:ext uri="{FF2B5EF4-FFF2-40B4-BE49-F238E27FC236}">
                <a16:creationId xmlns:a16="http://schemas.microsoft.com/office/drawing/2014/main" id="{583542A7-3AB8-41DB-A004-DBE93D4AB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89853"/>
            <a:ext cx="2270760" cy="291846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1D50DAD-BB1B-405C-AD58-4FC1C1F84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175" y="3139153"/>
            <a:ext cx="3086100" cy="252222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61C5C58-7997-4DB0-9946-D7547CAAC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196627"/>
            <a:ext cx="8747760" cy="1524000"/>
          </a:xfrm>
          <a:prstGeom prst="rect">
            <a:avLst/>
          </a:prstGeom>
        </p:spPr>
      </p:pic>
    </p:spTree>
    <p:extLst>
      <p:ext uri="{BB962C8B-B14F-4D97-AF65-F5344CB8AC3E}">
        <p14:creationId xmlns:p14="http://schemas.microsoft.com/office/powerpoint/2010/main" val="156514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D2F23-C479-4E36-AE0C-3CBD735C2E25}"/>
              </a:ext>
            </a:extLst>
          </p:cNvPr>
          <p:cNvSpPr>
            <a:spLocks noGrp="1"/>
          </p:cNvSpPr>
          <p:nvPr>
            <p:ph idx="1"/>
          </p:nvPr>
        </p:nvSpPr>
        <p:spPr>
          <a:xfrm>
            <a:off x="838200" y="1197204"/>
            <a:ext cx="10515600" cy="4979759"/>
          </a:xfrm>
        </p:spPr>
        <p:txBody>
          <a:bodyPr>
            <a:normAutofit/>
          </a:bodyPr>
          <a:lstStyle/>
          <a:p>
            <a:pPr marL="0" indent="0">
              <a:buNone/>
            </a:pPr>
            <a:r>
              <a:rPr lang="en-GB" sz="1800" dirty="0"/>
              <a:t>Basic structure: the </a:t>
            </a:r>
            <a:r>
              <a:rPr lang="en-GB" sz="1800" i="1" dirty="0"/>
              <a:t>App</a:t>
            </a:r>
            <a:r>
              <a:rPr lang="en-GB" sz="1800" dirty="0"/>
              <a:t> class contains the main method, which is responsible for creating a single public </a:t>
            </a:r>
            <a:r>
              <a:rPr lang="en-GB" sz="1800" i="1" dirty="0"/>
              <a:t>controller</a:t>
            </a:r>
            <a:r>
              <a:rPr lang="en-GB" sz="1800" dirty="0"/>
              <a:t>, and launching the initial menu. The controller retrieves methods from the </a:t>
            </a:r>
            <a:r>
              <a:rPr lang="en-GB" sz="1800" i="1" dirty="0"/>
              <a:t>service</a:t>
            </a:r>
            <a:r>
              <a:rPr lang="en-GB" sz="1800" dirty="0"/>
              <a:t> class, which handles all methods, </a:t>
            </a:r>
            <a:r>
              <a:rPr lang="en-GB" sz="1800" i="1" dirty="0"/>
              <a:t>file management</a:t>
            </a:r>
            <a:r>
              <a:rPr lang="en-GB" sz="1800" dirty="0"/>
              <a:t>, and retrieval of data from the </a:t>
            </a:r>
            <a:r>
              <a:rPr lang="en-GB" sz="1800" i="1" dirty="0"/>
              <a:t>database</a:t>
            </a:r>
            <a:r>
              <a:rPr lang="en-GB" sz="1800" dirty="0"/>
              <a:t>. Thus, using </a:t>
            </a:r>
            <a:r>
              <a:rPr lang="en-GB" sz="1800" dirty="0" err="1"/>
              <a:t>App.</a:t>
            </a:r>
            <a:r>
              <a:rPr lang="en-GB" sz="1800" i="1" dirty="0" err="1"/>
              <a:t>getController</a:t>
            </a:r>
            <a:r>
              <a:rPr lang="en-GB" sz="1800" dirty="0"/>
              <a:t>() will result in any method being retrieved.</a:t>
            </a:r>
          </a:p>
          <a:p>
            <a:pPr marL="0" indent="0">
              <a:buNone/>
            </a:pPr>
            <a:endParaRPr lang="en-GB" sz="1800" dirty="0"/>
          </a:p>
        </p:txBody>
      </p:sp>
      <p:sp>
        <p:nvSpPr>
          <p:cNvPr id="4" name="Title 1">
            <a:extLst>
              <a:ext uri="{FF2B5EF4-FFF2-40B4-BE49-F238E27FC236}">
                <a16:creationId xmlns:a16="http://schemas.microsoft.com/office/drawing/2014/main" id="{0EF5A978-2684-4ACB-AEE7-AE1226F0A933}"/>
              </a:ext>
            </a:extLst>
          </p:cNvPr>
          <p:cNvSpPr>
            <a:spLocks noGrp="1"/>
          </p:cNvSpPr>
          <p:nvPr>
            <p:ph type="title"/>
          </p:nvPr>
        </p:nvSpPr>
        <p:spPr>
          <a:xfrm>
            <a:off x="838200" y="365125"/>
            <a:ext cx="10515600" cy="832079"/>
          </a:xfrm>
        </p:spPr>
        <p:txBody>
          <a:bodyPr/>
          <a:lstStyle/>
          <a:p>
            <a:r>
              <a:rPr lang="en-GB" b="1" dirty="0">
                <a:latin typeface="+mn-lt"/>
              </a:rPr>
              <a:t>Code examples</a:t>
            </a:r>
            <a:endParaRPr lang="LID4096" b="1" dirty="0">
              <a:latin typeface="+mn-lt"/>
            </a:endParaRPr>
          </a:p>
        </p:txBody>
      </p:sp>
      <p:pic>
        <p:nvPicPr>
          <p:cNvPr id="5" name="Picture 4" descr="A screenshot of a social media post&#10;&#10;Description automatically generated">
            <a:extLst>
              <a:ext uri="{FF2B5EF4-FFF2-40B4-BE49-F238E27FC236}">
                <a16:creationId xmlns:a16="http://schemas.microsoft.com/office/drawing/2014/main" id="{C59B86D7-1FEC-4E9C-9E47-74EAB2298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45" y="2903396"/>
            <a:ext cx="4290060" cy="2499360"/>
          </a:xfrm>
          <a:prstGeom prst="rect">
            <a:avLst/>
          </a:prstGeom>
          <a:ln>
            <a:noFill/>
          </a:ln>
        </p:spPr>
      </p:pic>
      <p:pic>
        <p:nvPicPr>
          <p:cNvPr id="7" name="Picture 6" descr="A screenshot of a cell phone&#10;&#10;Description automatically generated">
            <a:extLst>
              <a:ext uri="{FF2B5EF4-FFF2-40B4-BE49-F238E27FC236}">
                <a16:creationId xmlns:a16="http://schemas.microsoft.com/office/drawing/2014/main" id="{A0D6FE33-3FBD-4D62-9D5F-F5BC6E500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510" y="2342577"/>
            <a:ext cx="2621280" cy="1310640"/>
          </a:xfrm>
          <a:prstGeom prst="rect">
            <a:avLst/>
          </a:prstGeom>
          <a:ln>
            <a:noFill/>
          </a:ln>
        </p:spPr>
      </p:pic>
      <p:pic>
        <p:nvPicPr>
          <p:cNvPr id="9" name="Picture 8" descr="A screenshot of a cell phone&#10;&#10;Description automatically generated">
            <a:extLst>
              <a:ext uri="{FF2B5EF4-FFF2-40B4-BE49-F238E27FC236}">
                <a16:creationId xmlns:a16="http://schemas.microsoft.com/office/drawing/2014/main" id="{D7297F30-B5FB-45D7-9B64-90564F623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510" y="4724576"/>
            <a:ext cx="3749040" cy="1356360"/>
          </a:xfrm>
          <a:prstGeom prst="rect">
            <a:avLst/>
          </a:prstGeom>
          <a:ln>
            <a:solidFill>
              <a:schemeClr val="bg1"/>
            </a:solidFill>
          </a:ln>
        </p:spPr>
      </p:pic>
    </p:spTree>
    <p:extLst>
      <p:ext uri="{BB962C8B-B14F-4D97-AF65-F5344CB8AC3E}">
        <p14:creationId xmlns:p14="http://schemas.microsoft.com/office/powerpoint/2010/main" val="162314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6C029FA-24CB-4ED9-839E-166A057A8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2417" cy="6858000"/>
          </a:xfrm>
          <a:prstGeom prst="rect">
            <a:avLst/>
          </a:prstGeom>
        </p:spPr>
      </p:pic>
      <p:sp>
        <p:nvSpPr>
          <p:cNvPr id="10" name="TextBox 9">
            <a:extLst>
              <a:ext uri="{FF2B5EF4-FFF2-40B4-BE49-F238E27FC236}">
                <a16:creationId xmlns:a16="http://schemas.microsoft.com/office/drawing/2014/main" id="{65405DD6-8C1C-4EAB-8031-42B505DD4C8E}"/>
              </a:ext>
            </a:extLst>
          </p:cNvPr>
          <p:cNvSpPr txBox="1"/>
          <p:nvPr/>
        </p:nvSpPr>
        <p:spPr>
          <a:xfrm>
            <a:off x="5976896" y="3429000"/>
            <a:ext cx="5966865" cy="3139321"/>
          </a:xfrm>
          <a:prstGeom prst="rect">
            <a:avLst/>
          </a:prstGeom>
          <a:noFill/>
        </p:spPr>
        <p:txBody>
          <a:bodyPr wrap="square" rtlCol="0">
            <a:spAutoFit/>
          </a:bodyPr>
          <a:lstStyle/>
          <a:p>
            <a:r>
              <a:rPr lang="en-GB" dirty="0">
                <a:solidFill>
                  <a:schemeClr val="bg1"/>
                </a:solidFill>
                <a:highlight>
                  <a:srgbClr val="808080"/>
                </a:highlight>
              </a:rPr>
              <a:t>An important part in the program had to with parents' payment to Roskilde Day-care. Obviously not all parents have to pay, so we included a </a:t>
            </a:r>
            <a:r>
              <a:rPr lang="en-GB" dirty="0" err="1">
                <a:solidFill>
                  <a:schemeClr val="bg1"/>
                </a:solidFill>
                <a:highlight>
                  <a:srgbClr val="808080"/>
                </a:highlight>
              </a:rPr>
              <a:t>boolean</a:t>
            </a:r>
            <a:r>
              <a:rPr lang="en-GB" dirty="0">
                <a:solidFill>
                  <a:schemeClr val="bg1"/>
                </a:solidFill>
                <a:highlight>
                  <a:srgbClr val="808080"/>
                </a:highlight>
              </a:rPr>
              <a:t> variable “</a:t>
            </a:r>
            <a:r>
              <a:rPr lang="en-GB" dirty="0" err="1">
                <a:solidFill>
                  <a:schemeClr val="bg1"/>
                </a:solidFill>
                <a:highlight>
                  <a:srgbClr val="808080"/>
                </a:highlight>
              </a:rPr>
              <a:t>isPaid</a:t>
            </a:r>
            <a:r>
              <a:rPr lang="en-GB" dirty="0">
                <a:solidFill>
                  <a:schemeClr val="bg1"/>
                </a:solidFill>
                <a:highlight>
                  <a:srgbClr val="808080"/>
                </a:highlight>
              </a:rPr>
              <a:t>” (field in SQL) to the Parent class.</a:t>
            </a:r>
            <a:br>
              <a:rPr lang="en-GB" dirty="0">
                <a:solidFill>
                  <a:schemeClr val="bg1"/>
                </a:solidFill>
                <a:highlight>
                  <a:srgbClr val="808080"/>
                </a:highlight>
              </a:rPr>
            </a:br>
            <a:r>
              <a:rPr lang="en-GB" dirty="0">
                <a:solidFill>
                  <a:schemeClr val="bg1"/>
                </a:solidFill>
                <a:highlight>
                  <a:srgbClr val="808080"/>
                </a:highlight>
              </a:rPr>
              <a:t>If a parent has not paid and has more than 0 children, then (and only then) can they pay.</a:t>
            </a:r>
            <a:br>
              <a:rPr lang="en-GB" dirty="0">
                <a:solidFill>
                  <a:schemeClr val="bg1"/>
                </a:solidFill>
                <a:highlight>
                  <a:srgbClr val="808080"/>
                </a:highlight>
              </a:rPr>
            </a:br>
            <a:r>
              <a:rPr lang="en-GB" dirty="0">
                <a:solidFill>
                  <a:schemeClr val="bg1"/>
                </a:solidFill>
                <a:highlight>
                  <a:srgbClr val="808080"/>
                </a:highlight>
              </a:rPr>
              <a:t>The payment is calculated as (no. of children x 3600 DKK). After the payment has been entered, the </a:t>
            </a:r>
            <a:r>
              <a:rPr lang="en-GB" dirty="0" err="1">
                <a:solidFill>
                  <a:schemeClr val="bg1"/>
                </a:solidFill>
                <a:highlight>
                  <a:srgbClr val="808080"/>
                </a:highlight>
              </a:rPr>
              <a:t>boolean</a:t>
            </a:r>
            <a:r>
              <a:rPr lang="en-GB" dirty="0">
                <a:solidFill>
                  <a:schemeClr val="bg1"/>
                </a:solidFill>
                <a:highlight>
                  <a:srgbClr val="808080"/>
                </a:highlight>
              </a:rPr>
              <a:t> </a:t>
            </a:r>
            <a:r>
              <a:rPr lang="en-GB" dirty="0" err="1">
                <a:solidFill>
                  <a:schemeClr val="bg1"/>
                </a:solidFill>
                <a:highlight>
                  <a:srgbClr val="808080"/>
                </a:highlight>
              </a:rPr>
              <a:t>isPaid</a:t>
            </a:r>
            <a:r>
              <a:rPr lang="en-GB" dirty="0">
                <a:solidFill>
                  <a:schemeClr val="bg1"/>
                </a:solidFill>
                <a:highlight>
                  <a:srgbClr val="808080"/>
                </a:highlight>
              </a:rPr>
              <a:t> becomes true, an invoice is printed to the console and also sent via e-mail (which will be covered below)</a:t>
            </a:r>
          </a:p>
          <a:p>
            <a:endParaRPr lang="LID4096" dirty="0">
              <a:solidFill>
                <a:schemeClr val="bg1"/>
              </a:solidFill>
              <a:highlight>
                <a:srgbClr val="808080"/>
              </a:highlight>
            </a:endParaRPr>
          </a:p>
        </p:txBody>
      </p:sp>
    </p:spTree>
    <p:extLst>
      <p:ext uri="{BB962C8B-B14F-4D97-AF65-F5344CB8AC3E}">
        <p14:creationId xmlns:p14="http://schemas.microsoft.com/office/powerpoint/2010/main" val="63595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9A25555D8BD241A544743C17A237BC" ma:contentTypeVersion="7" ma:contentTypeDescription="Create a new document." ma:contentTypeScope="" ma:versionID="b33f6617fdc5312d2df2693d87b2a134">
  <xsd:schema xmlns:xsd="http://www.w3.org/2001/XMLSchema" xmlns:xs="http://www.w3.org/2001/XMLSchema" xmlns:p="http://schemas.microsoft.com/office/2006/metadata/properties" xmlns:ns2="8f111e55-e849-4af3-99ff-0f8d00c1008b" targetNamespace="http://schemas.microsoft.com/office/2006/metadata/properties" ma:root="true" ma:fieldsID="c4d0598614ae8591a85d3ca0f9a7fd96" ns2:_="">
    <xsd:import namespace="8f111e55-e849-4af3-99ff-0f8d00c100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11e55-e849-4af3-99ff-0f8d00c10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ED806B-C3D9-4E18-90FF-BFD878B1BC15}">
  <ds:schemaRefs>
    <ds:schemaRef ds:uri="http://schemas.microsoft.com/sharepoint/v3/contenttype/forms"/>
  </ds:schemaRefs>
</ds:datastoreItem>
</file>

<file path=customXml/itemProps2.xml><?xml version="1.0" encoding="utf-8"?>
<ds:datastoreItem xmlns:ds="http://schemas.openxmlformats.org/officeDocument/2006/customXml" ds:itemID="{01E0AC70-C98F-4C53-8C41-6EF31A4BB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111e55-e849-4af3-99ff-0f8d00c100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BD210F-1EE7-4D70-B8D1-16F3654164C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1179</TotalTime>
  <Words>1860</Words>
  <Application>Microsoft Office PowerPoint</Application>
  <PresentationFormat>Widescreen</PresentationFormat>
  <Paragraphs>91</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Calibri Light</vt:lpstr>
      <vt:lpstr>Office Theme</vt:lpstr>
      <vt:lpstr>Picture (Metafile)</vt:lpstr>
      <vt:lpstr>Software Design</vt:lpstr>
      <vt:lpstr>Introduction</vt:lpstr>
      <vt:lpstr>FURPS+</vt:lpstr>
      <vt:lpstr>FURPS+ cont.</vt:lpstr>
      <vt:lpstr>Use Cases</vt:lpstr>
      <vt:lpstr>Use Cases cont.</vt:lpstr>
      <vt:lpstr>Use Cases cont.</vt:lpstr>
      <vt:lpstr>Code examples</vt:lpstr>
      <vt:lpstr>PowerPoint Presentation</vt:lpstr>
      <vt:lpstr>Code examples cont.</vt:lpstr>
      <vt:lpstr>Code examples cont.</vt:lpstr>
      <vt:lpstr>PowerPoint Presentation</vt:lpstr>
      <vt:lpstr>Code cont.</vt:lpstr>
      <vt:lpstr>Project Contents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David Stephen Hards</dc:creator>
  <cp:lastModifiedBy>David Stephen Hards</cp:lastModifiedBy>
  <cp:revision>31</cp:revision>
  <dcterms:created xsi:type="dcterms:W3CDTF">2020-03-24T17:05:21Z</dcterms:created>
  <dcterms:modified xsi:type="dcterms:W3CDTF">2020-03-27T11:21:48Z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0x010100159A25555D8BD241A544743C17A237BC</vt:lpwstr>
  </property>
</Properties>
</file>