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716" autoAdjust="0"/>
  </p:normalViewPr>
  <p:slideViewPr>
    <p:cSldViewPr snapToGrid="0">
      <p:cViewPr varScale="1">
        <p:scale>
          <a:sx n="58" d="100"/>
          <a:sy n="58" d="100"/>
        </p:scale>
        <p:origin x="25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52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78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d44d732c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5d44d732c9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smtClean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 - вектор, с разными значениями сумм, а m - это размер </a:t>
            </a:r>
            <a:r>
              <a:rPr lang="ru-RU" sz="1050" dirty="0" err="1" smtClean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батча</a:t>
            </a:r>
            <a:r>
              <a:rPr lang="ru-RU" sz="1050" dirty="0" smtClean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2. вычисление мат ожидания и дисперсии для </a:t>
            </a:r>
            <a:r>
              <a:rPr lang="ru-RU" sz="1050" dirty="0" err="1" smtClean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батчей</a:t>
            </a:r>
            <a:r>
              <a:rPr lang="ru-RU" sz="1050" dirty="0" smtClean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И, далее, чтобы вектор V имел нулевое среднее и единичную дисперсию, каждое значение преобразовывают по очевидной </a:t>
            </a:r>
            <a:r>
              <a:rPr lang="ru-RU" sz="1500" dirty="0" err="1" smtClean="0">
                <a:latin typeface="Arial"/>
                <a:ea typeface="Arial"/>
                <a:cs typeface="Arial"/>
                <a:sym typeface="Arial"/>
              </a:rPr>
              <a:t>формуле.здесь</a:t>
            </a: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  - небольшое положительное число, исключающее деление на ноль, если дисперсия будет близка к нулевым </a:t>
            </a:r>
            <a:endParaRPr sz="15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значениям. В итоге, вектор будет иметь нулевое МО и почти единичную дисперсию. Чтобы не терялись естественные статистические характеристики нормированные величины масштабируются и </a:t>
            </a:r>
            <a:r>
              <a:rPr lang="ru-RU" sz="1500" dirty="0" err="1" smtClean="0">
                <a:latin typeface="Arial"/>
                <a:ea typeface="Arial"/>
                <a:cs typeface="Arial"/>
                <a:sym typeface="Arial"/>
              </a:rPr>
              <a:t>сещаются</a:t>
            </a: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500" dirty="0" err="1" smtClean="0">
                <a:latin typeface="Arial"/>
                <a:ea typeface="Arial"/>
                <a:cs typeface="Arial"/>
                <a:sym typeface="Arial"/>
              </a:rPr>
              <a:t>соответсвии</a:t>
            </a: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 с формулой 5</a:t>
            </a:r>
            <a:endParaRPr sz="15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Параметры y, b с начальными значениями 1 и 0 также подбираются в процессе обучения НС с помощью того же алгоритма градиентного спуска. То есть, у сети появляются дополнительные настраиваемые переменные, помимо весовых коэффициентов.</a:t>
            </a:r>
            <a:endParaRPr sz="15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Далее, величина y подается на вход функции активации и формируется выходное значение нейрона. Вот так работает алгоритм </a:t>
            </a:r>
            <a:r>
              <a:rPr lang="ru-RU" sz="1500" dirty="0" err="1" smtClean="0">
                <a:latin typeface="Arial"/>
                <a:ea typeface="Arial"/>
                <a:cs typeface="Arial"/>
                <a:sym typeface="Arial"/>
              </a:rPr>
              <a:t>batch</a:t>
            </a:r>
            <a:r>
              <a:rPr lang="ru-RU" sz="1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500" dirty="0" err="1" smtClean="0"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5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5d44d732c9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567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747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d44d732c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5d44d732c9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Представьте, что вы обучаете компьютерное зрение для классификации изображений кошек и собак. Ваш набор данных содержит 100 изображений кошек и 100 изображений собак. Пройдя через алгоритм аугментации данных, вы можете создать новые изображения, повернув или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отражив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их, добавив немного шума или изменяя яркость, контраст и насыщенность. Поэтому вместо учебного набора данных, содержащего только 200 изображений, вы можете создать сотни или даже тысячи дополнительных изображений, которые помогут увеличить точность вашей модели, улучшить ее устойчивость к разнообразным входным данным и сделать ее более обобщенной.</a:t>
            </a:r>
            <a:endParaRPr sz="1200" dirty="0"/>
          </a:p>
        </p:txBody>
      </p:sp>
      <p:sp>
        <p:nvSpPr>
          <p:cNvPr id="223" name="Google Shape;223;g25d44d732c9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71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d44d732c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5d44d732c9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Принцип работы искажений заключается в переключении нейронов после каждого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mini-батч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активные нейроны как бы вынуждены заменять отключенные нейроны и в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связи с этим активные нейроны должны дополнительно обучаться. </a:t>
            </a:r>
            <a:r>
              <a:rPr lang="ru-RU" sz="1500" dirty="0">
                <a:latin typeface="Arial"/>
                <a:ea typeface="Arial"/>
                <a:cs typeface="Arial"/>
                <a:sym typeface="Arial"/>
              </a:rPr>
              <a:t>После того, как сеть обучена, включаются все нейроны и эффект переобучения (излишней специализации) должен заметно снизиться.</a:t>
            </a:r>
            <a:endParaRPr sz="1200" dirty="0"/>
          </a:p>
        </p:txBody>
      </p:sp>
      <p:sp>
        <p:nvSpPr>
          <p:cNvPr id="235" name="Google Shape;235;g25d44d732c9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35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d44d732c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25d44d732c9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Принцип работы искажений заключается в переключении нейронов после каждого mini-батч, активные нейроны как бы вынуждены заменять отключенные нейроны и в в связи с этим активные нейроны должны дополнительно обучаться. </a:t>
            </a:r>
            <a:r>
              <a:rPr lang="ru-RU" sz="1500">
                <a:latin typeface="Arial"/>
                <a:ea typeface="Arial"/>
                <a:cs typeface="Arial"/>
                <a:sym typeface="Arial"/>
              </a:rPr>
              <a:t>После того, как сеть обучена, включаются все нейроны и эффект переобучения (излишней специализации) должен заметно снизиться.</a:t>
            </a:r>
            <a:endParaRPr sz="1200"/>
          </a:p>
        </p:txBody>
      </p:sp>
      <p:sp>
        <p:nvSpPr>
          <p:cNvPr id="247" name="Google Shape;247;g25d44d732c9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987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d44d732c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25d44d732c9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Работа этого типа ансамблей довольно проста. На вход всех слабых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прогнозаторов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подаётся обучающий набор, каждый прогноз идёт к финальной модели, которая называется смеситель, мета-ученик или мета-модель, после чего та вырабатывает финальный прогноз.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 обучении мета-модели используется приём удерживаемого набора. Сначала набор разделяется на 2 части. Слабые ученики обучаются на первой половине обучающего набора, затем на второй. Затем создаётся новый обучающий набор на основе прогнозов, сделанных на прогнозах первой и второй части набора. Таким образом, на каждый образец из входного набора приходится столько прогнозов, сколько слабых учеников в ансамбле (в примере на картинке три). Мета-модель учится прогнозировать значения на основе нового набора.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5d44d732c9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51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d44d732c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5d44d732c9_0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Основная идея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бэггинга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заключается в том, чтобы обучить несколько одинаковых моделей на разных образцах. Распределение выборки неизвестно, поэтому модели получатся разными.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начала генерируется несколько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бутстрэп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-выборок.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Бутстрэп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случайный выбор данных из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датасета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представление их в модель, затем данные возвращаются в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датасет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процесс повторяется. После модели делают свои прогнозы на основе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бутстрэп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-выборок. В случае регрессии прогнозы просто усредняются. В случае же классификации применяется голосование.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5d44d732c9_0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276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d44d732c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d44d732c9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бустинга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чём то схож с методом </a:t>
            </a:r>
            <a:r>
              <a:rPr lang="ru-RU" sz="13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бэггинга</a:t>
            </a:r>
            <a:r>
              <a:rPr lang="ru-RU" sz="13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берётся множество одинаковых моделей и объединяется, чтобы получить сильного ученика. Но разница заключается в том, что модели приспосабливаются к данным последовательно, то есть каждая модель будет исправлять ошибки предыдущей.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5d44d732c9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2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d44d732c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5d44d732c9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 бустинга в чём то схож с методом бэггинга: берётся множество одинаковых моделей и объединяется, чтобы получить сильного ученика. Но разница заключается в том, что модели приспосабливаются к данным последовательно, то есть каждая модель будет исправлять ошибки предыдущей.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5d44d732c9_0_2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096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d44d732c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25d44d732c9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162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sz="1150" b="1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Множество пертурбаций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насколько сильно мы разрешаем изменять входное изображение. Понятно, что если закрасить всю картинку чёрным цветом, то модель выдаст другое предсказание, но такие случаи рассматривать неинтересно. Множество пертурбаций может быть задано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Lp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-нормой (L-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самое большое изменение среди всех пикселей, L2 - евклидово расстояние между исходным и изменённым изображениями, L0 - количество изменённых пикселей), пределами геометрических трансформаций (сдвиг по пикселям, угол поворота) или максимально допустимым шумом в пространстве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фичей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sz="1150" b="1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Механизм оптимизации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алгоритм поиска худшей пертурбации внутри заданного множества.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5d44d732c9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0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830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d44d732c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5d44d732c9_0_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Существуют даже специальные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датасеты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которые позволяют тестировать устойчивость разных моделей и эффективность методов робастного обучения к различным трансформациям, шумам и сдвигам. Вот, например, некоторые модификации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0" indent="-301625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-A - картинки из интернета, на которых ошибается стандартный ResNet-50.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-C,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-P - тестовый сет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 синтетическими аугментациями типа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блюра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или изменения яркости.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-O -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Out-of-Domain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сет, картинки с классами, которых нет в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датасете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ImageNet-1k.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-R - изображения искусства, мультфильмов, граффити, татуировок, игр для оценки робастности к доменным сдвигам.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3"/>
              </a:buClr>
              <a:buSzPts val="1150"/>
              <a:buChar char="●"/>
            </a:pP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-S - картинки, полученные с разными интерполяциями при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ресайзе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с помощью разных библиотек (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Pillow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dirty="0" err="1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ru-RU" dirty="0">
                <a:solidFill>
                  <a:srgbClr val="4A515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150" b="1"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5d44d732c9_0_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76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d44d732c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25d44d732c9_0_2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одним понятием в данных о погоде может быть сезон, который явно не указан в данных о температуре, но может влиять на данные о температуре. Другим примером может быть поведение покупателей во времени, на которое может влиять сила экономики, где сила экономики явно не указана в данных. Эти элементы также называют «скрытым контекстом».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Сложная проблема с обучением во многих реальных областях состоит в том, что концепция интереса может зависеть от некоторого скрытого контекста, явно не выраженного в форме прогнозирующих функций. Типичным примером являются правила прогнозирования погоды, которые могут радикально меняться в зависимости от сезона. […] Часто причина изменений скрыта, априори не известна, что усложняет задачу обучения.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Предоставляет основу для размышлений о понятии дрейфа и решениях, требуемых практиком машинного обучения, следующим образом: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Будущее предположение: разработчик должен сделать предположение о будущем источнике данных.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Изменить тип: дизайнер должен определить возможные шаблоны изменений.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Адаптивность ученика: на основе типа изменения и будущего предположения дизайнер выбирает механизмы, которые делают ученика адаптивным.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Выбор </a:t>
            </a:r>
            <a:r>
              <a:rPr lang="ru-RU" dirty="0" err="1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моделидизайнеру</a:t>
            </a:r>
            <a:r>
              <a:rPr lang="ru-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нужен критерий для выбора конкретной параметризации выбранного ученика на каждом временном шаге (например, веса для членов ансамбля, размер окна для метода переменного окна).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5d44d732c9_0_2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468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d44d732c9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25d44d732c9_0_3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одним понятием в данных о погоде может быть сезон, который явно не указан в данных о температуре, но может влиять на данные о температуре. Другим примером может быть поведение покупателей во времени, на которое может влиять сила экономики, где сила экономики явно не указана в данных. Эти элементы также называют «скрытым контекстом».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Сложная проблема с обучением во многих реальных областях состоит в том, что концепция интереса может зависеть от некоторого скрытого контекста, явно не выраженного в форме прогнозирующих функций. Типичным примером являются правила прогнозирования погоды, которые могут радикально меняться в зависимости от сезона. […] Часто причина изменений скрыта, априори не известна, что усложняет задачу обучения.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Предоставляет основу для размышлений о понятии дрейфа и решениях, требуемых практиком машинного обучения, следующим образом: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Будущее предположение: разработчик должен сделать предположение о будущем источнике данных.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Изменить тип: дизайнер должен определить возможные шаблоны изменений.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Адаптивность ученика: на основе типа изменения и будущего предположения дизайнер выбирает механизмы, которые делают ученика адаптивным.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-RU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Выбор моделидизайнеру нужен критерий для выбора конкретной параметризации выбранного ученика на каждом временном шаге (например, веса для членов ансамбля, размер окна для метода переменного окна).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4A515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5d44d732c9_0_3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9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982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281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44d732c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d44d732c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d44d732c9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47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44d732c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5d44d732c9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/>
              <a:t>Регуляризация полезный инструмент в науке о данных. Как L1, так и L2 регуляризации применяются для ограничения весов модели с целью избежать переобучения и достичь наилучшей обобщающей способности модели.</a:t>
            </a:r>
            <a:endParaRPr dirty="0"/>
          </a:p>
        </p:txBody>
      </p:sp>
      <p:sp>
        <p:nvSpPr>
          <p:cNvPr id="140" name="Google Shape;140;g25d44d732c9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83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44d732c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d44d732c9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Формально, L1 регуляризация добавляет в функцию потерь дополнительное слагаемое налагающее штраф за сложность модели, то есть высокие веса</a:t>
            </a:r>
            <a:endParaRPr sz="1050" dirty="0">
              <a:solidFill>
                <a:srgbClr val="44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L1 регуляризация склонна к отбору признаков, так как она может уменьшить веса признаков до нуля. Это позволяет убрать неинформативные признаки из модели, что может уменьшить сложность модели и улучшить ее обобщающую способность.</a:t>
            </a:r>
            <a:endParaRPr sz="1050" dirty="0">
              <a:solidFill>
                <a:srgbClr val="44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5d44d732c9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44d732c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5d44d732c9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Эта штрафная функция является суммой квадратов весов модели, умноженных на </a:t>
            </a:r>
            <a:r>
              <a:rPr lang="ru-RU" sz="1050" dirty="0" err="1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гиперпараметр</a:t>
            </a: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регуляризации. Это означает, что L2 регуляризация штрафует большие значения весов, заставляя их приближаться к нулю, но в отличие от L1 регуляризации не </a:t>
            </a:r>
            <a:r>
              <a:rPr lang="ru-RU" sz="1050" dirty="0" err="1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зануляет</a:t>
            </a: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их полностью. Вместо этого L2 регуляризация штрафует большие значения весов более гладко и непрерывно, что позволяет более уверенно управлять компромиссом между точностью и сложностью модели.</a:t>
            </a:r>
            <a:endParaRPr sz="1050" dirty="0">
              <a:solidFill>
                <a:srgbClr val="44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Кроме того, L2 регуляризация может помочь в предотвращении переобучения и улучшении обобщающей способности модели, а также в уменьшении влияния шума в данных на модель</a:t>
            </a:r>
            <a:endParaRPr sz="1050" dirty="0">
              <a:solidFill>
                <a:srgbClr val="44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5d44d732c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70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d44d732c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5d44d732c9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err="1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Батч</a:t>
            </a: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нормализация приводит математическое ожидание к 0 а дисперсию к 1, стандартизирует статистические характеристики, приводит к единому виду. </a:t>
            </a:r>
            <a:r>
              <a:rPr lang="ru-RU" sz="1050" dirty="0" err="1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Vk</a:t>
            </a:r>
            <a:r>
              <a:rPr lang="ru-RU" sz="1050" dirty="0">
                <a:solidFill>
                  <a:srgbClr val="44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величины которые надо нормировать.</a:t>
            </a:r>
            <a:endParaRPr sz="1050" dirty="0">
              <a:solidFill>
                <a:srgbClr val="44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5d44d732c9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64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0" y="1822801"/>
            <a:ext cx="12192000" cy="1606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5400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4000">
                <a:solidFill>
                  <a:schemeClr val="lt1"/>
                </a:solidFill>
              </a:rPr>
              <a:t>Робастность: методы повышения, методы оценки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035282" y="4014506"/>
            <a:ext cx="45201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Руководитель НИР:</a:t>
            </a:r>
            <a:endParaRPr sz="1800" b="1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ст.пр. кафедры ИЗИ Д.В. Мазурок</a:t>
            </a:r>
            <a:endParaRPr sz="180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Исполнитель:</a:t>
            </a:r>
            <a:endParaRPr sz="1800" b="1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ст. гр. ИСБ-120 А.Д. Масляных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45" y="110532"/>
            <a:ext cx="157931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860" y="430570"/>
            <a:ext cx="2057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313655" y="287607"/>
            <a:ext cx="36067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ВЛАДИМИРСКИЙ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ГОСУДАРСТВЕННЫЙ УНИВЕРСИТЕТ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имени Александра Григорьевича 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Николая Григорьевича Столетовых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782260" y="426105"/>
            <a:ext cx="277326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информатики 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защиты информации (ИЗИ)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</a:rPr>
              <a:t>г. Владимир 2023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10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Батч-нормализация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7073900" y="1143735"/>
            <a:ext cx="4470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413" y="1403305"/>
            <a:ext cx="19716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963" y="2014530"/>
            <a:ext cx="40100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675" y="3330605"/>
            <a:ext cx="13525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1348525" y="153650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348525" y="228045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348525" y="3375325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0075" y="4202905"/>
            <a:ext cx="15716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1348525" y="4198063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0075" y="4682942"/>
            <a:ext cx="21336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1348525" y="4682938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8975" y="3405180"/>
            <a:ext cx="3333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6075" y="3405180"/>
            <a:ext cx="1905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500"/>
          </a:p>
        </p:txBody>
      </p:sp>
      <p:sp>
        <p:nvSpPr>
          <p:cNvPr id="208" name="Google Shape;208;p22"/>
          <p:cNvSpPr txBox="1"/>
          <p:nvPr/>
        </p:nvSpPr>
        <p:spPr>
          <a:xfrm>
            <a:off x="1348525" y="842050"/>
            <a:ext cx="52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Calibri"/>
                <a:ea typeface="Calibri"/>
                <a:cs typeface="Calibri"/>
                <a:sym typeface="Calibri"/>
              </a:rPr>
              <a:t>Алгоритм работы: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11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1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Аугментация данных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6457506" y="1641858"/>
            <a:ext cx="466769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797225" y="1921975"/>
            <a:ext cx="9369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Аугментация позволяет увеличить объем исходного количества изображений за счет их изменений: поворот, растягивание/сжатие, изменение цветов и т.д.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12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Аугментация данных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Принцип работы:</a:t>
            </a:r>
            <a:endParaRPr sz="2400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63" y="2651500"/>
            <a:ext cx="3668028" cy="352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25" y="2887713"/>
            <a:ext cx="6648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13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Исключения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5"/>
          <p:cNvSpPr txBox="1"/>
          <p:nvPr/>
        </p:nvSpPr>
        <p:spPr>
          <a:xfrm>
            <a:off x="507175" y="1725425"/>
            <a:ext cx="112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Главная идея Dropout — вместо обучения одной DNN обучить ансамбль нескольких DNN, а затем усреднить полученные результаты.</a:t>
            </a:r>
            <a:endParaRPr sz="2400"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425" y="2696387"/>
            <a:ext cx="6865812" cy="3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14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Ансамблевое обучение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6"/>
          <p:cNvSpPr txBox="1"/>
          <p:nvPr/>
        </p:nvSpPr>
        <p:spPr>
          <a:xfrm>
            <a:off x="507175" y="1725425"/>
            <a:ext cx="11232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Ансамблевое обучение - это метод, в котором несколько моделей обучаются независимо и их прогнозы комбинируются для получения окончательного результата.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725" y="2753875"/>
            <a:ext cx="5351337" cy="34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15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Стекинг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64" name="Google Shape;264;p2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7"/>
          <p:cNvSpPr txBox="1"/>
          <p:nvPr/>
        </p:nvSpPr>
        <p:spPr>
          <a:xfrm>
            <a:off x="507175" y="1725425"/>
            <a:ext cx="112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63" y="1425275"/>
            <a:ext cx="5351475" cy="45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16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Бэггинг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8"/>
          <p:cNvSpPr txBox="1"/>
          <p:nvPr/>
        </p:nvSpPr>
        <p:spPr>
          <a:xfrm>
            <a:off x="507175" y="1725425"/>
            <a:ext cx="112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00" y="1468925"/>
            <a:ext cx="4914600" cy="4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17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Бустинг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88" name="Google Shape;288;p29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9"/>
          <p:cNvSpPr txBox="1"/>
          <p:nvPr/>
        </p:nvSpPr>
        <p:spPr>
          <a:xfrm>
            <a:off x="507175" y="1725425"/>
            <a:ext cx="112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9"/>
          <p:cNvSpPr txBox="1"/>
          <p:nvPr/>
        </p:nvSpPr>
        <p:spPr>
          <a:xfrm>
            <a:off x="2544450" y="2555375"/>
            <a:ext cx="74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00" y="1468925"/>
            <a:ext cx="4914600" cy="4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18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Методы оценки робастности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301" name="Google Shape;301;p30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0"/>
          <p:cNvSpPr txBox="1"/>
          <p:nvPr/>
        </p:nvSpPr>
        <p:spPr>
          <a:xfrm>
            <a:off x="539925" y="1737325"/>
            <a:ext cx="11232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Тестирование на аугментированных данных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Датасеты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Дрейф данных</a:t>
            </a:r>
            <a:endParaRPr sz="2400"/>
          </a:p>
        </p:txBody>
      </p:sp>
      <p:sp>
        <p:nvSpPr>
          <p:cNvPr id="304" name="Google Shape;304;p30"/>
          <p:cNvSpPr txBox="1"/>
          <p:nvPr/>
        </p:nvSpPr>
        <p:spPr>
          <a:xfrm>
            <a:off x="2544450" y="2555375"/>
            <a:ext cx="74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19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Тестирование на аугметированных данных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31"/>
          <p:cNvSpPr txBox="1"/>
          <p:nvPr/>
        </p:nvSpPr>
        <p:spPr>
          <a:xfrm>
            <a:off x="539925" y="1737325"/>
            <a:ext cx="11232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Аугментация данных - это какое-то изменение исходных данных.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Изменение определяется двумя свойствами: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Метод пертурбаций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Механизм оптимизации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31"/>
          <p:cNvSpPr txBox="1"/>
          <p:nvPr/>
        </p:nvSpPr>
        <p:spPr>
          <a:xfrm>
            <a:off x="2282375" y="2630125"/>
            <a:ext cx="74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2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Объект, предмет и цель исследования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09599" y="727074"/>
            <a:ext cx="10975800" cy="5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b="1" dirty="0"/>
              <a:t>	</a:t>
            </a:r>
            <a:r>
              <a:rPr lang="ru-RU" sz="1750" dirty="0">
                <a:latin typeface="Arial"/>
                <a:ea typeface="Arial"/>
                <a:cs typeface="Arial"/>
                <a:sym typeface="Arial"/>
              </a:rPr>
              <a:t>Объектом исследования являются нейронные сети, используемые в системах обнаружения вторжений (IDS).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750" dirty="0">
                <a:latin typeface="Arial"/>
                <a:ea typeface="Arial"/>
                <a:cs typeface="Arial"/>
                <a:sym typeface="Arial"/>
              </a:rPr>
              <a:t>Предметом исследования являются методы повышения робастности нейронных сетей в системах обнаружения вторжений (IDS), а также метод их </a:t>
            </a:r>
            <a:r>
              <a:rPr lang="ru-RU" sz="1750" dirty="0" smtClean="0">
                <a:latin typeface="Arial"/>
                <a:ea typeface="Arial"/>
                <a:cs typeface="Arial"/>
                <a:sym typeface="Arial"/>
              </a:rPr>
              <a:t>оценки.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50" dirty="0">
                <a:latin typeface="Arial"/>
                <a:ea typeface="Arial"/>
                <a:cs typeface="Arial"/>
                <a:sym typeface="Arial"/>
              </a:rPr>
              <a:t>Целью данного исследования является изучение различных методов повышения робастности моделей в машинном обучении, а также применение эффективных методов оценки робастности.</a:t>
            </a: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20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Датасеты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325" name="Google Shape;325;p3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32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32"/>
          <p:cNvSpPr txBox="1"/>
          <p:nvPr/>
        </p:nvSpPr>
        <p:spPr>
          <a:xfrm>
            <a:off x="2282375" y="2630125"/>
            <a:ext cx="749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800" y="1729806"/>
            <a:ext cx="6596400" cy="4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21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Дрейф данных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33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33"/>
          <p:cNvSpPr txBox="1"/>
          <p:nvPr/>
        </p:nvSpPr>
        <p:spPr>
          <a:xfrm>
            <a:off x="797225" y="1737325"/>
            <a:ext cx="9981300" cy="4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Понятие дрейфа в машинном обучении и интеллектуальном анализе данных относится к изменению отношений между входными и выходными данными в основной проблеме с течением времени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самых сложных приложениях для анализа данных данные развиваются с течением времени и должны анализироваться практически в реальном времени. Паттерны и отношения в таких данных часто меняются со временем, поэтому модели, созданные для анализа таких данных, со временем быстро устаревают.В машинном обучении и добыче данных это явление называется дрейфом понятий.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Концепция в «дрейф понятия»Относится к неизвестным и скрытым отношениям между входными и выходными переменными.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22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797225" y="1921975"/>
            <a:ext cx="936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4"/>
          <p:cNvSpPr txBox="1"/>
          <p:nvPr/>
        </p:nvSpPr>
        <p:spPr>
          <a:xfrm>
            <a:off x="539925" y="1737325"/>
            <a:ext cx="112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34"/>
          <p:cNvSpPr txBox="1"/>
          <p:nvPr/>
        </p:nvSpPr>
        <p:spPr>
          <a:xfrm>
            <a:off x="797225" y="1737325"/>
            <a:ext cx="9981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681800" y="2609441"/>
            <a:ext cx="9435300" cy="1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3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09600" y="1644323"/>
            <a:ext cx="109758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/>
              <a:t>Задачи: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Изучить что такое робастность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Какие методы робастности существуют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Определить методы оценки робастности модели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/>
              <a:t>Робастность: методы повышения, методы оценки. Исполнитель: А.Д. Масляных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4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Понятие робастности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073900" y="1143735"/>
            <a:ext cx="44704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44969" y="1473480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Робастность - это свойство системы сохранять качество функционирования при изменении ее параметров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5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Исследуемые методы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073900" y="1143735"/>
            <a:ext cx="4470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85094" y="12729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Мною были выделены следующие методы робастности: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Регуляризация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Батч-нормализация (англ. batch-normalization)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Аугментация данных (англ. data augmentation)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(англ. dropout)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Ансамблевое обучение (англ. ensemble learning)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6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Регуляризация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073900" y="1143735"/>
            <a:ext cx="4470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85100" y="1272947"/>
            <a:ext cx="10211400" cy="50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Регуляризация - метод для обработки коллинеарности (высокой корреляции среди признаков), фильтрации шума из данных, с целью предотвращения переобучения модели.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регуляризации: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регуляризация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регуляризация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7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L1 регуляризация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073900" y="1143735"/>
            <a:ext cx="4470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85094" y="12729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регуляризация также известна как Лассо  (оператор наименьшего абсолютного сжатия и выбора) (англ. Lasso (Least Absolute Shrinkage and Selection Operator)) регуляризация.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Она основана на добавлении штрафа, равного абсолютному значению коэффициентов модели.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613" y="3689223"/>
            <a:ext cx="3962425" cy="2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8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L2 регуляризация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7073900" y="1143735"/>
            <a:ext cx="4470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85094" y="12729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L1 регуляризации, существует также L2 регуляризация (иногда называемая хребетной (англ. ridge) регуляризацией), которая также применяется в линейной регрессии и многих других моделях.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регуляризация также добавляет к оптимизационной функции модели штрафную функцию:</a:t>
            </a:r>
            <a:endParaRPr sz="1050">
              <a:solidFill>
                <a:srgbClr val="443D3D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613" y="3689223"/>
            <a:ext cx="3962425" cy="2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10896600" y="6310312"/>
            <a:ext cx="457200" cy="457200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</a:rPr>
              <a:t>0</a:t>
            </a:r>
            <a:fld id="{00000000-1234-1234-1234-123412341234}" type="slidenum">
              <a:rPr lang="ru-RU" sz="2000">
                <a:solidFill>
                  <a:schemeClr val="lt1"/>
                </a:solidFill>
              </a:rPr>
              <a:t>9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681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Батч-нормализация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7073900" y="1143735"/>
            <a:ext cx="4470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861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Робастность: методы повышения, методы оценки. Исполнитель: А.Д. Масляных.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685094" y="1272955"/>
            <a:ext cx="94716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Батч-норма- это метод нормализации активаций внутри слоев сети, который помогает уменьшить внутреннее смещение (internal covariate shift) и ускорить сходимость обучения. Он также может сделать сеть более робастной к изменениям входных данных и помочь предотвратить взрывные или затухающие градиенты.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43D3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1050">
              <a:solidFill>
                <a:srgbClr val="443D3D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363" y="3290498"/>
            <a:ext cx="6265274" cy="25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2311</Words>
  <Application>Microsoft Office PowerPoint</Application>
  <PresentationFormat>Широкоэкранный</PresentationFormat>
  <Paragraphs>199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Roboto</vt:lpstr>
      <vt:lpstr>Calibri</vt:lpstr>
      <vt:lpstr>Тема Office</vt:lpstr>
      <vt:lpstr>Робастность: методы повышения, методы оценки</vt:lpstr>
      <vt:lpstr>Объект, предмет и цель исследования</vt:lpstr>
      <vt:lpstr>Задачи</vt:lpstr>
      <vt:lpstr>Понятие робастности</vt:lpstr>
      <vt:lpstr>Исследуемые методы</vt:lpstr>
      <vt:lpstr>Регуляризация</vt:lpstr>
      <vt:lpstr>L1 регуляризация</vt:lpstr>
      <vt:lpstr>L2 регуляризация</vt:lpstr>
      <vt:lpstr>Батч-нормализация</vt:lpstr>
      <vt:lpstr>Батч-нормализация</vt:lpstr>
      <vt:lpstr>Аугментация данных</vt:lpstr>
      <vt:lpstr>Аугментация данных</vt:lpstr>
      <vt:lpstr>Исключения</vt:lpstr>
      <vt:lpstr>Ансамблевое обучение</vt:lpstr>
      <vt:lpstr>Стекинг</vt:lpstr>
      <vt:lpstr>Бэггинг</vt:lpstr>
      <vt:lpstr>Бустинг</vt:lpstr>
      <vt:lpstr>Методы оценки робастности</vt:lpstr>
      <vt:lpstr>Тестирование на аугметированных данных</vt:lpstr>
      <vt:lpstr>Датасеты</vt:lpstr>
      <vt:lpstr>Дрейф данных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Робастность: методы повышения, методы оценки</dc:title>
  <cp:lastModifiedBy>Учетная запись Майкрософт</cp:lastModifiedBy>
  <cp:revision>3</cp:revision>
  <dcterms:modified xsi:type="dcterms:W3CDTF">2023-07-30T16:35:48Z</dcterms:modified>
</cp:coreProperties>
</file>