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 Medium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3itIMb7sQDG0NHstWfjUEXvMG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edium-regular.fntdata"/><Relationship Id="rId16" Type="http://schemas.openxmlformats.org/officeDocument/2006/relationships/slide" Target="slides/slide11.xml"/><Relationship Id="rId19" Type="http://schemas.openxmlformats.org/officeDocument/2006/relationships/font" Target="fonts/RobotoMedium-italic.fntdata"/><Relationship Id="rId18" Type="http://schemas.openxmlformats.org/officeDocument/2006/relationships/font" Target="fonts/Robot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cc16a2ebf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2cc16a2ebf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f2f70bf71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2f2f70bf71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f2f70bf71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2f2f70bf71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758588" y="1436921"/>
            <a:ext cx="5690680" cy="1517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786259" y="5096662"/>
            <a:ext cx="4367531" cy="94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b="0"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/>
          <p:nvPr/>
        </p:nvSpPr>
        <p:spPr>
          <a:xfrm>
            <a:off x="8069104" y="5422164"/>
            <a:ext cx="736673" cy="736673"/>
          </a:xfrm>
          <a:custGeom>
            <a:rect b="b" l="l" r="r" t="t"/>
            <a:pathLst>
              <a:path extrusionOk="0" h="736672" w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9029960" y="3463631"/>
            <a:ext cx="3175313" cy="2946690"/>
          </a:xfrm>
          <a:custGeom>
            <a:rect b="b" l="l" r="r" t="t"/>
            <a:pathLst>
              <a:path extrusionOk="0" h="2946690" w="3175312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11043829" y="4566099"/>
            <a:ext cx="1155814" cy="863685"/>
          </a:xfrm>
          <a:custGeom>
            <a:rect b="b" l="l" r="r" t="t"/>
            <a:pathLst>
              <a:path extrusionOk="0" h="863685" w="1155813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10743661" y="-1689"/>
            <a:ext cx="1447943" cy="1003399"/>
          </a:xfrm>
          <a:custGeom>
            <a:rect b="b" l="l" r="r" t="t"/>
            <a:pathLst>
              <a:path extrusionOk="0" h="1003398" w="1447942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6536780" y="-12701"/>
            <a:ext cx="4978890" cy="2133810"/>
          </a:xfrm>
          <a:custGeom>
            <a:rect b="b" l="l" r="r" t="t"/>
            <a:pathLst>
              <a:path extrusionOk="0" h="2133810" w="497889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6518963" y="-12701"/>
            <a:ext cx="5029695" cy="2146511"/>
          </a:xfrm>
          <a:custGeom>
            <a:rect b="b" l="l" r="r" t="t"/>
            <a:pathLst>
              <a:path extrusionOk="0" h="2146511" w="5029695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/>
          <p:nvPr>
            <p:ph idx="2" type="body"/>
          </p:nvPr>
        </p:nvSpPr>
        <p:spPr>
          <a:xfrm>
            <a:off x="786259" y="3425363"/>
            <a:ext cx="3629300" cy="94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i="0" sz="2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/>
          <p:nvPr/>
        </p:nvSpPr>
        <p:spPr>
          <a:xfrm>
            <a:off x="895717" y="3124629"/>
            <a:ext cx="2158296" cy="151200"/>
          </a:xfrm>
          <a:custGeom>
            <a:rect b="b" l="l" r="r" t="t"/>
            <a:pathLst>
              <a:path extrusionOk="0" h="165045" w="215829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-7816" y="5057878"/>
            <a:ext cx="715108" cy="949829"/>
          </a:xfrm>
          <a:custGeom>
            <a:rect b="b" l="l" r="r" t="t"/>
            <a:pathLst>
              <a:path extrusionOk="0" h="1015200" w="7236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/>
          <p:nvPr>
            <p:ph idx="3" type="pic"/>
          </p:nvPr>
        </p:nvSpPr>
        <p:spPr>
          <a:xfrm>
            <a:off x="4614953" y="0"/>
            <a:ext cx="7585924" cy="594957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Slide">
  <p:cSld name="Table Slid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811744" y="2134675"/>
            <a:ext cx="3403308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809405" y="3252275"/>
            <a:ext cx="3396171" cy="1846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2" name="Google Shape;172;p22"/>
          <p:cNvGrpSpPr/>
          <p:nvPr/>
        </p:nvGrpSpPr>
        <p:grpSpPr>
          <a:xfrm flipH="1">
            <a:off x="-5568" y="-7969"/>
            <a:ext cx="2199425" cy="1945482"/>
            <a:chOff x="9994666" y="-7969"/>
            <a:chExt cx="2199425" cy="1945482"/>
          </a:xfrm>
        </p:grpSpPr>
        <p:sp>
          <p:nvSpPr>
            <p:cNvPr id="173" name="Google Shape;173;p22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22"/>
          <p:cNvSpPr/>
          <p:nvPr/>
        </p:nvSpPr>
        <p:spPr>
          <a:xfrm>
            <a:off x="895660" y="2912161"/>
            <a:ext cx="2781900" cy="165305"/>
          </a:xfrm>
          <a:custGeom>
            <a:rect b="b" l="l" r="r" t="t"/>
            <a:pathLst>
              <a:path extrusionOk="0" h="165304" w="2781900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itle Slide">
  <p:cSld name="Image and Title Slid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>
            <p:ph idx="2" type="pic"/>
          </p:nvPr>
        </p:nvSpPr>
        <p:spPr>
          <a:xfrm>
            <a:off x="0" y="1"/>
            <a:ext cx="12190660" cy="5569499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3"/>
          <p:cNvSpPr/>
          <p:nvPr/>
        </p:nvSpPr>
        <p:spPr>
          <a:xfrm>
            <a:off x="7345849" y="-12701"/>
            <a:ext cx="4851878" cy="2298926"/>
          </a:xfrm>
          <a:custGeom>
            <a:rect b="b" l="l" r="r" t="t"/>
            <a:pathLst>
              <a:path extrusionOk="0" h="2298926" w="4851877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9782306" y="458515"/>
            <a:ext cx="2413238" cy="2578354"/>
          </a:xfrm>
          <a:custGeom>
            <a:rect b="b" l="l" r="r" t="t"/>
            <a:pathLst>
              <a:path extrusionOk="0" h="2578353" w="2413237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-12701" y="2355829"/>
            <a:ext cx="2857781" cy="2298926"/>
          </a:xfrm>
          <a:custGeom>
            <a:rect b="b" l="l" r="r" t="t"/>
            <a:pathLst>
              <a:path extrusionOk="0" h="2298926" w="2857781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838200" y="4349863"/>
            <a:ext cx="10515600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11" type="ftr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2412987" y="5718810"/>
            <a:ext cx="7366026" cy="946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2500" y="5155439"/>
            <a:ext cx="2667000" cy="13990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/>
          <p:nvPr/>
        </p:nvSpPr>
        <p:spPr>
          <a:xfrm>
            <a:off x="8826099" y="2044901"/>
            <a:ext cx="736673" cy="736673"/>
          </a:xfrm>
          <a:custGeom>
            <a:rect b="b" l="l" r="r" t="t"/>
            <a:pathLst>
              <a:path extrusionOk="0" h="736672" w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8810222" y="2029025"/>
            <a:ext cx="774776" cy="774776"/>
          </a:xfrm>
          <a:custGeom>
            <a:rect b="b" l="l" r="r" t="t"/>
            <a:pathLst>
              <a:path extrusionOk="0" h="774776" w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7329938" y="-9526"/>
            <a:ext cx="4864579" cy="2311628"/>
          </a:xfrm>
          <a:custGeom>
            <a:rect b="b" l="l" r="r" t="t"/>
            <a:pathLst>
              <a:path extrusionOk="0" h="2311627" w="4864578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9766949" y="442639"/>
            <a:ext cx="2425939" cy="2603756"/>
          </a:xfrm>
          <a:custGeom>
            <a:rect b="b" l="l" r="r" t="t"/>
            <a:pathLst>
              <a:path extrusionOk="0" h="2603756" w="2425938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-9526" y="2340318"/>
            <a:ext cx="2870483" cy="2540250"/>
          </a:xfrm>
          <a:custGeom>
            <a:rect b="b" l="l" r="r" t="t"/>
            <a:pathLst>
              <a:path extrusionOk="0" h="2540250" w="2870482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 Content">
  <p:cSld name="Video Conte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/>
          <p:nvPr>
            <p:ph idx="2" type="media"/>
          </p:nvPr>
        </p:nvSpPr>
        <p:spPr>
          <a:xfrm>
            <a:off x="911225" y="908050"/>
            <a:ext cx="10369550" cy="4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1" type="ftr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8807428" y="2003790"/>
            <a:ext cx="775201" cy="774776"/>
          </a:xfrm>
          <a:custGeom>
            <a:rect b="b" l="l" r="r" t="t"/>
            <a:pathLst>
              <a:path extrusionOk="0" h="774776" w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9780046" y="430740"/>
            <a:ext cx="2414562" cy="2578354"/>
          </a:xfrm>
          <a:custGeom>
            <a:rect b="b" l="l" r="r" t="t"/>
            <a:pathLst>
              <a:path extrusionOk="0" h="2578354" w="2413237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9762774" y="410418"/>
            <a:ext cx="2439977" cy="2616458"/>
          </a:xfrm>
          <a:custGeom>
            <a:rect b="b" l="l" r="r" t="t"/>
            <a:pathLst>
              <a:path extrusionOk="0" h="2616457" w="2438640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7340981" y="-16344"/>
            <a:ext cx="4854539" cy="2273524"/>
          </a:xfrm>
          <a:custGeom>
            <a:rect b="b" l="l" r="r" t="t"/>
            <a:pathLst>
              <a:path extrusionOk="0" h="2273523" w="4851877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327556" y="-16344"/>
            <a:ext cx="4867247" cy="2298926"/>
          </a:xfrm>
          <a:custGeom>
            <a:rect b="b" l="l" r="r" t="t"/>
            <a:pathLst>
              <a:path extrusionOk="0" h="2298926" w="4864578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2412986" y="5707145"/>
            <a:ext cx="7366027" cy="853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9" name="Google Shape;209;p24"/>
          <p:cNvGrpSpPr/>
          <p:nvPr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210" name="Google Shape;210;p24"/>
            <p:cNvSpPr/>
            <p:nvPr/>
          </p:nvSpPr>
          <p:spPr>
            <a:xfrm>
              <a:off x="-18799" y="2336694"/>
              <a:ext cx="2871530" cy="2299765"/>
            </a:xfrm>
            <a:custGeom>
              <a:rect b="b" l="l" r="r" t="t"/>
              <a:pathLst>
                <a:path extrusionOk="0" h="2299764" w="2871529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-18799" y="2319272"/>
              <a:ext cx="2884236" cy="2337882"/>
            </a:xfrm>
            <a:custGeom>
              <a:rect b="b" l="l" r="r" t="t"/>
              <a:pathLst>
                <a:path extrusionOk="0" h="2337882" w="2884235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-18799" y="3968979"/>
              <a:ext cx="1766118" cy="1156235"/>
            </a:xfrm>
            <a:custGeom>
              <a:rect b="b" l="l" r="r" t="t"/>
              <a:pathLst>
                <a:path extrusionOk="0" h="1156235" w="1766117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-18799" y="3949755"/>
              <a:ext cx="1778824" cy="1194353"/>
            </a:xfrm>
            <a:custGeom>
              <a:rect b="b" l="l" r="r" t="t"/>
              <a:pathLst>
                <a:path extrusionOk="0" h="1194352" w="1778823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758588" y="1436921"/>
            <a:ext cx="5690680" cy="1517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/>
          <p:nvPr/>
        </p:nvSpPr>
        <p:spPr>
          <a:xfrm>
            <a:off x="8069104" y="5422164"/>
            <a:ext cx="736673" cy="736673"/>
          </a:xfrm>
          <a:custGeom>
            <a:rect b="b" l="l" r="r" t="t"/>
            <a:pathLst>
              <a:path extrusionOk="0" h="736672" w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9029960" y="3463631"/>
            <a:ext cx="3175313" cy="2946690"/>
          </a:xfrm>
          <a:custGeom>
            <a:rect b="b" l="l" r="r" t="t"/>
            <a:pathLst>
              <a:path extrusionOk="0" h="2946690" w="3175312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11043829" y="4566099"/>
            <a:ext cx="1155814" cy="863685"/>
          </a:xfrm>
          <a:custGeom>
            <a:rect b="b" l="l" r="r" t="t"/>
            <a:pathLst>
              <a:path extrusionOk="0" h="863685" w="1155813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10743661" y="-1689"/>
            <a:ext cx="1447943" cy="1003399"/>
          </a:xfrm>
          <a:custGeom>
            <a:rect b="b" l="l" r="r" t="t"/>
            <a:pathLst>
              <a:path extrusionOk="0" h="1003398" w="1447942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6536780" y="-12701"/>
            <a:ext cx="4978890" cy="2133810"/>
          </a:xfrm>
          <a:custGeom>
            <a:rect b="b" l="l" r="r" t="t"/>
            <a:pathLst>
              <a:path extrusionOk="0" h="2133810" w="497889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6518963" y="-12701"/>
            <a:ext cx="5029695" cy="2146511"/>
          </a:xfrm>
          <a:custGeom>
            <a:rect b="b" l="l" r="r" t="t"/>
            <a:pathLst>
              <a:path extrusionOk="0" h="2146511" w="5029695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895717" y="3124629"/>
            <a:ext cx="2158296" cy="151200"/>
          </a:xfrm>
          <a:custGeom>
            <a:rect b="b" l="l" r="r" t="t"/>
            <a:pathLst>
              <a:path extrusionOk="0" h="165045" w="215829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-7816" y="5057878"/>
            <a:ext cx="715108" cy="949829"/>
          </a:xfrm>
          <a:custGeom>
            <a:rect b="b" l="l" r="r" t="t"/>
            <a:pathLst>
              <a:path extrusionOk="0" h="1015200" w="7236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 txBox="1"/>
          <p:nvPr>
            <p:ph idx="1" type="subTitle"/>
          </p:nvPr>
        </p:nvSpPr>
        <p:spPr>
          <a:xfrm>
            <a:off x="758588" y="3429000"/>
            <a:ext cx="3629300" cy="94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i="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7998821" y="1645349"/>
            <a:ext cx="4196737" cy="1001638"/>
          </a:xfrm>
          <a:custGeom>
            <a:rect b="b" l="l" r="r" t="t"/>
            <a:pathLst>
              <a:path extrusionOk="0" h="752475" w="31527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12186920" y="2632655"/>
            <a:ext cx="5081" cy="25381"/>
          </a:xfrm>
          <a:custGeom>
            <a:rect b="b" l="l" r="r" t="t"/>
            <a:pathLst>
              <a:path extrusionOk="0" h="25381" w="50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781987" y="793172"/>
            <a:ext cx="9144000" cy="655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b="1"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1" type="subTitle"/>
          </p:nvPr>
        </p:nvSpPr>
        <p:spPr>
          <a:xfrm>
            <a:off x="795772" y="1877051"/>
            <a:ext cx="6843278" cy="496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2" name="Google Shape;232;p26"/>
          <p:cNvSpPr/>
          <p:nvPr/>
        </p:nvSpPr>
        <p:spPr>
          <a:xfrm>
            <a:off x="903223" y="1550951"/>
            <a:ext cx="3273552" cy="151200"/>
          </a:xfrm>
          <a:custGeom>
            <a:rect b="b" l="l" r="r" t="t"/>
            <a:pathLst>
              <a:path extrusionOk="0" h="114300" w="2447925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3899957" y="4662943"/>
            <a:ext cx="8292043" cy="760738"/>
          </a:xfrm>
          <a:custGeom>
            <a:rect b="b" l="l" r="r" t="t"/>
            <a:pathLst>
              <a:path extrusionOk="0" h="571500" w="622935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3909848" y="4665641"/>
            <a:ext cx="8277071" cy="257213"/>
          </a:xfrm>
          <a:custGeom>
            <a:rect b="b" l="l" r="r" t="t"/>
            <a:pathLst>
              <a:path extrusionOk="0" h="257213" w="8277071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12186919" y="4665641"/>
            <a:ext cx="5081" cy="25380"/>
          </a:xfrm>
          <a:custGeom>
            <a:rect b="b" l="l" r="r" t="t"/>
            <a:pathLst>
              <a:path extrusionOk="0" h="25380" w="5081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3905233" y="4922854"/>
            <a:ext cx="8286767" cy="513089"/>
          </a:xfrm>
          <a:custGeom>
            <a:rect b="b" l="l" r="r" t="t"/>
            <a:pathLst>
              <a:path extrusionOk="0" h="513089" w="8286767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11" type="ftr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7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7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6" name="Google Shape;246;p27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47" name="Google Shape;247;p27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27"/>
          <p:cNvSpPr txBox="1"/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7"/>
          <p:cNvSpPr/>
          <p:nvPr/>
        </p:nvSpPr>
        <p:spPr>
          <a:xfrm>
            <a:off x="838200" y="1492524"/>
            <a:ext cx="6153912" cy="151200"/>
          </a:xfrm>
          <a:custGeom>
            <a:rect b="b" l="l" r="r" t="t"/>
            <a:pathLst>
              <a:path extrusionOk="0" h="123825" w="462915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8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8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2" name="Google Shape;262;p28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63" name="Google Shape;263;p28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28"/>
          <p:cNvSpPr txBox="1"/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8"/>
          <p:cNvSpPr/>
          <p:nvPr/>
        </p:nvSpPr>
        <p:spPr>
          <a:xfrm>
            <a:off x="838200" y="1492524"/>
            <a:ext cx="6153912" cy="151200"/>
          </a:xfrm>
          <a:custGeom>
            <a:rect b="b" l="l" r="r" t="t"/>
            <a:pathLst>
              <a:path extrusionOk="0" h="123825" w="462915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8"/>
          <p:cNvSpPr txBox="1"/>
          <p:nvPr>
            <p:ph idx="1" type="body"/>
          </p:nvPr>
        </p:nvSpPr>
        <p:spPr>
          <a:xfrm>
            <a:off x="839788" y="1825624"/>
            <a:ext cx="5157787" cy="421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2" name="Google Shape;272;p28"/>
          <p:cNvSpPr txBox="1"/>
          <p:nvPr>
            <p:ph idx="2" type="body"/>
          </p:nvPr>
        </p:nvSpPr>
        <p:spPr>
          <a:xfrm>
            <a:off x="839788" y="2323458"/>
            <a:ext cx="5157787" cy="338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28"/>
          <p:cNvSpPr txBox="1"/>
          <p:nvPr>
            <p:ph idx="3" type="body"/>
          </p:nvPr>
        </p:nvSpPr>
        <p:spPr>
          <a:xfrm>
            <a:off x="6172200" y="1828800"/>
            <a:ext cx="5183188" cy="4179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4" name="Google Shape;274;p28"/>
          <p:cNvSpPr txBox="1"/>
          <p:nvPr>
            <p:ph idx="4" type="body"/>
          </p:nvPr>
        </p:nvSpPr>
        <p:spPr>
          <a:xfrm>
            <a:off x="6172200" y="2323458"/>
            <a:ext cx="5183188" cy="338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9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9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9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1" name="Google Shape;281;p29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82" name="Google Shape;282;p29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29"/>
          <p:cNvSpPr txBox="1"/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9"/>
          <p:cNvSpPr/>
          <p:nvPr/>
        </p:nvSpPr>
        <p:spPr>
          <a:xfrm>
            <a:off x="838200" y="1492524"/>
            <a:ext cx="6153912" cy="151200"/>
          </a:xfrm>
          <a:custGeom>
            <a:rect b="b" l="l" r="r" t="t"/>
            <a:pathLst>
              <a:path extrusionOk="0" h="123825" w="462915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 txBox="1"/>
          <p:nvPr>
            <p:ph idx="1" type="body"/>
          </p:nvPr>
        </p:nvSpPr>
        <p:spPr>
          <a:xfrm>
            <a:off x="838200" y="1825625"/>
            <a:ext cx="5181600" cy="3885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29"/>
          <p:cNvSpPr txBox="1"/>
          <p:nvPr>
            <p:ph idx="2" type="body"/>
          </p:nvPr>
        </p:nvSpPr>
        <p:spPr>
          <a:xfrm>
            <a:off x="6198110" y="1825624"/>
            <a:ext cx="5181600" cy="3929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/>
          <p:nvPr>
            <p:ph idx="2" type="pic"/>
          </p:nvPr>
        </p:nvSpPr>
        <p:spPr>
          <a:xfrm>
            <a:off x="5775856" y="532519"/>
            <a:ext cx="6416144" cy="4534825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30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0"/>
          <p:cNvSpPr txBox="1"/>
          <p:nvPr>
            <p:ph idx="11" type="ftr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0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10413777" y="4433244"/>
            <a:ext cx="1782599" cy="30316"/>
          </a:xfrm>
          <a:custGeom>
            <a:rect b="b" l="l" r="r" t="t"/>
            <a:pathLst>
              <a:path extrusionOk="0" h="30316" w="1782599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887582" y="2045662"/>
            <a:ext cx="3785313" cy="165305"/>
          </a:xfrm>
          <a:custGeom>
            <a:rect b="b" l="l" r="r" t="t"/>
            <a:pathLst>
              <a:path extrusionOk="0" h="165304" w="3785313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10416941" y="4161024"/>
            <a:ext cx="1785131" cy="543175"/>
          </a:xfrm>
          <a:custGeom>
            <a:rect b="b" l="l" r="r" t="t"/>
            <a:pathLst>
              <a:path extrusionOk="0" h="409575" w="134302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8607090" y="4437664"/>
            <a:ext cx="3595584" cy="922135"/>
          </a:xfrm>
          <a:custGeom>
            <a:rect b="b" l="l" r="r" t="t"/>
            <a:pathLst>
              <a:path extrusionOk="0" h="695325" w="270510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0"/>
          <p:cNvSpPr txBox="1"/>
          <p:nvPr>
            <p:ph type="title"/>
          </p:nvPr>
        </p:nvSpPr>
        <p:spPr>
          <a:xfrm>
            <a:off x="839788" y="457200"/>
            <a:ext cx="3932237" cy="1442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839788" y="2356700"/>
            <a:ext cx="3932237" cy="351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1"/>
          <p:cNvSpPr txBox="1"/>
          <p:nvPr>
            <p:ph idx="11" type="ftr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1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10413777" y="4433244"/>
            <a:ext cx="1782599" cy="30316"/>
          </a:xfrm>
          <a:custGeom>
            <a:rect b="b" l="l" r="r" t="t"/>
            <a:pathLst>
              <a:path extrusionOk="0" h="30316" w="1782599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887582" y="2045662"/>
            <a:ext cx="3785313" cy="165305"/>
          </a:xfrm>
          <a:custGeom>
            <a:rect b="b" l="l" r="r" t="t"/>
            <a:pathLst>
              <a:path extrusionOk="0" h="165304" w="3785313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10416941" y="4161024"/>
            <a:ext cx="1785131" cy="543175"/>
          </a:xfrm>
          <a:custGeom>
            <a:rect b="b" l="l" r="r" t="t"/>
            <a:pathLst>
              <a:path extrusionOk="0" h="409575" w="134302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8607090" y="4437664"/>
            <a:ext cx="3595584" cy="922135"/>
          </a:xfrm>
          <a:custGeom>
            <a:rect b="b" l="l" r="r" t="t"/>
            <a:pathLst>
              <a:path extrusionOk="0" h="695325" w="270510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1"/>
          <p:cNvSpPr txBox="1"/>
          <p:nvPr>
            <p:ph type="title"/>
          </p:nvPr>
        </p:nvSpPr>
        <p:spPr>
          <a:xfrm>
            <a:off x="839788" y="457200"/>
            <a:ext cx="3932237" cy="1442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31"/>
          <p:cNvSpPr txBox="1"/>
          <p:nvPr>
            <p:ph idx="1" type="body"/>
          </p:nvPr>
        </p:nvSpPr>
        <p:spPr>
          <a:xfrm>
            <a:off x="839788" y="2356700"/>
            <a:ext cx="3932237" cy="351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7" name="Google Shape;317;p31"/>
          <p:cNvSpPr txBox="1"/>
          <p:nvPr>
            <p:ph idx="2" type="body"/>
          </p:nvPr>
        </p:nvSpPr>
        <p:spPr>
          <a:xfrm>
            <a:off x="5183188" y="457201"/>
            <a:ext cx="6653212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Image">
  <p:cSld name="Section Header with Imag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/>
          <p:nvPr>
            <p:ph idx="2" type="pic"/>
          </p:nvPr>
        </p:nvSpPr>
        <p:spPr>
          <a:xfrm>
            <a:off x="912412" y="2373273"/>
            <a:ext cx="11271651" cy="254958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14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4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4"/>
          <p:cNvSpPr/>
          <p:nvPr/>
        </p:nvSpPr>
        <p:spPr>
          <a:xfrm>
            <a:off x="7998821" y="1645349"/>
            <a:ext cx="4196737" cy="1001638"/>
          </a:xfrm>
          <a:custGeom>
            <a:rect b="b" l="l" r="r" t="t"/>
            <a:pathLst>
              <a:path extrusionOk="0" h="752475" w="31527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4"/>
          <p:cNvSpPr/>
          <p:nvPr/>
        </p:nvSpPr>
        <p:spPr>
          <a:xfrm>
            <a:off x="12186920" y="2632655"/>
            <a:ext cx="5081" cy="25381"/>
          </a:xfrm>
          <a:custGeom>
            <a:rect b="b" l="l" r="r" t="t"/>
            <a:pathLst>
              <a:path extrusionOk="0" h="25381" w="50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"/>
          <p:cNvSpPr txBox="1"/>
          <p:nvPr>
            <p:ph type="ctrTitle"/>
          </p:nvPr>
        </p:nvSpPr>
        <p:spPr>
          <a:xfrm>
            <a:off x="781987" y="793172"/>
            <a:ext cx="9144000" cy="655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b="1"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subTitle"/>
          </p:nvPr>
        </p:nvSpPr>
        <p:spPr>
          <a:xfrm>
            <a:off x="795772" y="1877051"/>
            <a:ext cx="6843278" cy="496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/>
          <p:nvPr/>
        </p:nvSpPr>
        <p:spPr>
          <a:xfrm>
            <a:off x="903223" y="1550951"/>
            <a:ext cx="3273552" cy="151200"/>
          </a:xfrm>
          <a:custGeom>
            <a:rect b="b" l="l" r="r" t="t"/>
            <a:pathLst>
              <a:path extrusionOk="0" h="114300" w="2447925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/>
          <p:nvPr/>
        </p:nvSpPr>
        <p:spPr>
          <a:xfrm>
            <a:off x="3899957" y="4662943"/>
            <a:ext cx="8292043" cy="760738"/>
          </a:xfrm>
          <a:custGeom>
            <a:rect b="b" l="l" r="r" t="t"/>
            <a:pathLst>
              <a:path extrusionOk="0" h="571500" w="622935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4"/>
          <p:cNvSpPr/>
          <p:nvPr/>
        </p:nvSpPr>
        <p:spPr>
          <a:xfrm>
            <a:off x="3909848" y="4665641"/>
            <a:ext cx="8277071" cy="257213"/>
          </a:xfrm>
          <a:custGeom>
            <a:rect b="b" l="l" r="r" t="t"/>
            <a:pathLst>
              <a:path extrusionOk="0" h="257213" w="8277071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/>
          <p:nvPr/>
        </p:nvSpPr>
        <p:spPr>
          <a:xfrm>
            <a:off x="12186919" y="4665641"/>
            <a:ext cx="5081" cy="25380"/>
          </a:xfrm>
          <a:custGeom>
            <a:rect b="b" l="l" r="r" t="t"/>
            <a:pathLst>
              <a:path extrusionOk="0" h="25380" w="5081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4"/>
          <p:cNvSpPr/>
          <p:nvPr/>
        </p:nvSpPr>
        <p:spPr>
          <a:xfrm>
            <a:off x="3905233" y="4922854"/>
            <a:ext cx="8286767" cy="513089"/>
          </a:xfrm>
          <a:custGeom>
            <a:rect b="b" l="l" r="r" t="t"/>
            <a:pathLst>
              <a:path extrusionOk="0" h="513089" w="8286767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0" name="Google Shape;50;p15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51" name="Google Shape;51;p15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5"/>
          <p:cNvSpPr/>
          <p:nvPr/>
        </p:nvSpPr>
        <p:spPr>
          <a:xfrm>
            <a:off x="838200" y="1492524"/>
            <a:ext cx="6153912" cy="151200"/>
          </a:xfrm>
          <a:custGeom>
            <a:rect b="b" l="l" r="r" t="t"/>
            <a:pathLst>
              <a:path extrusionOk="0" h="123825" w="462915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16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66" name="Google Shape;66;p16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Thanks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>
            <p:ph idx="2" type="pic"/>
          </p:nvPr>
        </p:nvSpPr>
        <p:spPr>
          <a:xfrm>
            <a:off x="5245189" y="1"/>
            <a:ext cx="6943003" cy="593462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814944" y="4530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/>
          <p:nvPr/>
        </p:nvSpPr>
        <p:spPr>
          <a:xfrm>
            <a:off x="8704586" y="5422906"/>
            <a:ext cx="736600" cy="736600"/>
          </a:xfrm>
          <a:custGeom>
            <a:rect b="b" l="l" r="r" t="t"/>
            <a:pathLst>
              <a:path extrusionOk="0" h="736600" w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9659429" y="3776986"/>
            <a:ext cx="2540000" cy="2628900"/>
          </a:xfrm>
          <a:custGeom>
            <a:rect b="b" l="l" r="r" t="t"/>
            <a:pathLst>
              <a:path extrusionOk="0" h="2628900" w="25400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824420" y="3955665"/>
            <a:ext cx="4367531" cy="524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i="0" sz="2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824420" y="4633361"/>
            <a:ext cx="43675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4" type="body"/>
          </p:nvPr>
        </p:nvSpPr>
        <p:spPr>
          <a:xfrm>
            <a:off x="824420" y="4892976"/>
            <a:ext cx="43675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b="1" i="0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5" type="body"/>
          </p:nvPr>
        </p:nvSpPr>
        <p:spPr>
          <a:xfrm>
            <a:off x="824420" y="5334299"/>
            <a:ext cx="43675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6" type="body"/>
          </p:nvPr>
        </p:nvSpPr>
        <p:spPr>
          <a:xfrm>
            <a:off x="824420" y="5593914"/>
            <a:ext cx="43675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b="1" i="0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/>
          <p:nvPr/>
        </p:nvSpPr>
        <p:spPr>
          <a:xfrm>
            <a:off x="900978" y="1561556"/>
            <a:ext cx="2973890" cy="165305"/>
          </a:xfrm>
          <a:custGeom>
            <a:rect b="b" l="l" r="r" t="t"/>
            <a:pathLst>
              <a:path extrusionOk="0" h="165304" w="2973890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7172412" y="-12694"/>
            <a:ext cx="4978400" cy="2133600"/>
          </a:xfrm>
          <a:custGeom>
            <a:rect b="b" l="l" r="r" t="t"/>
            <a:pathLst>
              <a:path extrusionOk="0" h="2133600" w="49784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and Image">
  <p:cSld name="Title, Subtitle, Content and Imag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>
            <p:ph idx="2" type="pic"/>
          </p:nvPr>
        </p:nvSpPr>
        <p:spPr>
          <a:xfrm>
            <a:off x="1396781" y="0"/>
            <a:ext cx="3894833" cy="565633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8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6910023" y="908050"/>
            <a:ext cx="450329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492146" y="-12675"/>
            <a:ext cx="545708" cy="3819957"/>
          </a:xfrm>
          <a:custGeom>
            <a:rect b="b" l="l" r="r" t="t"/>
            <a:pathLst>
              <a:path extrusionOk="0" h="3819957" w="545708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479455" y="-12675"/>
            <a:ext cx="571090" cy="3832648"/>
          </a:xfrm>
          <a:custGeom>
            <a:rect b="b" l="l" r="r" t="t"/>
            <a:pathLst>
              <a:path extrusionOk="0" h="3832648" w="571089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910023" y="2050475"/>
            <a:ext cx="4548187" cy="63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3" type="body"/>
          </p:nvPr>
        </p:nvSpPr>
        <p:spPr>
          <a:xfrm>
            <a:off x="6910023" y="2839714"/>
            <a:ext cx="4548187" cy="29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8"/>
          <p:cNvSpPr/>
          <p:nvPr/>
        </p:nvSpPr>
        <p:spPr>
          <a:xfrm>
            <a:off x="6981947" y="1726672"/>
            <a:ext cx="3785313" cy="165305"/>
          </a:xfrm>
          <a:custGeom>
            <a:rect b="b" l="l" r="r" t="t"/>
            <a:pathLst>
              <a:path extrusionOk="0" h="165304" w="3785313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069371" y="-12675"/>
            <a:ext cx="1002580" cy="2144760"/>
          </a:xfrm>
          <a:custGeom>
            <a:rect b="b" l="l" r="r" t="t"/>
            <a:pathLst>
              <a:path extrusionOk="0" h="2144760" w="100258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>
            <p:ph idx="2" type="pic"/>
          </p:nvPr>
        </p:nvSpPr>
        <p:spPr>
          <a:xfrm>
            <a:off x="5771770" y="1483675"/>
            <a:ext cx="6421408" cy="3438427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9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815853" y="1231900"/>
            <a:ext cx="450329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1" type="ftr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830067" y="3889184"/>
            <a:ext cx="4548187" cy="1708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9"/>
          <p:cNvSpPr/>
          <p:nvPr/>
        </p:nvSpPr>
        <p:spPr>
          <a:xfrm>
            <a:off x="10413777" y="4433244"/>
            <a:ext cx="1782599" cy="30316"/>
          </a:xfrm>
          <a:custGeom>
            <a:rect b="b" l="l" r="r" t="t"/>
            <a:pathLst>
              <a:path extrusionOk="0" h="30316" w="1782599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2193179" y="4156602"/>
            <a:ext cx="3197" cy="25264"/>
          </a:xfrm>
          <a:custGeom>
            <a:rect b="b" l="l" r="r" t="t"/>
            <a:pathLst>
              <a:path extrusionOk="0" h="25264" w="3197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12193179" y="4682093"/>
            <a:ext cx="3197" cy="25264"/>
          </a:xfrm>
          <a:custGeom>
            <a:rect b="b" l="l" r="r" t="t"/>
            <a:pathLst>
              <a:path extrusionOk="0" h="25264" w="3197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idx="3" type="body"/>
          </p:nvPr>
        </p:nvSpPr>
        <p:spPr>
          <a:xfrm>
            <a:off x="811115" y="2374900"/>
            <a:ext cx="45656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4" type="body"/>
          </p:nvPr>
        </p:nvSpPr>
        <p:spPr>
          <a:xfrm>
            <a:off x="811115" y="3165301"/>
            <a:ext cx="4583113" cy="68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9"/>
          <p:cNvSpPr/>
          <p:nvPr/>
        </p:nvSpPr>
        <p:spPr>
          <a:xfrm>
            <a:off x="887582" y="2045662"/>
            <a:ext cx="3785313" cy="165305"/>
          </a:xfrm>
          <a:custGeom>
            <a:rect b="b" l="l" r="r" t="t"/>
            <a:pathLst>
              <a:path extrusionOk="0" h="165304" w="3785313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10416941" y="4161024"/>
            <a:ext cx="1785131" cy="543175"/>
          </a:xfrm>
          <a:custGeom>
            <a:rect b="b" l="l" r="r" t="t"/>
            <a:pathLst>
              <a:path extrusionOk="0" h="409575" w="134302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8607090" y="4437664"/>
            <a:ext cx="3595584" cy="922135"/>
          </a:xfrm>
          <a:custGeom>
            <a:rect b="b" l="l" r="r" t="t"/>
            <a:pathLst>
              <a:path extrusionOk="0" h="695325" w="270510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with Subtitle">
  <p:cSld name="Comparison with Subtitl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831850" y="781050"/>
            <a:ext cx="105156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993286" y="2959593"/>
            <a:ext cx="4183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b="1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830066" y="1898650"/>
            <a:ext cx="10515599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0"/>
          <p:cNvSpPr/>
          <p:nvPr/>
        </p:nvSpPr>
        <p:spPr>
          <a:xfrm>
            <a:off x="3019044" y="1583026"/>
            <a:ext cx="6153912" cy="151200"/>
          </a:xfrm>
          <a:custGeom>
            <a:rect b="b" l="l" r="r" t="t"/>
            <a:pathLst>
              <a:path extrusionOk="0" h="123825" w="462915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 txBox="1"/>
          <p:nvPr>
            <p:ph idx="3" type="body"/>
          </p:nvPr>
        </p:nvSpPr>
        <p:spPr>
          <a:xfrm>
            <a:off x="6155960" y="2959593"/>
            <a:ext cx="4183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b="1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4" type="body"/>
          </p:nvPr>
        </p:nvSpPr>
        <p:spPr>
          <a:xfrm>
            <a:off x="811311" y="3294245"/>
            <a:ext cx="4365625" cy="233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5" type="body"/>
          </p:nvPr>
        </p:nvSpPr>
        <p:spPr>
          <a:xfrm>
            <a:off x="5973985" y="3294245"/>
            <a:ext cx="4365625" cy="233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8" name="Google Shape;128;p20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129" name="Google Shape;129;p20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Slide">
  <p:cSld name="Chart Slid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5642753" y="1474969"/>
            <a:ext cx="4395258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5649889" y="2592569"/>
            <a:ext cx="563088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6126385" y="3719427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3" type="body"/>
          </p:nvPr>
        </p:nvSpPr>
        <p:spPr>
          <a:xfrm>
            <a:off x="6126386" y="3990708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4" type="body"/>
          </p:nvPr>
        </p:nvSpPr>
        <p:spPr>
          <a:xfrm>
            <a:off x="6126410" y="4451492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5" type="body"/>
          </p:nvPr>
        </p:nvSpPr>
        <p:spPr>
          <a:xfrm>
            <a:off x="6126411" y="4722773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6" type="body"/>
          </p:nvPr>
        </p:nvSpPr>
        <p:spPr>
          <a:xfrm>
            <a:off x="8065899" y="3719427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7" type="body"/>
          </p:nvPr>
        </p:nvSpPr>
        <p:spPr>
          <a:xfrm>
            <a:off x="8065900" y="3990708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8" type="body"/>
          </p:nvPr>
        </p:nvSpPr>
        <p:spPr>
          <a:xfrm>
            <a:off x="8065924" y="4451492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9" type="body"/>
          </p:nvPr>
        </p:nvSpPr>
        <p:spPr>
          <a:xfrm>
            <a:off x="8065925" y="4722773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3" type="body"/>
          </p:nvPr>
        </p:nvSpPr>
        <p:spPr>
          <a:xfrm>
            <a:off x="10005413" y="3719427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14" type="body"/>
          </p:nvPr>
        </p:nvSpPr>
        <p:spPr>
          <a:xfrm>
            <a:off x="10005414" y="3990708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5" type="body"/>
          </p:nvPr>
        </p:nvSpPr>
        <p:spPr>
          <a:xfrm>
            <a:off x="10005438" y="4451492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16" type="body"/>
          </p:nvPr>
        </p:nvSpPr>
        <p:spPr>
          <a:xfrm>
            <a:off x="10005439" y="4722773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1"/>
          <p:cNvSpPr/>
          <p:nvPr>
            <p:ph idx="17" type="chart"/>
          </p:nvPr>
        </p:nvSpPr>
        <p:spPr>
          <a:xfrm>
            <a:off x="911225" y="908050"/>
            <a:ext cx="4284663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6" name="Google Shape;156;p21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157" name="Google Shape;157;p21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21"/>
          <p:cNvSpPr/>
          <p:nvPr/>
        </p:nvSpPr>
        <p:spPr>
          <a:xfrm>
            <a:off x="5731819" y="2267879"/>
            <a:ext cx="3016875" cy="165305"/>
          </a:xfrm>
          <a:custGeom>
            <a:rect b="b" l="l" r="r" t="t"/>
            <a:pathLst>
              <a:path extrusionOk="0" h="165304" w="3016875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"/>
          <p:cNvSpPr txBox="1"/>
          <p:nvPr>
            <p:ph type="title"/>
          </p:nvPr>
        </p:nvSpPr>
        <p:spPr>
          <a:xfrm>
            <a:off x="-78282" y="1442055"/>
            <a:ext cx="59442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</a:pPr>
            <a:r>
              <a:rPr lang="en-US" sz="4800"/>
              <a:t>CONVERSATIONAL AI</a:t>
            </a:r>
            <a:endParaRPr sz="4800"/>
          </a:p>
        </p:txBody>
      </p:sp>
      <p:sp>
        <p:nvSpPr>
          <p:cNvPr id="323" name="Google Shape;323;p1"/>
          <p:cNvSpPr txBox="1"/>
          <p:nvPr>
            <p:ph idx="2" type="body"/>
          </p:nvPr>
        </p:nvSpPr>
        <p:spPr>
          <a:xfrm>
            <a:off x="786259" y="3425363"/>
            <a:ext cx="3629300" cy="94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Demo presentation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Fifth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week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"/>
          <p:cNvSpPr txBox="1"/>
          <p:nvPr>
            <p:ph idx="1" type="body"/>
          </p:nvPr>
        </p:nvSpPr>
        <p:spPr>
          <a:xfrm>
            <a:off x="786259" y="5096662"/>
            <a:ext cx="4367531" cy="94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May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2022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450" y="1108193"/>
            <a:ext cx="6488599" cy="5289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5040" y="2823943"/>
            <a:ext cx="1996957" cy="199695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"/>
          <p:cNvSpPr txBox="1"/>
          <p:nvPr/>
        </p:nvSpPr>
        <p:spPr>
          <a:xfrm>
            <a:off x="5703400" y="0"/>
            <a:ext cx="6488700" cy="1108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155CC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Conversational AI</a:t>
            </a:r>
            <a:endParaRPr sz="3000">
              <a:solidFill>
                <a:srgbClr val="1155C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@FashionAdv_bot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0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p10"/>
          <p:cNvSpPr txBox="1"/>
          <p:nvPr>
            <p:ph type="title"/>
          </p:nvPr>
        </p:nvSpPr>
        <p:spPr>
          <a:xfrm>
            <a:off x="829322" y="666967"/>
            <a:ext cx="90504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Next steps and challenges</a:t>
            </a: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829325" y="2320375"/>
            <a:ext cx="79056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999" lvl="0" marL="17999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the telegram by connecting different parts together so that the bot can give an image as a response along with a text message.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999" lvl="0" marL="179999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a reliable solution for the intent classification problem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999" lvl="0" marL="17999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similarity check.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0"/>
          <p:cNvSpPr txBox="1"/>
          <p:nvPr>
            <p:ph type="title"/>
          </p:nvPr>
        </p:nvSpPr>
        <p:spPr>
          <a:xfrm>
            <a:off x="911223" y="1742573"/>
            <a:ext cx="18849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2400">
                <a:solidFill>
                  <a:schemeClr val="dk1"/>
                </a:solidFill>
              </a:rPr>
              <a:t>Next steps: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1"/>
          <p:cNvSpPr txBox="1"/>
          <p:nvPr>
            <p:ph type="title"/>
          </p:nvPr>
        </p:nvSpPr>
        <p:spPr>
          <a:xfrm>
            <a:off x="814944" y="4530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431" name="Google Shape;431;p11"/>
          <p:cNvSpPr txBox="1"/>
          <p:nvPr>
            <p:ph idx="1" type="body"/>
          </p:nvPr>
        </p:nvSpPr>
        <p:spPr>
          <a:xfrm>
            <a:off x="877658" y="3166644"/>
            <a:ext cx="4367531" cy="524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</a:rPr>
              <a:t>Time for your questions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2" name="Google Shape;432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995" r="10995" t="0"/>
          <a:stretch/>
        </p:blipFill>
        <p:spPr>
          <a:xfrm>
            <a:off x="5245189" y="1"/>
            <a:ext cx="6943003" cy="5934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"/>
          <p:cNvSpPr txBox="1"/>
          <p:nvPr>
            <p:ph type="ctrTitle"/>
          </p:nvPr>
        </p:nvSpPr>
        <p:spPr>
          <a:xfrm>
            <a:off x="781987" y="793172"/>
            <a:ext cx="9144000" cy="655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Content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3" name="Google Shape;333;p2"/>
          <p:cNvSpPr txBox="1"/>
          <p:nvPr>
            <p:ph idx="11" type="ftr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Cohort 23</a:t>
            </a:r>
            <a:endParaRPr/>
          </a:p>
        </p:txBody>
      </p:sp>
      <p:sp>
        <p:nvSpPr>
          <p:cNvPr id="334" name="Google Shape;334;p2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2"/>
          <p:cNvSpPr txBox="1"/>
          <p:nvPr/>
        </p:nvSpPr>
        <p:spPr>
          <a:xfrm>
            <a:off x="812289" y="2038906"/>
            <a:ext cx="48693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of the week</a:t>
            </a:r>
            <a:endParaRPr/>
          </a:p>
          <a:p>
            <a:pPr indent="-2540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"/>
              <a:buFont typeface="Arial"/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embeddings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End-to-end model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displaying</a:t>
            </a:r>
            <a:endParaRPr/>
          </a:p>
          <a:p>
            <a:pPr indent="-2222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/>
          </a:p>
          <a:p>
            <a:pPr indent="-2222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3"/>
          <p:cNvSpPr txBox="1"/>
          <p:nvPr/>
        </p:nvSpPr>
        <p:spPr>
          <a:xfrm>
            <a:off x="812290" y="766008"/>
            <a:ext cx="450329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Quick Recap</a:t>
            </a:r>
            <a:endParaRPr/>
          </a:p>
        </p:txBody>
      </p:sp>
      <p:sp>
        <p:nvSpPr>
          <p:cNvPr id="342" name="Google Shape;342;p3"/>
          <p:cNvSpPr txBox="1"/>
          <p:nvPr/>
        </p:nvSpPr>
        <p:spPr>
          <a:xfrm>
            <a:off x="736850" y="5202500"/>
            <a:ext cx="1626300" cy="923400"/>
          </a:xfrm>
          <a:prstGeom prst="rect">
            <a:avLst/>
          </a:prstGeom>
          <a:solidFill>
            <a:srgbClr val="00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Image Database</a:t>
            </a:r>
            <a:endParaRPr b="1" sz="2400"/>
          </a:p>
        </p:txBody>
      </p:sp>
      <p:sp>
        <p:nvSpPr>
          <p:cNvPr id="343" name="Google Shape;343;p3"/>
          <p:cNvSpPr txBox="1"/>
          <p:nvPr/>
        </p:nvSpPr>
        <p:spPr>
          <a:xfrm>
            <a:off x="3674451" y="5202500"/>
            <a:ext cx="1906500" cy="9234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</a:t>
            </a:r>
            <a:r>
              <a:rPr b="1" lang="en-US" sz="2400"/>
              <a:t>eature Extraction</a:t>
            </a:r>
            <a:endParaRPr b="1" sz="2400"/>
          </a:p>
        </p:txBody>
      </p:sp>
      <p:sp>
        <p:nvSpPr>
          <p:cNvPr id="344" name="Google Shape;344;p3"/>
          <p:cNvSpPr txBox="1"/>
          <p:nvPr/>
        </p:nvSpPr>
        <p:spPr>
          <a:xfrm>
            <a:off x="6930100" y="5202500"/>
            <a:ext cx="2187000" cy="9234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Feature Embeddings</a:t>
            </a:r>
            <a:endParaRPr b="1" sz="2400"/>
          </a:p>
        </p:txBody>
      </p:sp>
      <p:sp>
        <p:nvSpPr>
          <p:cNvPr id="345" name="Google Shape;345;p3"/>
          <p:cNvSpPr txBox="1"/>
          <p:nvPr/>
        </p:nvSpPr>
        <p:spPr>
          <a:xfrm>
            <a:off x="669200" y="6148775"/>
            <a:ext cx="243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Domain agnostic, it can be fashion, interior design, etc.</a:t>
            </a:r>
            <a:endParaRPr/>
          </a:p>
        </p:txBody>
      </p:sp>
      <p:sp>
        <p:nvSpPr>
          <p:cNvPr id="346" name="Google Shape;346;p3"/>
          <p:cNvSpPr txBox="1"/>
          <p:nvPr/>
        </p:nvSpPr>
        <p:spPr>
          <a:xfrm>
            <a:off x="911225" y="2500250"/>
            <a:ext cx="1109700" cy="923400"/>
          </a:xfrm>
          <a:prstGeom prst="rect">
            <a:avLst/>
          </a:prstGeom>
          <a:solidFill>
            <a:srgbClr val="00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Query Text</a:t>
            </a:r>
            <a:endParaRPr b="1" sz="2400"/>
          </a:p>
        </p:txBody>
      </p:sp>
      <p:sp>
        <p:nvSpPr>
          <p:cNvPr id="347" name="Google Shape;347;p3"/>
          <p:cNvSpPr/>
          <p:nvPr/>
        </p:nvSpPr>
        <p:spPr>
          <a:xfrm>
            <a:off x="2034538" y="2654150"/>
            <a:ext cx="1626300" cy="6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"/>
          <p:cNvSpPr txBox="1"/>
          <p:nvPr/>
        </p:nvSpPr>
        <p:spPr>
          <a:xfrm>
            <a:off x="3674450" y="2500250"/>
            <a:ext cx="1906500" cy="9234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Intent/ </a:t>
            </a:r>
            <a:r>
              <a:rPr b="1" lang="en-US" sz="2400"/>
              <a:t>Features</a:t>
            </a:r>
            <a:endParaRPr b="1" sz="2400"/>
          </a:p>
        </p:txBody>
      </p:sp>
      <p:sp>
        <p:nvSpPr>
          <p:cNvPr id="349" name="Google Shape;349;p3"/>
          <p:cNvSpPr txBox="1"/>
          <p:nvPr/>
        </p:nvSpPr>
        <p:spPr>
          <a:xfrm>
            <a:off x="6919450" y="2500250"/>
            <a:ext cx="2160600" cy="9234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Feature Embeddings</a:t>
            </a:r>
            <a:endParaRPr b="1" sz="2400"/>
          </a:p>
        </p:txBody>
      </p:sp>
      <p:sp>
        <p:nvSpPr>
          <p:cNvPr id="350" name="Google Shape;350;p3"/>
          <p:cNvSpPr/>
          <p:nvPr/>
        </p:nvSpPr>
        <p:spPr>
          <a:xfrm rot="5400000">
            <a:off x="7535275" y="3408475"/>
            <a:ext cx="1877700" cy="18273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5160" y="3419675"/>
            <a:ext cx="1804888" cy="180488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"/>
          <p:cNvSpPr txBox="1"/>
          <p:nvPr/>
        </p:nvSpPr>
        <p:spPr>
          <a:xfrm>
            <a:off x="3667588" y="1731588"/>
            <a:ext cx="281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Intent:</a:t>
            </a:r>
            <a:r>
              <a:rPr lang="en-US"/>
              <a:t> match clothing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Features</a:t>
            </a:r>
            <a:r>
              <a:rPr lang="en-US"/>
              <a:t>: </a:t>
            </a:r>
            <a:r>
              <a:rPr lang="en-US">
                <a:solidFill>
                  <a:schemeClr val="dk1"/>
                </a:solidFill>
              </a:rPr>
              <a:t>Skinny blue jeans, </a:t>
            </a:r>
            <a:r>
              <a:rPr lang="en-US"/>
              <a:t>Yellow long-sleeved shirt</a:t>
            </a:r>
            <a:endParaRPr/>
          </a:p>
        </p:txBody>
      </p:sp>
      <p:sp>
        <p:nvSpPr>
          <p:cNvPr id="353" name="Google Shape;353;p3"/>
          <p:cNvSpPr txBox="1"/>
          <p:nvPr/>
        </p:nvSpPr>
        <p:spPr>
          <a:xfrm>
            <a:off x="6957350" y="6091400"/>
            <a:ext cx="15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768-Dimensional Vectors</a:t>
            </a:r>
            <a:endParaRPr/>
          </a:p>
        </p:txBody>
      </p:sp>
      <p:sp>
        <p:nvSpPr>
          <p:cNvPr id="354" name="Google Shape;354;p3"/>
          <p:cNvSpPr txBox="1"/>
          <p:nvPr/>
        </p:nvSpPr>
        <p:spPr>
          <a:xfrm>
            <a:off x="3693348" y="6127425"/>
            <a:ext cx="124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r>
              <a:rPr lang="en-US"/>
              <a:t>tems with Descriptions</a:t>
            </a:r>
            <a:endParaRPr/>
          </a:p>
        </p:txBody>
      </p:sp>
      <p:sp>
        <p:nvSpPr>
          <p:cNvPr id="355" name="Google Shape;355;p3"/>
          <p:cNvSpPr txBox="1"/>
          <p:nvPr/>
        </p:nvSpPr>
        <p:spPr>
          <a:xfrm>
            <a:off x="786425" y="1743200"/>
            <a:ext cx="243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Would</a:t>
            </a:r>
            <a:r>
              <a:rPr lang="en-US"/>
              <a:t> a yellow long-sleeved shirt and skinny blue jeans go together?</a:t>
            </a:r>
            <a:endParaRPr/>
          </a:p>
        </p:txBody>
      </p:sp>
      <p:sp>
        <p:nvSpPr>
          <p:cNvPr id="356" name="Google Shape;356;p3"/>
          <p:cNvSpPr txBox="1"/>
          <p:nvPr/>
        </p:nvSpPr>
        <p:spPr>
          <a:xfrm>
            <a:off x="6927650" y="1937238"/>
            <a:ext cx="15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768-Dimensional Vectors</a:t>
            </a:r>
            <a:endParaRPr/>
          </a:p>
        </p:txBody>
      </p:sp>
      <p:sp>
        <p:nvSpPr>
          <p:cNvPr id="357" name="Google Shape;357;p3"/>
          <p:cNvSpPr txBox="1"/>
          <p:nvPr>
            <p:ph type="title"/>
          </p:nvPr>
        </p:nvSpPr>
        <p:spPr>
          <a:xfrm>
            <a:off x="1569150" y="3758375"/>
            <a:ext cx="5336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</a:pPr>
            <a:r>
              <a:rPr lang="en-US" sz="3600">
                <a:solidFill>
                  <a:srgbClr val="FF0000"/>
                </a:solidFill>
              </a:rPr>
              <a:t>CONVERSATIONAL AI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</a:pPr>
            <a:r>
              <a:rPr lang="en-US" sz="3600">
                <a:solidFill>
                  <a:srgbClr val="FF0000"/>
                </a:solidFill>
              </a:rPr>
              <a:t>TELEGRAM BOT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58" name="Google Shape;358;p3"/>
          <p:cNvSpPr txBox="1"/>
          <p:nvPr/>
        </p:nvSpPr>
        <p:spPr>
          <a:xfrm>
            <a:off x="9387775" y="3702175"/>
            <a:ext cx="1626300" cy="1293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Answer to the Query</a:t>
            </a:r>
            <a:endParaRPr b="1" sz="2400"/>
          </a:p>
        </p:txBody>
      </p:sp>
      <p:sp>
        <p:nvSpPr>
          <p:cNvPr id="359" name="Google Shape;359;p3"/>
          <p:cNvSpPr/>
          <p:nvPr/>
        </p:nvSpPr>
        <p:spPr>
          <a:xfrm>
            <a:off x="507175" y="1734263"/>
            <a:ext cx="10697400" cy="3436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76200">
            <a:solidFill>
              <a:srgbClr val="3C78D8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"/>
          <p:cNvSpPr/>
          <p:nvPr/>
        </p:nvSpPr>
        <p:spPr>
          <a:xfrm>
            <a:off x="2363148" y="5356400"/>
            <a:ext cx="1311300" cy="6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"/>
          <p:cNvSpPr/>
          <p:nvPr/>
        </p:nvSpPr>
        <p:spPr>
          <a:xfrm>
            <a:off x="5594550" y="2654150"/>
            <a:ext cx="1311300" cy="6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"/>
          <p:cNvSpPr/>
          <p:nvPr/>
        </p:nvSpPr>
        <p:spPr>
          <a:xfrm>
            <a:off x="5594550" y="5326250"/>
            <a:ext cx="1311300" cy="6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4"/>
          <p:cNvSpPr txBox="1"/>
          <p:nvPr/>
        </p:nvSpPr>
        <p:spPr>
          <a:xfrm>
            <a:off x="3293201" y="3067872"/>
            <a:ext cx="5605597" cy="722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Progress of the week </a:t>
            </a:r>
            <a:endParaRPr b="1" sz="4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cc16a2ebf_0_5"/>
          <p:cNvSpPr txBox="1"/>
          <p:nvPr>
            <p:ph idx="11" type="ftr"/>
          </p:nvPr>
        </p:nvSpPr>
        <p:spPr>
          <a:xfrm>
            <a:off x="812290" y="579776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Cohort 23</a:t>
            </a:r>
            <a:endParaRPr/>
          </a:p>
        </p:txBody>
      </p:sp>
      <p:sp>
        <p:nvSpPr>
          <p:cNvPr id="374" name="Google Shape;374;g12cc16a2ebf_0_5"/>
          <p:cNvSpPr txBox="1"/>
          <p:nvPr>
            <p:ph idx="12" type="sldNum"/>
          </p:nvPr>
        </p:nvSpPr>
        <p:spPr>
          <a:xfrm>
            <a:off x="10804358" y="5816819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g12cc16a2ebf_0_5"/>
          <p:cNvSpPr txBox="1"/>
          <p:nvPr>
            <p:ph type="title"/>
          </p:nvPr>
        </p:nvSpPr>
        <p:spPr>
          <a:xfrm>
            <a:off x="812290" y="695106"/>
            <a:ext cx="9050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Word Embeddings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12cc16a2ebf_0_5"/>
          <p:cNvSpPr/>
          <p:nvPr/>
        </p:nvSpPr>
        <p:spPr>
          <a:xfrm>
            <a:off x="812300" y="1791825"/>
            <a:ext cx="88770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999" lvl="0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6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significant improvements have been made to the similarity check.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999" lvl="0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6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word embeddings so we can expand the application in any possible direction.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g12cc16a2eb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325" y="4237645"/>
            <a:ext cx="19526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12cc16a2ebf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775" y="2408026"/>
            <a:ext cx="6816272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12cc16a2ebf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687" y="4114525"/>
            <a:ext cx="6356838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12cc16a2ebf_0_5"/>
          <p:cNvSpPr/>
          <p:nvPr/>
        </p:nvSpPr>
        <p:spPr>
          <a:xfrm>
            <a:off x="3295125" y="3636325"/>
            <a:ext cx="391500" cy="6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2cc16a2ebf_0_5"/>
          <p:cNvSpPr/>
          <p:nvPr/>
        </p:nvSpPr>
        <p:spPr>
          <a:xfrm>
            <a:off x="4464950" y="4848900"/>
            <a:ext cx="898800" cy="4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Cohort 23</a:t>
            </a:r>
            <a:endParaRPr/>
          </a:p>
        </p:txBody>
      </p:sp>
      <p:sp>
        <p:nvSpPr>
          <p:cNvPr id="387" name="Google Shape;387;p5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5"/>
          <p:cNvSpPr txBox="1"/>
          <p:nvPr>
            <p:ph type="title"/>
          </p:nvPr>
        </p:nvSpPr>
        <p:spPr>
          <a:xfrm>
            <a:off x="812290" y="695106"/>
            <a:ext cx="9050338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End-to-end model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"/>
          <p:cNvSpPr/>
          <p:nvPr/>
        </p:nvSpPr>
        <p:spPr>
          <a:xfrm>
            <a:off x="812300" y="1791826"/>
            <a:ext cx="7905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999" lvl="0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6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End-to-end model has been improved. We have created a domain-independent approach based on the cosine similarity of word embeddings.</a:t>
            </a:r>
            <a:endParaRPr/>
          </a:p>
          <a:p>
            <a:pPr indent="-65700" lvl="0" marL="180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862" y="2375025"/>
            <a:ext cx="8078188" cy="37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f2f70bf71_0_42"/>
          <p:cNvSpPr txBox="1"/>
          <p:nvPr>
            <p:ph idx="11" type="ftr"/>
          </p:nvPr>
        </p:nvSpPr>
        <p:spPr>
          <a:xfrm>
            <a:off x="812290" y="579776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Cohort 23</a:t>
            </a:r>
            <a:endParaRPr/>
          </a:p>
        </p:txBody>
      </p:sp>
      <p:sp>
        <p:nvSpPr>
          <p:cNvPr id="396" name="Google Shape;396;g12f2f70bf71_0_42"/>
          <p:cNvSpPr txBox="1"/>
          <p:nvPr>
            <p:ph idx="12" type="sldNum"/>
          </p:nvPr>
        </p:nvSpPr>
        <p:spPr>
          <a:xfrm>
            <a:off x="10804358" y="5816819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g12f2f70bf71_0_42"/>
          <p:cNvSpPr txBox="1"/>
          <p:nvPr>
            <p:ph type="title"/>
          </p:nvPr>
        </p:nvSpPr>
        <p:spPr>
          <a:xfrm>
            <a:off x="812290" y="695106"/>
            <a:ext cx="9050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End-to-end model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12f2f70bf71_0_42"/>
          <p:cNvSpPr/>
          <p:nvPr/>
        </p:nvSpPr>
        <p:spPr>
          <a:xfrm>
            <a:off x="812300" y="1791826"/>
            <a:ext cx="790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999" lvl="0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6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improvements have been made to the intent classification. Now the application can handle simple questions.</a:t>
            </a:r>
            <a:endParaRPr/>
          </a:p>
          <a:p>
            <a:pPr indent="-65699" lvl="0" marL="179999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g12f2f70bf71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300" y="2360425"/>
            <a:ext cx="10000350" cy="34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f2f70bf71_0_54"/>
          <p:cNvSpPr txBox="1"/>
          <p:nvPr>
            <p:ph idx="11" type="ftr"/>
          </p:nvPr>
        </p:nvSpPr>
        <p:spPr>
          <a:xfrm>
            <a:off x="812290" y="579776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Cohort 23</a:t>
            </a:r>
            <a:endParaRPr/>
          </a:p>
        </p:txBody>
      </p:sp>
      <p:sp>
        <p:nvSpPr>
          <p:cNvPr id="405" name="Google Shape;405;g12f2f70bf71_0_54"/>
          <p:cNvSpPr txBox="1"/>
          <p:nvPr>
            <p:ph idx="12" type="sldNum"/>
          </p:nvPr>
        </p:nvSpPr>
        <p:spPr>
          <a:xfrm>
            <a:off x="10804358" y="5816819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g12f2f70bf71_0_54"/>
          <p:cNvSpPr txBox="1"/>
          <p:nvPr>
            <p:ph type="title"/>
          </p:nvPr>
        </p:nvSpPr>
        <p:spPr>
          <a:xfrm>
            <a:off x="812290" y="695106"/>
            <a:ext cx="9050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End-to-end model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12f2f70bf71_0_54"/>
          <p:cNvSpPr/>
          <p:nvPr/>
        </p:nvSpPr>
        <p:spPr>
          <a:xfrm>
            <a:off x="812300" y="1791826"/>
            <a:ext cx="790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999" lvl="0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6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improvements have been made to the intent classification. Now the application can handle simple questions.</a:t>
            </a:r>
            <a:endParaRPr/>
          </a:p>
          <a:p>
            <a:pPr indent="-65699" lvl="0" marL="179999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g12f2f70bf71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625" y="2343950"/>
            <a:ext cx="9928337" cy="34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Cohort 23</a:t>
            </a:r>
            <a:endParaRPr/>
          </a:p>
        </p:txBody>
      </p:sp>
      <p:sp>
        <p:nvSpPr>
          <p:cNvPr id="414" name="Google Shape;414;p8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p8"/>
          <p:cNvSpPr txBox="1"/>
          <p:nvPr>
            <p:ph type="title"/>
          </p:nvPr>
        </p:nvSpPr>
        <p:spPr>
          <a:xfrm>
            <a:off x="812290" y="695106"/>
            <a:ext cx="9050338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chemeClr val="dk1"/>
                </a:solidFill>
              </a:rPr>
              <a:t>Image displaying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8"/>
          <p:cNvSpPr/>
          <p:nvPr/>
        </p:nvSpPr>
        <p:spPr>
          <a:xfrm>
            <a:off x="812300" y="1834822"/>
            <a:ext cx="7905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999" lvl="0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6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display option has been added.</a:t>
            </a:r>
            <a:endParaRPr/>
          </a:p>
          <a:p>
            <a:pPr indent="-65700" lvl="0" marL="180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5700" lvl="0" marL="180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5700" lvl="0" marL="180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425" y="2194975"/>
            <a:ext cx="9698200" cy="36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1">
      <a:dk1>
        <a:srgbClr val="000000"/>
      </a:dk1>
      <a:lt1>
        <a:srgbClr val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2022-05-13T10:01:45Z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