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66" d="100"/>
          <a:sy n="66" d="100"/>
        </p:scale>
        <p:origin x="128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F30A2-8B85-49D4-81F2-6F5ACAFFF3D6}" type="datetimeFigureOut">
              <a:rPr lang="he-IL" smtClean="0"/>
              <a:t>ד'/טבת/תשע"ז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F49B-4A28-4F74-B7C5-F7EE1ECC847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218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F30A2-8B85-49D4-81F2-6F5ACAFFF3D6}" type="datetimeFigureOut">
              <a:rPr lang="he-IL" smtClean="0"/>
              <a:t>ד'/טבת/תשע"ז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F49B-4A28-4F74-B7C5-F7EE1ECC847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0308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F30A2-8B85-49D4-81F2-6F5ACAFFF3D6}" type="datetimeFigureOut">
              <a:rPr lang="he-IL" smtClean="0"/>
              <a:t>ד'/טבת/תשע"ז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F49B-4A28-4F74-B7C5-F7EE1ECC847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2942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F30A2-8B85-49D4-81F2-6F5ACAFFF3D6}" type="datetimeFigureOut">
              <a:rPr lang="he-IL" smtClean="0"/>
              <a:t>ד'/טבת/תשע"ז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F49B-4A28-4F74-B7C5-F7EE1ECC847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4819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F30A2-8B85-49D4-81F2-6F5ACAFFF3D6}" type="datetimeFigureOut">
              <a:rPr lang="he-IL" smtClean="0"/>
              <a:t>ד'/טבת/תשע"ז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F49B-4A28-4F74-B7C5-F7EE1ECC847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770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F30A2-8B85-49D4-81F2-6F5ACAFFF3D6}" type="datetimeFigureOut">
              <a:rPr lang="he-IL" smtClean="0"/>
              <a:t>ד'/טבת/תשע"ז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F49B-4A28-4F74-B7C5-F7EE1ECC847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5142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F30A2-8B85-49D4-81F2-6F5ACAFFF3D6}" type="datetimeFigureOut">
              <a:rPr lang="he-IL" smtClean="0"/>
              <a:t>ד'/טבת/תשע"ז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F49B-4A28-4F74-B7C5-F7EE1ECC847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1804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F30A2-8B85-49D4-81F2-6F5ACAFFF3D6}" type="datetimeFigureOut">
              <a:rPr lang="he-IL" smtClean="0"/>
              <a:t>ד'/טבת/תשע"ז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F49B-4A28-4F74-B7C5-F7EE1ECC847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4371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F30A2-8B85-49D4-81F2-6F5ACAFFF3D6}" type="datetimeFigureOut">
              <a:rPr lang="he-IL" smtClean="0"/>
              <a:t>ד'/טבת/תשע"ז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F49B-4A28-4F74-B7C5-F7EE1ECC847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5274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F30A2-8B85-49D4-81F2-6F5ACAFFF3D6}" type="datetimeFigureOut">
              <a:rPr lang="he-IL" smtClean="0"/>
              <a:t>ד'/טבת/תשע"ז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F49B-4A28-4F74-B7C5-F7EE1ECC847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13973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F30A2-8B85-49D4-81F2-6F5ACAFFF3D6}" type="datetimeFigureOut">
              <a:rPr lang="he-IL" smtClean="0"/>
              <a:t>ד'/טבת/תשע"ז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F49B-4A28-4F74-B7C5-F7EE1ECC847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2454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F30A2-8B85-49D4-81F2-6F5ACAFFF3D6}" type="datetimeFigureOut">
              <a:rPr lang="he-IL" smtClean="0"/>
              <a:t>ד'/טבת/תשע"ז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BF49B-4A28-4F74-B7C5-F7EE1ECC847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13545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Stack / Heap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אביעד </a:t>
            </a:r>
            <a:r>
              <a:rPr lang="he-IL" dirty="0" err="1" smtClean="0"/>
              <a:t>דאדון</a:t>
            </a:r>
            <a:endParaRPr lang="he-IL" dirty="0" smtClean="0"/>
          </a:p>
          <a:p>
            <a:r>
              <a:rPr lang="en-US" dirty="0" smtClean="0"/>
              <a:t>TCNP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1379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533400" y="228600"/>
            <a:ext cx="3200400" cy="1066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(local variables go here)</a:t>
            </a:r>
            <a:endParaRPr lang="he-IL" sz="2000" dirty="0">
              <a:solidFill>
                <a:schemeClr val="tx1"/>
              </a:solidFill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3886200" y="228600"/>
            <a:ext cx="4953000" cy="1066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Heap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(instances of classes go here)</a:t>
            </a:r>
            <a:endParaRPr lang="he-IL" sz="2000" dirty="0">
              <a:solidFill>
                <a:schemeClr val="tx1"/>
              </a:solidFill>
            </a:endParaRPr>
          </a:p>
        </p:txBody>
      </p:sp>
      <p:cxnSp>
        <p:nvCxnSpPr>
          <p:cNvPr id="7" name="מחבר ישר 6"/>
          <p:cNvCxnSpPr/>
          <p:nvPr/>
        </p:nvCxnSpPr>
        <p:spPr>
          <a:xfrm>
            <a:off x="3824377" y="228600"/>
            <a:ext cx="0" cy="3962400"/>
          </a:xfrm>
          <a:prstGeom prst="line">
            <a:avLst/>
          </a:prstGeom>
          <a:ln w="412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מלבן 7"/>
          <p:cNvSpPr/>
          <p:nvPr/>
        </p:nvSpPr>
        <p:spPr>
          <a:xfrm>
            <a:off x="4686300" y="1676400"/>
            <a:ext cx="1676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u="sng" dirty="0" smtClean="0"/>
              <a:t>Person</a:t>
            </a:r>
            <a:endParaRPr lang="he-IL" u="sng" dirty="0" smtClean="0"/>
          </a:p>
          <a:p>
            <a:pPr algn="l"/>
            <a:r>
              <a:rPr lang="en-US" dirty="0" smtClean="0"/>
              <a:t>Name = null</a:t>
            </a:r>
          </a:p>
          <a:p>
            <a:pPr algn="l"/>
            <a:r>
              <a:rPr lang="en-US" dirty="0" smtClean="0"/>
              <a:t>Age = 0</a:t>
            </a:r>
            <a:endParaRPr lang="he-IL" dirty="0"/>
          </a:p>
        </p:txBody>
      </p:sp>
      <p:sp>
        <p:nvSpPr>
          <p:cNvPr id="9" name="מלבן 8"/>
          <p:cNvSpPr/>
          <p:nvPr/>
        </p:nvSpPr>
        <p:spPr>
          <a:xfrm>
            <a:off x="533400" y="4648200"/>
            <a:ext cx="8305800" cy="19812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tatic void Main()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{</a:t>
            </a:r>
            <a:endParaRPr lang="he-IL" dirty="0" smtClean="0">
              <a:solidFill>
                <a:schemeClr val="bg1"/>
              </a:solidFill>
            </a:endParaRPr>
          </a:p>
          <a:p>
            <a:pPr algn="l" rtl="0"/>
            <a:r>
              <a:rPr lang="en-US" dirty="0" smtClean="0">
                <a:solidFill>
                  <a:schemeClr val="bg1"/>
                </a:solidFill>
              </a:rPr>
              <a:t>	Person p = new Person();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0" name="מלבן 9"/>
          <p:cNvSpPr/>
          <p:nvPr/>
        </p:nvSpPr>
        <p:spPr>
          <a:xfrm>
            <a:off x="1181100" y="3810000"/>
            <a:ext cx="1143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0x123456</a:t>
            </a:r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737558" y="3759845"/>
            <a:ext cx="4191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p</a:t>
            </a:r>
            <a:endParaRPr lang="he-IL" dirty="0"/>
          </a:p>
        </p:txBody>
      </p:sp>
      <p:cxnSp>
        <p:nvCxnSpPr>
          <p:cNvPr id="3" name="מחבר מעוקל 2"/>
          <p:cNvCxnSpPr>
            <a:stCxn id="10" idx="3"/>
          </p:cNvCxnSpPr>
          <p:nvPr/>
        </p:nvCxnSpPr>
        <p:spPr>
          <a:xfrm flipV="1">
            <a:off x="2324100" y="2209800"/>
            <a:ext cx="2324100" cy="1752600"/>
          </a:xfrm>
          <a:prstGeom prst="curvedConnector3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63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533400" y="228600"/>
            <a:ext cx="3200400" cy="1066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(local variables go here)</a:t>
            </a:r>
            <a:endParaRPr lang="he-IL" sz="2000" dirty="0">
              <a:solidFill>
                <a:schemeClr val="tx1"/>
              </a:solidFill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3886200" y="228600"/>
            <a:ext cx="4953000" cy="1066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Heap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(instances of classes go here)</a:t>
            </a:r>
            <a:endParaRPr lang="he-IL" sz="2000" dirty="0">
              <a:solidFill>
                <a:schemeClr val="tx1"/>
              </a:solidFill>
            </a:endParaRPr>
          </a:p>
        </p:txBody>
      </p:sp>
      <p:cxnSp>
        <p:nvCxnSpPr>
          <p:cNvPr id="7" name="מחבר ישר 6"/>
          <p:cNvCxnSpPr/>
          <p:nvPr/>
        </p:nvCxnSpPr>
        <p:spPr>
          <a:xfrm>
            <a:off x="3824377" y="228600"/>
            <a:ext cx="0" cy="3962400"/>
          </a:xfrm>
          <a:prstGeom prst="line">
            <a:avLst/>
          </a:prstGeom>
          <a:ln w="412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מלבן 7"/>
          <p:cNvSpPr/>
          <p:nvPr/>
        </p:nvSpPr>
        <p:spPr>
          <a:xfrm>
            <a:off x="4686300" y="1676400"/>
            <a:ext cx="18669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u="sng" dirty="0" smtClean="0"/>
              <a:t>Person</a:t>
            </a:r>
            <a:endParaRPr lang="he-IL" u="sng" dirty="0" smtClean="0"/>
          </a:p>
          <a:p>
            <a:pPr algn="l"/>
            <a:r>
              <a:rPr lang="en-US" dirty="0" smtClean="0"/>
              <a:t>Name = </a:t>
            </a:r>
            <a:r>
              <a:rPr lang="en-US" dirty="0" smtClean="0"/>
              <a:t>“Aviad”</a:t>
            </a:r>
            <a:endParaRPr lang="en-US" dirty="0" smtClean="0"/>
          </a:p>
          <a:p>
            <a:pPr algn="l"/>
            <a:r>
              <a:rPr lang="en-US" dirty="0" smtClean="0"/>
              <a:t>Age = 0</a:t>
            </a:r>
            <a:endParaRPr lang="he-IL" dirty="0"/>
          </a:p>
        </p:txBody>
      </p:sp>
      <p:sp>
        <p:nvSpPr>
          <p:cNvPr id="9" name="מלבן 8"/>
          <p:cNvSpPr/>
          <p:nvPr/>
        </p:nvSpPr>
        <p:spPr>
          <a:xfrm>
            <a:off x="533400" y="4648200"/>
            <a:ext cx="8305800" cy="19812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tatic void Main()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{</a:t>
            </a:r>
            <a:endParaRPr lang="he-IL" dirty="0" smtClean="0">
              <a:solidFill>
                <a:schemeClr val="bg1"/>
              </a:solidFill>
            </a:endParaRPr>
          </a:p>
          <a:p>
            <a:pPr algn="l" rtl="0"/>
            <a:r>
              <a:rPr lang="en-US" dirty="0" smtClean="0">
                <a:solidFill>
                  <a:schemeClr val="bg1"/>
                </a:solidFill>
              </a:rPr>
              <a:t>	Person p = new Person();</a:t>
            </a:r>
          </a:p>
          <a:p>
            <a:pPr algn="l" rtl="0"/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p.Name</a:t>
            </a:r>
            <a:r>
              <a:rPr lang="en-US" dirty="0" smtClean="0">
                <a:solidFill>
                  <a:schemeClr val="bg1"/>
                </a:solidFill>
              </a:rPr>
              <a:t> = </a:t>
            </a:r>
            <a:r>
              <a:rPr lang="en-US" dirty="0" smtClean="0">
                <a:solidFill>
                  <a:schemeClr val="bg1"/>
                </a:solidFill>
              </a:rPr>
              <a:t>“Aviad”;</a:t>
            </a:r>
            <a:endParaRPr lang="en-US" dirty="0" smtClean="0">
              <a:solidFill>
                <a:schemeClr val="bg1"/>
              </a:solidFill>
            </a:endParaRP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0" name="מלבן 9"/>
          <p:cNvSpPr/>
          <p:nvPr/>
        </p:nvSpPr>
        <p:spPr>
          <a:xfrm>
            <a:off x="1181100" y="3810000"/>
            <a:ext cx="1143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0x123456</a:t>
            </a:r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737558" y="3759845"/>
            <a:ext cx="4191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p</a:t>
            </a:r>
            <a:endParaRPr lang="he-IL" dirty="0"/>
          </a:p>
        </p:txBody>
      </p:sp>
      <p:cxnSp>
        <p:nvCxnSpPr>
          <p:cNvPr id="3" name="מחבר מעוקל 2"/>
          <p:cNvCxnSpPr>
            <a:stCxn id="10" idx="3"/>
          </p:cNvCxnSpPr>
          <p:nvPr/>
        </p:nvCxnSpPr>
        <p:spPr>
          <a:xfrm flipV="1">
            <a:off x="2324100" y="2209800"/>
            <a:ext cx="2324100" cy="1752600"/>
          </a:xfrm>
          <a:prstGeom prst="curvedConnector3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08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533400" y="228600"/>
            <a:ext cx="3200400" cy="1066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(local variables go here)</a:t>
            </a:r>
            <a:endParaRPr lang="he-IL" sz="2000" dirty="0">
              <a:solidFill>
                <a:schemeClr val="tx1"/>
              </a:solidFill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3886200" y="228600"/>
            <a:ext cx="4953000" cy="1066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Heap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(instances of classes go here)</a:t>
            </a:r>
            <a:endParaRPr lang="he-IL" sz="2000" dirty="0">
              <a:solidFill>
                <a:schemeClr val="tx1"/>
              </a:solidFill>
            </a:endParaRPr>
          </a:p>
        </p:txBody>
      </p:sp>
      <p:cxnSp>
        <p:nvCxnSpPr>
          <p:cNvPr id="7" name="מחבר ישר 6"/>
          <p:cNvCxnSpPr/>
          <p:nvPr/>
        </p:nvCxnSpPr>
        <p:spPr>
          <a:xfrm>
            <a:off x="3824377" y="228600"/>
            <a:ext cx="0" cy="3962400"/>
          </a:xfrm>
          <a:prstGeom prst="line">
            <a:avLst/>
          </a:prstGeom>
          <a:ln w="412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מלבן 7"/>
          <p:cNvSpPr/>
          <p:nvPr/>
        </p:nvSpPr>
        <p:spPr>
          <a:xfrm>
            <a:off x="4686300" y="1676400"/>
            <a:ext cx="18669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u="sng" dirty="0" smtClean="0"/>
              <a:t>Person</a:t>
            </a:r>
            <a:endParaRPr lang="he-IL" u="sng" dirty="0" smtClean="0"/>
          </a:p>
          <a:p>
            <a:pPr algn="l"/>
            <a:r>
              <a:rPr lang="en-US" dirty="0" smtClean="0"/>
              <a:t>Name = </a:t>
            </a:r>
            <a:r>
              <a:rPr lang="en-US" dirty="0" smtClean="0"/>
              <a:t>“Aviad”</a:t>
            </a:r>
            <a:endParaRPr lang="en-US" dirty="0" smtClean="0"/>
          </a:p>
          <a:p>
            <a:pPr algn="l"/>
            <a:r>
              <a:rPr lang="en-US" dirty="0" smtClean="0"/>
              <a:t>Age = 0</a:t>
            </a:r>
            <a:endParaRPr lang="he-IL" dirty="0"/>
          </a:p>
        </p:txBody>
      </p:sp>
      <p:sp>
        <p:nvSpPr>
          <p:cNvPr id="9" name="מלבן 8"/>
          <p:cNvSpPr/>
          <p:nvPr/>
        </p:nvSpPr>
        <p:spPr>
          <a:xfrm>
            <a:off x="533400" y="4648200"/>
            <a:ext cx="8305800" cy="19812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tatic void Main()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{</a:t>
            </a:r>
            <a:endParaRPr lang="he-IL" dirty="0" smtClean="0">
              <a:solidFill>
                <a:schemeClr val="bg1"/>
              </a:solidFill>
            </a:endParaRPr>
          </a:p>
          <a:p>
            <a:pPr algn="l" rtl="0"/>
            <a:r>
              <a:rPr lang="en-US" dirty="0" smtClean="0">
                <a:solidFill>
                  <a:schemeClr val="bg1"/>
                </a:solidFill>
              </a:rPr>
              <a:t>	Person p = new Person();</a:t>
            </a:r>
          </a:p>
          <a:p>
            <a:pPr algn="l" rtl="0"/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p.Name</a:t>
            </a:r>
            <a:r>
              <a:rPr lang="en-US" dirty="0" smtClean="0">
                <a:solidFill>
                  <a:schemeClr val="bg1"/>
                </a:solidFill>
              </a:rPr>
              <a:t> = </a:t>
            </a:r>
            <a:r>
              <a:rPr lang="en-US" dirty="0" smtClean="0">
                <a:solidFill>
                  <a:schemeClr val="bg1"/>
                </a:solidFill>
              </a:rPr>
              <a:t>“Aviad”;</a:t>
            </a:r>
            <a:endParaRPr lang="en-US" dirty="0" smtClean="0">
              <a:solidFill>
                <a:schemeClr val="bg1"/>
              </a:solidFill>
            </a:endParaRPr>
          </a:p>
          <a:p>
            <a:pPr algn="l" rtl="0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p = null;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0" name="מלבן 9"/>
          <p:cNvSpPr/>
          <p:nvPr/>
        </p:nvSpPr>
        <p:spPr>
          <a:xfrm>
            <a:off x="1181100" y="3810000"/>
            <a:ext cx="1143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0x000000</a:t>
            </a:r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737558" y="3759845"/>
            <a:ext cx="4191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p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6631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533400" y="228600"/>
            <a:ext cx="3200400" cy="1066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(local variables go here)</a:t>
            </a:r>
            <a:endParaRPr lang="he-IL" sz="2000" dirty="0">
              <a:solidFill>
                <a:schemeClr val="tx1"/>
              </a:solidFill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3886200" y="228600"/>
            <a:ext cx="4953000" cy="1066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Heap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(instances of classes go here)</a:t>
            </a:r>
            <a:endParaRPr lang="he-IL" sz="2000" dirty="0">
              <a:solidFill>
                <a:schemeClr val="tx1"/>
              </a:solidFill>
            </a:endParaRPr>
          </a:p>
        </p:txBody>
      </p:sp>
      <p:cxnSp>
        <p:nvCxnSpPr>
          <p:cNvPr id="7" name="מחבר ישר 6"/>
          <p:cNvCxnSpPr/>
          <p:nvPr/>
        </p:nvCxnSpPr>
        <p:spPr>
          <a:xfrm>
            <a:off x="3824377" y="228600"/>
            <a:ext cx="0" cy="3962400"/>
          </a:xfrm>
          <a:prstGeom prst="line">
            <a:avLst/>
          </a:prstGeom>
          <a:ln w="412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מלבן 7"/>
          <p:cNvSpPr/>
          <p:nvPr/>
        </p:nvSpPr>
        <p:spPr>
          <a:xfrm>
            <a:off x="4686300" y="1676400"/>
            <a:ext cx="18669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u="sng" dirty="0" smtClean="0"/>
              <a:t>Person</a:t>
            </a:r>
            <a:endParaRPr lang="he-IL" u="sng" dirty="0" smtClean="0"/>
          </a:p>
          <a:p>
            <a:pPr algn="l"/>
            <a:r>
              <a:rPr lang="en-US" dirty="0" smtClean="0"/>
              <a:t>Name = </a:t>
            </a:r>
            <a:r>
              <a:rPr lang="en-US" dirty="0" smtClean="0"/>
              <a:t>“Aviad”</a:t>
            </a:r>
            <a:endParaRPr lang="en-US" dirty="0" smtClean="0"/>
          </a:p>
          <a:p>
            <a:pPr algn="l"/>
            <a:r>
              <a:rPr lang="en-US" dirty="0" smtClean="0"/>
              <a:t>Age = 30</a:t>
            </a:r>
            <a:endParaRPr lang="he-IL" dirty="0"/>
          </a:p>
        </p:txBody>
      </p:sp>
      <p:sp>
        <p:nvSpPr>
          <p:cNvPr id="9" name="מלבן 8"/>
          <p:cNvSpPr/>
          <p:nvPr/>
        </p:nvSpPr>
        <p:spPr>
          <a:xfrm>
            <a:off x="533400" y="4419600"/>
            <a:ext cx="8305800" cy="22098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tatic void Main()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{</a:t>
            </a:r>
            <a:endParaRPr lang="he-IL" dirty="0" smtClean="0">
              <a:solidFill>
                <a:schemeClr val="bg1"/>
              </a:solidFill>
            </a:endParaRPr>
          </a:p>
          <a:p>
            <a:pPr algn="l" rtl="0"/>
            <a:r>
              <a:rPr lang="en-US" dirty="0" smtClean="0">
                <a:solidFill>
                  <a:schemeClr val="bg1"/>
                </a:solidFill>
              </a:rPr>
              <a:t>	Person p = new Person();</a:t>
            </a:r>
          </a:p>
          <a:p>
            <a:pPr algn="l" rtl="0"/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p.Name</a:t>
            </a:r>
            <a:r>
              <a:rPr lang="en-US" dirty="0" smtClean="0">
                <a:solidFill>
                  <a:schemeClr val="bg1"/>
                </a:solidFill>
              </a:rPr>
              <a:t> = </a:t>
            </a:r>
            <a:r>
              <a:rPr lang="en-US" dirty="0" smtClean="0">
                <a:solidFill>
                  <a:schemeClr val="bg1"/>
                </a:solidFill>
              </a:rPr>
              <a:t>“Aviad”;</a:t>
            </a:r>
            <a:endParaRPr lang="en-US" dirty="0" smtClean="0">
              <a:solidFill>
                <a:schemeClr val="bg1"/>
              </a:solidFill>
            </a:endParaRPr>
          </a:p>
          <a:p>
            <a:pPr algn="l" rtl="0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p.Age</a:t>
            </a:r>
            <a:r>
              <a:rPr lang="en-US" dirty="0" smtClean="0">
                <a:solidFill>
                  <a:schemeClr val="bg1"/>
                </a:solidFill>
              </a:rPr>
              <a:t> = 30;</a:t>
            </a:r>
          </a:p>
          <a:p>
            <a:pPr algn="l" rtl="0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p = new Person();</a:t>
            </a:r>
          </a:p>
          <a:p>
            <a:pPr algn="l" rtl="0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p.Name</a:t>
            </a:r>
            <a:r>
              <a:rPr lang="en-US" dirty="0" smtClean="0">
                <a:solidFill>
                  <a:schemeClr val="bg1"/>
                </a:solidFill>
              </a:rPr>
              <a:t> = </a:t>
            </a:r>
            <a:r>
              <a:rPr lang="en-US" dirty="0" smtClean="0">
                <a:solidFill>
                  <a:schemeClr val="bg1"/>
                </a:solidFill>
              </a:rPr>
              <a:t>“Test”;</a:t>
            </a:r>
            <a:endParaRPr lang="en-US" dirty="0" smtClean="0">
              <a:solidFill>
                <a:schemeClr val="bg1"/>
              </a:solidFill>
            </a:endParaRP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0" name="מלבן 9"/>
          <p:cNvSpPr/>
          <p:nvPr/>
        </p:nvSpPr>
        <p:spPr>
          <a:xfrm>
            <a:off x="1181100" y="3810000"/>
            <a:ext cx="1143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0x234567</a:t>
            </a:r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737558" y="3759845"/>
            <a:ext cx="4191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p</a:t>
            </a:r>
            <a:endParaRPr lang="he-IL" dirty="0"/>
          </a:p>
        </p:txBody>
      </p:sp>
      <p:cxnSp>
        <p:nvCxnSpPr>
          <p:cNvPr id="3" name="מחבר מעוקל 2"/>
          <p:cNvCxnSpPr>
            <a:stCxn id="10" idx="3"/>
            <a:endCxn id="12" idx="1"/>
          </p:cNvCxnSpPr>
          <p:nvPr/>
        </p:nvCxnSpPr>
        <p:spPr>
          <a:xfrm flipV="1">
            <a:off x="2324100" y="3505200"/>
            <a:ext cx="2362200" cy="457200"/>
          </a:xfrm>
          <a:prstGeom prst="curvedConnector3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מלבן 11"/>
          <p:cNvSpPr/>
          <p:nvPr/>
        </p:nvSpPr>
        <p:spPr>
          <a:xfrm>
            <a:off x="4686300" y="2971800"/>
            <a:ext cx="18669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u="sng" dirty="0" smtClean="0"/>
              <a:t>Person</a:t>
            </a:r>
            <a:endParaRPr lang="he-IL" u="sng" dirty="0" smtClean="0"/>
          </a:p>
          <a:p>
            <a:pPr algn="l"/>
            <a:r>
              <a:rPr lang="en-US" dirty="0" smtClean="0"/>
              <a:t>Name = </a:t>
            </a:r>
            <a:r>
              <a:rPr lang="en-US" dirty="0" smtClean="0"/>
              <a:t>“Test”</a:t>
            </a:r>
            <a:endParaRPr lang="en-US" dirty="0" smtClean="0"/>
          </a:p>
          <a:p>
            <a:pPr algn="l"/>
            <a:r>
              <a:rPr lang="en-US" dirty="0" smtClean="0"/>
              <a:t>Age = 0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3765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533400" y="228600"/>
            <a:ext cx="3200400" cy="1066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(local variables go here)</a:t>
            </a:r>
            <a:endParaRPr lang="he-IL" sz="2000" dirty="0">
              <a:solidFill>
                <a:schemeClr val="tx1"/>
              </a:solidFill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3886200" y="228600"/>
            <a:ext cx="4953000" cy="1066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Heap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(instances of classes go here)</a:t>
            </a:r>
            <a:endParaRPr lang="he-IL" sz="2000" dirty="0">
              <a:solidFill>
                <a:schemeClr val="tx1"/>
              </a:solidFill>
            </a:endParaRPr>
          </a:p>
        </p:txBody>
      </p:sp>
      <p:cxnSp>
        <p:nvCxnSpPr>
          <p:cNvPr id="7" name="מחבר ישר 6"/>
          <p:cNvCxnSpPr/>
          <p:nvPr/>
        </p:nvCxnSpPr>
        <p:spPr>
          <a:xfrm>
            <a:off x="3824377" y="228600"/>
            <a:ext cx="0" cy="3962400"/>
          </a:xfrm>
          <a:prstGeom prst="line">
            <a:avLst/>
          </a:prstGeom>
          <a:ln w="412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מלבן 7"/>
          <p:cNvSpPr/>
          <p:nvPr/>
        </p:nvSpPr>
        <p:spPr>
          <a:xfrm>
            <a:off x="4686300" y="1676400"/>
            <a:ext cx="18669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u="sng" dirty="0" smtClean="0"/>
              <a:t>Person</a:t>
            </a:r>
            <a:endParaRPr lang="he-IL" u="sng" dirty="0" smtClean="0"/>
          </a:p>
          <a:p>
            <a:pPr algn="l"/>
            <a:r>
              <a:rPr lang="en-US" dirty="0" smtClean="0"/>
              <a:t>Name = </a:t>
            </a:r>
            <a:r>
              <a:rPr lang="en-US" dirty="0" smtClean="0"/>
              <a:t>“Aviad”</a:t>
            </a:r>
            <a:endParaRPr lang="en-US" dirty="0" smtClean="0"/>
          </a:p>
          <a:p>
            <a:pPr algn="l"/>
            <a:r>
              <a:rPr lang="en-US" dirty="0" smtClean="0"/>
              <a:t>Age = 30</a:t>
            </a:r>
            <a:endParaRPr lang="he-IL" dirty="0"/>
          </a:p>
        </p:txBody>
      </p:sp>
      <p:sp>
        <p:nvSpPr>
          <p:cNvPr id="9" name="מלבן 8"/>
          <p:cNvSpPr/>
          <p:nvPr/>
        </p:nvSpPr>
        <p:spPr>
          <a:xfrm>
            <a:off x="533400" y="4419600"/>
            <a:ext cx="8305800" cy="22098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tatic void Main()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{</a:t>
            </a:r>
            <a:endParaRPr lang="he-IL" dirty="0" smtClean="0">
              <a:solidFill>
                <a:schemeClr val="bg1"/>
              </a:solidFill>
            </a:endParaRPr>
          </a:p>
          <a:p>
            <a:pPr algn="l" rtl="0"/>
            <a:r>
              <a:rPr lang="en-US" dirty="0" smtClean="0">
                <a:solidFill>
                  <a:schemeClr val="bg1"/>
                </a:solidFill>
              </a:rPr>
              <a:t>	Person p1 = new Person();</a:t>
            </a:r>
          </a:p>
          <a:p>
            <a:pPr algn="l" rtl="0"/>
            <a:r>
              <a:rPr lang="en-US" dirty="0" smtClean="0">
                <a:solidFill>
                  <a:schemeClr val="bg1"/>
                </a:solidFill>
              </a:rPr>
              <a:t>	p1.Name = </a:t>
            </a:r>
            <a:r>
              <a:rPr lang="en-US" dirty="0" smtClean="0">
                <a:solidFill>
                  <a:schemeClr val="bg1"/>
                </a:solidFill>
              </a:rPr>
              <a:t>“Aviad”;</a:t>
            </a:r>
            <a:endParaRPr lang="en-US" dirty="0" smtClean="0">
              <a:solidFill>
                <a:schemeClr val="bg1"/>
              </a:solidFill>
            </a:endParaRPr>
          </a:p>
          <a:p>
            <a:pPr algn="l" rtl="0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p1.Age = 30;</a:t>
            </a:r>
          </a:p>
          <a:p>
            <a:pPr algn="l" rtl="0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Person p2 = new Person();</a:t>
            </a:r>
          </a:p>
          <a:p>
            <a:pPr algn="l" rtl="0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p2.Name = </a:t>
            </a:r>
            <a:r>
              <a:rPr lang="en-US" dirty="0" smtClean="0">
                <a:solidFill>
                  <a:schemeClr val="bg1"/>
                </a:solidFill>
              </a:rPr>
              <a:t>“Test”;</a:t>
            </a:r>
            <a:endParaRPr lang="en-US" dirty="0" smtClean="0">
              <a:solidFill>
                <a:schemeClr val="bg1"/>
              </a:solidFill>
            </a:endParaRP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0" name="מלבן 9"/>
          <p:cNvSpPr/>
          <p:nvPr/>
        </p:nvSpPr>
        <p:spPr>
          <a:xfrm>
            <a:off x="1181100" y="3810000"/>
            <a:ext cx="1143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0x234567</a:t>
            </a:r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3759845"/>
            <a:ext cx="54705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p2</a:t>
            </a:r>
            <a:endParaRPr lang="he-IL" dirty="0"/>
          </a:p>
        </p:txBody>
      </p:sp>
      <p:cxnSp>
        <p:nvCxnSpPr>
          <p:cNvPr id="3" name="מחבר מעוקל 2"/>
          <p:cNvCxnSpPr>
            <a:stCxn id="10" idx="3"/>
            <a:endCxn id="12" idx="1"/>
          </p:cNvCxnSpPr>
          <p:nvPr/>
        </p:nvCxnSpPr>
        <p:spPr>
          <a:xfrm flipV="1">
            <a:off x="2324100" y="3505200"/>
            <a:ext cx="2362200" cy="457200"/>
          </a:xfrm>
          <a:prstGeom prst="curvedConnector3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מלבן 11"/>
          <p:cNvSpPr/>
          <p:nvPr/>
        </p:nvSpPr>
        <p:spPr>
          <a:xfrm>
            <a:off x="4686300" y="2971800"/>
            <a:ext cx="18669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u="sng" dirty="0" smtClean="0"/>
              <a:t>Person</a:t>
            </a:r>
            <a:endParaRPr lang="he-IL" u="sng" dirty="0" smtClean="0"/>
          </a:p>
          <a:p>
            <a:pPr algn="l"/>
            <a:r>
              <a:rPr lang="en-US" dirty="0" smtClean="0"/>
              <a:t>Name = </a:t>
            </a:r>
            <a:r>
              <a:rPr lang="en-US" dirty="0" smtClean="0"/>
              <a:t>“Test”</a:t>
            </a:r>
            <a:endParaRPr lang="en-US" dirty="0" smtClean="0"/>
          </a:p>
          <a:p>
            <a:pPr algn="l"/>
            <a:r>
              <a:rPr lang="en-US" dirty="0" smtClean="0"/>
              <a:t>Age = 0</a:t>
            </a:r>
            <a:endParaRPr lang="he-IL" dirty="0"/>
          </a:p>
        </p:txBody>
      </p:sp>
      <p:sp>
        <p:nvSpPr>
          <p:cNvPr id="13" name="מלבן 12"/>
          <p:cNvSpPr/>
          <p:nvPr/>
        </p:nvSpPr>
        <p:spPr>
          <a:xfrm>
            <a:off x="1202666" y="3429000"/>
            <a:ext cx="1143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0x123456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1166" y="3378845"/>
            <a:ext cx="54705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p1</a:t>
            </a:r>
            <a:endParaRPr lang="he-IL" dirty="0"/>
          </a:p>
        </p:txBody>
      </p:sp>
      <p:cxnSp>
        <p:nvCxnSpPr>
          <p:cNvPr id="15" name="מחבר מעוקל 14"/>
          <p:cNvCxnSpPr>
            <a:endCxn id="8" idx="1"/>
          </p:cNvCxnSpPr>
          <p:nvPr/>
        </p:nvCxnSpPr>
        <p:spPr>
          <a:xfrm flipV="1">
            <a:off x="2332726" y="2209800"/>
            <a:ext cx="2353574" cy="1371600"/>
          </a:xfrm>
          <a:prstGeom prst="curvedConnector3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94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533400" y="228600"/>
            <a:ext cx="3200400" cy="1066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(local variables go here)</a:t>
            </a:r>
            <a:endParaRPr lang="he-IL" sz="2000" dirty="0">
              <a:solidFill>
                <a:schemeClr val="tx1"/>
              </a:solidFill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3886200" y="228600"/>
            <a:ext cx="4953000" cy="1066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Heap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(instances of classes go here)</a:t>
            </a:r>
            <a:endParaRPr lang="he-IL" sz="2000" dirty="0">
              <a:solidFill>
                <a:schemeClr val="tx1"/>
              </a:solidFill>
            </a:endParaRPr>
          </a:p>
        </p:txBody>
      </p:sp>
      <p:cxnSp>
        <p:nvCxnSpPr>
          <p:cNvPr id="7" name="מחבר ישר 6"/>
          <p:cNvCxnSpPr/>
          <p:nvPr/>
        </p:nvCxnSpPr>
        <p:spPr>
          <a:xfrm>
            <a:off x="3824377" y="228600"/>
            <a:ext cx="0" cy="3962400"/>
          </a:xfrm>
          <a:prstGeom prst="line">
            <a:avLst/>
          </a:prstGeom>
          <a:ln w="412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מלבן 8"/>
          <p:cNvSpPr/>
          <p:nvPr/>
        </p:nvSpPr>
        <p:spPr>
          <a:xfrm>
            <a:off x="533400" y="4419600"/>
            <a:ext cx="8305800" cy="22098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tatic void Main()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{</a:t>
            </a:r>
            <a:endParaRPr lang="he-IL" dirty="0" smtClean="0">
              <a:solidFill>
                <a:schemeClr val="bg1"/>
              </a:solidFill>
            </a:endParaRPr>
          </a:p>
          <a:p>
            <a:pPr algn="l" rtl="0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age = 30;</a:t>
            </a:r>
          </a:p>
          <a:p>
            <a:pPr algn="l" rtl="0"/>
            <a:r>
              <a:rPr lang="en-US" dirty="0" smtClean="0">
                <a:solidFill>
                  <a:schemeClr val="bg1"/>
                </a:solidFill>
              </a:rPr>
              <a:t>	Person p = new Person();</a:t>
            </a:r>
          </a:p>
          <a:p>
            <a:pPr algn="l" rtl="0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p.Name</a:t>
            </a:r>
            <a:r>
              <a:rPr lang="en-US" dirty="0" smtClean="0">
                <a:solidFill>
                  <a:schemeClr val="bg1"/>
                </a:solidFill>
              </a:rPr>
              <a:t> = </a:t>
            </a:r>
            <a:r>
              <a:rPr lang="en-US" dirty="0" smtClean="0">
                <a:solidFill>
                  <a:schemeClr val="bg1"/>
                </a:solidFill>
              </a:rPr>
              <a:t>“Test”;</a:t>
            </a:r>
            <a:endParaRPr lang="he-IL" dirty="0" smtClean="0">
              <a:solidFill>
                <a:schemeClr val="bg1"/>
              </a:solidFill>
            </a:endParaRP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0" name="מלבן 9"/>
          <p:cNvSpPr/>
          <p:nvPr/>
        </p:nvSpPr>
        <p:spPr>
          <a:xfrm>
            <a:off x="1178224" y="2960298"/>
            <a:ext cx="1143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0x234567</a:t>
            </a:r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554245" y="2928032"/>
            <a:ext cx="54705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p</a:t>
            </a:r>
            <a:endParaRPr lang="he-IL" dirty="0"/>
          </a:p>
        </p:txBody>
      </p:sp>
      <p:cxnSp>
        <p:nvCxnSpPr>
          <p:cNvPr id="3" name="מחבר מעוקל 2"/>
          <p:cNvCxnSpPr>
            <a:stCxn id="10" idx="3"/>
            <a:endCxn id="12" idx="1"/>
          </p:cNvCxnSpPr>
          <p:nvPr/>
        </p:nvCxnSpPr>
        <p:spPr>
          <a:xfrm flipV="1">
            <a:off x="2321224" y="2057400"/>
            <a:ext cx="3108026" cy="1055298"/>
          </a:xfrm>
          <a:prstGeom prst="curvedConnector3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מלבן 11"/>
          <p:cNvSpPr/>
          <p:nvPr/>
        </p:nvSpPr>
        <p:spPr>
          <a:xfrm>
            <a:off x="5429250" y="1524000"/>
            <a:ext cx="18669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u="sng" dirty="0" smtClean="0"/>
              <a:t>Person</a:t>
            </a:r>
            <a:endParaRPr lang="he-IL" u="sng" dirty="0" smtClean="0"/>
          </a:p>
          <a:p>
            <a:pPr algn="l"/>
            <a:r>
              <a:rPr lang="en-US" dirty="0" smtClean="0"/>
              <a:t>Name = </a:t>
            </a:r>
            <a:r>
              <a:rPr lang="en-US" dirty="0" smtClean="0"/>
              <a:t>“Test”</a:t>
            </a:r>
            <a:endParaRPr lang="en-US" dirty="0" smtClean="0"/>
          </a:p>
          <a:p>
            <a:pPr algn="l"/>
            <a:r>
              <a:rPr lang="en-US" dirty="0" smtClean="0"/>
              <a:t>Age = 0</a:t>
            </a:r>
            <a:endParaRPr lang="he-IL" dirty="0"/>
          </a:p>
        </p:txBody>
      </p:sp>
      <p:sp>
        <p:nvSpPr>
          <p:cNvPr id="13" name="מלבן 12"/>
          <p:cNvSpPr/>
          <p:nvPr/>
        </p:nvSpPr>
        <p:spPr>
          <a:xfrm>
            <a:off x="1202666" y="3429000"/>
            <a:ext cx="1143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30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1166" y="3378845"/>
            <a:ext cx="54705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age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3570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533400" y="228600"/>
            <a:ext cx="3200400" cy="1066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(local variables go here)</a:t>
            </a:r>
            <a:endParaRPr lang="he-IL" sz="2000" dirty="0">
              <a:solidFill>
                <a:schemeClr val="tx1"/>
              </a:solidFill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3886200" y="228600"/>
            <a:ext cx="4953000" cy="1066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Heap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(instances of classes go here)</a:t>
            </a:r>
            <a:endParaRPr lang="he-IL" sz="2000" dirty="0">
              <a:solidFill>
                <a:schemeClr val="tx1"/>
              </a:solidFill>
            </a:endParaRPr>
          </a:p>
        </p:txBody>
      </p:sp>
      <p:cxnSp>
        <p:nvCxnSpPr>
          <p:cNvPr id="7" name="מחבר ישר 6"/>
          <p:cNvCxnSpPr/>
          <p:nvPr/>
        </p:nvCxnSpPr>
        <p:spPr>
          <a:xfrm>
            <a:off x="3824377" y="228600"/>
            <a:ext cx="0" cy="3962400"/>
          </a:xfrm>
          <a:prstGeom prst="line">
            <a:avLst/>
          </a:prstGeom>
          <a:ln w="412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מלבן 8"/>
          <p:cNvSpPr/>
          <p:nvPr/>
        </p:nvSpPr>
        <p:spPr>
          <a:xfrm>
            <a:off x="533400" y="4419600"/>
            <a:ext cx="8305800" cy="22098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tatic void Main()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{</a:t>
            </a:r>
            <a:endParaRPr lang="he-IL" dirty="0" smtClean="0">
              <a:solidFill>
                <a:schemeClr val="bg1"/>
              </a:solidFill>
            </a:endParaRPr>
          </a:p>
          <a:p>
            <a:pPr algn="l" rtl="0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age = 30;</a:t>
            </a:r>
          </a:p>
          <a:p>
            <a:pPr algn="l" rtl="0"/>
            <a:r>
              <a:rPr lang="en-US" dirty="0" smtClean="0">
                <a:solidFill>
                  <a:schemeClr val="bg1"/>
                </a:solidFill>
              </a:rPr>
              <a:t>	Person p = new Person();</a:t>
            </a:r>
          </a:p>
          <a:p>
            <a:pPr algn="l" rtl="0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p.Name</a:t>
            </a:r>
            <a:r>
              <a:rPr lang="en-US" dirty="0" smtClean="0">
                <a:solidFill>
                  <a:schemeClr val="bg1"/>
                </a:solidFill>
              </a:rPr>
              <a:t> = </a:t>
            </a:r>
            <a:r>
              <a:rPr lang="en-US" dirty="0" smtClean="0">
                <a:solidFill>
                  <a:schemeClr val="bg1"/>
                </a:solidFill>
              </a:rPr>
              <a:t>“Test”;</a:t>
            </a:r>
            <a:endParaRPr lang="en-US" dirty="0" smtClean="0">
              <a:solidFill>
                <a:schemeClr val="bg1"/>
              </a:solidFill>
            </a:endParaRPr>
          </a:p>
          <a:p>
            <a:pPr algn="l" rtl="0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p.Age</a:t>
            </a:r>
            <a:r>
              <a:rPr lang="en-US" dirty="0" smtClean="0">
                <a:solidFill>
                  <a:schemeClr val="bg1"/>
                </a:solidFill>
              </a:rPr>
              <a:t> = age;</a:t>
            </a:r>
            <a:endParaRPr lang="he-IL" dirty="0" smtClean="0">
              <a:solidFill>
                <a:schemeClr val="bg1"/>
              </a:solidFill>
            </a:endParaRP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0" name="מלבן 9"/>
          <p:cNvSpPr/>
          <p:nvPr/>
        </p:nvSpPr>
        <p:spPr>
          <a:xfrm>
            <a:off x="1178224" y="2960298"/>
            <a:ext cx="1143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0x234567</a:t>
            </a:r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554245" y="2928032"/>
            <a:ext cx="54705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p</a:t>
            </a:r>
            <a:endParaRPr lang="he-IL" dirty="0"/>
          </a:p>
        </p:txBody>
      </p:sp>
      <p:cxnSp>
        <p:nvCxnSpPr>
          <p:cNvPr id="3" name="מחבר מעוקל 2"/>
          <p:cNvCxnSpPr>
            <a:stCxn id="10" idx="3"/>
            <a:endCxn id="12" idx="1"/>
          </p:cNvCxnSpPr>
          <p:nvPr/>
        </p:nvCxnSpPr>
        <p:spPr>
          <a:xfrm flipV="1">
            <a:off x="2321224" y="2057400"/>
            <a:ext cx="3108026" cy="1055298"/>
          </a:xfrm>
          <a:prstGeom prst="curvedConnector3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מלבן 11"/>
          <p:cNvSpPr/>
          <p:nvPr/>
        </p:nvSpPr>
        <p:spPr>
          <a:xfrm>
            <a:off x="5429250" y="1524000"/>
            <a:ext cx="18669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u="sng" dirty="0" smtClean="0"/>
              <a:t>Person</a:t>
            </a:r>
            <a:endParaRPr lang="he-IL" u="sng" dirty="0" smtClean="0"/>
          </a:p>
          <a:p>
            <a:pPr algn="l"/>
            <a:r>
              <a:rPr lang="en-US" dirty="0" smtClean="0"/>
              <a:t>Name = </a:t>
            </a:r>
            <a:r>
              <a:rPr lang="en-US" dirty="0" smtClean="0"/>
              <a:t>“Test”</a:t>
            </a:r>
            <a:endParaRPr lang="en-US" dirty="0" smtClean="0"/>
          </a:p>
          <a:p>
            <a:pPr algn="l"/>
            <a:r>
              <a:rPr lang="en-US" dirty="0" smtClean="0"/>
              <a:t>Age = 30</a:t>
            </a:r>
            <a:endParaRPr lang="he-IL" dirty="0"/>
          </a:p>
        </p:txBody>
      </p:sp>
      <p:sp>
        <p:nvSpPr>
          <p:cNvPr id="13" name="מלבן 12"/>
          <p:cNvSpPr/>
          <p:nvPr/>
        </p:nvSpPr>
        <p:spPr>
          <a:xfrm>
            <a:off x="1202666" y="3429000"/>
            <a:ext cx="1143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30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1166" y="3378845"/>
            <a:ext cx="54705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age</a:t>
            </a:r>
            <a:endParaRPr lang="he-IL" dirty="0"/>
          </a:p>
        </p:txBody>
      </p:sp>
      <p:cxnSp>
        <p:nvCxnSpPr>
          <p:cNvPr id="15" name="מחבר מעוקל 14"/>
          <p:cNvCxnSpPr>
            <a:stCxn id="13" idx="3"/>
          </p:cNvCxnSpPr>
          <p:nvPr/>
        </p:nvCxnSpPr>
        <p:spPr>
          <a:xfrm flipV="1">
            <a:off x="2345666" y="2362200"/>
            <a:ext cx="3140734" cy="1219200"/>
          </a:xfrm>
          <a:prstGeom prst="curvedConnector3">
            <a:avLst>
              <a:gd name="adj1" fmla="val 50000"/>
            </a:avLst>
          </a:prstGeom>
          <a:ln w="44450">
            <a:solidFill>
              <a:schemeClr val="tx2">
                <a:lumMod val="40000"/>
                <a:lumOff val="6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962400" y="2791447"/>
            <a:ext cx="1524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Value copied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4258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533400" y="228600"/>
            <a:ext cx="3200400" cy="1066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(local variables go here)</a:t>
            </a:r>
            <a:endParaRPr lang="he-IL" sz="2000" dirty="0">
              <a:solidFill>
                <a:schemeClr val="tx1"/>
              </a:solidFill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3886200" y="228600"/>
            <a:ext cx="4953000" cy="1066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Heap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(instances of classes go here)</a:t>
            </a:r>
            <a:endParaRPr lang="he-IL" sz="2000" dirty="0">
              <a:solidFill>
                <a:schemeClr val="tx1"/>
              </a:solidFill>
            </a:endParaRPr>
          </a:p>
        </p:txBody>
      </p:sp>
      <p:cxnSp>
        <p:nvCxnSpPr>
          <p:cNvPr id="7" name="מחבר ישר 6"/>
          <p:cNvCxnSpPr/>
          <p:nvPr/>
        </p:nvCxnSpPr>
        <p:spPr>
          <a:xfrm>
            <a:off x="3824377" y="228600"/>
            <a:ext cx="0" cy="3962400"/>
          </a:xfrm>
          <a:prstGeom prst="line">
            <a:avLst/>
          </a:prstGeom>
          <a:ln w="412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מלבן 8"/>
          <p:cNvSpPr/>
          <p:nvPr/>
        </p:nvSpPr>
        <p:spPr>
          <a:xfrm>
            <a:off x="533400" y="4419600"/>
            <a:ext cx="8305800" cy="22098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tatic void Main()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{</a:t>
            </a:r>
            <a:endParaRPr lang="he-IL" dirty="0" smtClean="0">
              <a:solidFill>
                <a:schemeClr val="bg1"/>
              </a:solidFill>
            </a:endParaRPr>
          </a:p>
          <a:p>
            <a:pPr algn="l" rtl="0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age = 30;</a:t>
            </a:r>
          </a:p>
          <a:p>
            <a:pPr algn="l" rtl="0"/>
            <a:r>
              <a:rPr lang="en-US" dirty="0" smtClean="0">
                <a:solidFill>
                  <a:schemeClr val="bg1"/>
                </a:solidFill>
              </a:rPr>
              <a:t>	Person p = new Person();</a:t>
            </a:r>
          </a:p>
          <a:p>
            <a:pPr algn="l" rtl="0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p.Name</a:t>
            </a:r>
            <a:r>
              <a:rPr lang="en-US" dirty="0" smtClean="0">
                <a:solidFill>
                  <a:schemeClr val="bg1"/>
                </a:solidFill>
              </a:rPr>
              <a:t> = </a:t>
            </a:r>
            <a:r>
              <a:rPr lang="en-US" dirty="0" smtClean="0">
                <a:solidFill>
                  <a:schemeClr val="bg1"/>
                </a:solidFill>
              </a:rPr>
              <a:t>“Test”;</a:t>
            </a:r>
            <a:endParaRPr lang="en-US" dirty="0" smtClean="0">
              <a:solidFill>
                <a:schemeClr val="bg1"/>
              </a:solidFill>
            </a:endParaRPr>
          </a:p>
          <a:p>
            <a:pPr algn="l" rtl="0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p.Age</a:t>
            </a:r>
            <a:r>
              <a:rPr lang="en-US" dirty="0" smtClean="0">
                <a:solidFill>
                  <a:schemeClr val="bg1"/>
                </a:solidFill>
              </a:rPr>
              <a:t> = age;</a:t>
            </a:r>
            <a:endParaRPr lang="he-IL" dirty="0" smtClean="0">
              <a:solidFill>
                <a:schemeClr val="bg1"/>
              </a:solidFill>
            </a:endParaRP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0" name="מלבן 9"/>
          <p:cNvSpPr/>
          <p:nvPr/>
        </p:nvSpPr>
        <p:spPr>
          <a:xfrm>
            <a:off x="1178224" y="2960298"/>
            <a:ext cx="1143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0x234567</a:t>
            </a:r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554245" y="2928032"/>
            <a:ext cx="54705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p</a:t>
            </a:r>
            <a:endParaRPr lang="he-IL" dirty="0"/>
          </a:p>
        </p:txBody>
      </p:sp>
      <p:cxnSp>
        <p:nvCxnSpPr>
          <p:cNvPr id="3" name="מחבר מעוקל 2"/>
          <p:cNvCxnSpPr>
            <a:stCxn id="10" idx="3"/>
            <a:endCxn id="12" idx="1"/>
          </p:cNvCxnSpPr>
          <p:nvPr/>
        </p:nvCxnSpPr>
        <p:spPr>
          <a:xfrm flipV="1">
            <a:off x="2321224" y="2057400"/>
            <a:ext cx="3108026" cy="1055298"/>
          </a:xfrm>
          <a:prstGeom prst="curvedConnector3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מלבן 11"/>
          <p:cNvSpPr/>
          <p:nvPr/>
        </p:nvSpPr>
        <p:spPr>
          <a:xfrm>
            <a:off x="5429250" y="1524000"/>
            <a:ext cx="18669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u="sng" dirty="0" smtClean="0"/>
              <a:t>Person</a:t>
            </a:r>
            <a:endParaRPr lang="he-IL" u="sng" dirty="0" smtClean="0"/>
          </a:p>
          <a:p>
            <a:pPr algn="l"/>
            <a:r>
              <a:rPr lang="en-US" dirty="0" smtClean="0"/>
              <a:t>Name = </a:t>
            </a:r>
            <a:r>
              <a:rPr lang="en-US" dirty="0" smtClean="0"/>
              <a:t>“Test”</a:t>
            </a:r>
            <a:endParaRPr lang="en-US" dirty="0" smtClean="0"/>
          </a:p>
          <a:p>
            <a:pPr algn="l"/>
            <a:r>
              <a:rPr lang="en-US" dirty="0" smtClean="0"/>
              <a:t>Age = 30</a:t>
            </a:r>
            <a:endParaRPr lang="he-IL" dirty="0"/>
          </a:p>
        </p:txBody>
      </p:sp>
      <p:sp>
        <p:nvSpPr>
          <p:cNvPr id="13" name="מלבן 12"/>
          <p:cNvSpPr/>
          <p:nvPr/>
        </p:nvSpPr>
        <p:spPr>
          <a:xfrm>
            <a:off x="1202666" y="3429000"/>
            <a:ext cx="1143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30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1166" y="3378845"/>
            <a:ext cx="54705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age</a:t>
            </a:r>
            <a:endParaRPr lang="he-IL" dirty="0"/>
          </a:p>
        </p:txBody>
      </p:sp>
      <p:sp>
        <p:nvSpPr>
          <p:cNvPr id="2" name="TextBox 1"/>
          <p:cNvSpPr txBox="1"/>
          <p:nvPr/>
        </p:nvSpPr>
        <p:spPr>
          <a:xfrm>
            <a:off x="4343400" y="2667000"/>
            <a:ext cx="419100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לאחר ההשמה הזו. אין יותר קשר בין המשתנה </a:t>
            </a:r>
            <a:r>
              <a:rPr lang="en-US" dirty="0" smtClean="0"/>
              <a:t>age</a:t>
            </a:r>
            <a:r>
              <a:rPr lang="he-IL" dirty="0" smtClean="0"/>
              <a:t> למשתנה </a:t>
            </a:r>
            <a:r>
              <a:rPr lang="en-US" dirty="0" smtClean="0"/>
              <a:t>Age</a:t>
            </a:r>
            <a:r>
              <a:rPr lang="he-IL" dirty="0" smtClean="0"/>
              <a:t> ששייך ל</a:t>
            </a:r>
            <a:r>
              <a:rPr lang="en-US" dirty="0" smtClean="0"/>
              <a:t>Person</a:t>
            </a:r>
            <a:endParaRPr lang="he-IL" dirty="0" smtClean="0"/>
          </a:p>
          <a:p>
            <a:r>
              <a:rPr lang="he-IL" dirty="0" smtClean="0"/>
              <a:t>מכיוון ש</a:t>
            </a:r>
            <a:r>
              <a:rPr lang="en-US" dirty="0" smtClean="0"/>
              <a:t>age</a:t>
            </a:r>
            <a:r>
              <a:rPr lang="he-IL" dirty="0" smtClean="0"/>
              <a:t> הוא </a:t>
            </a:r>
            <a:r>
              <a:rPr lang="en-US" dirty="0" err="1" smtClean="0"/>
              <a:t>ValueType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7211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533400" y="228600"/>
            <a:ext cx="3200400" cy="1066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(local variables go here)</a:t>
            </a:r>
            <a:endParaRPr lang="he-IL" sz="2000" dirty="0">
              <a:solidFill>
                <a:schemeClr val="tx1"/>
              </a:solidFill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3886200" y="228600"/>
            <a:ext cx="4953000" cy="1066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Heap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(instances of classes go here)</a:t>
            </a:r>
            <a:endParaRPr lang="he-IL" sz="2000" dirty="0">
              <a:solidFill>
                <a:schemeClr val="tx1"/>
              </a:solidFill>
            </a:endParaRPr>
          </a:p>
        </p:txBody>
      </p:sp>
      <p:cxnSp>
        <p:nvCxnSpPr>
          <p:cNvPr id="7" name="מחבר ישר 6"/>
          <p:cNvCxnSpPr/>
          <p:nvPr/>
        </p:nvCxnSpPr>
        <p:spPr>
          <a:xfrm>
            <a:off x="3824377" y="228600"/>
            <a:ext cx="0" cy="3962400"/>
          </a:xfrm>
          <a:prstGeom prst="line">
            <a:avLst/>
          </a:prstGeom>
          <a:ln w="412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מלבן 8"/>
          <p:cNvSpPr/>
          <p:nvPr/>
        </p:nvSpPr>
        <p:spPr>
          <a:xfrm>
            <a:off x="533400" y="4419600"/>
            <a:ext cx="8305800" cy="22098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tatic void Main()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{</a:t>
            </a:r>
            <a:endParaRPr lang="he-IL" dirty="0" smtClean="0">
              <a:solidFill>
                <a:schemeClr val="bg1"/>
              </a:solidFill>
            </a:endParaRPr>
          </a:p>
          <a:p>
            <a:pPr algn="l" rtl="0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age = 30;</a:t>
            </a:r>
          </a:p>
          <a:p>
            <a:pPr algn="l" rtl="0"/>
            <a:r>
              <a:rPr lang="en-US" dirty="0" smtClean="0">
                <a:solidFill>
                  <a:schemeClr val="bg1"/>
                </a:solidFill>
              </a:rPr>
              <a:t>	Person p = new Person();</a:t>
            </a:r>
          </a:p>
          <a:p>
            <a:pPr algn="l" rtl="0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p.Name</a:t>
            </a:r>
            <a:r>
              <a:rPr lang="en-US" dirty="0" smtClean="0">
                <a:solidFill>
                  <a:schemeClr val="bg1"/>
                </a:solidFill>
              </a:rPr>
              <a:t> = </a:t>
            </a:r>
            <a:r>
              <a:rPr lang="en-US" dirty="0" smtClean="0">
                <a:solidFill>
                  <a:schemeClr val="bg1"/>
                </a:solidFill>
              </a:rPr>
              <a:t>“Test”;</a:t>
            </a:r>
            <a:endParaRPr lang="en-US" dirty="0" smtClean="0">
              <a:solidFill>
                <a:schemeClr val="bg1"/>
              </a:solidFill>
            </a:endParaRPr>
          </a:p>
          <a:p>
            <a:pPr algn="l" rtl="0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p.Age</a:t>
            </a:r>
            <a:r>
              <a:rPr lang="en-US" dirty="0" smtClean="0">
                <a:solidFill>
                  <a:schemeClr val="bg1"/>
                </a:solidFill>
              </a:rPr>
              <a:t> = age;</a:t>
            </a:r>
          </a:p>
          <a:p>
            <a:pPr algn="l" rtl="0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age = 120;</a:t>
            </a:r>
            <a:endParaRPr lang="he-IL" dirty="0" smtClean="0">
              <a:solidFill>
                <a:schemeClr val="bg1"/>
              </a:solidFill>
            </a:endParaRP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0" name="מלבן 9"/>
          <p:cNvSpPr/>
          <p:nvPr/>
        </p:nvSpPr>
        <p:spPr>
          <a:xfrm>
            <a:off x="1178224" y="2960298"/>
            <a:ext cx="1143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0x234567</a:t>
            </a:r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554245" y="2928032"/>
            <a:ext cx="54705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p</a:t>
            </a:r>
            <a:endParaRPr lang="he-IL" dirty="0"/>
          </a:p>
        </p:txBody>
      </p:sp>
      <p:cxnSp>
        <p:nvCxnSpPr>
          <p:cNvPr id="3" name="מחבר מעוקל 2"/>
          <p:cNvCxnSpPr>
            <a:stCxn id="10" idx="3"/>
            <a:endCxn id="12" idx="1"/>
          </p:cNvCxnSpPr>
          <p:nvPr/>
        </p:nvCxnSpPr>
        <p:spPr>
          <a:xfrm flipV="1">
            <a:off x="2321224" y="2057400"/>
            <a:ext cx="3108026" cy="1055298"/>
          </a:xfrm>
          <a:prstGeom prst="curvedConnector3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מלבן 11"/>
          <p:cNvSpPr/>
          <p:nvPr/>
        </p:nvSpPr>
        <p:spPr>
          <a:xfrm>
            <a:off x="5429250" y="1524000"/>
            <a:ext cx="18669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u="sng" dirty="0" smtClean="0"/>
              <a:t>Person</a:t>
            </a:r>
            <a:endParaRPr lang="he-IL" u="sng" dirty="0" smtClean="0"/>
          </a:p>
          <a:p>
            <a:pPr algn="l"/>
            <a:r>
              <a:rPr lang="en-US" dirty="0" smtClean="0"/>
              <a:t>Name = </a:t>
            </a:r>
            <a:r>
              <a:rPr lang="en-US" dirty="0" smtClean="0"/>
              <a:t>“Test”</a:t>
            </a:r>
            <a:endParaRPr lang="en-US" dirty="0" smtClean="0"/>
          </a:p>
          <a:p>
            <a:pPr algn="l"/>
            <a:r>
              <a:rPr lang="en-US" dirty="0" smtClean="0"/>
              <a:t>Age = 30</a:t>
            </a:r>
            <a:endParaRPr lang="he-IL" dirty="0"/>
          </a:p>
        </p:txBody>
      </p:sp>
      <p:sp>
        <p:nvSpPr>
          <p:cNvPr id="13" name="מלבן 12"/>
          <p:cNvSpPr/>
          <p:nvPr/>
        </p:nvSpPr>
        <p:spPr>
          <a:xfrm>
            <a:off x="1202666" y="3429000"/>
            <a:ext cx="1143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120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1166" y="3378845"/>
            <a:ext cx="54705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age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4860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533400" y="228600"/>
            <a:ext cx="3200400" cy="1066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(local variables go here)</a:t>
            </a:r>
            <a:endParaRPr lang="he-IL" sz="2000" dirty="0">
              <a:solidFill>
                <a:schemeClr val="tx1"/>
              </a:solidFill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3886200" y="228600"/>
            <a:ext cx="4953000" cy="1066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Heap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(instances of classes go here)</a:t>
            </a:r>
            <a:endParaRPr lang="he-IL" sz="2000" dirty="0">
              <a:solidFill>
                <a:schemeClr val="tx1"/>
              </a:solidFill>
            </a:endParaRPr>
          </a:p>
        </p:txBody>
      </p:sp>
      <p:cxnSp>
        <p:nvCxnSpPr>
          <p:cNvPr id="7" name="מחבר ישר 6"/>
          <p:cNvCxnSpPr/>
          <p:nvPr/>
        </p:nvCxnSpPr>
        <p:spPr>
          <a:xfrm>
            <a:off x="3824377" y="228600"/>
            <a:ext cx="0" cy="3962400"/>
          </a:xfrm>
          <a:prstGeom prst="line">
            <a:avLst/>
          </a:prstGeom>
          <a:ln w="412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מלבן 8"/>
          <p:cNvSpPr/>
          <p:nvPr/>
        </p:nvSpPr>
        <p:spPr>
          <a:xfrm>
            <a:off x="533400" y="4419600"/>
            <a:ext cx="8305800" cy="22098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tatic void Main()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{</a:t>
            </a:r>
            <a:endParaRPr lang="he-IL" dirty="0" smtClean="0">
              <a:solidFill>
                <a:schemeClr val="bg1"/>
              </a:solidFill>
            </a:endParaRPr>
          </a:p>
          <a:p>
            <a:pPr algn="l" rtl="0"/>
            <a:r>
              <a:rPr lang="en-US" dirty="0" smtClean="0">
                <a:solidFill>
                  <a:schemeClr val="bg1"/>
                </a:solidFill>
              </a:rPr>
              <a:t>	Person p1 = new Person();</a:t>
            </a:r>
          </a:p>
          <a:p>
            <a:pPr algn="l" rtl="0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p1.Name = </a:t>
            </a:r>
            <a:r>
              <a:rPr lang="en-US" dirty="0" smtClean="0">
                <a:solidFill>
                  <a:schemeClr val="bg1"/>
                </a:solidFill>
              </a:rPr>
              <a:t>“Test”;</a:t>
            </a:r>
            <a:endParaRPr lang="en-US" dirty="0" smtClean="0">
              <a:solidFill>
                <a:schemeClr val="bg1"/>
              </a:solidFill>
            </a:endParaRPr>
          </a:p>
          <a:p>
            <a:pPr algn="l" rtl="0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p1.Age = 30;</a:t>
            </a:r>
          </a:p>
          <a:p>
            <a:pPr algn="l" rtl="0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Person p2 = p1;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0" name="מלבן 9"/>
          <p:cNvSpPr/>
          <p:nvPr/>
        </p:nvSpPr>
        <p:spPr>
          <a:xfrm>
            <a:off x="1178224" y="2960298"/>
            <a:ext cx="1143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0x234567</a:t>
            </a:r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554245" y="2928032"/>
            <a:ext cx="54705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p2</a:t>
            </a:r>
            <a:endParaRPr lang="he-IL" dirty="0"/>
          </a:p>
        </p:txBody>
      </p:sp>
      <p:cxnSp>
        <p:nvCxnSpPr>
          <p:cNvPr id="3" name="מחבר מעוקל 2"/>
          <p:cNvCxnSpPr>
            <a:stCxn id="10" idx="3"/>
            <a:endCxn id="12" idx="1"/>
          </p:cNvCxnSpPr>
          <p:nvPr/>
        </p:nvCxnSpPr>
        <p:spPr>
          <a:xfrm flipV="1">
            <a:off x="2321224" y="2057400"/>
            <a:ext cx="3108026" cy="1055298"/>
          </a:xfrm>
          <a:prstGeom prst="curvedConnector3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מלבן 11"/>
          <p:cNvSpPr/>
          <p:nvPr/>
        </p:nvSpPr>
        <p:spPr>
          <a:xfrm>
            <a:off x="5429250" y="1524000"/>
            <a:ext cx="18669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u="sng" dirty="0" smtClean="0"/>
              <a:t>Person</a:t>
            </a:r>
            <a:endParaRPr lang="he-IL" u="sng" dirty="0" smtClean="0"/>
          </a:p>
          <a:p>
            <a:pPr algn="l"/>
            <a:r>
              <a:rPr lang="en-US" dirty="0" smtClean="0"/>
              <a:t>Name = </a:t>
            </a:r>
            <a:r>
              <a:rPr lang="en-US" dirty="0" smtClean="0"/>
              <a:t>“Test”</a:t>
            </a:r>
            <a:endParaRPr lang="en-US" dirty="0" smtClean="0"/>
          </a:p>
          <a:p>
            <a:pPr algn="l"/>
            <a:r>
              <a:rPr lang="en-US" dirty="0" smtClean="0"/>
              <a:t>Age = 30</a:t>
            </a:r>
            <a:endParaRPr lang="he-IL" dirty="0"/>
          </a:p>
        </p:txBody>
      </p:sp>
      <p:sp>
        <p:nvSpPr>
          <p:cNvPr id="13" name="מלבן 12"/>
          <p:cNvSpPr/>
          <p:nvPr/>
        </p:nvSpPr>
        <p:spPr>
          <a:xfrm>
            <a:off x="1202666" y="3429000"/>
            <a:ext cx="1143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0x123456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1166" y="3378845"/>
            <a:ext cx="54705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p1</a:t>
            </a:r>
            <a:endParaRPr lang="he-IL" dirty="0"/>
          </a:p>
        </p:txBody>
      </p:sp>
      <p:cxnSp>
        <p:nvCxnSpPr>
          <p:cNvPr id="15" name="מחבר מעוקל 14"/>
          <p:cNvCxnSpPr>
            <a:endCxn id="12" idx="2"/>
          </p:cNvCxnSpPr>
          <p:nvPr/>
        </p:nvCxnSpPr>
        <p:spPr>
          <a:xfrm flipV="1">
            <a:off x="2332187" y="2590800"/>
            <a:ext cx="4030513" cy="1028783"/>
          </a:xfrm>
          <a:prstGeom prst="curvedConnector2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58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Stack</a:t>
            </a:r>
          </a:p>
          <a:p>
            <a:pPr lvl="1" algn="l" rtl="0">
              <a:buFontTx/>
              <a:buChar char="-"/>
            </a:pPr>
            <a:r>
              <a:rPr lang="en-US" dirty="0" smtClean="0"/>
              <a:t>Local Variables</a:t>
            </a:r>
          </a:p>
          <a:p>
            <a:pPr algn="l" rtl="0"/>
            <a:r>
              <a:rPr lang="en-US" dirty="0" smtClean="0"/>
              <a:t>Heap</a:t>
            </a:r>
          </a:p>
          <a:p>
            <a:pPr lvl="1" algn="l" rtl="0">
              <a:buFontTx/>
              <a:buChar char="-"/>
            </a:pPr>
            <a:r>
              <a:rPr lang="en-US" dirty="0" smtClean="0"/>
              <a:t>Class Instances</a:t>
            </a:r>
          </a:p>
          <a:p>
            <a:pPr marL="0" indent="0" algn="l" rtl="0">
              <a:buNone/>
            </a:pPr>
            <a:endParaRPr lang="en-US" dirty="0" smtClean="0"/>
          </a:p>
          <a:p>
            <a:pPr marL="0" indent="0" algn="l" rtl="0">
              <a:buNone/>
            </a:pPr>
            <a:r>
              <a:rPr lang="en-US" dirty="0" smtClean="0"/>
              <a:t>Reference variables and instances…</a:t>
            </a:r>
          </a:p>
          <a:p>
            <a:pPr marL="0" indent="0" algn="l" rtl="0">
              <a:buNone/>
            </a:pPr>
            <a:r>
              <a:rPr lang="en-US" dirty="0"/>
              <a:t>	</a:t>
            </a:r>
            <a:r>
              <a:rPr lang="en-US" dirty="0" smtClean="0"/>
              <a:t>… are distinct from each other.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47055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533400" y="228600"/>
            <a:ext cx="3200400" cy="1066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(local variables go here)</a:t>
            </a:r>
            <a:endParaRPr lang="he-IL" sz="2000" dirty="0">
              <a:solidFill>
                <a:schemeClr val="tx1"/>
              </a:solidFill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3886200" y="228600"/>
            <a:ext cx="4953000" cy="1066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Heap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(instances of classes go here)</a:t>
            </a:r>
            <a:endParaRPr lang="he-IL" sz="2000" dirty="0">
              <a:solidFill>
                <a:schemeClr val="tx1"/>
              </a:solidFill>
            </a:endParaRPr>
          </a:p>
        </p:txBody>
      </p:sp>
      <p:cxnSp>
        <p:nvCxnSpPr>
          <p:cNvPr id="7" name="מחבר ישר 6"/>
          <p:cNvCxnSpPr/>
          <p:nvPr/>
        </p:nvCxnSpPr>
        <p:spPr>
          <a:xfrm>
            <a:off x="3824377" y="228600"/>
            <a:ext cx="0" cy="3962400"/>
          </a:xfrm>
          <a:prstGeom prst="line">
            <a:avLst/>
          </a:prstGeom>
          <a:ln w="412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מלבן 8"/>
          <p:cNvSpPr/>
          <p:nvPr/>
        </p:nvSpPr>
        <p:spPr>
          <a:xfrm>
            <a:off x="533400" y="4419600"/>
            <a:ext cx="8305800" cy="22098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tatic void Main()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{</a:t>
            </a:r>
            <a:endParaRPr lang="he-IL" dirty="0" smtClean="0">
              <a:solidFill>
                <a:schemeClr val="bg1"/>
              </a:solidFill>
            </a:endParaRPr>
          </a:p>
          <a:p>
            <a:pPr algn="l" rtl="0"/>
            <a:r>
              <a:rPr lang="en-US" dirty="0" smtClean="0">
                <a:solidFill>
                  <a:schemeClr val="bg1"/>
                </a:solidFill>
              </a:rPr>
              <a:t>	Person p1 = new Person();</a:t>
            </a:r>
          </a:p>
          <a:p>
            <a:pPr algn="l" rtl="0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p1.Name = </a:t>
            </a:r>
            <a:r>
              <a:rPr lang="en-US" dirty="0" smtClean="0">
                <a:solidFill>
                  <a:schemeClr val="bg1"/>
                </a:solidFill>
              </a:rPr>
              <a:t>“Test”;</a:t>
            </a:r>
            <a:endParaRPr lang="en-US" dirty="0" smtClean="0">
              <a:solidFill>
                <a:schemeClr val="bg1"/>
              </a:solidFill>
            </a:endParaRPr>
          </a:p>
          <a:p>
            <a:pPr algn="l" rtl="0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p1.Age = 30;</a:t>
            </a:r>
          </a:p>
          <a:p>
            <a:pPr algn="l" rtl="0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Person p2 = p1;</a:t>
            </a:r>
          </a:p>
          <a:p>
            <a:pPr algn="l" rtl="0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p1.Age = 99;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0" name="מלבן 9"/>
          <p:cNvSpPr/>
          <p:nvPr/>
        </p:nvSpPr>
        <p:spPr>
          <a:xfrm>
            <a:off x="1178224" y="2960298"/>
            <a:ext cx="1143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0x234567</a:t>
            </a:r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554245" y="2928032"/>
            <a:ext cx="54705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p2</a:t>
            </a:r>
            <a:endParaRPr lang="he-IL" dirty="0"/>
          </a:p>
        </p:txBody>
      </p:sp>
      <p:cxnSp>
        <p:nvCxnSpPr>
          <p:cNvPr id="3" name="מחבר מעוקל 2"/>
          <p:cNvCxnSpPr>
            <a:stCxn id="10" idx="3"/>
            <a:endCxn id="12" idx="1"/>
          </p:cNvCxnSpPr>
          <p:nvPr/>
        </p:nvCxnSpPr>
        <p:spPr>
          <a:xfrm flipV="1">
            <a:off x="2321224" y="2057400"/>
            <a:ext cx="3108026" cy="1055298"/>
          </a:xfrm>
          <a:prstGeom prst="curvedConnector3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מלבן 11"/>
          <p:cNvSpPr/>
          <p:nvPr/>
        </p:nvSpPr>
        <p:spPr>
          <a:xfrm>
            <a:off x="5429250" y="1524000"/>
            <a:ext cx="18669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u="sng" dirty="0" smtClean="0"/>
              <a:t>Person</a:t>
            </a:r>
            <a:endParaRPr lang="he-IL" u="sng" dirty="0" smtClean="0"/>
          </a:p>
          <a:p>
            <a:pPr algn="l"/>
            <a:r>
              <a:rPr lang="en-US" dirty="0" smtClean="0"/>
              <a:t>Name = </a:t>
            </a:r>
            <a:r>
              <a:rPr lang="en-US" dirty="0" smtClean="0"/>
              <a:t>“Test”</a:t>
            </a:r>
            <a:endParaRPr lang="en-US" dirty="0" smtClean="0"/>
          </a:p>
          <a:p>
            <a:pPr algn="l"/>
            <a:r>
              <a:rPr lang="en-US" dirty="0" smtClean="0"/>
              <a:t>Age = 99</a:t>
            </a:r>
            <a:endParaRPr lang="he-IL" dirty="0"/>
          </a:p>
        </p:txBody>
      </p:sp>
      <p:sp>
        <p:nvSpPr>
          <p:cNvPr id="13" name="מלבן 12"/>
          <p:cNvSpPr/>
          <p:nvPr/>
        </p:nvSpPr>
        <p:spPr>
          <a:xfrm>
            <a:off x="1202666" y="3429000"/>
            <a:ext cx="1143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0x123456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1166" y="3378845"/>
            <a:ext cx="54705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p1</a:t>
            </a:r>
            <a:endParaRPr lang="he-IL" dirty="0"/>
          </a:p>
        </p:txBody>
      </p:sp>
      <p:cxnSp>
        <p:nvCxnSpPr>
          <p:cNvPr id="15" name="מחבר מעוקל 14"/>
          <p:cNvCxnSpPr>
            <a:endCxn id="12" idx="2"/>
          </p:cNvCxnSpPr>
          <p:nvPr/>
        </p:nvCxnSpPr>
        <p:spPr>
          <a:xfrm flipV="1">
            <a:off x="2332187" y="2590800"/>
            <a:ext cx="4030513" cy="1028783"/>
          </a:xfrm>
          <a:prstGeom prst="curvedConnector2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19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533400" y="228600"/>
            <a:ext cx="3200400" cy="1066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(local variables go here)</a:t>
            </a:r>
            <a:endParaRPr lang="he-IL" sz="2000" dirty="0">
              <a:solidFill>
                <a:schemeClr val="tx1"/>
              </a:solidFill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3886200" y="228600"/>
            <a:ext cx="4953000" cy="1066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Heap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(instances of classes go here)</a:t>
            </a:r>
            <a:endParaRPr lang="he-IL" sz="2000" dirty="0">
              <a:solidFill>
                <a:schemeClr val="tx1"/>
              </a:solidFill>
            </a:endParaRPr>
          </a:p>
        </p:txBody>
      </p:sp>
      <p:cxnSp>
        <p:nvCxnSpPr>
          <p:cNvPr id="7" name="מחבר ישר 6"/>
          <p:cNvCxnSpPr/>
          <p:nvPr/>
        </p:nvCxnSpPr>
        <p:spPr>
          <a:xfrm>
            <a:off x="3824377" y="228600"/>
            <a:ext cx="0" cy="3962400"/>
          </a:xfrm>
          <a:prstGeom prst="line">
            <a:avLst/>
          </a:prstGeom>
          <a:ln w="412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מלבן 8"/>
          <p:cNvSpPr/>
          <p:nvPr/>
        </p:nvSpPr>
        <p:spPr>
          <a:xfrm>
            <a:off x="533400" y="4648200"/>
            <a:ext cx="8305800" cy="19812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class Person</a:t>
            </a:r>
            <a:endParaRPr lang="he-IL" dirty="0" smtClean="0">
              <a:solidFill>
                <a:schemeClr val="bg1"/>
              </a:solidFill>
            </a:endParaRP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{</a:t>
            </a:r>
            <a:endParaRPr lang="he-IL" dirty="0" smtClean="0">
              <a:solidFill>
                <a:schemeClr val="bg1"/>
              </a:solidFill>
            </a:endParaRPr>
          </a:p>
          <a:p>
            <a:pPr algn="l" rtl="0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public string Name;</a:t>
            </a:r>
          </a:p>
          <a:p>
            <a:pPr algn="l" rtl="0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public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Age;</a:t>
            </a:r>
            <a:endParaRPr lang="he-IL" dirty="0" smtClean="0">
              <a:solidFill>
                <a:schemeClr val="bg1"/>
              </a:solidFill>
            </a:endParaRP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he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462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533400" y="228600"/>
            <a:ext cx="3200400" cy="1066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(local variables go here)</a:t>
            </a:r>
            <a:endParaRPr lang="he-IL" sz="2000" dirty="0">
              <a:solidFill>
                <a:schemeClr val="tx1"/>
              </a:solidFill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3886200" y="228600"/>
            <a:ext cx="4953000" cy="1066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Heap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(instances of classes go here)</a:t>
            </a:r>
            <a:endParaRPr lang="he-IL" sz="2000" dirty="0">
              <a:solidFill>
                <a:schemeClr val="tx1"/>
              </a:solidFill>
            </a:endParaRPr>
          </a:p>
        </p:txBody>
      </p:sp>
      <p:cxnSp>
        <p:nvCxnSpPr>
          <p:cNvPr id="7" name="מחבר ישר 6"/>
          <p:cNvCxnSpPr/>
          <p:nvPr/>
        </p:nvCxnSpPr>
        <p:spPr>
          <a:xfrm>
            <a:off x="3824377" y="228600"/>
            <a:ext cx="0" cy="3962400"/>
          </a:xfrm>
          <a:prstGeom prst="line">
            <a:avLst/>
          </a:prstGeom>
          <a:ln w="412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מלבן 7"/>
          <p:cNvSpPr/>
          <p:nvPr/>
        </p:nvSpPr>
        <p:spPr>
          <a:xfrm>
            <a:off x="1181100" y="3810000"/>
            <a:ext cx="1143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0x??????</a:t>
            </a:r>
            <a:endParaRPr lang="he-IL" dirty="0"/>
          </a:p>
        </p:txBody>
      </p:sp>
      <p:sp>
        <p:nvSpPr>
          <p:cNvPr id="9" name="מלבן 8"/>
          <p:cNvSpPr/>
          <p:nvPr/>
        </p:nvSpPr>
        <p:spPr>
          <a:xfrm>
            <a:off x="533400" y="4648200"/>
            <a:ext cx="8305800" cy="19812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tatic void Main()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{</a:t>
            </a:r>
            <a:endParaRPr lang="he-IL" dirty="0" smtClean="0">
              <a:solidFill>
                <a:schemeClr val="bg1"/>
              </a:solidFill>
            </a:endParaRPr>
          </a:p>
          <a:p>
            <a:pPr algn="l" rtl="0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Person p;</a:t>
            </a:r>
            <a:endParaRPr lang="he-IL" dirty="0" smtClean="0">
              <a:solidFill>
                <a:schemeClr val="bg1"/>
              </a:solidFill>
            </a:endParaRP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7558" y="3759845"/>
            <a:ext cx="4191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p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3962400" y="1524000"/>
            <a:ext cx="4800600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משתנה </a:t>
            </a:r>
            <a:r>
              <a:rPr lang="en-US" dirty="0" smtClean="0"/>
              <a:t>p</a:t>
            </a:r>
            <a:r>
              <a:rPr lang="he-IL" dirty="0" smtClean="0"/>
              <a:t> הוא </a:t>
            </a:r>
            <a:r>
              <a:rPr lang="en-US" dirty="0" smtClean="0"/>
              <a:t>Reference Type</a:t>
            </a:r>
            <a:endParaRPr lang="he-IL" dirty="0" smtClean="0"/>
          </a:p>
          <a:p>
            <a:r>
              <a:rPr lang="he-IL" dirty="0" smtClean="0"/>
              <a:t>הוא משתנה שנמצא ב</a:t>
            </a:r>
            <a:r>
              <a:rPr lang="en-US" dirty="0" smtClean="0"/>
              <a:t>Stack</a:t>
            </a:r>
            <a:r>
              <a:rPr lang="he-IL" dirty="0" smtClean="0"/>
              <a:t>. המשתנה עצמו על פי ההצהרה שלו עדיין לא תופס זיכרון ספציפי. הוא כרגע מוצהר ולא מכיל ערך כלשהו אלא תופס כמות ביטים כלשהי כדי להשתמש בהם אחרי זה.</a:t>
            </a:r>
            <a:endParaRPr lang="he-IL" dirty="0"/>
          </a:p>
        </p:txBody>
      </p:sp>
      <p:cxnSp>
        <p:nvCxnSpPr>
          <p:cNvPr id="11" name="מחבר חץ ישר 10"/>
          <p:cNvCxnSpPr/>
          <p:nvPr/>
        </p:nvCxnSpPr>
        <p:spPr>
          <a:xfrm flipH="1">
            <a:off x="2324100" y="3001328"/>
            <a:ext cx="2362200" cy="808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75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533400" y="228600"/>
            <a:ext cx="3200400" cy="1066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(local variables go here)</a:t>
            </a:r>
            <a:endParaRPr lang="he-IL" sz="2000" dirty="0">
              <a:solidFill>
                <a:schemeClr val="tx1"/>
              </a:solidFill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3886200" y="228600"/>
            <a:ext cx="4953000" cy="1066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Heap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(instances of classes go here)</a:t>
            </a:r>
            <a:endParaRPr lang="he-IL" sz="2000" dirty="0">
              <a:solidFill>
                <a:schemeClr val="tx1"/>
              </a:solidFill>
            </a:endParaRPr>
          </a:p>
        </p:txBody>
      </p:sp>
      <p:cxnSp>
        <p:nvCxnSpPr>
          <p:cNvPr id="7" name="מחבר ישר 6"/>
          <p:cNvCxnSpPr/>
          <p:nvPr/>
        </p:nvCxnSpPr>
        <p:spPr>
          <a:xfrm>
            <a:off x="3824377" y="228600"/>
            <a:ext cx="0" cy="3962400"/>
          </a:xfrm>
          <a:prstGeom prst="line">
            <a:avLst/>
          </a:prstGeom>
          <a:ln w="412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מלבן 7"/>
          <p:cNvSpPr/>
          <p:nvPr/>
        </p:nvSpPr>
        <p:spPr>
          <a:xfrm>
            <a:off x="1181100" y="3810000"/>
            <a:ext cx="1143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0x??????</a:t>
            </a:r>
            <a:endParaRPr lang="he-IL" dirty="0"/>
          </a:p>
        </p:txBody>
      </p:sp>
      <p:sp>
        <p:nvSpPr>
          <p:cNvPr id="9" name="מלבן 8"/>
          <p:cNvSpPr/>
          <p:nvPr/>
        </p:nvSpPr>
        <p:spPr>
          <a:xfrm>
            <a:off x="533400" y="4648200"/>
            <a:ext cx="8305800" cy="19812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tatic void Main()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{</a:t>
            </a:r>
            <a:endParaRPr lang="he-IL" dirty="0" smtClean="0">
              <a:solidFill>
                <a:schemeClr val="bg1"/>
              </a:solidFill>
            </a:endParaRPr>
          </a:p>
          <a:p>
            <a:pPr algn="l" rtl="0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Person p;</a:t>
            </a:r>
          </a:p>
          <a:p>
            <a:pPr algn="l" rtl="0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p.Name</a:t>
            </a:r>
            <a:r>
              <a:rPr lang="en-US" dirty="0" smtClean="0">
                <a:solidFill>
                  <a:schemeClr val="bg1"/>
                </a:solidFill>
              </a:rPr>
              <a:t> = </a:t>
            </a:r>
            <a:r>
              <a:rPr lang="en-US" dirty="0" smtClean="0">
                <a:solidFill>
                  <a:schemeClr val="bg1"/>
                </a:solidFill>
              </a:rPr>
              <a:t>“Aviad”;</a:t>
            </a:r>
            <a:endParaRPr lang="he-IL" dirty="0" smtClean="0">
              <a:solidFill>
                <a:schemeClr val="bg1"/>
              </a:solidFill>
            </a:endParaRP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7558" y="3759845"/>
            <a:ext cx="4191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p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3962400" y="1524000"/>
            <a:ext cx="4800600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כך שאם ננסה כעת לגשת למשתנים ולבצע השמה – אנו נקבל שגיאה. ולא נוכל לבצע קומפילציה. השגיאה שנקבל היא: </a:t>
            </a:r>
          </a:p>
          <a:p>
            <a:r>
              <a:rPr lang="en-US" dirty="0" smtClean="0"/>
              <a:t>Use of unassigned local variable</a:t>
            </a:r>
            <a:endParaRPr lang="he-IL" dirty="0" smtClean="0"/>
          </a:p>
          <a:p>
            <a:endParaRPr lang="he-IL" dirty="0"/>
          </a:p>
        </p:txBody>
      </p:sp>
      <p:cxnSp>
        <p:nvCxnSpPr>
          <p:cNvPr id="11" name="מחבר חץ ישר 10"/>
          <p:cNvCxnSpPr/>
          <p:nvPr/>
        </p:nvCxnSpPr>
        <p:spPr>
          <a:xfrm flipH="1">
            <a:off x="2324100" y="3001328"/>
            <a:ext cx="2362200" cy="808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501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533400" y="228600"/>
            <a:ext cx="3200400" cy="1066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(local variables go here)</a:t>
            </a:r>
            <a:endParaRPr lang="he-IL" sz="2000" dirty="0">
              <a:solidFill>
                <a:schemeClr val="tx1"/>
              </a:solidFill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3886200" y="228600"/>
            <a:ext cx="4953000" cy="1066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Heap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(instances of classes go here)</a:t>
            </a:r>
            <a:endParaRPr lang="he-IL" sz="2000" dirty="0">
              <a:solidFill>
                <a:schemeClr val="tx1"/>
              </a:solidFill>
            </a:endParaRPr>
          </a:p>
        </p:txBody>
      </p:sp>
      <p:cxnSp>
        <p:nvCxnSpPr>
          <p:cNvPr id="7" name="מחבר ישר 6"/>
          <p:cNvCxnSpPr/>
          <p:nvPr/>
        </p:nvCxnSpPr>
        <p:spPr>
          <a:xfrm>
            <a:off x="3824377" y="228600"/>
            <a:ext cx="0" cy="3962400"/>
          </a:xfrm>
          <a:prstGeom prst="line">
            <a:avLst/>
          </a:prstGeom>
          <a:ln w="412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מלבן 7"/>
          <p:cNvSpPr/>
          <p:nvPr/>
        </p:nvSpPr>
        <p:spPr>
          <a:xfrm>
            <a:off x="1181100" y="3810000"/>
            <a:ext cx="1143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0x000000</a:t>
            </a:r>
            <a:endParaRPr lang="he-IL" dirty="0"/>
          </a:p>
        </p:txBody>
      </p:sp>
      <p:sp>
        <p:nvSpPr>
          <p:cNvPr id="9" name="מלבן 8"/>
          <p:cNvSpPr/>
          <p:nvPr/>
        </p:nvSpPr>
        <p:spPr>
          <a:xfrm>
            <a:off x="533400" y="4648200"/>
            <a:ext cx="8305800" cy="19812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tatic void Main()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{</a:t>
            </a:r>
            <a:endParaRPr lang="he-IL" dirty="0" smtClean="0">
              <a:solidFill>
                <a:schemeClr val="bg1"/>
              </a:solidFill>
            </a:endParaRPr>
          </a:p>
          <a:p>
            <a:pPr algn="l" rtl="0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Person p;</a:t>
            </a:r>
          </a:p>
          <a:p>
            <a:pPr algn="l" rtl="0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p = null;</a:t>
            </a:r>
          </a:p>
          <a:p>
            <a:pPr algn="l" rtl="0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p.Name</a:t>
            </a:r>
            <a:r>
              <a:rPr lang="en-US" dirty="0" smtClean="0">
                <a:solidFill>
                  <a:schemeClr val="bg1"/>
                </a:solidFill>
              </a:rPr>
              <a:t> = </a:t>
            </a:r>
            <a:r>
              <a:rPr lang="en-US" dirty="0" smtClean="0">
                <a:solidFill>
                  <a:schemeClr val="bg1"/>
                </a:solidFill>
              </a:rPr>
              <a:t>“Aviad”;</a:t>
            </a:r>
            <a:endParaRPr lang="he-IL" dirty="0" smtClean="0">
              <a:solidFill>
                <a:schemeClr val="bg1"/>
              </a:solidFill>
            </a:endParaRP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7558" y="3759845"/>
            <a:ext cx="4191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p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3886200" y="1371600"/>
            <a:ext cx="5181600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אם היינו מבצעים השמה</a:t>
            </a:r>
            <a:r>
              <a:rPr lang="en-US" dirty="0" smtClean="0"/>
              <a:t> </a:t>
            </a:r>
            <a:r>
              <a:rPr lang="he-IL" dirty="0"/>
              <a:t> </a:t>
            </a:r>
            <a:r>
              <a:rPr lang="he-IL" dirty="0" smtClean="0"/>
              <a:t>היינו יכולים לגרום לתוכנית להתקמפל. כמו בדוגמא למטה.</a:t>
            </a:r>
          </a:p>
          <a:p>
            <a:endParaRPr lang="he-IL" dirty="0"/>
          </a:p>
          <a:p>
            <a:r>
              <a:rPr lang="he-IL" dirty="0" smtClean="0"/>
              <a:t>בנקודה הזו המשתנה הזה מקבל כביכול כתובת של אפסים. שבעצם כך הוא אומר שהמשתנה הזה לא מצביע לשום מקום. שהוא ריק.</a:t>
            </a:r>
          </a:p>
          <a:p>
            <a:endParaRPr lang="he-IL" dirty="0"/>
          </a:p>
          <a:p>
            <a:r>
              <a:rPr lang="he-IL" dirty="0" smtClean="0"/>
              <a:t>אם נקמפל את התוכנית וננסה להריץ אותה – בזמן הרצה נקבל שגיאה</a:t>
            </a:r>
          </a:p>
          <a:p>
            <a:r>
              <a:rPr lang="en-US" dirty="0" smtClean="0"/>
              <a:t>Runtime exception: </a:t>
            </a:r>
            <a:r>
              <a:rPr lang="en-US" dirty="0" err="1" smtClean="0"/>
              <a:t>NullReference</a:t>
            </a:r>
            <a:r>
              <a:rPr lang="en-US" dirty="0" smtClean="0"/>
              <a:t> Exception:</a:t>
            </a:r>
          </a:p>
          <a:p>
            <a:r>
              <a:rPr lang="en-US" dirty="0" smtClean="0"/>
              <a:t>Object reference not set to an instance of an object</a:t>
            </a:r>
            <a:endParaRPr lang="he-IL" dirty="0" smtClean="0"/>
          </a:p>
          <a:p>
            <a:endParaRPr lang="he-IL" dirty="0"/>
          </a:p>
        </p:txBody>
      </p:sp>
      <p:cxnSp>
        <p:nvCxnSpPr>
          <p:cNvPr id="11" name="מחבר חץ ישר 10"/>
          <p:cNvCxnSpPr/>
          <p:nvPr/>
        </p:nvCxnSpPr>
        <p:spPr>
          <a:xfrm flipH="1">
            <a:off x="2324100" y="3001328"/>
            <a:ext cx="2362200" cy="808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958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533400" y="228600"/>
            <a:ext cx="3200400" cy="1066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(local variables go here)</a:t>
            </a:r>
            <a:endParaRPr lang="he-IL" sz="2000" dirty="0">
              <a:solidFill>
                <a:schemeClr val="tx1"/>
              </a:solidFill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3886200" y="228600"/>
            <a:ext cx="4953000" cy="1066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Heap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(instances of classes go here)</a:t>
            </a:r>
            <a:endParaRPr lang="he-IL" sz="2000" dirty="0">
              <a:solidFill>
                <a:schemeClr val="tx1"/>
              </a:solidFill>
            </a:endParaRPr>
          </a:p>
        </p:txBody>
      </p:sp>
      <p:cxnSp>
        <p:nvCxnSpPr>
          <p:cNvPr id="7" name="מחבר ישר 6"/>
          <p:cNvCxnSpPr/>
          <p:nvPr/>
        </p:nvCxnSpPr>
        <p:spPr>
          <a:xfrm>
            <a:off x="3824377" y="228600"/>
            <a:ext cx="0" cy="3962400"/>
          </a:xfrm>
          <a:prstGeom prst="line">
            <a:avLst/>
          </a:prstGeom>
          <a:ln w="412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מלבן 7"/>
          <p:cNvSpPr/>
          <p:nvPr/>
        </p:nvSpPr>
        <p:spPr>
          <a:xfrm>
            <a:off x="4686300" y="1676400"/>
            <a:ext cx="1676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u="sng" dirty="0" smtClean="0"/>
              <a:t>Person</a:t>
            </a:r>
            <a:endParaRPr lang="he-IL" u="sng" dirty="0" smtClean="0"/>
          </a:p>
          <a:p>
            <a:pPr algn="l"/>
            <a:r>
              <a:rPr lang="en-US" dirty="0" smtClean="0"/>
              <a:t>Name = null</a:t>
            </a:r>
          </a:p>
          <a:p>
            <a:pPr algn="l"/>
            <a:r>
              <a:rPr lang="en-US" dirty="0" smtClean="0"/>
              <a:t>Age = 0</a:t>
            </a:r>
            <a:endParaRPr lang="he-IL" dirty="0"/>
          </a:p>
        </p:txBody>
      </p:sp>
      <p:sp>
        <p:nvSpPr>
          <p:cNvPr id="9" name="מלבן 8"/>
          <p:cNvSpPr/>
          <p:nvPr/>
        </p:nvSpPr>
        <p:spPr>
          <a:xfrm>
            <a:off x="533400" y="4648200"/>
            <a:ext cx="8305800" cy="19812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tatic void Main()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{</a:t>
            </a:r>
            <a:endParaRPr lang="he-IL" dirty="0" smtClean="0">
              <a:solidFill>
                <a:schemeClr val="bg1"/>
              </a:solidFill>
            </a:endParaRPr>
          </a:p>
          <a:p>
            <a:pPr algn="l" rtl="0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new Person();</a:t>
            </a:r>
            <a:endParaRPr lang="he-IL" dirty="0" smtClean="0">
              <a:solidFill>
                <a:schemeClr val="bg1"/>
              </a:solidFill>
            </a:endParaRP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he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127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533400" y="228600"/>
            <a:ext cx="3200400" cy="1066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(local variables go here)</a:t>
            </a:r>
            <a:endParaRPr lang="he-IL" sz="2000" dirty="0">
              <a:solidFill>
                <a:schemeClr val="tx1"/>
              </a:solidFill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3886200" y="228600"/>
            <a:ext cx="4953000" cy="1066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Heap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(instances of classes go here)</a:t>
            </a:r>
            <a:endParaRPr lang="he-IL" sz="2000" dirty="0">
              <a:solidFill>
                <a:schemeClr val="tx1"/>
              </a:solidFill>
            </a:endParaRPr>
          </a:p>
        </p:txBody>
      </p:sp>
      <p:cxnSp>
        <p:nvCxnSpPr>
          <p:cNvPr id="7" name="מחבר ישר 6"/>
          <p:cNvCxnSpPr/>
          <p:nvPr/>
        </p:nvCxnSpPr>
        <p:spPr>
          <a:xfrm>
            <a:off x="3824377" y="228600"/>
            <a:ext cx="0" cy="3962400"/>
          </a:xfrm>
          <a:prstGeom prst="line">
            <a:avLst/>
          </a:prstGeom>
          <a:ln w="412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מלבן 7"/>
          <p:cNvSpPr/>
          <p:nvPr/>
        </p:nvSpPr>
        <p:spPr>
          <a:xfrm>
            <a:off x="4686300" y="1676400"/>
            <a:ext cx="1676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u="sng" dirty="0" smtClean="0"/>
              <a:t>Person</a:t>
            </a:r>
            <a:endParaRPr lang="he-IL" u="sng" dirty="0" smtClean="0"/>
          </a:p>
          <a:p>
            <a:pPr algn="l"/>
            <a:r>
              <a:rPr lang="en-US" dirty="0" smtClean="0"/>
              <a:t>Name = null</a:t>
            </a:r>
          </a:p>
          <a:p>
            <a:pPr algn="l"/>
            <a:r>
              <a:rPr lang="en-US" dirty="0" smtClean="0"/>
              <a:t>Age = 0</a:t>
            </a:r>
            <a:endParaRPr lang="he-IL" dirty="0"/>
          </a:p>
        </p:txBody>
      </p:sp>
      <p:sp>
        <p:nvSpPr>
          <p:cNvPr id="9" name="מלבן 8"/>
          <p:cNvSpPr/>
          <p:nvPr/>
        </p:nvSpPr>
        <p:spPr>
          <a:xfrm>
            <a:off x="533400" y="4648200"/>
            <a:ext cx="8305800" cy="19812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tatic void Main()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{</a:t>
            </a:r>
            <a:endParaRPr lang="he-IL" dirty="0" smtClean="0">
              <a:solidFill>
                <a:schemeClr val="bg1"/>
              </a:solidFill>
            </a:endParaRPr>
          </a:p>
          <a:p>
            <a:pPr algn="l" rtl="0"/>
            <a:r>
              <a:rPr lang="en-US" dirty="0" smtClean="0">
                <a:solidFill>
                  <a:schemeClr val="bg1"/>
                </a:solidFill>
              </a:rPr>
              <a:t>	Person p;</a:t>
            </a:r>
          </a:p>
          <a:p>
            <a:pPr algn="l" rtl="0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new Person();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0" name="מלבן 9"/>
          <p:cNvSpPr/>
          <p:nvPr/>
        </p:nvSpPr>
        <p:spPr>
          <a:xfrm>
            <a:off x="1181100" y="3810000"/>
            <a:ext cx="1143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0x??????</a:t>
            </a:r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737558" y="3759845"/>
            <a:ext cx="4191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p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18228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533400" y="228600"/>
            <a:ext cx="3200400" cy="1066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(local variables go here)</a:t>
            </a:r>
            <a:endParaRPr lang="he-IL" sz="2000" dirty="0">
              <a:solidFill>
                <a:schemeClr val="tx1"/>
              </a:solidFill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3886200" y="228600"/>
            <a:ext cx="4953000" cy="1066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Heap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(instances of classes go here)</a:t>
            </a:r>
            <a:endParaRPr lang="he-IL" sz="2000" dirty="0">
              <a:solidFill>
                <a:schemeClr val="tx1"/>
              </a:solidFill>
            </a:endParaRPr>
          </a:p>
        </p:txBody>
      </p:sp>
      <p:cxnSp>
        <p:nvCxnSpPr>
          <p:cNvPr id="7" name="מחבר ישר 6"/>
          <p:cNvCxnSpPr/>
          <p:nvPr/>
        </p:nvCxnSpPr>
        <p:spPr>
          <a:xfrm>
            <a:off x="3824377" y="228600"/>
            <a:ext cx="0" cy="3962400"/>
          </a:xfrm>
          <a:prstGeom prst="line">
            <a:avLst/>
          </a:prstGeom>
          <a:ln w="412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מלבן 7"/>
          <p:cNvSpPr/>
          <p:nvPr/>
        </p:nvSpPr>
        <p:spPr>
          <a:xfrm>
            <a:off x="4686300" y="1676400"/>
            <a:ext cx="1676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u="sng" dirty="0" smtClean="0"/>
              <a:t>Person</a:t>
            </a:r>
            <a:endParaRPr lang="he-IL" u="sng" dirty="0" smtClean="0"/>
          </a:p>
          <a:p>
            <a:pPr algn="l"/>
            <a:r>
              <a:rPr lang="en-US" dirty="0" smtClean="0"/>
              <a:t>Name = null</a:t>
            </a:r>
          </a:p>
          <a:p>
            <a:pPr algn="l"/>
            <a:r>
              <a:rPr lang="en-US" dirty="0" smtClean="0"/>
              <a:t>Age = 0</a:t>
            </a:r>
            <a:endParaRPr lang="he-IL" dirty="0"/>
          </a:p>
        </p:txBody>
      </p:sp>
      <p:sp>
        <p:nvSpPr>
          <p:cNvPr id="9" name="מלבן 8"/>
          <p:cNvSpPr/>
          <p:nvPr/>
        </p:nvSpPr>
        <p:spPr>
          <a:xfrm>
            <a:off x="533400" y="4648200"/>
            <a:ext cx="8305800" cy="19812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tatic void Main()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{</a:t>
            </a:r>
            <a:endParaRPr lang="he-IL" dirty="0" smtClean="0">
              <a:solidFill>
                <a:schemeClr val="bg1"/>
              </a:solidFill>
            </a:endParaRPr>
          </a:p>
          <a:p>
            <a:pPr algn="l" rtl="0"/>
            <a:r>
              <a:rPr lang="en-US" dirty="0" smtClean="0">
                <a:solidFill>
                  <a:schemeClr val="bg1"/>
                </a:solidFill>
              </a:rPr>
              <a:t>	Person p;</a:t>
            </a:r>
          </a:p>
          <a:p>
            <a:pPr algn="l" rtl="0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p = new Person();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0" name="מלבן 9"/>
          <p:cNvSpPr/>
          <p:nvPr/>
        </p:nvSpPr>
        <p:spPr>
          <a:xfrm>
            <a:off x="1181100" y="3810000"/>
            <a:ext cx="1143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0x123456</a:t>
            </a:r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737558" y="3759845"/>
            <a:ext cx="4191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p</a:t>
            </a:r>
            <a:endParaRPr lang="he-IL" dirty="0"/>
          </a:p>
        </p:txBody>
      </p:sp>
      <p:cxnSp>
        <p:nvCxnSpPr>
          <p:cNvPr id="3" name="מחבר מעוקל 2"/>
          <p:cNvCxnSpPr>
            <a:stCxn id="10" idx="3"/>
          </p:cNvCxnSpPr>
          <p:nvPr/>
        </p:nvCxnSpPr>
        <p:spPr>
          <a:xfrm flipV="1">
            <a:off x="2324100" y="2209800"/>
            <a:ext cx="2324100" cy="1752600"/>
          </a:xfrm>
          <a:prstGeom prst="curvedConnector3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02020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717</Words>
  <Application>Microsoft Office PowerPoint</Application>
  <PresentationFormat>On-screen Show (4:3)</PresentationFormat>
  <Paragraphs>299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Times New Roman</vt:lpstr>
      <vt:lpstr>ערכת נושא Office</vt:lpstr>
      <vt:lpstr>Stack / Heap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/ Heap</dc:title>
  <dc:creator>Rotem Hershkowitz</dc:creator>
  <cp:lastModifiedBy>avihitech@gmail.com</cp:lastModifiedBy>
  <cp:revision>23</cp:revision>
  <dcterms:created xsi:type="dcterms:W3CDTF">2014-11-26T10:22:54Z</dcterms:created>
  <dcterms:modified xsi:type="dcterms:W3CDTF">2017-01-02T11:45:39Z</dcterms:modified>
</cp:coreProperties>
</file>