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embeddedFontLst>
    <p:embeddedFont>
      <p:font typeface="Arial Black" panose="020B0A04020102020204" pitchFamily="34" charset="0"/>
      <p:regular r:id="rId14"/>
      <p:bold r:id="rId15"/>
    </p:embeddedFont>
    <p:embeddedFont>
      <p:font typeface="Lucida Sans" panose="020B06020305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z8GhuFVV14mWqETiK5Wgg3PXL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E9A84E-8C26-4F82-891E-C42E209400C2}">
  <a:tblStyle styleId="{4CE9A84E-8C26-4F82-891E-C42E209400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74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efcff70e9_0_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36efcff70e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/>
        </p:nvSpPr>
        <p:spPr>
          <a:xfrm>
            <a:off x="17949459" y="4597303"/>
            <a:ext cx="339090" cy="2607945"/>
          </a:xfrm>
          <a:custGeom>
            <a:avLst/>
            <a:gdLst/>
            <a:ahLst/>
            <a:cxnLst/>
            <a:rect l="l" t="t" r="r" b="b"/>
            <a:pathLst>
              <a:path w="339090" h="2607945" extrusionOk="0">
                <a:moveTo>
                  <a:pt x="338540" y="2607797"/>
                </a:moveTo>
                <a:lnTo>
                  <a:pt x="0" y="2607797"/>
                </a:lnTo>
                <a:lnTo>
                  <a:pt x="0" y="0"/>
                </a:lnTo>
                <a:lnTo>
                  <a:pt x="338540" y="0"/>
                </a:lnTo>
                <a:lnTo>
                  <a:pt x="338540" y="2607797"/>
                </a:lnTo>
                <a:close/>
              </a:path>
            </a:pathLst>
          </a:custGeom>
          <a:solidFill>
            <a:srgbClr val="1B458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1000950" y="257698"/>
            <a:ext cx="5537834" cy="74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1"/>
          </p:nvPr>
        </p:nvSpPr>
        <p:spPr>
          <a:xfrm>
            <a:off x="2263964" y="4005446"/>
            <a:ext cx="11068050" cy="4471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1B407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" name="Google Shape;30;p15"/>
          <p:cNvSpPr/>
          <p:nvPr/>
        </p:nvSpPr>
        <p:spPr>
          <a:xfrm>
            <a:off x="17983485" y="2442198"/>
            <a:ext cx="304800" cy="2969895"/>
          </a:xfrm>
          <a:custGeom>
            <a:avLst/>
            <a:gdLst/>
            <a:ahLst/>
            <a:cxnLst/>
            <a:rect l="l" t="t" r="r" b="b"/>
            <a:pathLst>
              <a:path w="304800" h="2969895" extrusionOk="0">
                <a:moveTo>
                  <a:pt x="304515" y="2969554"/>
                </a:moveTo>
                <a:lnTo>
                  <a:pt x="0" y="2969554"/>
                </a:lnTo>
                <a:lnTo>
                  <a:pt x="0" y="0"/>
                </a:lnTo>
                <a:lnTo>
                  <a:pt x="304515" y="0"/>
                </a:lnTo>
                <a:lnTo>
                  <a:pt x="304515" y="29695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" name="Google Shape;31;p15"/>
          <p:cNvSpPr/>
          <p:nvPr/>
        </p:nvSpPr>
        <p:spPr>
          <a:xfrm>
            <a:off x="5830725" y="10126707"/>
            <a:ext cx="12457430" cy="160655"/>
          </a:xfrm>
          <a:custGeom>
            <a:avLst/>
            <a:gdLst/>
            <a:ahLst/>
            <a:cxnLst/>
            <a:rect l="l" t="t" r="r" b="b"/>
            <a:pathLst>
              <a:path w="12457430" h="160654" extrusionOk="0">
                <a:moveTo>
                  <a:pt x="0" y="160292"/>
                </a:moveTo>
                <a:lnTo>
                  <a:pt x="0" y="0"/>
                </a:lnTo>
                <a:lnTo>
                  <a:pt x="12457274" y="0"/>
                </a:lnTo>
                <a:lnTo>
                  <a:pt x="12457274" y="160292"/>
                </a:lnTo>
                <a:lnTo>
                  <a:pt x="0" y="160292"/>
                </a:lnTo>
                <a:close/>
              </a:path>
            </a:pathLst>
          </a:custGeom>
          <a:solidFill>
            <a:srgbClr val="EEECE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" name="Google Shape;32;p15"/>
          <p:cNvSpPr/>
          <p:nvPr/>
        </p:nvSpPr>
        <p:spPr>
          <a:xfrm>
            <a:off x="742744" y="1209092"/>
            <a:ext cx="15211425" cy="0"/>
          </a:xfrm>
          <a:custGeom>
            <a:avLst/>
            <a:gdLst/>
            <a:ahLst/>
            <a:cxnLst/>
            <a:rect l="l" t="t" r="r" b="b"/>
            <a:pathLst>
              <a:path w="15211425" h="120000" extrusionOk="0">
                <a:moveTo>
                  <a:pt x="0" y="0"/>
                </a:moveTo>
                <a:lnTo>
                  <a:pt x="15210899" y="0"/>
                </a:lnTo>
              </a:path>
            </a:pathLst>
          </a:custGeom>
          <a:noFill/>
          <a:ln w="9525" cap="flat" cmpd="sng">
            <a:solidFill>
              <a:srgbClr val="F1C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" name="Google Shape;33;p15"/>
          <p:cNvSpPr/>
          <p:nvPr/>
        </p:nvSpPr>
        <p:spPr>
          <a:xfrm>
            <a:off x="0" y="0"/>
            <a:ext cx="588645" cy="4340860"/>
          </a:xfrm>
          <a:custGeom>
            <a:avLst/>
            <a:gdLst/>
            <a:ahLst/>
            <a:cxnLst/>
            <a:rect l="l" t="t" r="r" b="b"/>
            <a:pathLst>
              <a:path w="588645" h="4340860" extrusionOk="0">
                <a:moveTo>
                  <a:pt x="588088" y="0"/>
                </a:moveTo>
                <a:lnTo>
                  <a:pt x="588088" y="4340289"/>
                </a:lnTo>
                <a:lnTo>
                  <a:pt x="0" y="4340289"/>
                </a:lnTo>
                <a:lnTo>
                  <a:pt x="0" y="0"/>
                </a:lnTo>
                <a:lnTo>
                  <a:pt x="588088" y="0"/>
                </a:lnTo>
                <a:close/>
              </a:path>
            </a:pathLst>
          </a:custGeom>
          <a:solidFill>
            <a:srgbClr val="F4D01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1000950" y="257698"/>
            <a:ext cx="5537834" cy="74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1B407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" name="Google Shape;42;p16"/>
          <p:cNvSpPr/>
          <p:nvPr/>
        </p:nvSpPr>
        <p:spPr>
          <a:xfrm>
            <a:off x="17983474" y="2442199"/>
            <a:ext cx="304800" cy="1702435"/>
          </a:xfrm>
          <a:custGeom>
            <a:avLst/>
            <a:gdLst/>
            <a:ahLst/>
            <a:cxnLst/>
            <a:rect l="l" t="t" r="r" b="b"/>
            <a:pathLst>
              <a:path w="304800" h="1702435" extrusionOk="0">
                <a:moveTo>
                  <a:pt x="304525" y="1701849"/>
                </a:moveTo>
                <a:lnTo>
                  <a:pt x="0" y="1701849"/>
                </a:lnTo>
                <a:lnTo>
                  <a:pt x="0" y="0"/>
                </a:lnTo>
                <a:lnTo>
                  <a:pt x="304525" y="0"/>
                </a:lnTo>
                <a:lnTo>
                  <a:pt x="304525" y="1701849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" name="Google Shape;43;p16"/>
          <p:cNvSpPr/>
          <p:nvPr/>
        </p:nvSpPr>
        <p:spPr>
          <a:xfrm>
            <a:off x="5830725" y="10126707"/>
            <a:ext cx="12457430" cy="160655"/>
          </a:xfrm>
          <a:custGeom>
            <a:avLst/>
            <a:gdLst/>
            <a:ahLst/>
            <a:cxnLst/>
            <a:rect l="l" t="t" r="r" b="b"/>
            <a:pathLst>
              <a:path w="12457430" h="160654" extrusionOk="0">
                <a:moveTo>
                  <a:pt x="0" y="160292"/>
                </a:moveTo>
                <a:lnTo>
                  <a:pt x="0" y="0"/>
                </a:lnTo>
                <a:lnTo>
                  <a:pt x="12457274" y="0"/>
                </a:lnTo>
                <a:lnTo>
                  <a:pt x="12457274" y="160292"/>
                </a:lnTo>
                <a:lnTo>
                  <a:pt x="0" y="160292"/>
                </a:lnTo>
                <a:close/>
              </a:path>
            </a:pathLst>
          </a:custGeom>
          <a:solidFill>
            <a:srgbClr val="EEECE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" name="Google Shape;44;p16"/>
          <p:cNvSpPr/>
          <p:nvPr/>
        </p:nvSpPr>
        <p:spPr>
          <a:xfrm>
            <a:off x="742744" y="1209092"/>
            <a:ext cx="15211425" cy="0"/>
          </a:xfrm>
          <a:custGeom>
            <a:avLst/>
            <a:gdLst/>
            <a:ahLst/>
            <a:cxnLst/>
            <a:rect l="l" t="t" r="r" b="b"/>
            <a:pathLst>
              <a:path w="15211425" h="120000" extrusionOk="0">
                <a:moveTo>
                  <a:pt x="0" y="0"/>
                </a:moveTo>
                <a:lnTo>
                  <a:pt x="15210899" y="0"/>
                </a:lnTo>
              </a:path>
            </a:pathLst>
          </a:custGeom>
          <a:noFill/>
          <a:ln w="9525" cap="flat" cmpd="sng">
            <a:solidFill>
              <a:srgbClr val="F1C1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" name="Google Shape;45;p16"/>
          <p:cNvSpPr/>
          <p:nvPr/>
        </p:nvSpPr>
        <p:spPr>
          <a:xfrm>
            <a:off x="0" y="0"/>
            <a:ext cx="588645" cy="4340860"/>
          </a:xfrm>
          <a:custGeom>
            <a:avLst/>
            <a:gdLst/>
            <a:ahLst/>
            <a:cxnLst/>
            <a:rect l="l" t="t" r="r" b="b"/>
            <a:pathLst>
              <a:path w="588645" h="4340860" extrusionOk="0">
                <a:moveTo>
                  <a:pt x="588088" y="0"/>
                </a:moveTo>
                <a:lnTo>
                  <a:pt x="588088" y="4340289"/>
                </a:lnTo>
                <a:lnTo>
                  <a:pt x="0" y="4340289"/>
                </a:lnTo>
                <a:lnTo>
                  <a:pt x="0" y="0"/>
                </a:lnTo>
                <a:lnTo>
                  <a:pt x="588088" y="0"/>
                </a:lnTo>
                <a:close/>
              </a:path>
            </a:pathLst>
          </a:custGeom>
          <a:solidFill>
            <a:srgbClr val="F4D01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1000950" y="257698"/>
            <a:ext cx="5537834" cy="74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1000950" y="257698"/>
            <a:ext cx="5537834" cy="74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2263964" y="4005446"/>
            <a:ext cx="11068050" cy="4471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cangel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oogle.com/document/d/1olm5yRDtAklnqUcpZLf2RiEUpz0XAvwlvKwMhcKN7fU/edit?usp=sharing" TargetMode="External"/><Relationship Id="rId5" Type="http://schemas.openxmlformats.org/officeDocument/2006/relationships/hyperlink" Target="https://docs.google.com/document/d/13SZ3hA4I_K5cufLDwoQdn44r1UdSRaJPbqgymfUvAjY/edit?usp=sharing" TargetMode="External"/><Relationship Id="rId4" Type="http://schemas.openxmlformats.org/officeDocument/2006/relationships/hyperlink" Target="https://docs.google.com/document/d/1OgPqN3TyjL32OViRUVLX21CsXZkbv9GyiL99z3PnkOA/edit?usp=shar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5847155" y="4957537"/>
            <a:ext cx="6593840" cy="176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9525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400">
                <a:solidFill>
                  <a:srgbClr val="1B4587"/>
                </a:solidFill>
                <a:latin typeface="Lucida Sans"/>
                <a:ea typeface="Lucida Sans"/>
                <a:cs typeface="Lucida Sans"/>
                <a:sym typeface="Lucida Sans"/>
              </a:rPr>
              <a:t>Coordenação</a:t>
            </a:r>
            <a:endParaRPr sz="740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rgbClr val="1B4587"/>
                </a:solidFill>
                <a:latin typeface="Lucida Sans"/>
                <a:ea typeface="Lucida Sans"/>
                <a:cs typeface="Lucida Sans"/>
                <a:sym typeface="Lucida Sans"/>
              </a:rPr>
              <a:t>Comitês</a:t>
            </a:r>
            <a:endParaRPr sz="3300"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55" name="Google Shape;55;p1"/>
          <p:cNvGrpSpPr/>
          <p:nvPr/>
        </p:nvGrpSpPr>
        <p:grpSpPr>
          <a:xfrm>
            <a:off x="13224499" y="2468322"/>
            <a:ext cx="5064125" cy="1553845"/>
            <a:chOff x="13224499" y="2468322"/>
            <a:chExt cx="5064125" cy="1553845"/>
          </a:xfrm>
        </p:grpSpPr>
        <p:sp>
          <p:nvSpPr>
            <p:cNvPr id="56" name="Google Shape;56;p1"/>
            <p:cNvSpPr/>
            <p:nvPr/>
          </p:nvSpPr>
          <p:spPr>
            <a:xfrm>
              <a:off x="13224499" y="2468322"/>
              <a:ext cx="5064125" cy="1553845"/>
            </a:xfrm>
            <a:custGeom>
              <a:avLst/>
              <a:gdLst/>
              <a:ahLst/>
              <a:cxnLst/>
              <a:rect l="l" t="t" r="r" b="b"/>
              <a:pathLst>
                <a:path w="5064125" h="1553845" extrusionOk="0">
                  <a:moveTo>
                    <a:pt x="5063500" y="1553850"/>
                  </a:moveTo>
                  <a:lnTo>
                    <a:pt x="0" y="1553850"/>
                  </a:lnTo>
                  <a:lnTo>
                    <a:pt x="0" y="0"/>
                  </a:lnTo>
                  <a:lnTo>
                    <a:pt x="5063500" y="0"/>
                  </a:lnTo>
                  <a:lnTo>
                    <a:pt x="5063500" y="1553850"/>
                  </a:lnTo>
                  <a:close/>
                </a:path>
              </a:pathLst>
            </a:custGeom>
            <a:solidFill>
              <a:srgbClr val="1B458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57" name="Google Shape;57;p1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745123" y="2763983"/>
              <a:ext cx="2110794" cy="9625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1"/>
          <p:cNvSpPr/>
          <p:nvPr/>
        </p:nvSpPr>
        <p:spPr>
          <a:xfrm>
            <a:off x="5287547" y="7800973"/>
            <a:ext cx="13000990" cy="2486025"/>
          </a:xfrm>
          <a:custGeom>
            <a:avLst/>
            <a:gdLst/>
            <a:ahLst/>
            <a:cxnLst/>
            <a:rect l="l" t="t" r="r" b="b"/>
            <a:pathLst>
              <a:path w="13000990" h="2486025" extrusionOk="0">
                <a:moveTo>
                  <a:pt x="13000512" y="2486026"/>
                </a:moveTo>
                <a:lnTo>
                  <a:pt x="0" y="2486026"/>
                </a:lnTo>
                <a:lnTo>
                  <a:pt x="0" y="0"/>
                </a:lnTo>
                <a:lnTo>
                  <a:pt x="13000451" y="0"/>
                </a:lnTo>
                <a:lnTo>
                  <a:pt x="13000512" y="2486026"/>
                </a:lnTo>
                <a:close/>
              </a:path>
            </a:pathLst>
          </a:custGeom>
          <a:solidFill>
            <a:srgbClr val="E0E0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9" name="Google Shape;59;p1"/>
          <p:cNvSpPr/>
          <p:nvPr/>
        </p:nvSpPr>
        <p:spPr>
          <a:xfrm>
            <a:off x="0" y="0"/>
            <a:ext cx="2112645" cy="6351905"/>
          </a:xfrm>
          <a:custGeom>
            <a:avLst/>
            <a:gdLst/>
            <a:ahLst/>
            <a:cxnLst/>
            <a:rect l="l" t="t" r="r" b="b"/>
            <a:pathLst>
              <a:path w="2112645" h="6351905" extrusionOk="0">
                <a:moveTo>
                  <a:pt x="2112231" y="0"/>
                </a:moveTo>
                <a:lnTo>
                  <a:pt x="2112231" y="6351490"/>
                </a:lnTo>
                <a:lnTo>
                  <a:pt x="0" y="6351490"/>
                </a:lnTo>
                <a:lnTo>
                  <a:pt x="0" y="0"/>
                </a:lnTo>
                <a:lnTo>
                  <a:pt x="2112231" y="0"/>
                </a:lnTo>
                <a:close/>
              </a:path>
            </a:pathLst>
          </a:custGeom>
          <a:solidFill>
            <a:srgbClr val="F4D01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0" name="Google Shape;60;p1"/>
          <p:cNvSpPr txBox="1"/>
          <p:nvPr/>
        </p:nvSpPr>
        <p:spPr>
          <a:xfrm>
            <a:off x="14953332" y="8540144"/>
            <a:ext cx="2902585" cy="50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r" rtl="0">
              <a:lnSpc>
                <a:spcPct val="14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50" dirty="0">
                <a:solidFill>
                  <a:srgbClr val="1B4587"/>
                </a:solidFill>
                <a:latin typeface="Lucida Sans"/>
                <a:ea typeface="Lucida Sans"/>
                <a:cs typeface="Lucida Sans"/>
                <a:sym typeface="Lucida Sans"/>
              </a:rPr>
              <a:t>COMITE IA 2025</a:t>
            </a:r>
            <a:endParaRPr sz="2250" dirty="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31551" y="1148837"/>
            <a:ext cx="5024901" cy="403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/>
          <p:nvPr/>
        </p:nvSpPr>
        <p:spPr>
          <a:xfrm>
            <a:off x="17983200" y="4628870"/>
            <a:ext cx="305276" cy="2607945"/>
          </a:xfrm>
          <a:custGeom>
            <a:avLst/>
            <a:gdLst/>
            <a:ahLst/>
            <a:cxnLst/>
            <a:rect l="l" t="t" r="r" b="b"/>
            <a:pathLst>
              <a:path w="2542540" h="2607945" extrusionOk="0">
                <a:moveTo>
                  <a:pt x="2542064" y="2607797"/>
                </a:moveTo>
                <a:lnTo>
                  <a:pt x="0" y="2607797"/>
                </a:lnTo>
                <a:lnTo>
                  <a:pt x="0" y="0"/>
                </a:lnTo>
                <a:lnTo>
                  <a:pt x="2542064" y="0"/>
                </a:lnTo>
                <a:lnTo>
                  <a:pt x="2542064" y="2607797"/>
                </a:lnTo>
                <a:close/>
              </a:path>
            </a:pathLst>
          </a:custGeom>
          <a:solidFill>
            <a:srgbClr val="1B458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9" name="Google Shape;209;p8"/>
          <p:cNvSpPr/>
          <p:nvPr/>
        </p:nvSpPr>
        <p:spPr>
          <a:xfrm>
            <a:off x="5872338" y="10241545"/>
            <a:ext cx="12416155" cy="45719"/>
          </a:xfrm>
          <a:custGeom>
            <a:avLst/>
            <a:gdLst/>
            <a:ahLst/>
            <a:cxnLst/>
            <a:rect l="l" t="t" r="r" b="b"/>
            <a:pathLst>
              <a:path w="12416155" h="2548254" extrusionOk="0">
                <a:moveTo>
                  <a:pt x="0" y="2547994"/>
                </a:moveTo>
                <a:lnTo>
                  <a:pt x="0" y="0"/>
                </a:lnTo>
                <a:lnTo>
                  <a:pt x="12415661" y="0"/>
                </a:lnTo>
                <a:lnTo>
                  <a:pt x="12415661" y="2548004"/>
                </a:lnTo>
                <a:lnTo>
                  <a:pt x="0" y="2547994"/>
                </a:lnTo>
                <a:close/>
              </a:path>
            </a:pathLst>
          </a:custGeom>
          <a:solidFill>
            <a:srgbClr val="F4D01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210" name="Google Shape;210;p8"/>
          <p:cNvGrpSpPr/>
          <p:nvPr/>
        </p:nvGrpSpPr>
        <p:grpSpPr>
          <a:xfrm>
            <a:off x="0" y="0"/>
            <a:ext cx="15954108" cy="4316730"/>
            <a:chOff x="0" y="0"/>
            <a:chExt cx="15954108" cy="4316730"/>
          </a:xfrm>
        </p:grpSpPr>
        <p:sp>
          <p:nvSpPr>
            <p:cNvPr id="211" name="Google Shape;211;p8"/>
            <p:cNvSpPr/>
            <p:nvPr/>
          </p:nvSpPr>
          <p:spPr>
            <a:xfrm>
              <a:off x="1469123" y="1209092"/>
              <a:ext cx="14484985" cy="0"/>
            </a:xfrm>
            <a:custGeom>
              <a:avLst/>
              <a:gdLst/>
              <a:ahLst/>
              <a:cxnLst/>
              <a:rect l="l" t="t" r="r" b="b"/>
              <a:pathLst>
                <a:path w="14484985" h="120000" extrusionOk="0">
                  <a:moveTo>
                    <a:pt x="0" y="0"/>
                  </a:moveTo>
                  <a:lnTo>
                    <a:pt x="14484620" y="0"/>
                  </a:lnTo>
                </a:path>
              </a:pathLst>
            </a:custGeom>
            <a:noFill/>
            <a:ln w="9525" cap="flat" cmpd="sng">
              <a:solidFill>
                <a:srgbClr val="F1C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0" y="0"/>
              <a:ext cx="1469390" cy="4316730"/>
            </a:xfrm>
            <a:custGeom>
              <a:avLst/>
              <a:gdLst/>
              <a:ahLst/>
              <a:cxnLst/>
              <a:rect l="l" t="t" r="r" b="b"/>
              <a:pathLst>
                <a:path w="1469390" h="4316730" extrusionOk="0">
                  <a:moveTo>
                    <a:pt x="1469122" y="0"/>
                  </a:moveTo>
                  <a:lnTo>
                    <a:pt x="1469122" y="4316455"/>
                  </a:lnTo>
                  <a:lnTo>
                    <a:pt x="0" y="4316455"/>
                  </a:lnTo>
                  <a:lnTo>
                    <a:pt x="0" y="0"/>
                  </a:lnTo>
                  <a:lnTo>
                    <a:pt x="1469122" y="0"/>
                  </a:lnTo>
                  <a:close/>
                </a:path>
              </a:pathLst>
            </a:custGeom>
            <a:solidFill>
              <a:srgbClr val="E0E0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13" name="Google Shape;213;p8"/>
          <p:cNvSpPr txBox="1"/>
          <p:nvPr/>
        </p:nvSpPr>
        <p:spPr>
          <a:xfrm>
            <a:off x="1820698" y="278708"/>
            <a:ext cx="9761702" cy="98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2192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 b="1">
                <a:solidFill>
                  <a:srgbClr val="1B4587"/>
                </a:solidFill>
                <a:latin typeface="Arial"/>
                <a:ea typeface="Arial"/>
                <a:cs typeface="Arial"/>
                <a:sym typeface="Arial"/>
              </a:rPr>
              <a:t>05 Melhorias de curto prazo</a:t>
            </a:r>
            <a:endParaRPr sz="4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99099" y="415000"/>
            <a:ext cx="1466998" cy="1178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5" name="Google Shape;215;p8"/>
          <p:cNvGraphicFramePr/>
          <p:nvPr/>
        </p:nvGraphicFramePr>
        <p:xfrm>
          <a:off x="1789799" y="1459951"/>
          <a:ext cx="15976350" cy="8248270"/>
        </p:xfrm>
        <a:graphic>
          <a:graphicData uri="http://schemas.openxmlformats.org/drawingml/2006/table">
            <a:tbl>
              <a:tblPr>
                <a:noFill/>
                <a:tableStyleId>{4CE9A84E-8C26-4F82-891E-C42E209400C2}</a:tableStyleId>
              </a:tblPr>
              <a:tblGrid>
                <a:gridCol w="177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5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75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75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0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>
                          <a:solidFill>
                            <a:schemeClr val="lt1"/>
                          </a:solidFill>
                        </a:rPr>
                        <a:t>Comitê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>
                          <a:solidFill>
                            <a:schemeClr val="lt1"/>
                          </a:solidFill>
                        </a:rPr>
                        <a:t>Presidente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>
                          <a:solidFill>
                            <a:schemeClr val="lt1"/>
                          </a:solidFill>
                        </a:rPr>
                        <a:t>Vice-Presidente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>
                          <a:solidFill>
                            <a:schemeClr val="lt1"/>
                          </a:solidFill>
                        </a:rPr>
                        <a:t>N° de GTs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>
                          <a:solidFill>
                            <a:schemeClr val="lt1"/>
                          </a:solidFill>
                        </a:rPr>
                        <a:t>Reuniões realizadas (ano)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>
                          <a:solidFill>
                            <a:schemeClr val="lt1"/>
                          </a:solidFill>
                        </a:rPr>
                        <a:t>Nº de membros ativos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>
                          <a:solidFill>
                            <a:schemeClr val="lt1"/>
                          </a:solidFill>
                        </a:rPr>
                        <a:t>Projetos entregues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>
                          <a:solidFill>
                            <a:schemeClr val="lt1"/>
                          </a:solidFill>
                        </a:rPr>
                        <a:t>Último relatório enviado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>
                          <a:solidFill>
                            <a:schemeClr val="lt1"/>
                          </a:solidFill>
                        </a:rPr>
                        <a:t>Status geral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>
                          <a:solidFill>
                            <a:schemeClr val="dk2"/>
                          </a:solidFill>
                        </a:rPr>
                        <a:t>Inteligência Artificial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Glades Chuery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Pedro A./Eduardo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>
                          <a:solidFill>
                            <a:schemeClr val="dk2"/>
                          </a:solidFill>
                        </a:rPr>
                        <a:t>Saúde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Glades Chuery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Pedro A./Eduardo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>
                          <a:solidFill>
                            <a:schemeClr val="dk2"/>
                          </a:solidFill>
                        </a:rPr>
                        <a:t>Gestão de Pessoas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Felipe M.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Monica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>
                          <a:solidFill>
                            <a:schemeClr val="dk2"/>
                          </a:solidFill>
                        </a:rPr>
                        <a:t>Educação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Marcio Yo Ki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Gustavo Guimaraes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>
                          <a:solidFill>
                            <a:schemeClr val="dk2"/>
                          </a:solidFill>
                        </a:rPr>
                        <a:t>Marketing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Henrique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Alexandre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>
                          <a:solidFill>
                            <a:schemeClr val="dk2"/>
                          </a:solidFill>
                        </a:rPr>
                        <a:t>Internacional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5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>
                          <a:solidFill>
                            <a:schemeClr val="dk2"/>
                          </a:solidFill>
                        </a:rPr>
                        <a:t>Impacto Social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Carlos B.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5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>
                          <a:solidFill>
                            <a:schemeClr val="dk2"/>
                          </a:solidFill>
                        </a:rPr>
                        <a:t>ESG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Pedro Toledo Piza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/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0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>
                          <a:solidFill>
                            <a:schemeClr val="dk2"/>
                          </a:solidFill>
                        </a:rPr>
                        <a:t>Liderança Feminina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Juliana A.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Carla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5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>
                          <a:solidFill>
                            <a:schemeClr val="dk2"/>
                          </a:solidFill>
                        </a:rPr>
                        <a:t>Startups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Cristiano Lima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Carla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0"/>
          <p:cNvSpPr txBox="1"/>
          <p:nvPr/>
        </p:nvSpPr>
        <p:spPr>
          <a:xfrm>
            <a:off x="15239992" y="9368135"/>
            <a:ext cx="2317115" cy="67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Impacto Social</a:t>
            </a:r>
            <a:endParaRPr sz="2750">
              <a:latin typeface="Arial"/>
              <a:ea typeface="Arial"/>
              <a:cs typeface="Arial"/>
              <a:sym typeface="Arial"/>
            </a:endParaRPr>
          </a:p>
          <a:p>
            <a:pPr marL="1270" lvl="0" indent="0" algn="ctr" rtl="0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Comitê de Impacto Social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20260" y="7806136"/>
            <a:ext cx="2048403" cy="17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15745936" y="4628870"/>
            <a:ext cx="2542540" cy="2607945"/>
          </a:xfrm>
          <a:custGeom>
            <a:avLst/>
            <a:gdLst/>
            <a:ahLst/>
            <a:cxnLst/>
            <a:rect l="l" t="t" r="r" b="b"/>
            <a:pathLst>
              <a:path w="2542540" h="2607945" extrusionOk="0">
                <a:moveTo>
                  <a:pt x="2542064" y="2607797"/>
                </a:moveTo>
                <a:lnTo>
                  <a:pt x="0" y="2607797"/>
                </a:lnTo>
                <a:lnTo>
                  <a:pt x="0" y="0"/>
                </a:lnTo>
                <a:lnTo>
                  <a:pt x="2542064" y="0"/>
                </a:lnTo>
                <a:lnTo>
                  <a:pt x="2542064" y="2607797"/>
                </a:lnTo>
                <a:close/>
              </a:path>
            </a:pathLst>
          </a:custGeom>
          <a:solidFill>
            <a:srgbClr val="1B458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7" name="Google Shape;67;p2"/>
          <p:cNvSpPr/>
          <p:nvPr/>
        </p:nvSpPr>
        <p:spPr>
          <a:xfrm>
            <a:off x="5872338" y="7739009"/>
            <a:ext cx="12416155" cy="2548255"/>
          </a:xfrm>
          <a:custGeom>
            <a:avLst/>
            <a:gdLst/>
            <a:ahLst/>
            <a:cxnLst/>
            <a:rect l="l" t="t" r="r" b="b"/>
            <a:pathLst>
              <a:path w="12416155" h="2548254" extrusionOk="0">
                <a:moveTo>
                  <a:pt x="0" y="2547994"/>
                </a:moveTo>
                <a:lnTo>
                  <a:pt x="0" y="0"/>
                </a:lnTo>
                <a:lnTo>
                  <a:pt x="12415661" y="0"/>
                </a:lnTo>
                <a:lnTo>
                  <a:pt x="12415661" y="2548004"/>
                </a:lnTo>
                <a:lnTo>
                  <a:pt x="0" y="2547994"/>
                </a:lnTo>
                <a:close/>
              </a:path>
            </a:pathLst>
          </a:custGeom>
          <a:solidFill>
            <a:srgbClr val="F4D01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8" name="Google Shape;68;p2"/>
          <p:cNvSpPr txBox="1"/>
          <p:nvPr/>
        </p:nvSpPr>
        <p:spPr>
          <a:xfrm>
            <a:off x="3217724" y="2011708"/>
            <a:ext cx="6454200" cy="38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50">
                <a:solidFill>
                  <a:srgbClr val="1B4587"/>
                </a:solidFill>
                <a:latin typeface="Lucida Sans"/>
                <a:ea typeface="Lucida Sans"/>
                <a:cs typeface="Lucida Sans"/>
                <a:sym typeface="Lucida Sans"/>
              </a:rPr>
              <a:t>PONTOS IDENTIFICADOS - GARGALOS</a:t>
            </a:r>
            <a:endParaRPr sz="245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3237499" y="3967065"/>
            <a:ext cx="6454203" cy="38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50">
                <a:solidFill>
                  <a:srgbClr val="1B4587"/>
                </a:solidFill>
                <a:latin typeface="Lucida Sans"/>
                <a:ea typeface="Lucida Sans"/>
                <a:cs typeface="Lucida Sans"/>
                <a:sym typeface="Lucida Sans"/>
              </a:rPr>
              <a:t>PLANOS DE AÇÃO</a:t>
            </a:r>
            <a:endParaRPr sz="2450"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70" name="Google Shape;70;p2"/>
          <p:cNvGrpSpPr/>
          <p:nvPr/>
        </p:nvGrpSpPr>
        <p:grpSpPr>
          <a:xfrm>
            <a:off x="0" y="0"/>
            <a:ext cx="15954108" cy="4316730"/>
            <a:chOff x="0" y="0"/>
            <a:chExt cx="15954108" cy="4316730"/>
          </a:xfrm>
        </p:grpSpPr>
        <p:sp>
          <p:nvSpPr>
            <p:cNvPr id="71" name="Google Shape;71;p2"/>
            <p:cNvSpPr/>
            <p:nvPr/>
          </p:nvSpPr>
          <p:spPr>
            <a:xfrm>
              <a:off x="1469123" y="1209092"/>
              <a:ext cx="14484985" cy="0"/>
            </a:xfrm>
            <a:custGeom>
              <a:avLst/>
              <a:gdLst/>
              <a:ahLst/>
              <a:cxnLst/>
              <a:rect l="l" t="t" r="r" b="b"/>
              <a:pathLst>
                <a:path w="14484985" h="120000" extrusionOk="0">
                  <a:moveTo>
                    <a:pt x="0" y="0"/>
                  </a:moveTo>
                  <a:lnTo>
                    <a:pt x="14484620" y="0"/>
                  </a:lnTo>
                </a:path>
              </a:pathLst>
            </a:custGeom>
            <a:noFill/>
            <a:ln w="9525" cap="flat" cmpd="sng">
              <a:solidFill>
                <a:srgbClr val="F1C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0" y="0"/>
              <a:ext cx="1469390" cy="4316730"/>
            </a:xfrm>
            <a:custGeom>
              <a:avLst/>
              <a:gdLst/>
              <a:ahLst/>
              <a:cxnLst/>
              <a:rect l="l" t="t" r="r" b="b"/>
              <a:pathLst>
                <a:path w="1469390" h="4316730" extrusionOk="0">
                  <a:moveTo>
                    <a:pt x="1469122" y="0"/>
                  </a:moveTo>
                  <a:lnTo>
                    <a:pt x="1469122" y="4316455"/>
                  </a:lnTo>
                  <a:lnTo>
                    <a:pt x="0" y="4316455"/>
                  </a:lnTo>
                  <a:lnTo>
                    <a:pt x="0" y="0"/>
                  </a:lnTo>
                  <a:lnTo>
                    <a:pt x="1469122" y="0"/>
                  </a:lnTo>
                  <a:close/>
                </a:path>
              </a:pathLst>
            </a:custGeom>
            <a:solidFill>
              <a:srgbClr val="E0E0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3" name="Google Shape;73;p2"/>
          <p:cNvSpPr txBox="1"/>
          <p:nvPr/>
        </p:nvSpPr>
        <p:spPr>
          <a:xfrm>
            <a:off x="1456450" y="8031150"/>
            <a:ext cx="7326300" cy="18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800">
                <a:solidFill>
                  <a:srgbClr val="1B4587"/>
                </a:solidFill>
                <a:latin typeface="Arial Black"/>
                <a:ea typeface="Arial Black"/>
                <a:cs typeface="Arial Black"/>
                <a:sym typeface="Arial Black"/>
              </a:rPr>
              <a:t>AGENDA</a:t>
            </a:r>
            <a:endParaRPr sz="118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3237499" y="4923516"/>
            <a:ext cx="5545276" cy="38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50">
                <a:solidFill>
                  <a:srgbClr val="1B4587"/>
                </a:solidFill>
                <a:latin typeface="Lucida Sans"/>
                <a:ea typeface="Lucida Sans"/>
                <a:cs typeface="Lucida Sans"/>
                <a:sym typeface="Lucida Sans"/>
              </a:rPr>
              <a:t>SUGESTÕES</a:t>
            </a:r>
            <a:endParaRPr sz="245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3217721" y="3025239"/>
            <a:ext cx="6295514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1B4587"/>
                </a:solidFill>
                <a:latin typeface="Lucida Sans"/>
                <a:ea typeface="Lucida Sans"/>
                <a:cs typeface="Lucida Sans"/>
                <a:sym typeface="Lucida Sans"/>
              </a:rPr>
              <a:t>BRAINSTORM DE AÇÕES PROPOSTAS</a:t>
            </a:r>
            <a:endParaRPr sz="2400">
              <a:solidFill>
                <a:srgbClr val="1B4587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2265947" y="1547751"/>
            <a:ext cx="651510" cy="486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219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 b="1">
                <a:solidFill>
                  <a:srgbClr val="1B458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3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2435"/>
              </a:spcBef>
              <a:spcAft>
                <a:spcPts val="0"/>
              </a:spcAft>
              <a:buNone/>
            </a:pPr>
            <a:r>
              <a:rPr lang="pt-BR" sz="4300" b="1">
                <a:solidFill>
                  <a:srgbClr val="1B4587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43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2435"/>
              </a:spcBef>
              <a:spcAft>
                <a:spcPts val="0"/>
              </a:spcAft>
              <a:buNone/>
            </a:pPr>
            <a:r>
              <a:rPr lang="pt-BR" sz="4300" b="1">
                <a:solidFill>
                  <a:srgbClr val="1B4587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43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2435"/>
              </a:spcBef>
              <a:spcAft>
                <a:spcPts val="0"/>
              </a:spcAft>
              <a:buNone/>
            </a:pPr>
            <a:r>
              <a:rPr lang="pt-BR" sz="4300" b="1">
                <a:solidFill>
                  <a:srgbClr val="1B4587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3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2435"/>
              </a:spcBef>
              <a:spcAft>
                <a:spcPts val="0"/>
              </a:spcAft>
              <a:buNone/>
            </a:pPr>
            <a:r>
              <a:rPr lang="pt-BR" sz="4300" b="1">
                <a:solidFill>
                  <a:srgbClr val="1B4587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4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9671925" y="8699325"/>
            <a:ext cx="2193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50">
                <a:solidFill>
                  <a:srgbClr val="1B4587"/>
                </a:solidFill>
                <a:latin typeface="Lucida Sans"/>
                <a:ea typeface="Lucida Sans"/>
                <a:cs typeface="Lucida Sans"/>
                <a:sym typeface="Lucida Sans"/>
              </a:rPr>
              <a:t>2025</a:t>
            </a:r>
            <a:endParaRPr sz="505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3237499" y="5848572"/>
            <a:ext cx="6041390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50">
                <a:solidFill>
                  <a:srgbClr val="1B4587"/>
                </a:solidFill>
                <a:latin typeface="Lucida Sans"/>
                <a:ea typeface="Lucida Sans"/>
                <a:cs typeface="Lucida Sans"/>
                <a:sym typeface="Lucida Sans"/>
              </a:rPr>
              <a:t>MELHORIAS DE CURTO PRAZO</a:t>
            </a:r>
            <a:endParaRPr sz="245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79" name="Google Shape;7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99099" y="415000"/>
            <a:ext cx="1466998" cy="11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/>
          <p:nvPr/>
        </p:nvSpPr>
        <p:spPr>
          <a:xfrm>
            <a:off x="17983200" y="4628870"/>
            <a:ext cx="305276" cy="2607945"/>
          </a:xfrm>
          <a:custGeom>
            <a:avLst/>
            <a:gdLst/>
            <a:ahLst/>
            <a:cxnLst/>
            <a:rect l="l" t="t" r="r" b="b"/>
            <a:pathLst>
              <a:path w="2542540" h="2607945" extrusionOk="0">
                <a:moveTo>
                  <a:pt x="2542064" y="2607797"/>
                </a:moveTo>
                <a:lnTo>
                  <a:pt x="0" y="2607797"/>
                </a:lnTo>
                <a:lnTo>
                  <a:pt x="0" y="0"/>
                </a:lnTo>
                <a:lnTo>
                  <a:pt x="2542064" y="0"/>
                </a:lnTo>
                <a:lnTo>
                  <a:pt x="2542064" y="2607797"/>
                </a:lnTo>
                <a:close/>
              </a:path>
            </a:pathLst>
          </a:custGeom>
          <a:solidFill>
            <a:srgbClr val="1B458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5" name="Google Shape;85;p3"/>
          <p:cNvSpPr/>
          <p:nvPr/>
        </p:nvSpPr>
        <p:spPr>
          <a:xfrm>
            <a:off x="5872338" y="10241545"/>
            <a:ext cx="12416155" cy="45719"/>
          </a:xfrm>
          <a:custGeom>
            <a:avLst/>
            <a:gdLst/>
            <a:ahLst/>
            <a:cxnLst/>
            <a:rect l="l" t="t" r="r" b="b"/>
            <a:pathLst>
              <a:path w="12416155" h="2548254" extrusionOk="0">
                <a:moveTo>
                  <a:pt x="0" y="2547994"/>
                </a:moveTo>
                <a:lnTo>
                  <a:pt x="0" y="0"/>
                </a:lnTo>
                <a:lnTo>
                  <a:pt x="12415661" y="0"/>
                </a:lnTo>
                <a:lnTo>
                  <a:pt x="12415661" y="2548004"/>
                </a:lnTo>
                <a:lnTo>
                  <a:pt x="0" y="2547994"/>
                </a:lnTo>
                <a:close/>
              </a:path>
            </a:pathLst>
          </a:custGeom>
          <a:solidFill>
            <a:srgbClr val="F4D01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86" name="Google Shape;86;p3"/>
          <p:cNvGrpSpPr/>
          <p:nvPr/>
        </p:nvGrpSpPr>
        <p:grpSpPr>
          <a:xfrm>
            <a:off x="0" y="0"/>
            <a:ext cx="15954108" cy="4316730"/>
            <a:chOff x="0" y="0"/>
            <a:chExt cx="15954108" cy="4316730"/>
          </a:xfrm>
        </p:grpSpPr>
        <p:sp>
          <p:nvSpPr>
            <p:cNvPr id="87" name="Google Shape;87;p3"/>
            <p:cNvSpPr/>
            <p:nvPr/>
          </p:nvSpPr>
          <p:spPr>
            <a:xfrm>
              <a:off x="1469123" y="1209092"/>
              <a:ext cx="14484985" cy="0"/>
            </a:xfrm>
            <a:custGeom>
              <a:avLst/>
              <a:gdLst/>
              <a:ahLst/>
              <a:cxnLst/>
              <a:rect l="l" t="t" r="r" b="b"/>
              <a:pathLst>
                <a:path w="14484985" h="120000" extrusionOk="0">
                  <a:moveTo>
                    <a:pt x="0" y="0"/>
                  </a:moveTo>
                  <a:lnTo>
                    <a:pt x="14484620" y="0"/>
                  </a:lnTo>
                </a:path>
              </a:pathLst>
            </a:custGeom>
            <a:noFill/>
            <a:ln w="9525" cap="flat" cmpd="sng">
              <a:solidFill>
                <a:srgbClr val="F1C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0" y="0"/>
              <a:ext cx="1469390" cy="4316730"/>
            </a:xfrm>
            <a:custGeom>
              <a:avLst/>
              <a:gdLst/>
              <a:ahLst/>
              <a:cxnLst/>
              <a:rect l="l" t="t" r="r" b="b"/>
              <a:pathLst>
                <a:path w="1469390" h="4316730" extrusionOk="0">
                  <a:moveTo>
                    <a:pt x="1469122" y="0"/>
                  </a:moveTo>
                  <a:lnTo>
                    <a:pt x="1469122" y="4316455"/>
                  </a:lnTo>
                  <a:lnTo>
                    <a:pt x="0" y="4316455"/>
                  </a:lnTo>
                  <a:lnTo>
                    <a:pt x="0" y="0"/>
                  </a:lnTo>
                  <a:lnTo>
                    <a:pt x="1469122" y="0"/>
                  </a:lnTo>
                  <a:close/>
                </a:path>
              </a:pathLst>
            </a:custGeom>
            <a:solidFill>
              <a:srgbClr val="E0E0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89" name="Google Shape;89;p3"/>
          <p:cNvSpPr txBox="1"/>
          <p:nvPr/>
        </p:nvSpPr>
        <p:spPr>
          <a:xfrm>
            <a:off x="1820698" y="278708"/>
            <a:ext cx="9761702" cy="98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219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 b="1">
                <a:solidFill>
                  <a:srgbClr val="1B4587"/>
                </a:solidFill>
                <a:latin typeface="Arial"/>
                <a:ea typeface="Arial"/>
                <a:cs typeface="Arial"/>
                <a:sym typeface="Arial"/>
              </a:rPr>
              <a:t>01 Pontos identificados - Gargalos</a:t>
            </a:r>
            <a:endParaRPr sz="4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99099" y="415000"/>
            <a:ext cx="1466998" cy="1178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1" name="Google Shape;91;p3"/>
          <p:cNvGraphicFramePr/>
          <p:nvPr/>
        </p:nvGraphicFramePr>
        <p:xfrm>
          <a:off x="1823156" y="2139477"/>
          <a:ext cx="15702825" cy="6996825"/>
        </p:xfrm>
        <a:graphic>
          <a:graphicData uri="http://schemas.openxmlformats.org/drawingml/2006/table">
            <a:tbl>
              <a:tblPr>
                <a:noFill/>
                <a:tableStyleId>{4CE9A84E-8C26-4F82-891E-C42E209400C2}</a:tableStyleId>
              </a:tblPr>
              <a:tblGrid>
                <a:gridCol w="523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lang="pt-BR" sz="2000" b="1" u="none" strike="noStrike" cap="none">
                          <a:solidFill>
                            <a:schemeClr val="lt1"/>
                          </a:solidFill>
                        </a:rPr>
                        <a:t>Área</a:t>
                      </a:r>
                      <a:endParaRPr sz="2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9850" marR="79850" marT="39925" marB="399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lang="pt-BR" sz="2000" b="1" u="none" strike="noStrike" cap="none">
                          <a:solidFill>
                            <a:schemeClr val="lt1"/>
                          </a:solidFill>
                        </a:rPr>
                        <a:t>Gargalo</a:t>
                      </a:r>
                      <a:endParaRPr sz="2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9850" marR="79850" marT="39925" marB="399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lang="pt-BR" sz="2000" b="1" u="none" strike="noStrike" cap="none">
                          <a:solidFill>
                            <a:schemeClr val="lt1"/>
                          </a:solidFill>
                        </a:rPr>
                        <a:t>Impacto Potencial</a:t>
                      </a:r>
                      <a:endParaRPr sz="2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9850" marR="79850" marT="39925" marB="399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alibri"/>
                        <a:buNone/>
                      </a:pPr>
                      <a:r>
                        <a:rPr lang="pt-BR" sz="2000" b="1" u="none" strike="noStrike" cap="none">
                          <a:solidFill>
                            <a:schemeClr val="dk2"/>
                          </a:solidFill>
                        </a:rPr>
                        <a:t>Engajamento de Membros (inclusive Onboarding e FAQ)</a:t>
                      </a:r>
                      <a:endParaRPr sz="20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79850" marR="79850" marT="39925" marB="39925" anchor="ctr">
                    <a:lnL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None/>
                      </a:pPr>
                      <a:r>
                        <a:rPr lang="pt-BR" sz="2000" u="none" strike="noStrike" cap="none"/>
                        <a:t>Baixa participação ativa dos membros</a:t>
                      </a:r>
                      <a:endParaRPr/>
                    </a:p>
                  </a:txBody>
                  <a:tcPr marL="79850" marR="79850" marT="39925" marB="39925" anchor="ctr">
                    <a:lnL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None/>
                      </a:pPr>
                      <a:r>
                        <a:rPr lang="pt-BR" sz="2000" u="none" strike="noStrike" cap="none"/>
                        <a:t>Redução da efetividade dos comitês e risco de desmobilização</a:t>
                      </a:r>
                      <a:endParaRPr/>
                    </a:p>
                  </a:txBody>
                  <a:tcPr marL="79850" marR="79850" marT="39925" marB="39925" anchor="ctr">
                    <a:lnL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alibri"/>
                        <a:buNone/>
                      </a:pPr>
                      <a:r>
                        <a:rPr lang="pt-BR" sz="2000" b="1" u="none" strike="noStrike" cap="none">
                          <a:solidFill>
                            <a:schemeClr val="dk2"/>
                          </a:solidFill>
                        </a:rPr>
                        <a:t>Propósito e Clareza de Objetivos</a:t>
                      </a:r>
                      <a:endParaRPr sz="20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79850" marR="79850" marT="39925" marB="39925" anchor="ctr">
                    <a:lnL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None/>
                      </a:pPr>
                      <a:r>
                        <a:rPr lang="pt-BR" sz="2000" u="none" strike="noStrike" cap="none"/>
                        <a:t>Falta de objetivos claros em alguns comitês</a:t>
                      </a:r>
                      <a:endParaRPr/>
                    </a:p>
                  </a:txBody>
                  <a:tcPr marL="79850" marR="79850" marT="39925" marB="39925" anchor="ctr">
                    <a:lnL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None/>
                      </a:pPr>
                      <a:r>
                        <a:rPr lang="pt-BR" sz="2000" u="none" strike="noStrike" cap="none"/>
                        <a:t>Dificuldade de atrair e reter membros alinhados</a:t>
                      </a:r>
                      <a:endParaRPr/>
                    </a:p>
                  </a:txBody>
                  <a:tcPr marL="79850" marR="79850" marT="39925" marB="39925" anchor="ctr">
                    <a:lnL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alibri"/>
                        <a:buNone/>
                      </a:pPr>
                      <a:r>
                        <a:rPr lang="pt-BR" sz="2000" b="1" u="none" strike="noStrike" cap="none">
                          <a:solidFill>
                            <a:schemeClr val="dk2"/>
                          </a:solidFill>
                        </a:rPr>
                        <a:t>Governança e Normatização</a:t>
                      </a:r>
                      <a:endParaRPr sz="20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79850" marR="79850" marT="39925" marB="39925" anchor="ctr">
                    <a:lnL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None/>
                      </a:pPr>
                      <a:r>
                        <a:rPr lang="pt-BR" sz="2000" u="none" strike="noStrike" cap="none"/>
                        <a:t>Ausência de normatização mínima para comitês</a:t>
                      </a:r>
                      <a:endParaRPr/>
                    </a:p>
                  </a:txBody>
                  <a:tcPr marL="79850" marR="79850" marT="39925" marB="39925" anchor="ctr">
                    <a:lnL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None/>
                      </a:pPr>
                      <a:r>
                        <a:rPr lang="pt-BR" sz="2000" u="none" strike="noStrike" cap="none"/>
                        <a:t>Desorganização, retrabalho, e desalinhamento estratégico</a:t>
                      </a:r>
                      <a:endParaRPr/>
                    </a:p>
                  </a:txBody>
                  <a:tcPr marL="79850" marR="79850" marT="39925" marB="39925" anchor="ctr">
                    <a:lnL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alibri"/>
                        <a:buNone/>
                      </a:pPr>
                      <a:r>
                        <a:rPr lang="pt-BR" sz="2000" b="1" u="none" strike="noStrike" cap="none">
                          <a:solidFill>
                            <a:schemeClr val="dk2"/>
                          </a:solidFill>
                        </a:rPr>
                        <a:t>Comunicação e Integração</a:t>
                      </a:r>
                      <a:endParaRPr sz="20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79850" marR="79850" marT="39925" marB="39925" anchor="ctr">
                    <a:lnL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None/>
                      </a:pPr>
                      <a:r>
                        <a:rPr lang="pt-BR" sz="2000" u="none" strike="noStrike" cap="none"/>
                        <a:t>Comunicação ineficaz entre comitês e presidentes</a:t>
                      </a:r>
                      <a:endParaRPr/>
                    </a:p>
                  </a:txBody>
                  <a:tcPr marL="79850" marR="79850" marT="39925" marB="39925" anchor="ctr">
                    <a:lnL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None/>
                      </a:pPr>
                      <a:r>
                        <a:rPr lang="pt-BR" sz="2000" u="none" strike="noStrike" cap="none"/>
                        <a:t>Perda de sinergia e duplicidade de esforços</a:t>
                      </a:r>
                      <a:endParaRPr/>
                    </a:p>
                  </a:txBody>
                  <a:tcPr marL="79850" marR="79850" marT="39925" marB="39925" anchor="ctr">
                    <a:lnL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alibri"/>
                        <a:buNone/>
                      </a:pPr>
                      <a:r>
                        <a:rPr lang="pt-BR" sz="2000" b="1" u="none" strike="noStrike" cap="none">
                          <a:solidFill>
                            <a:schemeClr val="dk2"/>
                          </a:solidFill>
                        </a:rPr>
                        <a:t>5. Liderança Eficaz</a:t>
                      </a:r>
                      <a:endParaRPr sz="20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79850" marR="79850" marT="39925" marB="39925" anchor="ctr">
                    <a:lnL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None/>
                      </a:pPr>
                      <a:r>
                        <a:rPr lang="pt-BR" sz="2000" u="none" strike="noStrike" cap="none"/>
                        <a:t>Papel dos presidentes pouco definido</a:t>
                      </a:r>
                      <a:endParaRPr/>
                    </a:p>
                  </a:txBody>
                  <a:tcPr marL="79850" marR="79850" marT="39925" marB="39925" anchor="ctr">
                    <a:lnL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None/>
                      </a:pPr>
                      <a:r>
                        <a:rPr lang="pt-BR" sz="2000" u="none" strike="noStrike" cap="none"/>
                        <a:t>Desmotivação ou atuação desalinhada com os objetivos institucionais</a:t>
                      </a:r>
                      <a:endParaRPr/>
                    </a:p>
                  </a:txBody>
                  <a:tcPr marL="79850" marR="79850" marT="39925" marB="39925" anchor="ctr">
                    <a:lnL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alibri"/>
                        <a:buNone/>
                      </a:pPr>
                      <a:r>
                        <a:rPr lang="pt-BR" sz="2000" b="1" u="none" strike="noStrike" cap="none">
                          <a:solidFill>
                            <a:schemeClr val="dk2"/>
                          </a:solidFill>
                        </a:rPr>
                        <a:t>Infraestrutura de Reuniões (Logística e Encontros Regionais</a:t>
                      </a:r>
                      <a:endParaRPr sz="20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79850" marR="79850" marT="39925" marB="39925" anchor="ctr">
                    <a:lnL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None/>
                      </a:pPr>
                      <a:r>
                        <a:rPr lang="pt-BR" sz="2000" u="none" strike="noStrike" cap="none"/>
                        <a:t>Dificuldade de encontros físicos e regionais</a:t>
                      </a:r>
                      <a:endParaRPr/>
                    </a:p>
                  </a:txBody>
                  <a:tcPr marL="79850" marR="79850" marT="39925" marB="39925" anchor="ctr">
                    <a:lnL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None/>
                      </a:pPr>
                      <a:r>
                        <a:rPr lang="pt-BR" sz="2000" u="none" strike="noStrike" cap="none"/>
                        <a:t>Perda de senso de comunidade e troca de experiências</a:t>
                      </a:r>
                      <a:endParaRPr/>
                    </a:p>
                  </a:txBody>
                  <a:tcPr marL="79850" marR="79850" marT="39925" marB="39925" anchor="ctr">
                    <a:lnL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alibri"/>
                        <a:buNone/>
                      </a:pPr>
                      <a:r>
                        <a:rPr lang="pt-BR" sz="2000" b="1" u="none" strike="noStrike" cap="none">
                          <a:solidFill>
                            <a:schemeClr val="dk2"/>
                          </a:solidFill>
                        </a:rPr>
                        <a:t>Métricas de Impacto e Avaliação</a:t>
                      </a:r>
                      <a:endParaRPr sz="20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79850" marR="79850" marT="39925" marB="39925" anchor="ctr">
                    <a:lnL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None/>
                      </a:pPr>
                      <a:r>
                        <a:rPr lang="pt-BR" sz="2000" u="none" strike="noStrike" cap="none"/>
                        <a:t>Ausência de KPIs e mensuração de impacto</a:t>
                      </a:r>
                      <a:endParaRPr/>
                    </a:p>
                  </a:txBody>
                  <a:tcPr marL="79850" marR="79850" marT="39925" marB="39925" anchor="ctr">
                    <a:lnL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None/>
                      </a:pPr>
                      <a:r>
                        <a:rPr lang="pt-BR" sz="2000" u="none" strike="noStrike" cap="none"/>
                        <a:t>Impossibilidade de avaliar resultados e justificar apoio/patrocínios</a:t>
                      </a:r>
                      <a:endParaRPr/>
                    </a:p>
                  </a:txBody>
                  <a:tcPr marL="79850" marR="79850" marT="39925" marB="39925" anchor="ctr">
                    <a:lnL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/>
          <p:nvPr/>
        </p:nvSpPr>
        <p:spPr>
          <a:xfrm>
            <a:off x="17983200" y="4592955"/>
            <a:ext cx="305276" cy="2607945"/>
          </a:xfrm>
          <a:custGeom>
            <a:avLst/>
            <a:gdLst/>
            <a:ahLst/>
            <a:cxnLst/>
            <a:rect l="l" t="t" r="r" b="b"/>
            <a:pathLst>
              <a:path w="2542540" h="2607945" extrusionOk="0">
                <a:moveTo>
                  <a:pt x="2542064" y="2607797"/>
                </a:moveTo>
                <a:lnTo>
                  <a:pt x="0" y="2607797"/>
                </a:lnTo>
                <a:lnTo>
                  <a:pt x="0" y="0"/>
                </a:lnTo>
                <a:lnTo>
                  <a:pt x="2542064" y="0"/>
                </a:lnTo>
                <a:lnTo>
                  <a:pt x="2542064" y="2607797"/>
                </a:lnTo>
                <a:close/>
              </a:path>
            </a:pathLst>
          </a:custGeom>
          <a:solidFill>
            <a:srgbClr val="1B458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7" name="Google Shape;97;p4"/>
          <p:cNvSpPr/>
          <p:nvPr/>
        </p:nvSpPr>
        <p:spPr>
          <a:xfrm>
            <a:off x="5872338" y="10241545"/>
            <a:ext cx="12416155" cy="45719"/>
          </a:xfrm>
          <a:custGeom>
            <a:avLst/>
            <a:gdLst/>
            <a:ahLst/>
            <a:cxnLst/>
            <a:rect l="l" t="t" r="r" b="b"/>
            <a:pathLst>
              <a:path w="12416155" h="2548254" extrusionOk="0">
                <a:moveTo>
                  <a:pt x="0" y="2547994"/>
                </a:moveTo>
                <a:lnTo>
                  <a:pt x="0" y="0"/>
                </a:lnTo>
                <a:lnTo>
                  <a:pt x="12415661" y="0"/>
                </a:lnTo>
                <a:lnTo>
                  <a:pt x="12415661" y="2548004"/>
                </a:lnTo>
                <a:lnTo>
                  <a:pt x="0" y="2547994"/>
                </a:lnTo>
                <a:close/>
              </a:path>
            </a:pathLst>
          </a:custGeom>
          <a:solidFill>
            <a:srgbClr val="F4D01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98" name="Google Shape;98;p4"/>
          <p:cNvGrpSpPr/>
          <p:nvPr/>
        </p:nvGrpSpPr>
        <p:grpSpPr>
          <a:xfrm>
            <a:off x="0" y="0"/>
            <a:ext cx="15954108" cy="4316730"/>
            <a:chOff x="0" y="0"/>
            <a:chExt cx="15954108" cy="4316730"/>
          </a:xfrm>
        </p:grpSpPr>
        <p:sp>
          <p:nvSpPr>
            <p:cNvPr id="99" name="Google Shape;99;p4"/>
            <p:cNvSpPr/>
            <p:nvPr/>
          </p:nvSpPr>
          <p:spPr>
            <a:xfrm>
              <a:off x="1469123" y="1209092"/>
              <a:ext cx="14484985" cy="0"/>
            </a:xfrm>
            <a:custGeom>
              <a:avLst/>
              <a:gdLst/>
              <a:ahLst/>
              <a:cxnLst/>
              <a:rect l="l" t="t" r="r" b="b"/>
              <a:pathLst>
                <a:path w="14484985" h="120000" extrusionOk="0">
                  <a:moveTo>
                    <a:pt x="0" y="0"/>
                  </a:moveTo>
                  <a:lnTo>
                    <a:pt x="14484620" y="0"/>
                  </a:lnTo>
                </a:path>
              </a:pathLst>
            </a:custGeom>
            <a:noFill/>
            <a:ln w="9525" cap="flat" cmpd="sng">
              <a:solidFill>
                <a:srgbClr val="F1C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0" y="0"/>
              <a:ext cx="1469390" cy="4316730"/>
            </a:xfrm>
            <a:custGeom>
              <a:avLst/>
              <a:gdLst/>
              <a:ahLst/>
              <a:cxnLst/>
              <a:rect l="l" t="t" r="r" b="b"/>
              <a:pathLst>
                <a:path w="1469390" h="4316730" extrusionOk="0">
                  <a:moveTo>
                    <a:pt x="1469122" y="0"/>
                  </a:moveTo>
                  <a:lnTo>
                    <a:pt x="1469122" y="4316455"/>
                  </a:lnTo>
                  <a:lnTo>
                    <a:pt x="0" y="4316455"/>
                  </a:lnTo>
                  <a:lnTo>
                    <a:pt x="0" y="0"/>
                  </a:lnTo>
                  <a:lnTo>
                    <a:pt x="1469122" y="0"/>
                  </a:lnTo>
                  <a:close/>
                </a:path>
              </a:pathLst>
            </a:custGeom>
            <a:solidFill>
              <a:srgbClr val="E0E0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1" name="Google Shape;101;p4"/>
          <p:cNvSpPr txBox="1"/>
          <p:nvPr/>
        </p:nvSpPr>
        <p:spPr>
          <a:xfrm>
            <a:off x="1820698" y="278708"/>
            <a:ext cx="9761702" cy="98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219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 b="1">
                <a:solidFill>
                  <a:srgbClr val="1B4587"/>
                </a:solidFill>
                <a:latin typeface="Arial"/>
                <a:ea typeface="Arial"/>
                <a:cs typeface="Arial"/>
                <a:sym typeface="Arial"/>
              </a:rPr>
              <a:t>02 Brainstorm de Ações Propostas</a:t>
            </a:r>
            <a:endParaRPr sz="4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99099" y="415000"/>
            <a:ext cx="1466998" cy="117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/>
          <p:nvPr/>
        </p:nvSpPr>
        <p:spPr>
          <a:xfrm>
            <a:off x="1788743" y="1647470"/>
            <a:ext cx="3352800" cy="8382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Realinhamento do propósito e clareza de objetivos</a:t>
            </a:r>
            <a:endParaRPr/>
          </a:p>
        </p:txBody>
      </p:sp>
      <p:sp>
        <p:nvSpPr>
          <p:cNvPr id="104" name="Google Shape;104;p4"/>
          <p:cNvSpPr/>
          <p:nvPr/>
        </p:nvSpPr>
        <p:spPr>
          <a:xfrm>
            <a:off x="5443823" y="1632944"/>
            <a:ext cx="4367182" cy="852725"/>
          </a:xfrm>
          <a:prstGeom prst="rect">
            <a:avLst/>
          </a:prstGeom>
          <a:solidFill>
            <a:srgbClr val="F0D23C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Comitês com Termo de Propósito – visão, missão e ações detalhado e divulgado</a:t>
            </a:r>
            <a:endParaRPr/>
          </a:p>
        </p:txBody>
      </p:sp>
      <p:sp>
        <p:nvSpPr>
          <p:cNvPr id="105" name="Google Shape;105;p4"/>
          <p:cNvSpPr/>
          <p:nvPr/>
        </p:nvSpPr>
        <p:spPr>
          <a:xfrm>
            <a:off x="10057538" y="1646052"/>
            <a:ext cx="3352800" cy="885687"/>
          </a:xfrm>
          <a:prstGeom prst="rect">
            <a:avLst/>
          </a:prstGeom>
          <a:solidFill>
            <a:srgbClr val="F0D23C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Comitês com regras de conduta definido e divulgado</a:t>
            </a:r>
            <a:endParaRPr/>
          </a:p>
        </p:txBody>
      </p:sp>
      <p:sp>
        <p:nvSpPr>
          <p:cNvPr id="106" name="Google Shape;106;p4"/>
          <p:cNvSpPr/>
          <p:nvPr/>
        </p:nvSpPr>
        <p:spPr>
          <a:xfrm>
            <a:off x="5481783" y="2703064"/>
            <a:ext cx="4367182" cy="838200"/>
          </a:xfrm>
          <a:prstGeom prst="rect">
            <a:avLst/>
          </a:prstGeom>
          <a:solidFill>
            <a:srgbClr val="F0D23C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Onboarding com entrevista prévia + CecilIA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1788743" y="2684841"/>
            <a:ext cx="3352800" cy="8382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Engajamento de Membros</a:t>
            </a:r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10065676" y="2757990"/>
            <a:ext cx="2712373" cy="838200"/>
          </a:xfrm>
          <a:prstGeom prst="rect">
            <a:avLst/>
          </a:prstGeom>
          <a:solidFill>
            <a:srgbClr val="F0D23C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Termo simbólico de compromisso</a:t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13604919" y="1669747"/>
            <a:ext cx="1676400" cy="885687"/>
          </a:xfrm>
          <a:prstGeom prst="rect">
            <a:avLst/>
          </a:prstGeom>
          <a:solidFill>
            <a:srgbClr val="F0D23C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FAQ</a:t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13003465" y="2761233"/>
            <a:ext cx="4367182" cy="838200"/>
          </a:xfrm>
          <a:prstGeom prst="rect">
            <a:avLst/>
          </a:prstGeom>
          <a:solidFill>
            <a:srgbClr val="F0D23C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CecilIA com enquetes e “provocações” semanais, além dos resumos diários</a:t>
            </a:r>
            <a:endParaRPr/>
          </a:p>
        </p:txBody>
      </p:sp>
      <p:sp>
        <p:nvSpPr>
          <p:cNvPr id="111" name="Google Shape;111;p4"/>
          <p:cNvSpPr/>
          <p:nvPr/>
        </p:nvSpPr>
        <p:spPr>
          <a:xfrm>
            <a:off x="1791201" y="3725379"/>
            <a:ext cx="3352800" cy="8382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Governança e Normatização</a:t>
            </a:r>
            <a:endParaRPr/>
          </a:p>
        </p:txBody>
      </p:sp>
      <p:sp>
        <p:nvSpPr>
          <p:cNvPr id="112" name="Google Shape;112;p4"/>
          <p:cNvSpPr/>
          <p:nvPr/>
        </p:nvSpPr>
        <p:spPr>
          <a:xfrm>
            <a:off x="5486400" y="3711307"/>
            <a:ext cx="12253913" cy="838200"/>
          </a:xfrm>
          <a:prstGeom prst="rect">
            <a:avLst/>
          </a:prstGeom>
          <a:solidFill>
            <a:srgbClr val="F0D23C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Termo de propósito, links úteis, calendários de atividades e reuniões, regras de conduta, FAQs, termo de compromisso, prompts cecilIA, guia de funcionamento dos comitês</a:t>
            </a: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1788743" y="4714528"/>
            <a:ext cx="3352800" cy="8382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Comunicação e Integração</a:t>
            </a:r>
            <a:endParaRPr/>
          </a:p>
        </p:txBody>
      </p:sp>
      <p:sp>
        <p:nvSpPr>
          <p:cNvPr id="114" name="Google Shape;114;p4"/>
          <p:cNvSpPr/>
          <p:nvPr/>
        </p:nvSpPr>
        <p:spPr>
          <a:xfrm>
            <a:off x="5486400" y="4726708"/>
            <a:ext cx="3475697" cy="838200"/>
          </a:xfrm>
          <a:prstGeom prst="rect">
            <a:avLst/>
          </a:prstGeom>
          <a:solidFill>
            <a:srgbClr val="F0D23C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Revitalização do grupo dos Presidentes</a:t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9140602" y="4722959"/>
            <a:ext cx="4310722" cy="838200"/>
          </a:xfrm>
          <a:prstGeom prst="rect">
            <a:avLst/>
          </a:prstGeom>
          <a:solidFill>
            <a:srgbClr val="F0D23C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Avaliação da estrutura atual de comitês e da existência dos GTs atuais</a:t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>
            <a:off x="13604919" y="4714528"/>
            <a:ext cx="4310722" cy="838200"/>
          </a:xfrm>
          <a:prstGeom prst="rect">
            <a:avLst/>
          </a:prstGeom>
          <a:solidFill>
            <a:srgbClr val="F0D23C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Comunicação com as Regionais e outros comitês para aproveitamento mas não interferência</a:t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>
            <a:off x="1788743" y="5717185"/>
            <a:ext cx="3352800" cy="8382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Liderança Eficaz</a:t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5486400" y="5694726"/>
            <a:ext cx="4579276" cy="838200"/>
          </a:xfrm>
          <a:prstGeom prst="rect">
            <a:avLst/>
          </a:prstGeom>
          <a:solidFill>
            <a:srgbClr val="F0D23C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Alinhamento dos papeis e responsabilidades dos Presidentes e VPs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10170106" y="5688247"/>
            <a:ext cx="4579276" cy="838200"/>
          </a:xfrm>
          <a:prstGeom prst="rect">
            <a:avLst/>
          </a:prstGeom>
          <a:solidFill>
            <a:srgbClr val="F0D23C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 que fazem os “Diretores”?</a:t>
            </a:r>
            <a:endParaRPr/>
          </a:p>
        </p:txBody>
      </p:sp>
      <p:sp>
        <p:nvSpPr>
          <p:cNvPr id="120" name="Google Shape;120;p4"/>
          <p:cNvSpPr/>
          <p:nvPr/>
        </p:nvSpPr>
        <p:spPr>
          <a:xfrm>
            <a:off x="1752600" y="6667500"/>
            <a:ext cx="3352800" cy="8382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Métricas de Impacto e Avaliação</a:t>
            </a:r>
            <a:endParaRPr/>
          </a:p>
        </p:txBody>
      </p:sp>
      <p:sp>
        <p:nvSpPr>
          <p:cNvPr id="121" name="Google Shape;121;p4"/>
          <p:cNvSpPr/>
          <p:nvPr/>
        </p:nvSpPr>
        <p:spPr>
          <a:xfrm>
            <a:off x="5450257" y="6645041"/>
            <a:ext cx="4579276" cy="838200"/>
          </a:xfrm>
          <a:prstGeom prst="rect">
            <a:avLst/>
          </a:prstGeom>
          <a:solidFill>
            <a:srgbClr val="F0D23C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Criação e reporte de indicadores de desempenho</a:t>
            </a:r>
            <a:endParaRPr/>
          </a:p>
        </p:txBody>
      </p:sp>
      <p:sp>
        <p:nvSpPr>
          <p:cNvPr id="122" name="Google Shape;122;p4"/>
          <p:cNvSpPr/>
          <p:nvPr/>
        </p:nvSpPr>
        <p:spPr>
          <a:xfrm>
            <a:off x="10133962" y="6638562"/>
            <a:ext cx="5410837" cy="838200"/>
          </a:xfrm>
          <a:prstGeom prst="rect">
            <a:avLst/>
          </a:prstGeom>
          <a:solidFill>
            <a:srgbClr val="F0D23C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Alinhamento e utilização da CecilIA para métricas de membros ativos, novos e excluídos – associados ou não</a:t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>
            <a:off x="1722314" y="7647698"/>
            <a:ext cx="3352800" cy="8382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Infraestrutura de Reuniões (Logística e Encontros Regionais)</a:t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>
            <a:off x="5419971" y="7625239"/>
            <a:ext cx="4579276" cy="838200"/>
          </a:xfrm>
          <a:prstGeom prst="rect">
            <a:avLst/>
          </a:prstGeom>
          <a:solidFill>
            <a:srgbClr val="F0D23C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Utilizar os comitês temáticos para fomentar os regionais por meio dos eventos já criados – exemplo “EduCast”.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17983200" y="4628870"/>
            <a:ext cx="305276" cy="2607945"/>
          </a:xfrm>
          <a:custGeom>
            <a:avLst/>
            <a:gdLst/>
            <a:ahLst/>
            <a:cxnLst/>
            <a:rect l="l" t="t" r="r" b="b"/>
            <a:pathLst>
              <a:path w="2542540" h="2607945" extrusionOk="0">
                <a:moveTo>
                  <a:pt x="2542064" y="2607797"/>
                </a:moveTo>
                <a:lnTo>
                  <a:pt x="0" y="2607797"/>
                </a:lnTo>
                <a:lnTo>
                  <a:pt x="0" y="0"/>
                </a:lnTo>
                <a:lnTo>
                  <a:pt x="2542064" y="0"/>
                </a:lnTo>
                <a:lnTo>
                  <a:pt x="2542064" y="2607797"/>
                </a:lnTo>
                <a:close/>
              </a:path>
            </a:pathLst>
          </a:custGeom>
          <a:solidFill>
            <a:srgbClr val="1B458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0" name="Google Shape;130;p5"/>
          <p:cNvSpPr/>
          <p:nvPr/>
        </p:nvSpPr>
        <p:spPr>
          <a:xfrm>
            <a:off x="5872338" y="10241545"/>
            <a:ext cx="12416155" cy="45719"/>
          </a:xfrm>
          <a:custGeom>
            <a:avLst/>
            <a:gdLst/>
            <a:ahLst/>
            <a:cxnLst/>
            <a:rect l="l" t="t" r="r" b="b"/>
            <a:pathLst>
              <a:path w="12416155" h="2548254" extrusionOk="0">
                <a:moveTo>
                  <a:pt x="0" y="2547994"/>
                </a:moveTo>
                <a:lnTo>
                  <a:pt x="0" y="0"/>
                </a:lnTo>
                <a:lnTo>
                  <a:pt x="12415661" y="0"/>
                </a:lnTo>
                <a:lnTo>
                  <a:pt x="12415661" y="2548004"/>
                </a:lnTo>
                <a:lnTo>
                  <a:pt x="0" y="2547994"/>
                </a:lnTo>
                <a:close/>
              </a:path>
            </a:pathLst>
          </a:custGeom>
          <a:solidFill>
            <a:srgbClr val="F4D01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31" name="Google Shape;131;p5"/>
          <p:cNvGrpSpPr/>
          <p:nvPr/>
        </p:nvGrpSpPr>
        <p:grpSpPr>
          <a:xfrm>
            <a:off x="0" y="0"/>
            <a:ext cx="15954108" cy="4316730"/>
            <a:chOff x="0" y="0"/>
            <a:chExt cx="15954108" cy="4316730"/>
          </a:xfrm>
        </p:grpSpPr>
        <p:sp>
          <p:nvSpPr>
            <p:cNvPr id="132" name="Google Shape;132;p5"/>
            <p:cNvSpPr/>
            <p:nvPr/>
          </p:nvSpPr>
          <p:spPr>
            <a:xfrm>
              <a:off x="1469123" y="1209092"/>
              <a:ext cx="14484985" cy="0"/>
            </a:xfrm>
            <a:custGeom>
              <a:avLst/>
              <a:gdLst/>
              <a:ahLst/>
              <a:cxnLst/>
              <a:rect l="l" t="t" r="r" b="b"/>
              <a:pathLst>
                <a:path w="14484985" h="120000" extrusionOk="0">
                  <a:moveTo>
                    <a:pt x="0" y="0"/>
                  </a:moveTo>
                  <a:lnTo>
                    <a:pt x="14484620" y="0"/>
                  </a:lnTo>
                </a:path>
              </a:pathLst>
            </a:custGeom>
            <a:noFill/>
            <a:ln w="9525" cap="flat" cmpd="sng">
              <a:solidFill>
                <a:srgbClr val="F1C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0" y="0"/>
              <a:ext cx="1469390" cy="4316730"/>
            </a:xfrm>
            <a:custGeom>
              <a:avLst/>
              <a:gdLst/>
              <a:ahLst/>
              <a:cxnLst/>
              <a:rect l="l" t="t" r="r" b="b"/>
              <a:pathLst>
                <a:path w="1469390" h="4316730" extrusionOk="0">
                  <a:moveTo>
                    <a:pt x="1469122" y="0"/>
                  </a:moveTo>
                  <a:lnTo>
                    <a:pt x="1469122" y="4316455"/>
                  </a:lnTo>
                  <a:lnTo>
                    <a:pt x="0" y="4316455"/>
                  </a:lnTo>
                  <a:lnTo>
                    <a:pt x="0" y="0"/>
                  </a:lnTo>
                  <a:lnTo>
                    <a:pt x="1469122" y="0"/>
                  </a:lnTo>
                  <a:close/>
                </a:path>
              </a:pathLst>
            </a:custGeom>
            <a:solidFill>
              <a:srgbClr val="E0E0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34" name="Google Shape;134;p5"/>
          <p:cNvSpPr txBox="1"/>
          <p:nvPr/>
        </p:nvSpPr>
        <p:spPr>
          <a:xfrm>
            <a:off x="1820698" y="278708"/>
            <a:ext cx="9761702" cy="98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219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 b="1">
                <a:solidFill>
                  <a:srgbClr val="1B4587"/>
                </a:solidFill>
                <a:latin typeface="Arial"/>
                <a:ea typeface="Arial"/>
                <a:cs typeface="Arial"/>
                <a:sym typeface="Arial"/>
              </a:rPr>
              <a:t>03 Plano de Ação</a:t>
            </a:r>
            <a:endParaRPr sz="4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99099" y="415000"/>
            <a:ext cx="1466998" cy="1178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6" name="Google Shape;136;p5"/>
          <p:cNvGraphicFramePr/>
          <p:nvPr/>
        </p:nvGraphicFramePr>
        <p:xfrm>
          <a:off x="1676399" y="1593325"/>
          <a:ext cx="16089725" cy="8702565"/>
        </p:xfrm>
        <a:graphic>
          <a:graphicData uri="http://schemas.openxmlformats.org/drawingml/2006/table">
            <a:tbl>
              <a:tblPr>
                <a:noFill/>
                <a:tableStyleId>{4CE9A84E-8C26-4F82-891E-C42E209400C2}</a:tableStyleId>
              </a:tblPr>
              <a:tblGrid>
                <a:gridCol w="268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1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9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pt-BR" sz="1600" b="1" u="none" strike="noStrike" cap="none">
                          <a:solidFill>
                            <a:schemeClr val="lt1"/>
                          </a:solidFill>
                        </a:rPr>
                        <a:t>Eixo Estratégico</a:t>
                      </a:r>
                      <a:endParaRPr sz="16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pt-BR" sz="1600" b="1" u="none" strike="noStrike" cap="none">
                          <a:solidFill>
                            <a:schemeClr val="lt1"/>
                          </a:solidFill>
                        </a:rPr>
                        <a:t>Problema/Gargalo</a:t>
                      </a:r>
                      <a:endParaRPr sz="16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pt-BR" sz="1600" b="1" u="none" strike="noStrike" cap="none">
                          <a:solidFill>
                            <a:schemeClr val="lt1"/>
                          </a:solidFill>
                        </a:rPr>
                        <a:t>Ação Proposta</a:t>
                      </a:r>
                      <a:endParaRPr sz="16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pt-BR" sz="1600" b="1" u="none" strike="noStrike" cap="none">
                          <a:solidFill>
                            <a:schemeClr val="lt1"/>
                          </a:solidFill>
                        </a:rPr>
                        <a:t>Responsável Sugerido</a:t>
                      </a:r>
                      <a:endParaRPr sz="16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pt-BR" sz="1600" b="1" u="none" strike="noStrike" cap="none">
                          <a:solidFill>
                            <a:schemeClr val="lt1"/>
                          </a:solidFill>
                        </a:rPr>
                        <a:t>Prazo</a:t>
                      </a:r>
                      <a:endParaRPr sz="16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pt-BR" sz="1600" b="1" u="none" strike="noStrike" cap="none">
                          <a:solidFill>
                            <a:schemeClr val="lt1"/>
                          </a:solidFill>
                        </a:rPr>
                        <a:t>Indicador de Sucesso</a:t>
                      </a:r>
                      <a:endParaRPr sz="16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b="1" u="none" strike="noStrike" cap="none">
                          <a:solidFill>
                            <a:schemeClr val="dk2"/>
                          </a:solidFill>
                        </a:rPr>
                        <a:t>1. Propósito e Clareza de Objetivos</a:t>
                      </a:r>
                      <a:endParaRPr sz="18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Falta de propósito claro nos comitês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Preencher modelo padrão de “Guia de Funcionamento” cada comitê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Coordenação de Comitês + Presidentes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23/07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100% dos comitês com objetivos formalizados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b="1" u="none" strike="noStrike" cap="none">
                          <a:solidFill>
                            <a:schemeClr val="dk2"/>
                          </a:solidFill>
                        </a:rPr>
                        <a:t>2. Engajamento de Membros</a:t>
                      </a:r>
                      <a:endParaRPr sz="18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Participação passiva ou inexistente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Implementar entrevista de engajamento e termo simbólico de compromisso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Presidentes + Diretoria de Pessoas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Feito + 15/08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Aumento de 30% na participação ativa em reuniões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b="1" u="none" strike="noStrike" cap="none">
                          <a:solidFill>
                            <a:schemeClr val="dk2"/>
                          </a:solidFill>
                        </a:rPr>
                        <a:t>3. Governança e Normatização</a:t>
                      </a:r>
                      <a:endParaRPr sz="18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Ausência de regras claras e processos padronizados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Elaborar Guia de Funcionamento dos Comitês (funções, reuniões, entregas mínimas, calendário sugerido, padrões de comunicação, prestação de contas)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Grupo de Trabalho (GT) de Normas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 31/07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Guia aprovado e adotado por 100% dos comitês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b="1" u="none" strike="noStrike" cap="none">
                          <a:solidFill>
                            <a:schemeClr val="dk2"/>
                          </a:solidFill>
                        </a:rPr>
                        <a:t>4. Comunicação e Integração</a:t>
                      </a:r>
                      <a:endParaRPr sz="18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Falta de sinergia e troca entre comitês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Criar calendário mensal/trimestral de reuniões entre presidentes de comitês e regionais, além de canais dedicados de comunicação Inter comitês (ex: grupo de WhatsApp exclusivo, fórum interno)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Coordenação de Comitês + Presidentes + Regionais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25/7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1 reunião entre presidentes por trimestre + canal ativo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4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b="1" u="none" strike="noStrike" cap="none">
                          <a:solidFill>
                            <a:schemeClr val="dk2"/>
                          </a:solidFill>
                        </a:rPr>
                        <a:t>5. Liderança Eficaz</a:t>
                      </a:r>
                      <a:endParaRPr sz="18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Papel dos presidentes pouco definido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Criar uma descrição de responsabilidades e boas práticas para presidência de comitê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GT Normas + Coordenação de Comitês + Presidentes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18/07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Documento distribuído e apresentado a todos os presidentes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b="1" u="none" strike="noStrike" cap="none">
                          <a:solidFill>
                            <a:schemeClr val="dk2"/>
                          </a:solidFill>
                        </a:rPr>
                        <a:t>6. Métricas de Impacto e Avaliação</a:t>
                      </a:r>
                      <a:endParaRPr sz="18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Ausência de indicadores de desempenho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Definir KPIs mínimos (ex: nº de reuniões, engajamento médio, projetos realizados, impacto gerado) e criar modelo simples de relatório semestral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Diretoria de Projetos e Indicadores + Coordenação de Comitês + Presidentes + Regionais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15/08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80% dos comitês entregando relatório semestral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2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b="1" u="none" strike="noStrike" cap="none">
                          <a:solidFill>
                            <a:schemeClr val="dk2"/>
                          </a:solidFill>
                        </a:rPr>
                        <a:t>7. Infraestrutura de Reuniões (Logística e Encontros Regionais)</a:t>
                      </a:r>
                      <a:endParaRPr sz="18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Dificuldade de encontros físicos gerais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Implementar modelo de blocos regionais para encontros híbridos, com apoio de diretores locais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Coordenação Regional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01/09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1 encontro regional por semestre por bloco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b="1" u="none" strike="noStrike" cap="none">
                          <a:solidFill>
                            <a:schemeClr val="dk2"/>
                          </a:solidFill>
                        </a:rPr>
                        <a:t>8. Engajamento de Membros (inclusive Onboarding e FAQ)</a:t>
                      </a:r>
                      <a:endParaRPr sz="18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D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Falta de orientação inicial aos membros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Criar um kit de boas-vindas com FAQ, missão do comitê, canais e expectativa de participação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Presidentes + Comunicação + Cecilia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15/08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pt-BR" sz="1800" u="none" strike="noStrike" cap="none"/>
                        <a:t>100% dos novos membros recebendo o kit no ingresso</a:t>
                      </a:r>
                      <a:endParaRPr/>
                    </a:p>
                  </a:txBody>
                  <a:tcPr marL="21300" marR="21300" marT="10650" marB="10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/>
          <p:nvPr/>
        </p:nvSpPr>
        <p:spPr>
          <a:xfrm>
            <a:off x="5872338" y="10241545"/>
            <a:ext cx="12416155" cy="45719"/>
          </a:xfrm>
          <a:custGeom>
            <a:avLst/>
            <a:gdLst/>
            <a:ahLst/>
            <a:cxnLst/>
            <a:rect l="l" t="t" r="r" b="b"/>
            <a:pathLst>
              <a:path w="12416155" h="2548254" extrusionOk="0">
                <a:moveTo>
                  <a:pt x="0" y="2547994"/>
                </a:moveTo>
                <a:lnTo>
                  <a:pt x="0" y="0"/>
                </a:lnTo>
                <a:lnTo>
                  <a:pt x="12415661" y="0"/>
                </a:lnTo>
                <a:lnTo>
                  <a:pt x="12415661" y="2548004"/>
                </a:lnTo>
                <a:lnTo>
                  <a:pt x="0" y="2547994"/>
                </a:lnTo>
                <a:close/>
              </a:path>
            </a:pathLst>
          </a:custGeom>
          <a:solidFill>
            <a:srgbClr val="F4D01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42" name="Google Shape;142;p6"/>
          <p:cNvGrpSpPr/>
          <p:nvPr/>
        </p:nvGrpSpPr>
        <p:grpSpPr>
          <a:xfrm>
            <a:off x="0" y="0"/>
            <a:ext cx="15954108" cy="4316730"/>
            <a:chOff x="0" y="0"/>
            <a:chExt cx="15954108" cy="4316730"/>
          </a:xfrm>
        </p:grpSpPr>
        <p:sp>
          <p:nvSpPr>
            <p:cNvPr id="143" name="Google Shape;143;p6"/>
            <p:cNvSpPr/>
            <p:nvPr/>
          </p:nvSpPr>
          <p:spPr>
            <a:xfrm>
              <a:off x="1469123" y="1209092"/>
              <a:ext cx="14484985" cy="0"/>
            </a:xfrm>
            <a:custGeom>
              <a:avLst/>
              <a:gdLst/>
              <a:ahLst/>
              <a:cxnLst/>
              <a:rect l="l" t="t" r="r" b="b"/>
              <a:pathLst>
                <a:path w="14484985" h="120000" extrusionOk="0">
                  <a:moveTo>
                    <a:pt x="0" y="0"/>
                  </a:moveTo>
                  <a:lnTo>
                    <a:pt x="14484620" y="0"/>
                  </a:lnTo>
                </a:path>
              </a:pathLst>
            </a:custGeom>
            <a:noFill/>
            <a:ln w="9525" cap="flat" cmpd="sng">
              <a:solidFill>
                <a:srgbClr val="F1C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0" y="0"/>
              <a:ext cx="1469390" cy="4316730"/>
            </a:xfrm>
            <a:custGeom>
              <a:avLst/>
              <a:gdLst/>
              <a:ahLst/>
              <a:cxnLst/>
              <a:rect l="l" t="t" r="r" b="b"/>
              <a:pathLst>
                <a:path w="1469390" h="4316730" extrusionOk="0">
                  <a:moveTo>
                    <a:pt x="1469122" y="0"/>
                  </a:moveTo>
                  <a:lnTo>
                    <a:pt x="1469122" y="4316455"/>
                  </a:lnTo>
                  <a:lnTo>
                    <a:pt x="0" y="4316455"/>
                  </a:lnTo>
                  <a:lnTo>
                    <a:pt x="0" y="0"/>
                  </a:lnTo>
                  <a:lnTo>
                    <a:pt x="1469122" y="0"/>
                  </a:lnTo>
                  <a:close/>
                </a:path>
              </a:pathLst>
            </a:custGeom>
            <a:solidFill>
              <a:srgbClr val="E0E0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45" name="Google Shape;145;p6"/>
          <p:cNvSpPr txBox="1"/>
          <p:nvPr/>
        </p:nvSpPr>
        <p:spPr>
          <a:xfrm>
            <a:off x="1820697" y="278708"/>
            <a:ext cx="14452763" cy="98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219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 b="1">
                <a:solidFill>
                  <a:srgbClr val="1B4587"/>
                </a:solidFill>
                <a:latin typeface="Arial"/>
                <a:ea typeface="Arial"/>
                <a:cs typeface="Arial"/>
                <a:sym typeface="Arial"/>
              </a:rPr>
              <a:t>04 Ações sugeridas</a:t>
            </a:r>
            <a:endParaRPr sz="4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99099" y="415000"/>
            <a:ext cx="1466998" cy="117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/>
          <p:nvPr/>
        </p:nvSpPr>
        <p:spPr>
          <a:xfrm>
            <a:off x="1788743" y="1647470"/>
            <a:ext cx="3352800" cy="8382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Realinhamento do propósito e clareza de objetivos</a:t>
            </a:r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5443823" y="1632944"/>
            <a:ext cx="4367182" cy="852725"/>
          </a:xfrm>
          <a:prstGeom prst="rect">
            <a:avLst/>
          </a:prstGeom>
          <a:solidFill>
            <a:srgbClr val="F0D23C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Comitês com Termo de Propósito – visão, missão e ações detalhado e divulgado</a:t>
            </a:r>
            <a:endParaRPr/>
          </a:p>
        </p:txBody>
      </p:sp>
      <p:sp>
        <p:nvSpPr>
          <p:cNvPr id="149" name="Google Shape;149;p6"/>
          <p:cNvSpPr/>
          <p:nvPr/>
        </p:nvSpPr>
        <p:spPr>
          <a:xfrm>
            <a:off x="5410200" y="3400394"/>
            <a:ext cx="3352800" cy="885687"/>
          </a:xfrm>
          <a:prstGeom prst="rect">
            <a:avLst/>
          </a:prstGeom>
          <a:solidFill>
            <a:srgbClr val="F0D23C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Comitês com regras de conduta definido e divulgado</a:t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5410200" y="5203590"/>
            <a:ext cx="1676400" cy="847917"/>
          </a:xfrm>
          <a:prstGeom prst="rect">
            <a:avLst/>
          </a:prstGeom>
          <a:solidFill>
            <a:srgbClr val="F0D23C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FAQ</a:t>
            </a: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5410200" y="6063986"/>
            <a:ext cx="1676400" cy="47801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PRAZO: 15/08 </a:t>
            </a: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5410200" y="4307240"/>
            <a:ext cx="3352800" cy="45526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PRAZO: 31/07</a:t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5443823" y="2517664"/>
            <a:ext cx="4367181" cy="49049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PRAZO: 23/07</a:t>
            </a:r>
            <a:endParaRPr/>
          </a:p>
        </p:txBody>
      </p:sp>
      <p:sp>
        <p:nvSpPr>
          <p:cNvPr id="154" name="Google Shape;154;p6"/>
          <p:cNvSpPr txBox="1"/>
          <p:nvPr/>
        </p:nvSpPr>
        <p:spPr>
          <a:xfrm>
            <a:off x="9908634" y="1793415"/>
            <a:ext cx="6267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4"/>
              </a:rPr>
              <a:t>https://docs.google.com/document/d/1OgPqN3TyjL32OViRUVLX21CsXZkbv9GyiL99z3PnkOA/edit?usp=sharing</a:t>
            </a:r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9030047" y="3677210"/>
            <a:ext cx="692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5"/>
              </a:rPr>
              <a:t>https://docs.google.com/document/d/13SZ3hA4I_K5cufLDwoQdn44r1UdSRaJPbqgymfUvAjY/edit?usp=sharing</a:t>
            </a:r>
            <a:endParaRPr/>
          </a:p>
        </p:txBody>
      </p:sp>
      <p:sp>
        <p:nvSpPr>
          <p:cNvPr id="156" name="Google Shape;156;p6"/>
          <p:cNvSpPr txBox="1"/>
          <p:nvPr/>
        </p:nvSpPr>
        <p:spPr>
          <a:xfrm>
            <a:off x="5336634" y="836793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6"/>
              </a:rPr>
              <a:t>https://docs.google.com/document/d/1olm5yRDtAklnqUcpZLf2RiEUpz0XAvwlvKwMhcKN7fU/edit?usp=sharing</a:t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1676400" y="6896100"/>
            <a:ext cx="3352800" cy="8382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Governança e Normatização</a:t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5371599" y="6882028"/>
            <a:ext cx="12253913" cy="838200"/>
          </a:xfrm>
          <a:prstGeom prst="rect">
            <a:avLst/>
          </a:prstGeom>
          <a:solidFill>
            <a:srgbClr val="F0D23C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Termo de propósito, links úteis, calendários de atividades e reuniões, regras de conduta, FAQs, termo de compromisso, prompts cecilIA, guia de funcionamento dos comitês</a:t>
            </a: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5371599" y="7736205"/>
            <a:ext cx="12254400" cy="47801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PRAZO: 31/07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/>
          <p:nvPr/>
        </p:nvSpPr>
        <p:spPr>
          <a:xfrm>
            <a:off x="5872338" y="10241545"/>
            <a:ext cx="12416155" cy="45719"/>
          </a:xfrm>
          <a:custGeom>
            <a:avLst/>
            <a:gdLst/>
            <a:ahLst/>
            <a:cxnLst/>
            <a:rect l="l" t="t" r="r" b="b"/>
            <a:pathLst>
              <a:path w="12416155" h="2548254" extrusionOk="0">
                <a:moveTo>
                  <a:pt x="0" y="2547994"/>
                </a:moveTo>
                <a:lnTo>
                  <a:pt x="0" y="0"/>
                </a:lnTo>
                <a:lnTo>
                  <a:pt x="12415661" y="0"/>
                </a:lnTo>
                <a:lnTo>
                  <a:pt x="12415661" y="2548004"/>
                </a:lnTo>
                <a:lnTo>
                  <a:pt x="0" y="2547994"/>
                </a:lnTo>
                <a:close/>
              </a:path>
            </a:pathLst>
          </a:custGeom>
          <a:solidFill>
            <a:srgbClr val="F4D01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65" name="Google Shape;165;p7"/>
          <p:cNvGrpSpPr/>
          <p:nvPr/>
        </p:nvGrpSpPr>
        <p:grpSpPr>
          <a:xfrm>
            <a:off x="0" y="0"/>
            <a:ext cx="15954108" cy="4316730"/>
            <a:chOff x="0" y="0"/>
            <a:chExt cx="15954108" cy="4316730"/>
          </a:xfrm>
        </p:grpSpPr>
        <p:sp>
          <p:nvSpPr>
            <p:cNvPr id="166" name="Google Shape;166;p7"/>
            <p:cNvSpPr/>
            <p:nvPr/>
          </p:nvSpPr>
          <p:spPr>
            <a:xfrm>
              <a:off x="1469123" y="1209092"/>
              <a:ext cx="14484985" cy="0"/>
            </a:xfrm>
            <a:custGeom>
              <a:avLst/>
              <a:gdLst/>
              <a:ahLst/>
              <a:cxnLst/>
              <a:rect l="l" t="t" r="r" b="b"/>
              <a:pathLst>
                <a:path w="14484985" h="120000" extrusionOk="0">
                  <a:moveTo>
                    <a:pt x="0" y="0"/>
                  </a:moveTo>
                  <a:lnTo>
                    <a:pt x="14484620" y="0"/>
                  </a:lnTo>
                </a:path>
              </a:pathLst>
            </a:custGeom>
            <a:noFill/>
            <a:ln w="9525" cap="flat" cmpd="sng">
              <a:solidFill>
                <a:srgbClr val="F1C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0" y="0"/>
              <a:ext cx="1469390" cy="4316730"/>
            </a:xfrm>
            <a:custGeom>
              <a:avLst/>
              <a:gdLst/>
              <a:ahLst/>
              <a:cxnLst/>
              <a:rect l="l" t="t" r="r" b="b"/>
              <a:pathLst>
                <a:path w="1469390" h="4316730" extrusionOk="0">
                  <a:moveTo>
                    <a:pt x="1469122" y="0"/>
                  </a:moveTo>
                  <a:lnTo>
                    <a:pt x="1469122" y="4316455"/>
                  </a:lnTo>
                  <a:lnTo>
                    <a:pt x="0" y="4316455"/>
                  </a:lnTo>
                  <a:lnTo>
                    <a:pt x="0" y="0"/>
                  </a:lnTo>
                  <a:lnTo>
                    <a:pt x="1469122" y="0"/>
                  </a:lnTo>
                  <a:close/>
                </a:path>
              </a:pathLst>
            </a:custGeom>
            <a:solidFill>
              <a:srgbClr val="E0E0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68" name="Google Shape;168;p7"/>
          <p:cNvSpPr txBox="1"/>
          <p:nvPr/>
        </p:nvSpPr>
        <p:spPr>
          <a:xfrm>
            <a:off x="1820698" y="278708"/>
            <a:ext cx="9761702" cy="98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219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 b="1">
                <a:solidFill>
                  <a:srgbClr val="1B4587"/>
                </a:solidFill>
                <a:latin typeface="Arial"/>
                <a:ea typeface="Arial"/>
                <a:cs typeface="Arial"/>
                <a:sym typeface="Arial"/>
              </a:rPr>
              <a:t>04 Ações sugeridas</a:t>
            </a:r>
            <a:endParaRPr sz="4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99099" y="415000"/>
            <a:ext cx="1466998" cy="117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/>
          <p:nvPr/>
        </p:nvSpPr>
        <p:spPr>
          <a:xfrm>
            <a:off x="5481783" y="1732723"/>
            <a:ext cx="4367182" cy="838200"/>
          </a:xfrm>
          <a:prstGeom prst="rect">
            <a:avLst/>
          </a:prstGeom>
          <a:solidFill>
            <a:srgbClr val="F0D23C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Onboarding com entrevista prévia + CecilIA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1788743" y="1714500"/>
            <a:ext cx="3352800" cy="8382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Engajamento de Membros</a:t>
            </a: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5481783" y="3480415"/>
            <a:ext cx="2712373" cy="838200"/>
          </a:xfrm>
          <a:prstGeom prst="rect">
            <a:avLst/>
          </a:prstGeom>
          <a:solidFill>
            <a:srgbClr val="F0D23C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Termo simbólico de compromisso</a:t>
            </a: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5511280" y="5710328"/>
            <a:ext cx="4367182" cy="838200"/>
          </a:xfrm>
          <a:prstGeom prst="rect">
            <a:avLst/>
          </a:prstGeom>
          <a:solidFill>
            <a:srgbClr val="F0D23C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CecilIA com enquetes e “provocações” semanais, além dos resumos diários</a:t>
            </a:r>
            <a:endParaRPr/>
          </a:p>
        </p:txBody>
      </p:sp>
      <p:sp>
        <p:nvSpPr>
          <p:cNvPr id="174" name="Google Shape;174;p7"/>
          <p:cNvSpPr txBox="1"/>
          <p:nvPr/>
        </p:nvSpPr>
        <p:spPr>
          <a:xfrm>
            <a:off x="10189205" y="1726634"/>
            <a:ext cx="718439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https://docs.google.com/document/d/1CgvcQRXqndGA23ooAKv1XD9YYerCfyMETExNLdEBW5c/edit?usp=sharing</a:t>
            </a: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5481783" y="2571537"/>
            <a:ext cx="4367181" cy="49049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PRAZO: 15/08</a:t>
            </a:r>
            <a:endParaRPr/>
          </a:p>
        </p:txBody>
      </p:sp>
      <p:sp>
        <p:nvSpPr>
          <p:cNvPr id="176" name="Google Shape;176;p7"/>
          <p:cNvSpPr txBox="1"/>
          <p:nvPr/>
        </p:nvSpPr>
        <p:spPr>
          <a:xfrm>
            <a:off x="10076639" y="3899515"/>
            <a:ext cx="718439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https://docs.google.com/document/d/1Ve7Dx5aGpcXTHCZlxAf_4qYxZ0qloko433DHXJMNS0Q/edit?usp=sharing</a:t>
            </a: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5481783" y="4331425"/>
            <a:ext cx="2712374" cy="49049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PRAZO: 15/08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/>
          <p:nvPr/>
        </p:nvSpPr>
        <p:spPr>
          <a:xfrm>
            <a:off x="17983200" y="4628870"/>
            <a:ext cx="305276" cy="2607945"/>
          </a:xfrm>
          <a:custGeom>
            <a:avLst/>
            <a:gdLst/>
            <a:ahLst/>
            <a:cxnLst/>
            <a:rect l="l" t="t" r="r" b="b"/>
            <a:pathLst>
              <a:path w="2542540" h="2607945" extrusionOk="0">
                <a:moveTo>
                  <a:pt x="2542064" y="2607797"/>
                </a:moveTo>
                <a:lnTo>
                  <a:pt x="0" y="2607797"/>
                </a:lnTo>
                <a:lnTo>
                  <a:pt x="0" y="0"/>
                </a:lnTo>
                <a:lnTo>
                  <a:pt x="2542064" y="0"/>
                </a:lnTo>
                <a:lnTo>
                  <a:pt x="2542064" y="2607797"/>
                </a:lnTo>
                <a:close/>
              </a:path>
            </a:pathLst>
          </a:custGeom>
          <a:solidFill>
            <a:srgbClr val="1B458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3" name="Google Shape;183;p9"/>
          <p:cNvSpPr/>
          <p:nvPr/>
        </p:nvSpPr>
        <p:spPr>
          <a:xfrm>
            <a:off x="5872338" y="10241545"/>
            <a:ext cx="12416155" cy="45719"/>
          </a:xfrm>
          <a:custGeom>
            <a:avLst/>
            <a:gdLst/>
            <a:ahLst/>
            <a:cxnLst/>
            <a:rect l="l" t="t" r="r" b="b"/>
            <a:pathLst>
              <a:path w="12416155" h="2548254" extrusionOk="0">
                <a:moveTo>
                  <a:pt x="0" y="2547994"/>
                </a:moveTo>
                <a:lnTo>
                  <a:pt x="0" y="0"/>
                </a:lnTo>
                <a:lnTo>
                  <a:pt x="12415661" y="0"/>
                </a:lnTo>
                <a:lnTo>
                  <a:pt x="12415661" y="2548004"/>
                </a:lnTo>
                <a:lnTo>
                  <a:pt x="0" y="2547994"/>
                </a:lnTo>
                <a:close/>
              </a:path>
            </a:pathLst>
          </a:custGeom>
          <a:solidFill>
            <a:srgbClr val="F4D01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84" name="Google Shape;184;p9"/>
          <p:cNvGrpSpPr/>
          <p:nvPr/>
        </p:nvGrpSpPr>
        <p:grpSpPr>
          <a:xfrm>
            <a:off x="0" y="0"/>
            <a:ext cx="15954108" cy="4316730"/>
            <a:chOff x="0" y="0"/>
            <a:chExt cx="15954108" cy="4316730"/>
          </a:xfrm>
        </p:grpSpPr>
        <p:sp>
          <p:nvSpPr>
            <p:cNvPr id="185" name="Google Shape;185;p9"/>
            <p:cNvSpPr/>
            <p:nvPr/>
          </p:nvSpPr>
          <p:spPr>
            <a:xfrm>
              <a:off x="1469123" y="1209092"/>
              <a:ext cx="14484985" cy="0"/>
            </a:xfrm>
            <a:custGeom>
              <a:avLst/>
              <a:gdLst/>
              <a:ahLst/>
              <a:cxnLst/>
              <a:rect l="l" t="t" r="r" b="b"/>
              <a:pathLst>
                <a:path w="14484985" h="120000" extrusionOk="0">
                  <a:moveTo>
                    <a:pt x="0" y="0"/>
                  </a:moveTo>
                  <a:lnTo>
                    <a:pt x="14484620" y="0"/>
                  </a:lnTo>
                </a:path>
              </a:pathLst>
            </a:custGeom>
            <a:noFill/>
            <a:ln w="9525" cap="flat" cmpd="sng">
              <a:solidFill>
                <a:srgbClr val="F1C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0" y="0"/>
              <a:ext cx="1469390" cy="4316730"/>
            </a:xfrm>
            <a:custGeom>
              <a:avLst/>
              <a:gdLst/>
              <a:ahLst/>
              <a:cxnLst/>
              <a:rect l="l" t="t" r="r" b="b"/>
              <a:pathLst>
                <a:path w="1469390" h="4316730" extrusionOk="0">
                  <a:moveTo>
                    <a:pt x="1469122" y="0"/>
                  </a:moveTo>
                  <a:lnTo>
                    <a:pt x="1469122" y="4316455"/>
                  </a:lnTo>
                  <a:lnTo>
                    <a:pt x="0" y="4316455"/>
                  </a:lnTo>
                  <a:lnTo>
                    <a:pt x="0" y="0"/>
                  </a:lnTo>
                  <a:lnTo>
                    <a:pt x="1469122" y="0"/>
                  </a:lnTo>
                  <a:close/>
                </a:path>
              </a:pathLst>
            </a:custGeom>
            <a:solidFill>
              <a:srgbClr val="E0E0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87" name="Google Shape;187;p9"/>
          <p:cNvSpPr txBox="1"/>
          <p:nvPr/>
        </p:nvSpPr>
        <p:spPr>
          <a:xfrm>
            <a:off x="1820698" y="278708"/>
            <a:ext cx="9761702" cy="98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2192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 b="1">
                <a:solidFill>
                  <a:srgbClr val="1B4587"/>
                </a:solidFill>
                <a:latin typeface="Arial"/>
                <a:ea typeface="Arial"/>
                <a:cs typeface="Arial"/>
                <a:sym typeface="Arial"/>
              </a:rPr>
              <a:t>05 Melhorias de curto prazo</a:t>
            </a:r>
            <a:endParaRPr sz="4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99099" y="415000"/>
            <a:ext cx="1466998" cy="117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9"/>
          <p:cNvSpPr txBox="1"/>
          <p:nvPr/>
        </p:nvSpPr>
        <p:spPr>
          <a:xfrm>
            <a:off x="1857569" y="1872735"/>
            <a:ext cx="15135031" cy="778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0D23C"/>
              </a:buClr>
              <a:buSzPts val="2000"/>
              <a:buFont typeface="Noto Sans Symbols"/>
              <a:buChar char="❖"/>
            </a:pPr>
            <a:r>
              <a:rPr lang="pt-BR" sz="2000">
                <a:solidFill>
                  <a:schemeClr val="dk2"/>
                </a:solidFill>
              </a:rPr>
              <a:t>cada Presidente Regional terá um Diretor Regional de cada Comitê (ex. Diretor Regional de Porto Alegre Comitê de IA). A função deste diretor regional é trazer mais pessoas locais para dentro do Comitê e também fazer 1 evento por mês do Comitê na Região (seja online ou local 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0D23C"/>
              </a:buClr>
              <a:buSzPts val="2000"/>
              <a:buFont typeface="Noto Sans Symbols"/>
              <a:buChar char="❖"/>
            </a:pPr>
            <a:r>
              <a:rPr lang="pt-BR" sz="2000">
                <a:solidFill>
                  <a:schemeClr val="dk2"/>
                </a:solidFill>
              </a:rPr>
              <a:t>Teremos grupos de Presidentes e VP’s aqui que inclui os Presidentes de Comitê e os Regionais (por isto eles devem entrar no Slack pois o grupo será lá).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0D23C"/>
              </a:buClr>
              <a:buSzPts val="2000"/>
              <a:buFont typeface="Noto Sans Symbols"/>
              <a:buChar char="❖"/>
            </a:pPr>
            <a:r>
              <a:rPr lang="pt-BR" sz="2000">
                <a:solidFill>
                  <a:schemeClr val="dk2"/>
                </a:solidFill>
              </a:rPr>
              <a:t>Calendário de reunião mensal com Presidentes dos Comitês – sugerido segunda 2ª. Feira de cada mês, começando em 14/07.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0D23C"/>
              </a:buClr>
              <a:buSzPts val="2000"/>
              <a:buFont typeface="Noto Sans Symbols"/>
              <a:buChar char="❖"/>
            </a:pPr>
            <a:r>
              <a:rPr lang="pt-BR" sz="2000">
                <a:solidFill>
                  <a:schemeClr val="dk2"/>
                </a:solidFill>
              </a:rPr>
              <a:t>Calendário de reunião mensal com Presidentes Regionais – sugerido terceira 2ª. Feira de cada mês, começando em 21/07.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0D23C"/>
              </a:buClr>
              <a:buSzPts val="2000"/>
              <a:buFont typeface="Noto Sans Symbols"/>
              <a:buChar char="❖"/>
            </a:pPr>
            <a:r>
              <a:rPr lang="pt-BR" sz="2000">
                <a:solidFill>
                  <a:schemeClr val="dk2"/>
                </a:solidFill>
              </a:rPr>
              <a:t>Utilizar a Cecilia em todos os grupos de Comitês para promoção de engajamento e análises de KPIs internos – alguns textos já foram sugeridos;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0D23C"/>
              </a:buClr>
              <a:buSzPts val="2000"/>
              <a:buFont typeface="Noto Sans Symbols"/>
              <a:buChar char="❖"/>
            </a:pPr>
            <a:r>
              <a:rPr lang="pt-BR" sz="2000">
                <a:solidFill>
                  <a:schemeClr val="dk2"/>
                </a:solidFill>
              </a:rPr>
              <a:t>Verificar a necessidade real de descentralização dos comitês em grupos de trabalho – tratar GTs como pontuais para a criação de um projeto/programa e concentrar as comunicações e o engajamento do grupo em um único ambiente dos comitês.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0D23C"/>
              </a:buClr>
              <a:buSzPts val="2000"/>
              <a:buFont typeface="Noto Sans Symbols"/>
              <a:buChar char="❖"/>
            </a:pPr>
            <a:r>
              <a:rPr lang="pt-BR" sz="2000">
                <a:solidFill>
                  <a:schemeClr val="dk2"/>
                </a:solidFill>
              </a:rPr>
              <a:t>Ampliar as discussões e troca de informações entre os presidentes e VPs de comitês – por exemplo, a questão da troca de recomendações no Linkedin – fomentada em dois grupos nas últimas semanas, com abordagens distintas (Gestão de Pessoas e Liderança Feminina).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0D23C"/>
              </a:buClr>
              <a:buSzPts val="2000"/>
              <a:buFont typeface="Noto Sans Symbols"/>
              <a:buChar char="❖"/>
            </a:pPr>
            <a:r>
              <a:rPr lang="pt-BR" sz="2000">
                <a:solidFill>
                  <a:schemeClr val="dk2"/>
                </a:solidFill>
              </a:rPr>
              <a:t>Explicar que haverá uma pessoa responsável por Onboarding geral e uma pessoa só para onboarding nos Comitês que vai reportar para você e também para a Head de Onboarding (mas mesmo assim seria legal eles terem uma pessoa voluntária em cada comitê que ajude com os novos entrantes, como um guia).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0D23C"/>
              </a:buClr>
              <a:buSzPts val="2000"/>
              <a:buFont typeface="Noto Sans Symbols"/>
              <a:buChar char="❖"/>
            </a:pPr>
            <a:r>
              <a:rPr lang="pt-BR" sz="2000">
                <a:solidFill>
                  <a:schemeClr val="dk2"/>
                </a:solidFill>
              </a:rPr>
              <a:t>⁠Faremos um teste com a plataforma Circle com um Comitê (contigo a frente do teste junto a área de TI) para ver se não é melhor migrar os Comitês do whatsapp para dentro do Circle.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0D23C"/>
              </a:buClr>
              <a:buSzPts val="2000"/>
              <a:buFont typeface="Noto Sans Symbols"/>
              <a:buChar char="❖"/>
            </a:pPr>
            <a:r>
              <a:rPr lang="pt-BR" sz="2000">
                <a:solidFill>
                  <a:schemeClr val="dk2"/>
                </a:solidFill>
              </a:rPr>
              <a:t>Teremos Termo de Compromisso (que será escrito por você e pela área juridica que entrou esta semana) para que todos que entrem nos Comitês já saibam que deverão ser mais ativos senão poderão ser excluídos (principalmente os membros executivos).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0D23C"/>
              </a:buClr>
              <a:buSzPts val="2000"/>
              <a:buFont typeface="Noto Sans Symbols"/>
              <a:buChar char="❖"/>
            </a:pPr>
            <a:r>
              <a:rPr lang="pt-BR" sz="2000">
                <a:solidFill>
                  <a:schemeClr val="dk2"/>
                </a:solidFill>
              </a:rPr>
              <a:t>⁠Teremos um contrato com cada um deles para regular a relação PUC angels + Presidentes/ VP’s de Comitês que ficará pronto até o final deste mês. Também teremos uma Diplomação para todos os presidentes de Comitês que passarem de 6 meses a frente de um Comitê (no caso deles que já estão conta desde o tempo de início).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efcff70e9_0_1"/>
          <p:cNvSpPr/>
          <p:nvPr/>
        </p:nvSpPr>
        <p:spPr>
          <a:xfrm>
            <a:off x="17983200" y="4628870"/>
            <a:ext cx="305105" cy="2607945"/>
          </a:xfrm>
          <a:custGeom>
            <a:avLst/>
            <a:gdLst/>
            <a:ahLst/>
            <a:cxnLst/>
            <a:rect l="l" t="t" r="r" b="b"/>
            <a:pathLst>
              <a:path w="2542540" h="2607945" extrusionOk="0">
                <a:moveTo>
                  <a:pt x="2542064" y="2607797"/>
                </a:moveTo>
                <a:lnTo>
                  <a:pt x="0" y="2607797"/>
                </a:lnTo>
                <a:lnTo>
                  <a:pt x="0" y="0"/>
                </a:lnTo>
                <a:lnTo>
                  <a:pt x="2542064" y="0"/>
                </a:lnTo>
                <a:lnTo>
                  <a:pt x="2542064" y="2607797"/>
                </a:lnTo>
                <a:close/>
              </a:path>
            </a:pathLst>
          </a:custGeom>
          <a:solidFill>
            <a:srgbClr val="1B458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5" name="Google Shape;195;g36efcff70e9_0_1"/>
          <p:cNvSpPr/>
          <p:nvPr/>
        </p:nvSpPr>
        <p:spPr>
          <a:xfrm>
            <a:off x="5872338" y="10241545"/>
            <a:ext cx="12416155" cy="44594"/>
          </a:xfrm>
          <a:custGeom>
            <a:avLst/>
            <a:gdLst/>
            <a:ahLst/>
            <a:cxnLst/>
            <a:rect l="l" t="t" r="r" b="b"/>
            <a:pathLst>
              <a:path w="12416155" h="2548254" extrusionOk="0">
                <a:moveTo>
                  <a:pt x="0" y="2547994"/>
                </a:moveTo>
                <a:lnTo>
                  <a:pt x="0" y="0"/>
                </a:lnTo>
                <a:lnTo>
                  <a:pt x="12415661" y="0"/>
                </a:lnTo>
                <a:lnTo>
                  <a:pt x="12415661" y="2548004"/>
                </a:lnTo>
                <a:lnTo>
                  <a:pt x="0" y="2547994"/>
                </a:lnTo>
                <a:close/>
              </a:path>
            </a:pathLst>
          </a:custGeom>
          <a:solidFill>
            <a:srgbClr val="F4D01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96" name="Google Shape;196;g36efcff70e9_0_1"/>
          <p:cNvGrpSpPr/>
          <p:nvPr/>
        </p:nvGrpSpPr>
        <p:grpSpPr>
          <a:xfrm>
            <a:off x="0" y="0"/>
            <a:ext cx="15954108" cy="4316730"/>
            <a:chOff x="0" y="0"/>
            <a:chExt cx="15954108" cy="4316730"/>
          </a:xfrm>
        </p:grpSpPr>
        <p:sp>
          <p:nvSpPr>
            <p:cNvPr id="197" name="Google Shape;197;g36efcff70e9_0_1"/>
            <p:cNvSpPr/>
            <p:nvPr/>
          </p:nvSpPr>
          <p:spPr>
            <a:xfrm>
              <a:off x="1469123" y="1209092"/>
              <a:ext cx="14484985" cy="0"/>
            </a:xfrm>
            <a:custGeom>
              <a:avLst/>
              <a:gdLst/>
              <a:ahLst/>
              <a:cxnLst/>
              <a:rect l="l" t="t" r="r" b="b"/>
              <a:pathLst>
                <a:path w="14484985" h="120000" extrusionOk="0">
                  <a:moveTo>
                    <a:pt x="0" y="0"/>
                  </a:moveTo>
                  <a:lnTo>
                    <a:pt x="14484620" y="0"/>
                  </a:lnTo>
                </a:path>
              </a:pathLst>
            </a:custGeom>
            <a:noFill/>
            <a:ln w="9525" cap="flat" cmpd="sng">
              <a:solidFill>
                <a:srgbClr val="F1C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8" name="Google Shape;198;g36efcff70e9_0_1"/>
            <p:cNvSpPr/>
            <p:nvPr/>
          </p:nvSpPr>
          <p:spPr>
            <a:xfrm>
              <a:off x="0" y="0"/>
              <a:ext cx="1469390" cy="4316730"/>
            </a:xfrm>
            <a:custGeom>
              <a:avLst/>
              <a:gdLst/>
              <a:ahLst/>
              <a:cxnLst/>
              <a:rect l="l" t="t" r="r" b="b"/>
              <a:pathLst>
                <a:path w="1469390" h="4316730" extrusionOk="0">
                  <a:moveTo>
                    <a:pt x="1469122" y="0"/>
                  </a:moveTo>
                  <a:lnTo>
                    <a:pt x="1469122" y="4316455"/>
                  </a:lnTo>
                  <a:lnTo>
                    <a:pt x="0" y="4316455"/>
                  </a:lnTo>
                  <a:lnTo>
                    <a:pt x="0" y="0"/>
                  </a:lnTo>
                  <a:lnTo>
                    <a:pt x="1469122" y="0"/>
                  </a:lnTo>
                  <a:close/>
                </a:path>
              </a:pathLst>
            </a:custGeom>
            <a:solidFill>
              <a:srgbClr val="E0E0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99" name="Google Shape;199;g36efcff70e9_0_1"/>
          <p:cNvSpPr txBox="1"/>
          <p:nvPr/>
        </p:nvSpPr>
        <p:spPr>
          <a:xfrm>
            <a:off x="1820698" y="278708"/>
            <a:ext cx="97617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2192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 b="1">
                <a:solidFill>
                  <a:srgbClr val="1B4587"/>
                </a:solidFill>
                <a:latin typeface="Arial"/>
                <a:ea typeface="Arial"/>
                <a:cs typeface="Arial"/>
                <a:sym typeface="Arial"/>
              </a:rPr>
              <a:t>05 Melhorias de curto prazo</a:t>
            </a:r>
            <a:endParaRPr sz="4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g36efcff70e9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99099" y="415000"/>
            <a:ext cx="1466998" cy="117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36efcff70e9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5538" y="1593325"/>
            <a:ext cx="3648075" cy="72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36efcff70e9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9671" y="1486352"/>
            <a:ext cx="6499001" cy="36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36efcff70e9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9663" y="5650220"/>
            <a:ext cx="7111613" cy="28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1521</Words>
  <Application>Microsoft Office PowerPoint</Application>
  <PresentationFormat>Personalizar</PresentationFormat>
  <Paragraphs>198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Noto Sans Symbols</vt:lpstr>
      <vt:lpstr>Lucida Sans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Camilla Torres</dc:creator>
  <cp:lastModifiedBy>Pedro Almeida</cp:lastModifiedBy>
  <cp:revision>2</cp:revision>
  <dcterms:created xsi:type="dcterms:W3CDTF">2025-06-24T12:06:14Z</dcterms:created>
  <dcterms:modified xsi:type="dcterms:W3CDTF">2025-08-13T21:53:35Z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2025-06-24T00:00:00Z</vt:filetime>
  </property>
  <property fmtid="{D5CDD505-2E9C-101B-9397-08002B2CF9AE}" pid="3" name="Creator">
    <vt:lpwstr>Google</vt:lpwstr>
  </property>
  <property fmtid="{D5CDD505-2E9C-101B-9397-08002B2CF9AE}" pid="4" name="LastSaved">
    <vt:filetime>2025-06-24T00:00:00Z</vt:filetime>
  </property>
</Properties>
</file>