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C8412C-D903-4E06-80B9-4AAD588845F0}" type="datetimeFigureOut">
              <a:rPr kumimoji="1" lang="ja-JP" altLang="en-US" smtClean="0"/>
              <a:t>2022/7/29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2950DAD-B306-4D98-BA92-728539331D01}" type="slidenum">
              <a:rPr kumimoji="1" lang="ja-JP" altLang="en-US" smtClean="0"/>
              <a:t>‹#›</a:t>
            </a:fld>
            <a:endParaRPr kumimoji="1" lang="ja-JP" altLang="en-US"/>
          </a:p>
        </p:txBody>
      </p:sp>
    </p:spTree>
    <p:extLst>
      <p:ext uri="{BB962C8B-B14F-4D97-AF65-F5344CB8AC3E}">
        <p14:creationId xmlns:p14="http://schemas.microsoft.com/office/powerpoint/2010/main" val="3388602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C8412C-D903-4E06-80B9-4AAD588845F0}" type="datetimeFigureOut">
              <a:rPr kumimoji="1" lang="ja-JP" altLang="en-US" smtClean="0"/>
              <a:t>2022/7/29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2950DAD-B306-4D98-BA92-728539331D01}" type="slidenum">
              <a:rPr kumimoji="1" lang="ja-JP" altLang="en-US" smtClean="0"/>
              <a:t>‹#›</a:t>
            </a:fld>
            <a:endParaRPr kumimoji="1" lang="ja-JP" altLang="en-US"/>
          </a:p>
        </p:txBody>
      </p:sp>
    </p:spTree>
    <p:extLst>
      <p:ext uri="{BB962C8B-B14F-4D97-AF65-F5344CB8AC3E}">
        <p14:creationId xmlns:p14="http://schemas.microsoft.com/office/powerpoint/2010/main" val="3647122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C8412C-D903-4E06-80B9-4AAD588845F0}" type="datetimeFigureOut">
              <a:rPr kumimoji="1" lang="ja-JP" altLang="en-US" smtClean="0"/>
              <a:t>2022/7/29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2950DAD-B306-4D98-BA92-728539331D01}"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8452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C8412C-D903-4E06-80B9-4AAD588845F0}" type="datetimeFigureOut">
              <a:rPr kumimoji="1" lang="ja-JP" altLang="en-US" smtClean="0"/>
              <a:t>2022/7/29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2950DAD-B306-4D98-BA92-728539331D01}" type="slidenum">
              <a:rPr kumimoji="1" lang="ja-JP" altLang="en-US" smtClean="0"/>
              <a:t>‹#›</a:t>
            </a:fld>
            <a:endParaRPr kumimoji="1" lang="ja-JP" altLang="en-US"/>
          </a:p>
        </p:txBody>
      </p:sp>
    </p:spTree>
    <p:extLst>
      <p:ext uri="{BB962C8B-B14F-4D97-AF65-F5344CB8AC3E}">
        <p14:creationId xmlns:p14="http://schemas.microsoft.com/office/powerpoint/2010/main" val="4080412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C8412C-D903-4E06-80B9-4AAD588845F0}" type="datetimeFigureOut">
              <a:rPr kumimoji="1" lang="ja-JP" altLang="en-US" smtClean="0"/>
              <a:t>2022/7/29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2950DAD-B306-4D98-BA92-728539331D01}"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16791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C8412C-D903-4E06-80B9-4AAD588845F0}" type="datetimeFigureOut">
              <a:rPr kumimoji="1" lang="ja-JP" altLang="en-US" smtClean="0"/>
              <a:t>2022/7/29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2950DAD-B306-4D98-BA92-728539331D01}" type="slidenum">
              <a:rPr kumimoji="1" lang="ja-JP" altLang="en-US" smtClean="0"/>
              <a:t>‹#›</a:t>
            </a:fld>
            <a:endParaRPr kumimoji="1" lang="ja-JP" altLang="en-US"/>
          </a:p>
        </p:txBody>
      </p:sp>
    </p:spTree>
    <p:extLst>
      <p:ext uri="{BB962C8B-B14F-4D97-AF65-F5344CB8AC3E}">
        <p14:creationId xmlns:p14="http://schemas.microsoft.com/office/powerpoint/2010/main" val="5423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C8412C-D903-4E06-80B9-4AAD588845F0}" type="datetimeFigureOut">
              <a:rPr kumimoji="1" lang="ja-JP" altLang="en-US" smtClean="0"/>
              <a:t>2022/7/29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2950DAD-B306-4D98-BA92-728539331D01}" type="slidenum">
              <a:rPr kumimoji="1" lang="ja-JP" altLang="en-US" smtClean="0"/>
              <a:t>‹#›</a:t>
            </a:fld>
            <a:endParaRPr kumimoji="1" lang="ja-JP" altLang="en-US"/>
          </a:p>
        </p:txBody>
      </p:sp>
    </p:spTree>
    <p:extLst>
      <p:ext uri="{BB962C8B-B14F-4D97-AF65-F5344CB8AC3E}">
        <p14:creationId xmlns:p14="http://schemas.microsoft.com/office/powerpoint/2010/main" val="438588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C8412C-D903-4E06-80B9-4AAD588845F0}" type="datetimeFigureOut">
              <a:rPr kumimoji="1" lang="ja-JP" altLang="en-US" smtClean="0"/>
              <a:t>2022/7/29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2950DAD-B306-4D98-BA92-728539331D01}" type="slidenum">
              <a:rPr kumimoji="1" lang="ja-JP" altLang="en-US" smtClean="0"/>
              <a:t>‹#›</a:t>
            </a:fld>
            <a:endParaRPr kumimoji="1" lang="ja-JP" altLang="en-US"/>
          </a:p>
        </p:txBody>
      </p:sp>
    </p:spTree>
    <p:extLst>
      <p:ext uri="{BB962C8B-B14F-4D97-AF65-F5344CB8AC3E}">
        <p14:creationId xmlns:p14="http://schemas.microsoft.com/office/powerpoint/2010/main" val="3777144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C8412C-D903-4E06-80B9-4AAD588845F0}" type="datetimeFigureOut">
              <a:rPr kumimoji="1" lang="ja-JP" altLang="en-US" smtClean="0"/>
              <a:t>2022/7/29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2950DAD-B306-4D98-BA92-728539331D01}" type="slidenum">
              <a:rPr kumimoji="1" lang="ja-JP" altLang="en-US" smtClean="0"/>
              <a:t>‹#›</a:t>
            </a:fld>
            <a:endParaRPr kumimoji="1" lang="ja-JP" altLang="en-US"/>
          </a:p>
        </p:txBody>
      </p:sp>
    </p:spTree>
    <p:extLst>
      <p:ext uri="{BB962C8B-B14F-4D97-AF65-F5344CB8AC3E}">
        <p14:creationId xmlns:p14="http://schemas.microsoft.com/office/powerpoint/2010/main" val="1974213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C8412C-D903-4E06-80B9-4AAD588845F0}" type="datetimeFigureOut">
              <a:rPr kumimoji="1" lang="ja-JP" altLang="en-US" smtClean="0"/>
              <a:t>2022/7/29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2950DAD-B306-4D98-BA92-728539331D01}" type="slidenum">
              <a:rPr kumimoji="1" lang="ja-JP" altLang="en-US" smtClean="0"/>
              <a:t>‹#›</a:t>
            </a:fld>
            <a:endParaRPr kumimoji="1" lang="ja-JP" altLang="en-US"/>
          </a:p>
        </p:txBody>
      </p:sp>
    </p:spTree>
    <p:extLst>
      <p:ext uri="{BB962C8B-B14F-4D97-AF65-F5344CB8AC3E}">
        <p14:creationId xmlns:p14="http://schemas.microsoft.com/office/powerpoint/2010/main" val="417201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C8412C-D903-4E06-80B9-4AAD588845F0}" type="datetimeFigureOut">
              <a:rPr kumimoji="1" lang="ja-JP" altLang="en-US" smtClean="0"/>
              <a:t>2022/7/29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2950DAD-B306-4D98-BA92-728539331D01}" type="slidenum">
              <a:rPr kumimoji="1" lang="ja-JP" altLang="en-US" smtClean="0"/>
              <a:t>‹#›</a:t>
            </a:fld>
            <a:endParaRPr kumimoji="1" lang="ja-JP" altLang="en-US"/>
          </a:p>
        </p:txBody>
      </p:sp>
    </p:spTree>
    <p:extLst>
      <p:ext uri="{BB962C8B-B14F-4D97-AF65-F5344CB8AC3E}">
        <p14:creationId xmlns:p14="http://schemas.microsoft.com/office/powerpoint/2010/main" val="2972325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C8412C-D903-4E06-80B9-4AAD588845F0}" type="datetimeFigureOut">
              <a:rPr kumimoji="1" lang="ja-JP" altLang="en-US" smtClean="0"/>
              <a:t>2022/7/29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2950DAD-B306-4D98-BA92-728539331D01}" type="slidenum">
              <a:rPr kumimoji="1" lang="ja-JP" altLang="en-US" smtClean="0"/>
              <a:t>‹#›</a:t>
            </a:fld>
            <a:endParaRPr kumimoji="1" lang="ja-JP" altLang="en-US"/>
          </a:p>
        </p:txBody>
      </p:sp>
    </p:spTree>
    <p:extLst>
      <p:ext uri="{BB962C8B-B14F-4D97-AF65-F5344CB8AC3E}">
        <p14:creationId xmlns:p14="http://schemas.microsoft.com/office/powerpoint/2010/main" val="3777948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C8412C-D903-4E06-80B9-4AAD588845F0}" type="datetimeFigureOut">
              <a:rPr kumimoji="1" lang="ja-JP" altLang="en-US" smtClean="0"/>
              <a:t>2022/7/29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2950DAD-B306-4D98-BA92-728539331D01}" type="slidenum">
              <a:rPr kumimoji="1" lang="ja-JP" altLang="en-US" smtClean="0"/>
              <a:t>‹#›</a:t>
            </a:fld>
            <a:endParaRPr kumimoji="1" lang="ja-JP" altLang="en-US"/>
          </a:p>
        </p:txBody>
      </p:sp>
    </p:spTree>
    <p:extLst>
      <p:ext uri="{BB962C8B-B14F-4D97-AF65-F5344CB8AC3E}">
        <p14:creationId xmlns:p14="http://schemas.microsoft.com/office/powerpoint/2010/main" val="240759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C8412C-D903-4E06-80B9-4AAD588845F0}" type="datetimeFigureOut">
              <a:rPr kumimoji="1" lang="ja-JP" altLang="en-US" smtClean="0"/>
              <a:t>2022/7/29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2950DAD-B306-4D98-BA92-728539331D01}" type="slidenum">
              <a:rPr kumimoji="1" lang="ja-JP" altLang="en-US" smtClean="0"/>
              <a:t>‹#›</a:t>
            </a:fld>
            <a:endParaRPr kumimoji="1" lang="ja-JP" altLang="en-US"/>
          </a:p>
        </p:txBody>
      </p:sp>
    </p:spTree>
    <p:extLst>
      <p:ext uri="{BB962C8B-B14F-4D97-AF65-F5344CB8AC3E}">
        <p14:creationId xmlns:p14="http://schemas.microsoft.com/office/powerpoint/2010/main" val="1509310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C8412C-D903-4E06-80B9-4AAD588845F0}" type="datetimeFigureOut">
              <a:rPr kumimoji="1" lang="ja-JP" altLang="en-US" smtClean="0"/>
              <a:t>2022/7/29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2950DAD-B306-4D98-BA92-728539331D01}" type="slidenum">
              <a:rPr kumimoji="1" lang="ja-JP" altLang="en-US" smtClean="0"/>
              <a:t>‹#›</a:t>
            </a:fld>
            <a:endParaRPr kumimoji="1" lang="ja-JP" altLang="en-US"/>
          </a:p>
        </p:txBody>
      </p:sp>
    </p:spTree>
    <p:extLst>
      <p:ext uri="{BB962C8B-B14F-4D97-AF65-F5344CB8AC3E}">
        <p14:creationId xmlns:p14="http://schemas.microsoft.com/office/powerpoint/2010/main" val="2348922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C8412C-D903-4E06-80B9-4AAD588845F0}" type="datetimeFigureOut">
              <a:rPr kumimoji="1" lang="ja-JP" altLang="en-US" smtClean="0"/>
              <a:t>2022/7/29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2950DAD-B306-4D98-BA92-728539331D01}" type="slidenum">
              <a:rPr kumimoji="1" lang="ja-JP" altLang="en-US" smtClean="0"/>
              <a:t>‹#›</a:t>
            </a:fld>
            <a:endParaRPr kumimoji="1" lang="ja-JP" altLang="en-US"/>
          </a:p>
        </p:txBody>
      </p:sp>
    </p:spTree>
    <p:extLst>
      <p:ext uri="{BB962C8B-B14F-4D97-AF65-F5344CB8AC3E}">
        <p14:creationId xmlns:p14="http://schemas.microsoft.com/office/powerpoint/2010/main" val="2896706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AC8412C-D903-4E06-80B9-4AAD588845F0}" type="datetimeFigureOut">
              <a:rPr kumimoji="1" lang="ja-JP" altLang="en-US" smtClean="0"/>
              <a:t>2022/7/29</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2950DAD-B306-4D98-BA92-728539331D01}" type="slidenum">
              <a:rPr kumimoji="1" lang="ja-JP" altLang="en-US" smtClean="0"/>
              <a:t>‹#›</a:t>
            </a:fld>
            <a:endParaRPr kumimoji="1" lang="ja-JP" altLang="en-US"/>
          </a:p>
        </p:txBody>
      </p:sp>
    </p:spTree>
    <p:extLst>
      <p:ext uri="{BB962C8B-B14F-4D97-AF65-F5344CB8AC3E}">
        <p14:creationId xmlns:p14="http://schemas.microsoft.com/office/powerpoint/2010/main" val="6281066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CFD795C-17B9-4F89-B478-0A8D52D23977}"/>
              </a:ext>
            </a:extLst>
          </p:cNvPr>
          <p:cNvSpPr txBox="1"/>
          <p:nvPr/>
        </p:nvSpPr>
        <p:spPr>
          <a:xfrm>
            <a:off x="1259633" y="989517"/>
            <a:ext cx="6046236" cy="707886"/>
          </a:xfrm>
          <a:prstGeom prst="rect">
            <a:avLst/>
          </a:prstGeom>
          <a:noFill/>
        </p:spPr>
        <p:txBody>
          <a:bodyPr wrap="square" rtlCol="0">
            <a:spAutoFit/>
          </a:bodyPr>
          <a:lstStyle/>
          <a:p>
            <a:r>
              <a:rPr kumimoji="1" lang="ja-JP" altLang="en-US" sz="4000" dirty="0">
                <a:solidFill>
                  <a:schemeClr val="accent1"/>
                </a:solidFill>
              </a:rPr>
              <a:t>あなたの戦い</a:t>
            </a:r>
          </a:p>
        </p:txBody>
      </p:sp>
      <p:sp>
        <p:nvSpPr>
          <p:cNvPr id="5" name="テキスト ボックス 4">
            <a:extLst>
              <a:ext uri="{FF2B5EF4-FFF2-40B4-BE49-F238E27FC236}">
                <a16:creationId xmlns:a16="http://schemas.microsoft.com/office/drawing/2014/main" id="{72653379-9266-4F82-A507-D8E749CAD653}"/>
              </a:ext>
            </a:extLst>
          </p:cNvPr>
          <p:cNvSpPr txBox="1"/>
          <p:nvPr/>
        </p:nvSpPr>
        <p:spPr>
          <a:xfrm>
            <a:off x="7455160" y="5402425"/>
            <a:ext cx="4142792" cy="369332"/>
          </a:xfrm>
          <a:prstGeom prst="rect">
            <a:avLst/>
          </a:prstGeom>
          <a:noFill/>
        </p:spPr>
        <p:txBody>
          <a:bodyPr wrap="square" rtlCol="0">
            <a:spAutoFit/>
          </a:bodyPr>
          <a:lstStyle/>
          <a:p>
            <a:r>
              <a:rPr kumimoji="1" lang="en-US" altLang="ja-JP" dirty="0"/>
              <a:t>C</a:t>
            </a:r>
            <a:r>
              <a:rPr kumimoji="1" lang="ja-JP" altLang="en-US" dirty="0"/>
              <a:t>班　井出 政宏</a:t>
            </a:r>
          </a:p>
        </p:txBody>
      </p:sp>
      <p:pic>
        <p:nvPicPr>
          <p:cNvPr id="7" name="図 6">
            <a:extLst>
              <a:ext uri="{FF2B5EF4-FFF2-40B4-BE49-F238E27FC236}">
                <a16:creationId xmlns:a16="http://schemas.microsoft.com/office/drawing/2014/main" id="{D29BDF2C-375D-4861-807B-4053538FEF11}"/>
              </a:ext>
            </a:extLst>
          </p:cNvPr>
          <p:cNvPicPr>
            <a:picLocks noChangeAspect="1"/>
          </p:cNvPicPr>
          <p:nvPr/>
        </p:nvPicPr>
        <p:blipFill>
          <a:blip r:embed="rId2"/>
          <a:stretch>
            <a:fillRect/>
          </a:stretch>
        </p:blipFill>
        <p:spPr>
          <a:xfrm>
            <a:off x="3292190" y="2066735"/>
            <a:ext cx="4991797" cy="2724530"/>
          </a:xfrm>
          <a:prstGeom prst="rect">
            <a:avLst/>
          </a:prstGeom>
        </p:spPr>
      </p:pic>
      <p:sp>
        <p:nvSpPr>
          <p:cNvPr id="8" name="テキスト ボックス 7">
            <a:extLst>
              <a:ext uri="{FF2B5EF4-FFF2-40B4-BE49-F238E27FC236}">
                <a16:creationId xmlns:a16="http://schemas.microsoft.com/office/drawing/2014/main" id="{D55921C7-AAF7-420E-AED7-C65864C3A742}"/>
              </a:ext>
            </a:extLst>
          </p:cNvPr>
          <p:cNvSpPr txBox="1"/>
          <p:nvPr/>
        </p:nvSpPr>
        <p:spPr>
          <a:xfrm>
            <a:off x="5066522" y="4791265"/>
            <a:ext cx="4236098" cy="369332"/>
          </a:xfrm>
          <a:prstGeom prst="rect">
            <a:avLst/>
          </a:prstGeom>
          <a:noFill/>
        </p:spPr>
        <p:txBody>
          <a:bodyPr wrap="square" rtlCol="0">
            <a:spAutoFit/>
          </a:bodyPr>
          <a:lstStyle/>
          <a:p>
            <a:r>
              <a:rPr kumimoji="1" lang="ja-JP" altLang="en-US" dirty="0"/>
              <a:t>ゲーム画面</a:t>
            </a:r>
          </a:p>
        </p:txBody>
      </p:sp>
    </p:spTree>
    <p:extLst>
      <p:ext uri="{BB962C8B-B14F-4D97-AF65-F5344CB8AC3E}">
        <p14:creationId xmlns:p14="http://schemas.microsoft.com/office/powerpoint/2010/main" val="3414095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4275AA-3CE1-47D8-98C3-D2D04716ECA0}"/>
              </a:ext>
            </a:extLst>
          </p:cNvPr>
          <p:cNvSpPr>
            <a:spLocks noGrp="1"/>
          </p:cNvSpPr>
          <p:nvPr>
            <p:ph type="title"/>
          </p:nvPr>
        </p:nvSpPr>
        <p:spPr>
          <a:xfrm>
            <a:off x="677334" y="609600"/>
            <a:ext cx="8596668" cy="960582"/>
          </a:xfrm>
        </p:spPr>
        <p:txBody>
          <a:bodyPr/>
          <a:lstStyle/>
          <a:p>
            <a:r>
              <a:rPr kumimoji="1" lang="ja-JP" altLang="en-US" dirty="0"/>
              <a:t>操作説明</a:t>
            </a:r>
          </a:p>
        </p:txBody>
      </p:sp>
      <p:sp>
        <p:nvSpPr>
          <p:cNvPr id="3" name="コンテンツ プレースホルダー 2">
            <a:extLst>
              <a:ext uri="{FF2B5EF4-FFF2-40B4-BE49-F238E27FC236}">
                <a16:creationId xmlns:a16="http://schemas.microsoft.com/office/drawing/2014/main" id="{10476FFA-9CE0-4928-8503-13ECA51EFF6D}"/>
              </a:ext>
            </a:extLst>
          </p:cNvPr>
          <p:cNvSpPr>
            <a:spLocks noGrp="1"/>
          </p:cNvSpPr>
          <p:nvPr>
            <p:ph idx="1"/>
          </p:nvPr>
        </p:nvSpPr>
        <p:spPr>
          <a:xfrm>
            <a:off x="1370061" y="2576227"/>
            <a:ext cx="8596668" cy="2291338"/>
          </a:xfrm>
        </p:spPr>
        <p:txBody>
          <a:bodyPr/>
          <a:lstStyle/>
          <a:p>
            <a:r>
              <a:rPr lang="ja-JP" altLang="en-US" sz="2400" dirty="0"/>
              <a:t>数字キー：戦闘フェイズ，買い物フェイズでの選択肢決定</a:t>
            </a:r>
            <a:endParaRPr lang="en-US" altLang="ja-JP" sz="2400" dirty="0"/>
          </a:p>
          <a:p>
            <a:endParaRPr kumimoji="1" lang="en-US" altLang="ja-JP" dirty="0"/>
          </a:p>
          <a:p>
            <a:r>
              <a:rPr lang="ja-JP" altLang="en-US" sz="2400" dirty="0"/>
              <a:t>スペースキー：シーン遷移</a:t>
            </a:r>
            <a:endParaRPr kumimoji="1" lang="ja-JP" altLang="en-US" sz="2400" dirty="0"/>
          </a:p>
        </p:txBody>
      </p:sp>
    </p:spTree>
    <p:extLst>
      <p:ext uri="{BB962C8B-B14F-4D97-AF65-F5344CB8AC3E}">
        <p14:creationId xmlns:p14="http://schemas.microsoft.com/office/powerpoint/2010/main" val="1458620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947BA-F8EE-407F-945E-143D164F5C0C}"/>
              </a:ext>
            </a:extLst>
          </p:cNvPr>
          <p:cNvSpPr>
            <a:spLocks noGrp="1"/>
          </p:cNvSpPr>
          <p:nvPr>
            <p:ph type="title"/>
          </p:nvPr>
        </p:nvSpPr>
        <p:spPr/>
        <p:txBody>
          <a:bodyPr/>
          <a:lstStyle/>
          <a:p>
            <a:r>
              <a:rPr kumimoji="1" lang="ja-JP" altLang="en-US" dirty="0"/>
              <a:t>なぜこれを作ったか？</a:t>
            </a:r>
          </a:p>
        </p:txBody>
      </p:sp>
      <p:sp>
        <p:nvSpPr>
          <p:cNvPr id="10" name="矢印: 右 9">
            <a:extLst>
              <a:ext uri="{FF2B5EF4-FFF2-40B4-BE49-F238E27FC236}">
                <a16:creationId xmlns:a16="http://schemas.microsoft.com/office/drawing/2014/main" id="{4A3A76A9-7AE7-4D0D-AF72-05188F80FEF0}"/>
              </a:ext>
            </a:extLst>
          </p:cNvPr>
          <p:cNvSpPr/>
          <p:nvPr/>
        </p:nvSpPr>
        <p:spPr>
          <a:xfrm>
            <a:off x="2798616" y="3920837"/>
            <a:ext cx="1403927" cy="3817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1" name="テキスト ボックス 10">
            <a:extLst>
              <a:ext uri="{FF2B5EF4-FFF2-40B4-BE49-F238E27FC236}">
                <a16:creationId xmlns:a16="http://schemas.microsoft.com/office/drawing/2014/main" id="{9A7BDBEF-1695-4469-AD61-FAA73C836C2C}"/>
              </a:ext>
            </a:extLst>
          </p:cNvPr>
          <p:cNvSpPr txBox="1"/>
          <p:nvPr/>
        </p:nvSpPr>
        <p:spPr>
          <a:xfrm>
            <a:off x="4405745" y="3975596"/>
            <a:ext cx="4031873" cy="400110"/>
          </a:xfrm>
          <a:prstGeom prst="rect">
            <a:avLst/>
          </a:prstGeom>
          <a:noFill/>
        </p:spPr>
        <p:txBody>
          <a:bodyPr wrap="none" rtlCol="0">
            <a:spAutoFit/>
          </a:bodyPr>
          <a:lstStyle/>
          <a:p>
            <a:r>
              <a:rPr kumimoji="1" lang="ja-JP" altLang="en-US" sz="2000" dirty="0"/>
              <a:t>顔文字で画面に花を持たせよう！</a:t>
            </a:r>
          </a:p>
        </p:txBody>
      </p:sp>
      <p:sp>
        <p:nvSpPr>
          <p:cNvPr id="14" name="テキスト ボックス 13">
            <a:extLst>
              <a:ext uri="{FF2B5EF4-FFF2-40B4-BE49-F238E27FC236}">
                <a16:creationId xmlns:a16="http://schemas.microsoft.com/office/drawing/2014/main" id="{5FF64D32-B3B0-494F-8057-051C11DA943A}"/>
              </a:ext>
            </a:extLst>
          </p:cNvPr>
          <p:cNvSpPr txBox="1"/>
          <p:nvPr/>
        </p:nvSpPr>
        <p:spPr>
          <a:xfrm>
            <a:off x="1080654" y="3429000"/>
            <a:ext cx="6885218" cy="400110"/>
          </a:xfrm>
          <a:prstGeom prst="rect">
            <a:avLst/>
          </a:prstGeom>
          <a:noFill/>
        </p:spPr>
        <p:txBody>
          <a:bodyPr wrap="none" rtlCol="0">
            <a:spAutoFit/>
          </a:bodyPr>
          <a:lstStyle/>
          <a:p>
            <a:r>
              <a:rPr kumimoji="1" lang="en-US" altLang="ja-JP" sz="2000" dirty="0"/>
              <a:t>CLI</a:t>
            </a:r>
            <a:r>
              <a:rPr kumimoji="1" lang="ja-JP" altLang="en-US" sz="2000" dirty="0"/>
              <a:t>なのでリッチなグラフィック表現をするのは難しそう</a:t>
            </a:r>
            <a:r>
              <a:rPr kumimoji="1" lang="en-US" altLang="ja-JP" sz="2000" dirty="0"/>
              <a:t>…</a:t>
            </a:r>
            <a:endParaRPr kumimoji="1" lang="ja-JP" altLang="en-US" sz="2000" dirty="0"/>
          </a:p>
        </p:txBody>
      </p:sp>
      <p:sp>
        <p:nvSpPr>
          <p:cNvPr id="15" name="矢印: 右 14">
            <a:extLst>
              <a:ext uri="{FF2B5EF4-FFF2-40B4-BE49-F238E27FC236}">
                <a16:creationId xmlns:a16="http://schemas.microsoft.com/office/drawing/2014/main" id="{7FBDF4FD-8E7A-4542-89A1-0EBB0120E399}"/>
              </a:ext>
            </a:extLst>
          </p:cNvPr>
          <p:cNvSpPr/>
          <p:nvPr/>
        </p:nvSpPr>
        <p:spPr>
          <a:xfrm>
            <a:off x="2798616" y="2698184"/>
            <a:ext cx="1403927" cy="3817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6" name="テキスト ボックス 15">
            <a:extLst>
              <a:ext uri="{FF2B5EF4-FFF2-40B4-BE49-F238E27FC236}">
                <a16:creationId xmlns:a16="http://schemas.microsoft.com/office/drawing/2014/main" id="{3362C7A9-ECE7-4EDE-AA95-ED0B4B317A39}"/>
              </a:ext>
            </a:extLst>
          </p:cNvPr>
          <p:cNvSpPr txBox="1"/>
          <p:nvPr/>
        </p:nvSpPr>
        <p:spPr>
          <a:xfrm>
            <a:off x="4405745" y="2752943"/>
            <a:ext cx="5522666" cy="400110"/>
          </a:xfrm>
          <a:prstGeom prst="rect">
            <a:avLst/>
          </a:prstGeom>
          <a:noFill/>
        </p:spPr>
        <p:txBody>
          <a:bodyPr wrap="none" rtlCol="0">
            <a:spAutoFit/>
          </a:bodyPr>
          <a:lstStyle/>
          <a:p>
            <a:r>
              <a:rPr kumimoji="1" lang="ja-JP" altLang="en-US" sz="2000" dirty="0"/>
              <a:t>更新頻度が少なくても大丈夫な</a:t>
            </a:r>
            <a:r>
              <a:rPr kumimoji="1" lang="en-US" altLang="ja-JP" sz="2000" dirty="0"/>
              <a:t>RPG</a:t>
            </a:r>
            <a:r>
              <a:rPr kumimoji="1" lang="ja-JP" altLang="en-US" sz="2000" dirty="0"/>
              <a:t>を作ろう！</a:t>
            </a:r>
          </a:p>
        </p:txBody>
      </p:sp>
      <p:sp>
        <p:nvSpPr>
          <p:cNvPr id="17" name="テキスト ボックス 16">
            <a:extLst>
              <a:ext uri="{FF2B5EF4-FFF2-40B4-BE49-F238E27FC236}">
                <a16:creationId xmlns:a16="http://schemas.microsoft.com/office/drawing/2014/main" id="{833C816A-C82E-4386-886D-6F0D6DF3F71D}"/>
              </a:ext>
            </a:extLst>
          </p:cNvPr>
          <p:cNvSpPr txBox="1"/>
          <p:nvPr/>
        </p:nvSpPr>
        <p:spPr>
          <a:xfrm>
            <a:off x="1080654" y="1843812"/>
            <a:ext cx="7879080" cy="707886"/>
          </a:xfrm>
          <a:prstGeom prst="rect">
            <a:avLst/>
          </a:prstGeom>
          <a:noFill/>
        </p:spPr>
        <p:txBody>
          <a:bodyPr wrap="none" rtlCol="0">
            <a:spAutoFit/>
          </a:bodyPr>
          <a:lstStyle/>
          <a:p>
            <a:r>
              <a:rPr kumimoji="1" lang="ja-JP" altLang="en-US" sz="2000" dirty="0"/>
              <a:t>ダブルバッファができないから高速更新すると画面がチラつくなぁ</a:t>
            </a:r>
            <a:endParaRPr kumimoji="1" lang="en-US" altLang="ja-JP" sz="2000" dirty="0"/>
          </a:p>
          <a:p>
            <a:r>
              <a:rPr kumimoji="1" lang="en-US" altLang="ja-JP" sz="2000" dirty="0"/>
              <a:t>					(</a:t>
            </a:r>
            <a:r>
              <a:rPr kumimoji="1" lang="ja-JP" altLang="en-US" sz="2000" dirty="0"/>
              <a:t>実はある</a:t>
            </a:r>
            <a:r>
              <a:rPr kumimoji="1" lang="en-US" altLang="ja-JP" sz="2000" dirty="0"/>
              <a:t>)</a:t>
            </a:r>
            <a:endParaRPr kumimoji="1" lang="ja-JP" altLang="en-US" sz="2000" dirty="0"/>
          </a:p>
        </p:txBody>
      </p:sp>
      <p:sp>
        <p:nvSpPr>
          <p:cNvPr id="19" name="矢印: 右 18">
            <a:extLst>
              <a:ext uri="{FF2B5EF4-FFF2-40B4-BE49-F238E27FC236}">
                <a16:creationId xmlns:a16="http://schemas.microsoft.com/office/drawing/2014/main" id="{EAA37F5E-92F8-4BC1-8DDF-0E7455B396C6}"/>
              </a:ext>
            </a:extLst>
          </p:cNvPr>
          <p:cNvSpPr/>
          <p:nvPr/>
        </p:nvSpPr>
        <p:spPr>
          <a:xfrm>
            <a:off x="2895598" y="5143490"/>
            <a:ext cx="1403927" cy="3817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20" name="テキスト ボックス 19">
            <a:extLst>
              <a:ext uri="{FF2B5EF4-FFF2-40B4-BE49-F238E27FC236}">
                <a16:creationId xmlns:a16="http://schemas.microsoft.com/office/drawing/2014/main" id="{117A7AB8-06C3-41FC-AB50-5690A0E21C6D}"/>
              </a:ext>
            </a:extLst>
          </p:cNvPr>
          <p:cNvSpPr txBox="1"/>
          <p:nvPr/>
        </p:nvSpPr>
        <p:spPr>
          <a:xfrm>
            <a:off x="4446960" y="5198249"/>
            <a:ext cx="3518912" cy="400110"/>
          </a:xfrm>
          <a:prstGeom prst="rect">
            <a:avLst/>
          </a:prstGeom>
          <a:noFill/>
        </p:spPr>
        <p:txBody>
          <a:bodyPr wrap="none" rtlCol="0">
            <a:spAutoFit/>
          </a:bodyPr>
          <a:lstStyle/>
          <a:p>
            <a:r>
              <a:rPr kumimoji="1" lang="ja-JP" altLang="en-US" sz="2000" dirty="0"/>
              <a:t>戦闘と買い物だけに絞ろう！</a:t>
            </a:r>
          </a:p>
        </p:txBody>
      </p:sp>
      <p:sp>
        <p:nvSpPr>
          <p:cNvPr id="21" name="テキスト ボックス 20">
            <a:extLst>
              <a:ext uri="{FF2B5EF4-FFF2-40B4-BE49-F238E27FC236}">
                <a16:creationId xmlns:a16="http://schemas.microsoft.com/office/drawing/2014/main" id="{795BC54B-66F7-45AA-B05F-F4F8C278590D}"/>
              </a:ext>
            </a:extLst>
          </p:cNvPr>
          <p:cNvSpPr txBox="1"/>
          <p:nvPr/>
        </p:nvSpPr>
        <p:spPr>
          <a:xfrm>
            <a:off x="1177636" y="4651653"/>
            <a:ext cx="6340197" cy="400110"/>
          </a:xfrm>
          <a:prstGeom prst="rect">
            <a:avLst/>
          </a:prstGeom>
          <a:noFill/>
        </p:spPr>
        <p:txBody>
          <a:bodyPr wrap="none" rtlCol="0">
            <a:spAutoFit/>
          </a:bodyPr>
          <a:lstStyle/>
          <a:p>
            <a:r>
              <a:rPr kumimoji="1" lang="ja-JP" altLang="en-US" sz="2000"/>
              <a:t>プレイ時間を考えると規模が大きいものは難しいなぁ</a:t>
            </a:r>
            <a:endParaRPr kumimoji="1" lang="ja-JP" altLang="en-US" sz="2000" dirty="0"/>
          </a:p>
        </p:txBody>
      </p:sp>
    </p:spTree>
    <p:extLst>
      <p:ext uri="{BB962C8B-B14F-4D97-AF65-F5344CB8AC3E}">
        <p14:creationId xmlns:p14="http://schemas.microsoft.com/office/powerpoint/2010/main" val="84552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84877A-6B36-4C05-843F-26DE6F95BB74}"/>
              </a:ext>
            </a:extLst>
          </p:cNvPr>
          <p:cNvSpPr>
            <a:spLocks noGrp="1"/>
          </p:cNvSpPr>
          <p:nvPr>
            <p:ph type="title"/>
          </p:nvPr>
        </p:nvSpPr>
        <p:spPr/>
        <p:txBody>
          <a:bodyPr/>
          <a:lstStyle/>
          <a:p>
            <a:r>
              <a:rPr kumimoji="1" lang="ja-JP" altLang="en-US" dirty="0"/>
              <a:t>ゲームの流れ</a:t>
            </a:r>
          </a:p>
        </p:txBody>
      </p:sp>
      <p:sp>
        <p:nvSpPr>
          <p:cNvPr id="4" name="正方形/長方形 3">
            <a:extLst>
              <a:ext uri="{FF2B5EF4-FFF2-40B4-BE49-F238E27FC236}">
                <a16:creationId xmlns:a16="http://schemas.microsoft.com/office/drawing/2014/main" id="{4FD2AB34-7921-45FA-93D3-7E8885639D13}"/>
              </a:ext>
            </a:extLst>
          </p:cNvPr>
          <p:cNvSpPr/>
          <p:nvPr/>
        </p:nvSpPr>
        <p:spPr>
          <a:xfrm>
            <a:off x="2932199" y="1717964"/>
            <a:ext cx="2493819" cy="6003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戦闘フェイズ</a:t>
            </a:r>
          </a:p>
        </p:txBody>
      </p:sp>
      <p:cxnSp>
        <p:nvCxnSpPr>
          <p:cNvPr id="8" name="直線矢印コネクタ 7">
            <a:extLst>
              <a:ext uri="{FF2B5EF4-FFF2-40B4-BE49-F238E27FC236}">
                <a16:creationId xmlns:a16="http://schemas.microsoft.com/office/drawing/2014/main" id="{50DC44CC-2F19-419D-B500-19AAF0A79E98}"/>
              </a:ext>
            </a:extLst>
          </p:cNvPr>
          <p:cNvCxnSpPr>
            <a:stCxn id="4" idx="2"/>
          </p:cNvCxnSpPr>
          <p:nvPr/>
        </p:nvCxnSpPr>
        <p:spPr>
          <a:xfrm flipH="1">
            <a:off x="4164908" y="2318328"/>
            <a:ext cx="14201" cy="10898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正方形/長方形 8">
            <a:extLst>
              <a:ext uri="{FF2B5EF4-FFF2-40B4-BE49-F238E27FC236}">
                <a16:creationId xmlns:a16="http://schemas.microsoft.com/office/drawing/2014/main" id="{34570550-CB49-4D42-BEB1-2AF0C4CF0592}"/>
              </a:ext>
            </a:extLst>
          </p:cNvPr>
          <p:cNvSpPr/>
          <p:nvPr/>
        </p:nvSpPr>
        <p:spPr>
          <a:xfrm>
            <a:off x="2917998" y="3408218"/>
            <a:ext cx="2493819" cy="6003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買い物フェイズ</a:t>
            </a:r>
          </a:p>
        </p:txBody>
      </p:sp>
      <p:sp>
        <p:nvSpPr>
          <p:cNvPr id="10" name="テキスト ボックス 9">
            <a:extLst>
              <a:ext uri="{FF2B5EF4-FFF2-40B4-BE49-F238E27FC236}">
                <a16:creationId xmlns:a16="http://schemas.microsoft.com/office/drawing/2014/main" id="{7E8F0DA3-9F1B-46AE-A64B-1A41565176DD}"/>
              </a:ext>
            </a:extLst>
          </p:cNvPr>
          <p:cNvSpPr txBox="1"/>
          <p:nvPr/>
        </p:nvSpPr>
        <p:spPr>
          <a:xfrm>
            <a:off x="4179108" y="2669432"/>
            <a:ext cx="1915909" cy="369332"/>
          </a:xfrm>
          <a:prstGeom prst="rect">
            <a:avLst/>
          </a:prstGeom>
          <a:noFill/>
        </p:spPr>
        <p:txBody>
          <a:bodyPr wrap="none" rtlCol="0">
            <a:spAutoFit/>
          </a:bodyPr>
          <a:lstStyle/>
          <a:p>
            <a:r>
              <a:rPr kumimoji="1" lang="ja-JP" altLang="en-US" dirty="0"/>
              <a:t>お金を稼いで･･･</a:t>
            </a:r>
          </a:p>
        </p:txBody>
      </p:sp>
      <p:cxnSp>
        <p:nvCxnSpPr>
          <p:cNvPr id="12" name="コネクタ: カギ線 11">
            <a:extLst>
              <a:ext uri="{FF2B5EF4-FFF2-40B4-BE49-F238E27FC236}">
                <a16:creationId xmlns:a16="http://schemas.microsoft.com/office/drawing/2014/main" id="{AAC63F65-4493-4BFB-A053-952505A2FA40}"/>
              </a:ext>
            </a:extLst>
          </p:cNvPr>
          <p:cNvCxnSpPr>
            <a:stCxn id="9" idx="3"/>
            <a:endCxn id="4" idx="3"/>
          </p:cNvCxnSpPr>
          <p:nvPr/>
        </p:nvCxnSpPr>
        <p:spPr>
          <a:xfrm flipV="1">
            <a:off x="5411817" y="2018146"/>
            <a:ext cx="14201" cy="1690254"/>
          </a:xfrm>
          <a:prstGeom prst="bentConnector3">
            <a:avLst>
              <a:gd name="adj1" fmla="val 10620259"/>
            </a:avLst>
          </a:prstGeom>
          <a:ln>
            <a:tailEnd type="triangle"/>
          </a:ln>
        </p:spPr>
        <p:style>
          <a:lnRef idx="1">
            <a:schemeClr val="dk1"/>
          </a:lnRef>
          <a:fillRef idx="0">
            <a:schemeClr val="dk1"/>
          </a:fillRef>
          <a:effectRef idx="0">
            <a:schemeClr val="dk1"/>
          </a:effectRef>
          <a:fontRef idx="minor">
            <a:schemeClr val="tx1"/>
          </a:fontRef>
        </p:style>
      </p:cxnSp>
      <p:sp>
        <p:nvSpPr>
          <p:cNvPr id="14" name="テキスト ボックス 13">
            <a:extLst>
              <a:ext uri="{FF2B5EF4-FFF2-40B4-BE49-F238E27FC236}">
                <a16:creationId xmlns:a16="http://schemas.microsoft.com/office/drawing/2014/main" id="{120463C6-146C-4448-8D69-F9E19BBC0135}"/>
              </a:ext>
            </a:extLst>
          </p:cNvPr>
          <p:cNvSpPr txBox="1"/>
          <p:nvPr/>
        </p:nvSpPr>
        <p:spPr>
          <a:xfrm>
            <a:off x="6947681" y="2715675"/>
            <a:ext cx="1569660" cy="369332"/>
          </a:xfrm>
          <a:prstGeom prst="rect">
            <a:avLst/>
          </a:prstGeom>
          <a:noFill/>
        </p:spPr>
        <p:txBody>
          <a:bodyPr wrap="none" rtlCol="0">
            <a:spAutoFit/>
          </a:bodyPr>
          <a:lstStyle/>
          <a:p>
            <a:r>
              <a:rPr kumimoji="1" lang="ja-JP" altLang="en-US" dirty="0"/>
              <a:t>三回繰り返す</a:t>
            </a:r>
          </a:p>
        </p:txBody>
      </p:sp>
      <p:sp>
        <p:nvSpPr>
          <p:cNvPr id="15" name="正方形/長方形 14">
            <a:extLst>
              <a:ext uri="{FF2B5EF4-FFF2-40B4-BE49-F238E27FC236}">
                <a16:creationId xmlns:a16="http://schemas.microsoft.com/office/drawing/2014/main" id="{1F8A9910-7535-44F5-A45D-64F7FA9D2604}"/>
              </a:ext>
            </a:extLst>
          </p:cNvPr>
          <p:cNvSpPr/>
          <p:nvPr/>
        </p:nvSpPr>
        <p:spPr>
          <a:xfrm>
            <a:off x="2917998" y="5047673"/>
            <a:ext cx="2493819" cy="6003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決勝戦</a:t>
            </a:r>
          </a:p>
        </p:txBody>
      </p:sp>
      <p:cxnSp>
        <p:nvCxnSpPr>
          <p:cNvPr id="17" name="直線矢印コネクタ 16">
            <a:extLst>
              <a:ext uri="{FF2B5EF4-FFF2-40B4-BE49-F238E27FC236}">
                <a16:creationId xmlns:a16="http://schemas.microsoft.com/office/drawing/2014/main" id="{85CAD0EE-ED4E-45DF-9E22-E64BF8CD787F}"/>
              </a:ext>
            </a:extLst>
          </p:cNvPr>
          <p:cNvCxnSpPr>
            <a:stCxn id="9" idx="2"/>
            <a:endCxn id="15" idx="0"/>
          </p:cNvCxnSpPr>
          <p:nvPr/>
        </p:nvCxnSpPr>
        <p:spPr>
          <a:xfrm>
            <a:off x="4164908" y="4008582"/>
            <a:ext cx="0" cy="10390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F507DD26-C861-42F8-A704-90B7305BE601}"/>
              </a:ext>
            </a:extLst>
          </p:cNvPr>
          <p:cNvSpPr txBox="1"/>
          <p:nvPr/>
        </p:nvSpPr>
        <p:spPr>
          <a:xfrm>
            <a:off x="4164907" y="4304269"/>
            <a:ext cx="2662908" cy="369332"/>
          </a:xfrm>
          <a:prstGeom prst="rect">
            <a:avLst/>
          </a:prstGeom>
          <a:noFill/>
        </p:spPr>
        <p:txBody>
          <a:bodyPr wrap="none" rtlCol="0">
            <a:spAutoFit/>
          </a:bodyPr>
          <a:lstStyle/>
          <a:p>
            <a:r>
              <a:rPr kumimoji="1" lang="ja-JP" altLang="en-US" dirty="0"/>
              <a:t>プレイヤーを強化して</a:t>
            </a:r>
            <a:r>
              <a:rPr kumimoji="1" lang="en-US" altLang="ja-JP" dirty="0"/>
              <a:t>…</a:t>
            </a:r>
            <a:endParaRPr kumimoji="1" lang="ja-JP" altLang="en-US" dirty="0"/>
          </a:p>
        </p:txBody>
      </p:sp>
    </p:spTree>
    <p:extLst>
      <p:ext uri="{BB962C8B-B14F-4D97-AF65-F5344CB8AC3E}">
        <p14:creationId xmlns:p14="http://schemas.microsoft.com/office/powerpoint/2010/main" val="687896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6" name="Rectangle 45">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52"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Isosceles Triangle 55">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Freeform: Shape 61">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51D459EF-AA19-4C59-8BA0-92F6D9C673D8}"/>
              </a:ext>
            </a:extLst>
          </p:cNvPr>
          <p:cNvSpPr>
            <a:spLocks noGrp="1"/>
          </p:cNvSpPr>
          <p:nvPr>
            <p:ph type="title"/>
          </p:nvPr>
        </p:nvSpPr>
        <p:spPr>
          <a:xfrm>
            <a:off x="7181723" y="609600"/>
            <a:ext cx="4512989" cy="2227730"/>
          </a:xfrm>
        </p:spPr>
        <p:txBody>
          <a:bodyPr vert="horz" lIns="91440" tIns="45720" rIns="91440" bIns="45720" rtlCol="0" anchor="ctr">
            <a:normAutofit/>
          </a:bodyPr>
          <a:lstStyle/>
          <a:p>
            <a:r>
              <a:rPr kumimoji="1" lang="ja-JP" altLang="en-US">
                <a:solidFill>
                  <a:srgbClr val="FFFFFF"/>
                </a:solidFill>
              </a:rPr>
              <a:t>戦闘フェイズ</a:t>
            </a:r>
          </a:p>
        </p:txBody>
      </p:sp>
      <p:pic>
        <p:nvPicPr>
          <p:cNvPr id="5" name="図 4" descr="テキスト&#10;&#10;自動的に生成された説明">
            <a:extLst>
              <a:ext uri="{FF2B5EF4-FFF2-40B4-BE49-F238E27FC236}">
                <a16:creationId xmlns:a16="http://schemas.microsoft.com/office/drawing/2014/main" id="{7D946069-917E-479D-9020-2B12352927AE}"/>
              </a:ext>
            </a:extLst>
          </p:cNvPr>
          <p:cNvPicPr>
            <a:picLocks noChangeAspect="1"/>
          </p:cNvPicPr>
          <p:nvPr/>
        </p:nvPicPr>
        <p:blipFill rotWithShape="1">
          <a:blip r:embed="rId2"/>
          <a:srcRect r="3570" b="2"/>
          <a:stretch/>
        </p:blipFill>
        <p:spPr>
          <a:xfrm>
            <a:off x="757251" y="2093015"/>
            <a:ext cx="3856774" cy="2760869"/>
          </a:xfrm>
          <a:prstGeom prst="rect">
            <a:avLst/>
          </a:prstGeom>
        </p:spPr>
      </p:pic>
      <p:sp>
        <p:nvSpPr>
          <p:cNvPr id="39" name="テキスト ボックス 38">
            <a:extLst>
              <a:ext uri="{FF2B5EF4-FFF2-40B4-BE49-F238E27FC236}">
                <a16:creationId xmlns:a16="http://schemas.microsoft.com/office/drawing/2014/main" id="{91356808-0CF5-40A5-B921-672C56563360}"/>
              </a:ext>
            </a:extLst>
          </p:cNvPr>
          <p:cNvSpPr txBox="1"/>
          <p:nvPr/>
        </p:nvSpPr>
        <p:spPr>
          <a:xfrm>
            <a:off x="7181725" y="2837329"/>
            <a:ext cx="4512988" cy="3317938"/>
          </a:xfrm>
          <a:prstGeom prst="rect">
            <a:avLst/>
          </a:prstGeom>
        </p:spPr>
        <p:txBody>
          <a:bodyPr vert="horz" lIns="91440" tIns="45720" rIns="91440" bIns="45720" rtlCol="0" anchor="t">
            <a:normAutofit/>
          </a:bodyPr>
          <a:lstStyle/>
          <a:p>
            <a:pPr>
              <a:spcBef>
                <a:spcPts val="1000"/>
              </a:spcBef>
              <a:buClr>
                <a:schemeClr val="accent1"/>
              </a:buClr>
              <a:buSzPct val="80000"/>
              <a:buFont typeface="Wingdings 3" charset="2"/>
              <a:buChar char=""/>
            </a:pPr>
            <a:r>
              <a:rPr kumimoji="1" lang="en-US" altLang="ja-JP">
                <a:solidFill>
                  <a:srgbClr val="FFFFFF"/>
                </a:solidFill>
              </a:rPr>
              <a:t>1.</a:t>
            </a:r>
            <a:r>
              <a:rPr kumimoji="1" lang="ja-JP" altLang="en-US">
                <a:solidFill>
                  <a:srgbClr val="FFFFFF"/>
                </a:solidFill>
              </a:rPr>
              <a:t>攻撃</a:t>
            </a:r>
            <a:endParaRPr kumimoji="1" lang="en-US" altLang="ja-JP">
              <a:solidFill>
                <a:srgbClr val="FFFFFF"/>
              </a:solidFill>
            </a:endParaRPr>
          </a:p>
          <a:p>
            <a:pPr>
              <a:spcBef>
                <a:spcPts val="1000"/>
              </a:spcBef>
              <a:buClr>
                <a:schemeClr val="accent1"/>
              </a:buClr>
              <a:buSzPct val="80000"/>
              <a:buFont typeface="Wingdings 3" charset="2"/>
              <a:buChar char=""/>
            </a:pPr>
            <a:r>
              <a:rPr kumimoji="1" lang="ja-JP" altLang="en-US">
                <a:solidFill>
                  <a:srgbClr val="FFFFFF"/>
                </a:solidFill>
              </a:rPr>
              <a:t>　</a:t>
            </a:r>
            <a:r>
              <a:rPr kumimoji="1" lang="en-US" altLang="ja-JP">
                <a:solidFill>
                  <a:srgbClr val="FFFFFF"/>
                </a:solidFill>
              </a:rPr>
              <a:t>ATK</a:t>
            </a:r>
            <a:r>
              <a:rPr kumimoji="1" lang="ja-JP" altLang="en-US">
                <a:solidFill>
                  <a:srgbClr val="FFFFFF"/>
                </a:solidFill>
              </a:rPr>
              <a:t>の数値だけ相手にダメージを与える</a:t>
            </a:r>
            <a:endParaRPr kumimoji="1" lang="en-US" altLang="ja-JP">
              <a:solidFill>
                <a:srgbClr val="FFFFFF"/>
              </a:solidFill>
            </a:endParaRPr>
          </a:p>
          <a:p>
            <a:pPr>
              <a:spcBef>
                <a:spcPts val="1000"/>
              </a:spcBef>
              <a:buClr>
                <a:schemeClr val="accent1"/>
              </a:buClr>
              <a:buSzPct val="80000"/>
              <a:buFont typeface="Wingdings 3" charset="2"/>
              <a:buChar char=""/>
            </a:pPr>
            <a:endParaRPr kumimoji="1" lang="en-US" altLang="ja-JP">
              <a:solidFill>
                <a:srgbClr val="FFFFFF"/>
              </a:solidFill>
            </a:endParaRPr>
          </a:p>
          <a:p>
            <a:pPr>
              <a:spcBef>
                <a:spcPts val="1000"/>
              </a:spcBef>
              <a:buClr>
                <a:schemeClr val="accent1"/>
              </a:buClr>
              <a:buSzPct val="80000"/>
              <a:buFont typeface="Wingdings 3" charset="2"/>
              <a:buChar char=""/>
            </a:pPr>
            <a:r>
              <a:rPr kumimoji="1" lang="en-US" altLang="ja-JP">
                <a:solidFill>
                  <a:srgbClr val="FFFFFF"/>
                </a:solidFill>
              </a:rPr>
              <a:t>2.</a:t>
            </a:r>
            <a:r>
              <a:rPr kumimoji="1" lang="ja-JP" altLang="en-US">
                <a:solidFill>
                  <a:srgbClr val="FFFFFF"/>
                </a:solidFill>
              </a:rPr>
              <a:t>回復</a:t>
            </a:r>
            <a:endParaRPr kumimoji="1" lang="en-US" altLang="ja-JP">
              <a:solidFill>
                <a:srgbClr val="FFFFFF"/>
              </a:solidFill>
            </a:endParaRPr>
          </a:p>
          <a:p>
            <a:pPr>
              <a:spcBef>
                <a:spcPts val="1000"/>
              </a:spcBef>
              <a:buClr>
                <a:schemeClr val="accent1"/>
              </a:buClr>
              <a:buSzPct val="80000"/>
              <a:buFont typeface="Wingdings 3" charset="2"/>
              <a:buChar char=""/>
            </a:pPr>
            <a:r>
              <a:rPr kumimoji="1" lang="ja-JP" altLang="en-US">
                <a:solidFill>
                  <a:srgbClr val="FFFFFF"/>
                </a:solidFill>
              </a:rPr>
              <a:t>　</a:t>
            </a:r>
            <a:r>
              <a:rPr kumimoji="1" lang="en-US" altLang="ja-JP">
                <a:solidFill>
                  <a:srgbClr val="FFFFFF"/>
                </a:solidFill>
              </a:rPr>
              <a:t>HEAL</a:t>
            </a:r>
            <a:r>
              <a:rPr kumimoji="1" lang="ja-JP" altLang="en-US">
                <a:solidFill>
                  <a:srgbClr val="FFFFFF"/>
                </a:solidFill>
              </a:rPr>
              <a:t>の残り回数を消費して，</a:t>
            </a:r>
            <a:r>
              <a:rPr kumimoji="1" lang="en-US" altLang="ja-JP">
                <a:solidFill>
                  <a:srgbClr val="FFFFFF"/>
                </a:solidFill>
              </a:rPr>
              <a:t>HP</a:t>
            </a:r>
            <a:r>
              <a:rPr kumimoji="1" lang="ja-JP" altLang="en-US">
                <a:solidFill>
                  <a:srgbClr val="FFFFFF"/>
                </a:solidFill>
              </a:rPr>
              <a:t>を全回復</a:t>
            </a:r>
          </a:p>
        </p:txBody>
      </p:sp>
    </p:spTree>
    <p:extLst>
      <p:ext uri="{BB962C8B-B14F-4D97-AF65-F5344CB8AC3E}">
        <p14:creationId xmlns:p14="http://schemas.microsoft.com/office/powerpoint/2010/main" val="2760559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D459EF-AA19-4C59-8BA0-92F6D9C673D8}"/>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kumimoji="1" lang="ja-JP" altLang="en-US"/>
              <a:t>戦闘フェイズ</a:t>
            </a:r>
          </a:p>
        </p:txBody>
      </p:sp>
      <p:pic>
        <p:nvPicPr>
          <p:cNvPr id="4" name="図 3">
            <a:extLst>
              <a:ext uri="{FF2B5EF4-FFF2-40B4-BE49-F238E27FC236}">
                <a16:creationId xmlns:a16="http://schemas.microsoft.com/office/drawing/2014/main" id="{3669FC67-93CA-4E9F-B9D0-EF4066950496}"/>
              </a:ext>
            </a:extLst>
          </p:cNvPr>
          <p:cNvPicPr>
            <a:picLocks noChangeAspect="1"/>
          </p:cNvPicPr>
          <p:nvPr/>
        </p:nvPicPr>
        <p:blipFill>
          <a:blip r:embed="rId2"/>
          <a:stretch>
            <a:fillRect/>
          </a:stretch>
        </p:blipFill>
        <p:spPr>
          <a:xfrm>
            <a:off x="817474" y="2159331"/>
            <a:ext cx="5283289" cy="2351063"/>
          </a:xfrm>
          <a:prstGeom prst="rect">
            <a:avLst/>
          </a:prstGeom>
        </p:spPr>
      </p:pic>
      <p:sp>
        <p:nvSpPr>
          <p:cNvPr id="39" name="テキスト ボックス 38">
            <a:extLst>
              <a:ext uri="{FF2B5EF4-FFF2-40B4-BE49-F238E27FC236}">
                <a16:creationId xmlns:a16="http://schemas.microsoft.com/office/drawing/2014/main" id="{91356808-0CF5-40A5-B921-672C56563360}"/>
              </a:ext>
            </a:extLst>
          </p:cNvPr>
          <p:cNvSpPr txBox="1"/>
          <p:nvPr/>
        </p:nvSpPr>
        <p:spPr>
          <a:xfrm>
            <a:off x="6416039" y="2160589"/>
            <a:ext cx="2927185" cy="3880773"/>
          </a:xfrm>
          <a:prstGeom prst="rect">
            <a:avLst/>
          </a:prstGeom>
        </p:spPr>
        <p:txBody>
          <a:bodyPr vert="horz" lIns="91440" tIns="45720" rIns="91440" bIns="45720" rtlCol="0">
            <a:normAutofit/>
          </a:bodyPr>
          <a:lstStyle/>
          <a:p>
            <a:pPr>
              <a:spcBef>
                <a:spcPts val="1000"/>
              </a:spcBef>
              <a:buClr>
                <a:schemeClr val="accent1"/>
              </a:buClr>
              <a:buSzPct val="80000"/>
            </a:pPr>
            <a:r>
              <a:rPr kumimoji="1" lang="en-US" altLang="ja-JP" sz="1500" dirty="0">
                <a:solidFill>
                  <a:schemeClr val="tx1">
                    <a:lumMod val="75000"/>
                    <a:lumOff val="25000"/>
                  </a:schemeClr>
                </a:solidFill>
              </a:rPr>
              <a:t>1.HP</a:t>
            </a:r>
            <a:r>
              <a:rPr kumimoji="1" lang="ja-JP" altLang="en-US" sz="1500" dirty="0">
                <a:solidFill>
                  <a:schemeClr val="tx1">
                    <a:lumMod val="75000"/>
                    <a:lumOff val="25000"/>
                  </a:schemeClr>
                </a:solidFill>
              </a:rPr>
              <a:t>アップ</a:t>
            </a:r>
            <a:endParaRPr kumimoji="1" lang="en-US" altLang="ja-JP" sz="1500" dirty="0">
              <a:solidFill>
                <a:schemeClr val="tx1">
                  <a:lumMod val="75000"/>
                  <a:lumOff val="25000"/>
                </a:schemeClr>
              </a:solidFill>
            </a:endParaRPr>
          </a:p>
          <a:p>
            <a:pPr>
              <a:spcBef>
                <a:spcPts val="1000"/>
              </a:spcBef>
              <a:buClr>
                <a:schemeClr val="accent1"/>
              </a:buClr>
              <a:buSzPct val="80000"/>
            </a:pPr>
            <a:r>
              <a:rPr kumimoji="1" lang="ja-JP" altLang="en-US" sz="1500" dirty="0">
                <a:solidFill>
                  <a:schemeClr val="tx1">
                    <a:lumMod val="75000"/>
                    <a:lumOff val="25000"/>
                  </a:schemeClr>
                </a:solidFill>
              </a:rPr>
              <a:t>　</a:t>
            </a:r>
            <a:r>
              <a:rPr kumimoji="1" lang="en-US" altLang="ja-JP" sz="1500" dirty="0">
                <a:solidFill>
                  <a:schemeClr val="tx1">
                    <a:lumMod val="75000"/>
                    <a:lumOff val="25000"/>
                  </a:schemeClr>
                </a:solidFill>
              </a:rPr>
              <a:t>HP25</a:t>
            </a:r>
            <a:r>
              <a:rPr kumimoji="1" lang="ja-JP" altLang="en-US" sz="1500" dirty="0">
                <a:solidFill>
                  <a:schemeClr val="tx1">
                    <a:lumMod val="75000"/>
                    <a:lumOff val="25000"/>
                  </a:schemeClr>
                </a:solidFill>
              </a:rPr>
              <a:t>上昇</a:t>
            </a:r>
            <a:endParaRPr kumimoji="1" lang="en-US" altLang="ja-JP" sz="1500" dirty="0">
              <a:solidFill>
                <a:schemeClr val="tx1">
                  <a:lumMod val="75000"/>
                  <a:lumOff val="25000"/>
                </a:schemeClr>
              </a:solidFill>
            </a:endParaRPr>
          </a:p>
          <a:p>
            <a:pPr>
              <a:spcBef>
                <a:spcPts val="1000"/>
              </a:spcBef>
              <a:buClr>
                <a:schemeClr val="accent1"/>
              </a:buClr>
              <a:buSzPct val="80000"/>
            </a:pPr>
            <a:r>
              <a:rPr kumimoji="1" lang="en-US" altLang="ja-JP" sz="1500" dirty="0">
                <a:solidFill>
                  <a:schemeClr val="tx1">
                    <a:lumMod val="75000"/>
                    <a:lumOff val="25000"/>
                  </a:schemeClr>
                </a:solidFill>
              </a:rPr>
              <a:t>2.ATK</a:t>
            </a:r>
            <a:r>
              <a:rPr kumimoji="1" lang="ja-JP" altLang="en-US" sz="1500" dirty="0">
                <a:solidFill>
                  <a:schemeClr val="tx1">
                    <a:lumMod val="75000"/>
                    <a:lumOff val="25000"/>
                  </a:schemeClr>
                </a:solidFill>
              </a:rPr>
              <a:t>アップ</a:t>
            </a:r>
            <a:endParaRPr kumimoji="1" lang="en-US" altLang="ja-JP" sz="1500" dirty="0">
              <a:solidFill>
                <a:schemeClr val="tx1">
                  <a:lumMod val="75000"/>
                  <a:lumOff val="25000"/>
                </a:schemeClr>
              </a:solidFill>
            </a:endParaRPr>
          </a:p>
          <a:p>
            <a:pPr>
              <a:spcBef>
                <a:spcPts val="1000"/>
              </a:spcBef>
              <a:buClr>
                <a:schemeClr val="accent1"/>
              </a:buClr>
              <a:buSzPct val="80000"/>
            </a:pPr>
            <a:r>
              <a:rPr kumimoji="1" lang="ja-JP" altLang="en-US" sz="1500" dirty="0">
                <a:solidFill>
                  <a:schemeClr val="tx1">
                    <a:lumMod val="75000"/>
                    <a:lumOff val="25000"/>
                  </a:schemeClr>
                </a:solidFill>
              </a:rPr>
              <a:t>　</a:t>
            </a:r>
            <a:r>
              <a:rPr kumimoji="1" lang="en-US" altLang="ja-JP" sz="1500" dirty="0">
                <a:solidFill>
                  <a:schemeClr val="tx1">
                    <a:lumMod val="75000"/>
                    <a:lumOff val="25000"/>
                  </a:schemeClr>
                </a:solidFill>
              </a:rPr>
              <a:t>ATK10</a:t>
            </a:r>
            <a:r>
              <a:rPr kumimoji="1" lang="ja-JP" altLang="en-US" sz="1500" dirty="0">
                <a:solidFill>
                  <a:schemeClr val="tx1">
                    <a:lumMod val="75000"/>
                    <a:lumOff val="25000"/>
                  </a:schemeClr>
                </a:solidFill>
              </a:rPr>
              <a:t>上昇</a:t>
            </a:r>
            <a:endParaRPr kumimoji="1" lang="en-US" altLang="ja-JP" sz="1500" dirty="0">
              <a:solidFill>
                <a:schemeClr val="tx1">
                  <a:lumMod val="75000"/>
                  <a:lumOff val="25000"/>
                </a:schemeClr>
              </a:solidFill>
            </a:endParaRPr>
          </a:p>
          <a:p>
            <a:pPr>
              <a:spcBef>
                <a:spcPts val="1000"/>
              </a:spcBef>
              <a:buClr>
                <a:schemeClr val="accent1"/>
              </a:buClr>
              <a:buSzPct val="80000"/>
            </a:pPr>
            <a:r>
              <a:rPr kumimoji="1" lang="en-US" altLang="ja-JP" sz="1500" dirty="0">
                <a:solidFill>
                  <a:schemeClr val="tx1">
                    <a:lumMod val="75000"/>
                    <a:lumOff val="25000"/>
                  </a:schemeClr>
                </a:solidFill>
              </a:rPr>
              <a:t>3.HP</a:t>
            </a:r>
            <a:r>
              <a:rPr kumimoji="1" lang="ja-JP" altLang="en-US" sz="1500" dirty="0">
                <a:solidFill>
                  <a:schemeClr val="tx1">
                    <a:lumMod val="75000"/>
                    <a:lumOff val="25000"/>
                  </a:schemeClr>
                </a:solidFill>
              </a:rPr>
              <a:t>回復アイテム追加</a:t>
            </a:r>
            <a:endParaRPr kumimoji="1" lang="en-US" altLang="ja-JP" sz="1500" dirty="0">
              <a:solidFill>
                <a:schemeClr val="tx1">
                  <a:lumMod val="75000"/>
                  <a:lumOff val="25000"/>
                </a:schemeClr>
              </a:solidFill>
            </a:endParaRPr>
          </a:p>
          <a:p>
            <a:pPr>
              <a:spcBef>
                <a:spcPts val="1000"/>
              </a:spcBef>
              <a:buClr>
                <a:schemeClr val="accent1"/>
              </a:buClr>
              <a:buSzPct val="80000"/>
            </a:pPr>
            <a:r>
              <a:rPr kumimoji="1" lang="en-US" altLang="ja-JP" sz="1500" dirty="0">
                <a:solidFill>
                  <a:schemeClr val="tx1">
                    <a:lumMod val="75000"/>
                    <a:lumOff val="25000"/>
                  </a:schemeClr>
                </a:solidFill>
              </a:rPr>
              <a:t>4.HP</a:t>
            </a:r>
            <a:r>
              <a:rPr kumimoji="1" lang="ja-JP" altLang="en-US" sz="1500" dirty="0">
                <a:solidFill>
                  <a:schemeClr val="tx1">
                    <a:lumMod val="75000"/>
                    <a:lumOff val="25000"/>
                  </a:schemeClr>
                </a:solidFill>
              </a:rPr>
              <a:t>全回復</a:t>
            </a:r>
            <a:endParaRPr kumimoji="1" lang="en-US" altLang="ja-JP" sz="1500" dirty="0">
              <a:solidFill>
                <a:schemeClr val="tx1">
                  <a:lumMod val="75000"/>
                  <a:lumOff val="25000"/>
                </a:schemeClr>
              </a:solidFill>
            </a:endParaRPr>
          </a:p>
          <a:p>
            <a:pPr>
              <a:spcBef>
                <a:spcPts val="1000"/>
              </a:spcBef>
              <a:buClr>
                <a:schemeClr val="accent1"/>
              </a:buClr>
              <a:buSzPct val="80000"/>
            </a:pPr>
            <a:r>
              <a:rPr kumimoji="1" lang="en-US" altLang="ja-JP" sz="1500" dirty="0">
                <a:solidFill>
                  <a:schemeClr val="tx1">
                    <a:lumMod val="75000"/>
                    <a:lumOff val="25000"/>
                  </a:schemeClr>
                </a:solidFill>
              </a:rPr>
              <a:t>5.</a:t>
            </a:r>
            <a:r>
              <a:rPr kumimoji="1" lang="ja-JP" altLang="en-US" sz="1500" dirty="0">
                <a:solidFill>
                  <a:schemeClr val="tx1">
                    <a:lumMod val="75000"/>
                    <a:lumOff val="25000"/>
                  </a:schemeClr>
                </a:solidFill>
              </a:rPr>
              <a:t>継続回復</a:t>
            </a:r>
            <a:endParaRPr kumimoji="1" lang="en-US" altLang="ja-JP" sz="1500" dirty="0">
              <a:solidFill>
                <a:schemeClr val="tx1">
                  <a:lumMod val="75000"/>
                  <a:lumOff val="25000"/>
                </a:schemeClr>
              </a:solidFill>
            </a:endParaRPr>
          </a:p>
          <a:p>
            <a:pPr>
              <a:spcBef>
                <a:spcPts val="1000"/>
              </a:spcBef>
              <a:buClr>
                <a:schemeClr val="accent1"/>
              </a:buClr>
              <a:buSzPct val="80000"/>
            </a:pPr>
            <a:r>
              <a:rPr kumimoji="1" lang="ja-JP" altLang="en-US" sz="1500" dirty="0">
                <a:solidFill>
                  <a:schemeClr val="tx1">
                    <a:lumMod val="75000"/>
                    <a:lumOff val="25000"/>
                  </a:schemeClr>
                </a:solidFill>
              </a:rPr>
              <a:t>　毎ターン</a:t>
            </a:r>
            <a:r>
              <a:rPr kumimoji="1" lang="en-US" altLang="ja-JP" sz="1500" dirty="0">
                <a:solidFill>
                  <a:schemeClr val="tx1">
                    <a:lumMod val="75000"/>
                    <a:lumOff val="25000"/>
                  </a:schemeClr>
                </a:solidFill>
              </a:rPr>
              <a:t>HP</a:t>
            </a:r>
            <a:r>
              <a:rPr kumimoji="1" lang="ja-JP" altLang="en-US" sz="1500" dirty="0">
                <a:solidFill>
                  <a:schemeClr val="tx1">
                    <a:lumMod val="75000"/>
                    <a:lumOff val="25000"/>
                  </a:schemeClr>
                </a:solidFill>
              </a:rPr>
              <a:t>回復</a:t>
            </a:r>
            <a:endParaRPr kumimoji="1" lang="en-US" altLang="ja-JP" sz="1500" dirty="0">
              <a:solidFill>
                <a:schemeClr val="tx1">
                  <a:lumMod val="75000"/>
                  <a:lumOff val="25000"/>
                </a:schemeClr>
              </a:solidFill>
            </a:endParaRPr>
          </a:p>
          <a:p>
            <a:pPr>
              <a:spcBef>
                <a:spcPts val="1000"/>
              </a:spcBef>
              <a:buClr>
                <a:schemeClr val="accent1"/>
              </a:buClr>
              <a:buSzPct val="80000"/>
            </a:pPr>
            <a:r>
              <a:rPr kumimoji="1" lang="en-US" altLang="ja-JP" sz="1500" dirty="0">
                <a:solidFill>
                  <a:schemeClr val="tx1">
                    <a:lumMod val="75000"/>
                    <a:lumOff val="25000"/>
                  </a:schemeClr>
                </a:solidFill>
              </a:rPr>
              <a:t>6.</a:t>
            </a:r>
            <a:r>
              <a:rPr kumimoji="1" lang="ja-JP" altLang="en-US" sz="1500" dirty="0">
                <a:solidFill>
                  <a:schemeClr val="tx1">
                    <a:lumMod val="75000"/>
                    <a:lumOff val="25000"/>
                  </a:schemeClr>
                </a:solidFill>
              </a:rPr>
              <a:t>継続強化</a:t>
            </a:r>
            <a:endParaRPr kumimoji="1" lang="en-US" altLang="ja-JP" sz="1500" dirty="0">
              <a:solidFill>
                <a:schemeClr val="tx1">
                  <a:lumMod val="75000"/>
                  <a:lumOff val="25000"/>
                </a:schemeClr>
              </a:solidFill>
            </a:endParaRPr>
          </a:p>
          <a:p>
            <a:pPr>
              <a:spcBef>
                <a:spcPts val="1000"/>
              </a:spcBef>
              <a:buClr>
                <a:schemeClr val="accent1"/>
              </a:buClr>
              <a:buSzPct val="80000"/>
            </a:pPr>
            <a:r>
              <a:rPr kumimoji="1" lang="ja-JP" altLang="en-US" sz="1500" dirty="0">
                <a:solidFill>
                  <a:schemeClr val="tx1">
                    <a:lumMod val="75000"/>
                    <a:lumOff val="25000"/>
                  </a:schemeClr>
                </a:solidFill>
              </a:rPr>
              <a:t>　毎ターン</a:t>
            </a:r>
            <a:r>
              <a:rPr kumimoji="1" lang="en-US" altLang="ja-JP" sz="1500" dirty="0">
                <a:solidFill>
                  <a:schemeClr val="tx1">
                    <a:lumMod val="75000"/>
                    <a:lumOff val="25000"/>
                  </a:schemeClr>
                </a:solidFill>
              </a:rPr>
              <a:t>ATK</a:t>
            </a:r>
            <a:r>
              <a:rPr kumimoji="1" lang="ja-JP" altLang="en-US" sz="1500" dirty="0">
                <a:solidFill>
                  <a:schemeClr val="tx1">
                    <a:lumMod val="75000"/>
                    <a:lumOff val="25000"/>
                  </a:schemeClr>
                </a:solidFill>
              </a:rPr>
              <a:t>が上昇</a:t>
            </a:r>
            <a:endParaRPr kumimoji="1" lang="en-US" altLang="ja-JP" sz="1500" dirty="0">
              <a:solidFill>
                <a:schemeClr val="tx1">
                  <a:lumMod val="75000"/>
                  <a:lumOff val="25000"/>
                </a:schemeClr>
              </a:solidFill>
            </a:endParaRPr>
          </a:p>
        </p:txBody>
      </p:sp>
    </p:spTree>
    <p:extLst>
      <p:ext uri="{BB962C8B-B14F-4D97-AF65-F5344CB8AC3E}">
        <p14:creationId xmlns:p14="http://schemas.microsoft.com/office/powerpoint/2010/main" val="2155676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0E1AB0-ED4E-4E87-8CD6-8C69F115488F}"/>
              </a:ext>
            </a:extLst>
          </p:cNvPr>
          <p:cNvSpPr>
            <a:spLocks noGrp="1"/>
          </p:cNvSpPr>
          <p:nvPr>
            <p:ph type="title"/>
          </p:nvPr>
        </p:nvSpPr>
        <p:spPr/>
        <p:txBody>
          <a:bodyPr/>
          <a:lstStyle/>
          <a:p>
            <a:r>
              <a:rPr kumimoji="1" lang="ja-JP" altLang="en-US" dirty="0"/>
              <a:t>余談</a:t>
            </a:r>
          </a:p>
        </p:txBody>
      </p:sp>
      <p:sp>
        <p:nvSpPr>
          <p:cNvPr id="3" name="コンテンツ プレースホルダー 2">
            <a:extLst>
              <a:ext uri="{FF2B5EF4-FFF2-40B4-BE49-F238E27FC236}">
                <a16:creationId xmlns:a16="http://schemas.microsoft.com/office/drawing/2014/main" id="{E029B9F7-F4BF-4421-846B-BA9D57EE7F18}"/>
              </a:ext>
            </a:extLst>
          </p:cNvPr>
          <p:cNvSpPr>
            <a:spLocks noGrp="1"/>
          </p:cNvSpPr>
          <p:nvPr>
            <p:ph idx="1"/>
          </p:nvPr>
        </p:nvSpPr>
        <p:spPr>
          <a:xfrm>
            <a:off x="677334" y="2520807"/>
            <a:ext cx="9316411" cy="3880773"/>
          </a:xfrm>
        </p:spPr>
        <p:txBody>
          <a:bodyPr>
            <a:normAutofit/>
          </a:bodyPr>
          <a:lstStyle/>
          <a:p>
            <a:r>
              <a:rPr kumimoji="1" lang="ja-JP" altLang="en-US" dirty="0"/>
              <a:t>ダメージは</a:t>
            </a:r>
            <a:r>
              <a:rPr kumimoji="1" lang="en-US" altLang="ja-JP" dirty="0"/>
              <a:t>95%~100%</a:t>
            </a:r>
            <a:r>
              <a:rPr kumimoji="1" lang="ja-JP" altLang="en-US" dirty="0"/>
              <a:t>の間でブレる</a:t>
            </a:r>
            <a:endParaRPr kumimoji="1" lang="en-US" altLang="ja-JP" dirty="0"/>
          </a:p>
          <a:p>
            <a:r>
              <a:rPr kumimoji="1" lang="ja-JP" altLang="en-US" dirty="0"/>
              <a:t>ダメージの小数点以下は切り捨て</a:t>
            </a:r>
            <a:endParaRPr kumimoji="1" lang="en-US" altLang="ja-JP" dirty="0"/>
          </a:p>
          <a:p>
            <a:r>
              <a:rPr kumimoji="1" lang="ja-JP" altLang="en-US" dirty="0"/>
              <a:t>戦闘終了時の獲得金額は「敵毎の設定金額</a:t>
            </a:r>
            <a:r>
              <a:rPr kumimoji="1" lang="en-US" altLang="ja-JP" dirty="0"/>
              <a:t>×max(</a:t>
            </a:r>
            <a:r>
              <a:rPr lang="en-US" altLang="ja-JP" dirty="0"/>
              <a:t>1.0</a:t>
            </a:r>
            <a:r>
              <a:rPr kumimoji="1" lang="en-US" altLang="ja-JP" dirty="0"/>
              <a:t>,</a:t>
            </a:r>
            <a:r>
              <a:rPr kumimoji="1" lang="ja-JP" altLang="en-US" dirty="0"/>
              <a:t> </a:t>
            </a:r>
            <a:r>
              <a:rPr kumimoji="1" lang="en-US" altLang="ja-JP" dirty="0"/>
              <a:t>2.0-(</a:t>
            </a:r>
            <a:r>
              <a:rPr kumimoji="1" lang="ja-JP" altLang="en-US" dirty="0"/>
              <a:t>戦闘ターン数</a:t>
            </a:r>
            <a:r>
              <a:rPr kumimoji="1" lang="en-US" altLang="ja-JP" dirty="0"/>
              <a:t>+1)/16.0))</a:t>
            </a:r>
            <a:r>
              <a:rPr lang="ja-JP" altLang="en-US" dirty="0"/>
              <a:t>」</a:t>
            </a:r>
            <a:endParaRPr lang="en-US" altLang="ja-JP" dirty="0"/>
          </a:p>
          <a:p>
            <a:r>
              <a:rPr kumimoji="1" lang="ja-JP" altLang="en-US" dirty="0"/>
              <a:t>ゲーム終了時のスコア計算は「累計獲得金額＋現在所持している金額</a:t>
            </a:r>
            <a:r>
              <a:rPr kumimoji="1" lang="en-US" altLang="ja-JP" dirty="0"/>
              <a:t>×1.5</a:t>
            </a:r>
            <a:r>
              <a:rPr kumimoji="1" lang="ja-JP" altLang="en-US" dirty="0"/>
              <a:t>」</a:t>
            </a:r>
          </a:p>
        </p:txBody>
      </p:sp>
    </p:spTree>
    <p:extLst>
      <p:ext uri="{BB962C8B-B14F-4D97-AF65-F5344CB8AC3E}">
        <p14:creationId xmlns:p14="http://schemas.microsoft.com/office/powerpoint/2010/main" val="1957536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93D250-1911-4286-82DF-E1C5547EE1F2}"/>
              </a:ext>
            </a:extLst>
          </p:cNvPr>
          <p:cNvSpPr>
            <a:spLocks noGrp="1"/>
          </p:cNvSpPr>
          <p:nvPr>
            <p:ph type="title"/>
          </p:nvPr>
        </p:nvSpPr>
        <p:spPr>
          <a:xfrm>
            <a:off x="760461" y="3429000"/>
            <a:ext cx="8596668" cy="1320800"/>
          </a:xfrm>
        </p:spPr>
        <p:txBody>
          <a:bodyPr/>
          <a:lstStyle/>
          <a:p>
            <a:r>
              <a:rPr kumimoji="1" lang="ja-JP" altLang="en-US" dirty="0"/>
              <a:t>反省点</a:t>
            </a:r>
          </a:p>
        </p:txBody>
      </p:sp>
      <p:sp>
        <p:nvSpPr>
          <p:cNvPr id="3" name="コンテンツ プレースホルダー 2">
            <a:extLst>
              <a:ext uri="{FF2B5EF4-FFF2-40B4-BE49-F238E27FC236}">
                <a16:creationId xmlns:a16="http://schemas.microsoft.com/office/drawing/2014/main" id="{9C7C9A6A-4F9D-42EB-9A17-13F7E8D9655D}"/>
              </a:ext>
            </a:extLst>
          </p:cNvPr>
          <p:cNvSpPr>
            <a:spLocks noGrp="1"/>
          </p:cNvSpPr>
          <p:nvPr>
            <p:ph idx="1"/>
          </p:nvPr>
        </p:nvSpPr>
        <p:spPr>
          <a:xfrm>
            <a:off x="1305407" y="4196005"/>
            <a:ext cx="8596668" cy="1855731"/>
          </a:xfrm>
        </p:spPr>
        <p:txBody>
          <a:bodyPr>
            <a:normAutofit lnSpcReduction="10000"/>
          </a:bodyPr>
          <a:lstStyle/>
          <a:p>
            <a:r>
              <a:rPr kumimoji="1" lang="ja-JP" altLang="en-US" sz="2400" dirty="0"/>
              <a:t>バランスの調整不足</a:t>
            </a:r>
            <a:endParaRPr kumimoji="1" lang="en-US" altLang="ja-JP" sz="2400" dirty="0"/>
          </a:p>
          <a:p>
            <a:r>
              <a:rPr kumimoji="1" lang="ja-JP" altLang="en-US" sz="2400" dirty="0"/>
              <a:t>戦闘コマンド数の増加</a:t>
            </a:r>
            <a:endParaRPr kumimoji="1" lang="en-US" altLang="ja-JP" sz="2400" dirty="0"/>
          </a:p>
          <a:p>
            <a:r>
              <a:rPr lang="ja-JP" altLang="en-US" sz="2400" dirty="0"/>
              <a:t>音声の追加</a:t>
            </a:r>
            <a:endParaRPr lang="en-US" altLang="ja-JP" sz="2400" dirty="0"/>
          </a:p>
          <a:p>
            <a:r>
              <a:rPr kumimoji="1" lang="ja-JP" altLang="en-US" sz="2400" dirty="0"/>
              <a:t>敵のステータスをハードコーディングしてしまった</a:t>
            </a:r>
          </a:p>
        </p:txBody>
      </p:sp>
      <p:sp>
        <p:nvSpPr>
          <p:cNvPr id="4" name="タイトル 1">
            <a:extLst>
              <a:ext uri="{FF2B5EF4-FFF2-40B4-BE49-F238E27FC236}">
                <a16:creationId xmlns:a16="http://schemas.microsoft.com/office/drawing/2014/main" id="{440BE853-2BF3-43E9-B411-8C6E95A5FC2F}"/>
              </a:ext>
            </a:extLst>
          </p:cNvPr>
          <p:cNvSpPr txBox="1">
            <a:spLocks/>
          </p:cNvSpPr>
          <p:nvPr/>
        </p:nvSpPr>
        <p:spPr>
          <a:xfrm>
            <a:off x="760461" y="644237"/>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t>良かった点</a:t>
            </a:r>
          </a:p>
        </p:txBody>
      </p:sp>
      <p:sp>
        <p:nvSpPr>
          <p:cNvPr id="5" name="コンテンツ プレースホルダー 2">
            <a:extLst>
              <a:ext uri="{FF2B5EF4-FFF2-40B4-BE49-F238E27FC236}">
                <a16:creationId xmlns:a16="http://schemas.microsoft.com/office/drawing/2014/main" id="{42CFCFF4-7436-4E07-BE45-D5B4314DC3F1}"/>
              </a:ext>
            </a:extLst>
          </p:cNvPr>
          <p:cNvSpPr txBox="1">
            <a:spLocks/>
          </p:cNvSpPr>
          <p:nvPr/>
        </p:nvSpPr>
        <p:spPr>
          <a:xfrm>
            <a:off x="1305407" y="1523251"/>
            <a:ext cx="8596668" cy="153167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2400" dirty="0"/>
              <a:t>警告を消すことができた</a:t>
            </a:r>
            <a:endParaRPr lang="en-US" altLang="ja-JP" sz="2400" dirty="0"/>
          </a:p>
          <a:p>
            <a:r>
              <a:rPr lang="ja-JP" altLang="en-US" sz="2400" dirty="0"/>
              <a:t>戦闘システムを完成させることができた</a:t>
            </a:r>
            <a:endParaRPr lang="en-US" altLang="ja-JP" sz="2400" dirty="0"/>
          </a:p>
          <a:p>
            <a:r>
              <a:rPr lang="ja-JP" altLang="en-US" sz="2400"/>
              <a:t>余裕を持ったスケジュールで開発できた</a:t>
            </a:r>
            <a:endParaRPr lang="en-US" altLang="ja-JP" sz="2400" dirty="0"/>
          </a:p>
        </p:txBody>
      </p:sp>
    </p:spTree>
    <p:extLst>
      <p:ext uri="{BB962C8B-B14F-4D97-AF65-F5344CB8AC3E}">
        <p14:creationId xmlns:p14="http://schemas.microsoft.com/office/powerpoint/2010/main" val="2769791844"/>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101</TotalTime>
  <Words>310</Words>
  <Application>Microsoft Office PowerPoint</Application>
  <PresentationFormat>ワイド画面</PresentationFormat>
  <Paragraphs>53</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Arial</vt:lpstr>
      <vt:lpstr>Trebuchet MS</vt:lpstr>
      <vt:lpstr>Wingdings 3</vt:lpstr>
      <vt:lpstr>ファセット</vt:lpstr>
      <vt:lpstr>PowerPoint プレゼンテーション</vt:lpstr>
      <vt:lpstr>操作説明</vt:lpstr>
      <vt:lpstr>なぜこれを作ったか？</vt:lpstr>
      <vt:lpstr>ゲームの流れ</vt:lpstr>
      <vt:lpstr>戦闘フェイズ</vt:lpstr>
      <vt:lpstr>戦闘フェイズ</vt:lpstr>
      <vt:lpstr>余談</vt:lpstr>
      <vt:lpstr>反省点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f22c004b</dc:creator>
  <cp:lastModifiedBy>f22c004b</cp:lastModifiedBy>
  <cp:revision>9</cp:revision>
  <dcterms:created xsi:type="dcterms:W3CDTF">2022-07-28T08:14:57Z</dcterms:created>
  <dcterms:modified xsi:type="dcterms:W3CDTF">2022-07-29T06:48:39Z</dcterms:modified>
</cp:coreProperties>
</file>