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80" r:id="rId4"/>
    <p:sldId id="295" r:id="rId5"/>
    <p:sldId id="296" r:id="rId6"/>
    <p:sldId id="297" r:id="rId7"/>
    <p:sldId id="309" r:id="rId8"/>
    <p:sldId id="298" r:id="rId9"/>
    <p:sldId id="299" r:id="rId10"/>
    <p:sldId id="301" r:id="rId11"/>
    <p:sldId id="300" r:id="rId12"/>
    <p:sldId id="310" r:id="rId13"/>
    <p:sldId id="303" r:id="rId14"/>
    <p:sldId id="302" r:id="rId15"/>
    <p:sldId id="307" r:id="rId16"/>
    <p:sldId id="294" r:id="rId17"/>
    <p:sldId id="304" r:id="rId18"/>
    <p:sldId id="308" r:id="rId19"/>
    <p:sldId id="305"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7056" autoAdjust="0"/>
  </p:normalViewPr>
  <p:slideViewPr>
    <p:cSldViewPr snapToGrid="0">
      <p:cViewPr>
        <p:scale>
          <a:sx n="100" d="100"/>
          <a:sy n="100" d="100"/>
        </p:scale>
        <p:origin x="1182"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2T07:50:56.409"/>
    </inkml:context>
    <inkml:brush xml:id="br0">
      <inkml:brushProperty name="width" value="0.035" units="cm"/>
      <inkml:brushProperty name="height" value="0.035" units="cm"/>
      <inkml:brushProperty name="color" value="#00A0D7"/>
    </inkml:brush>
  </inkml:definitions>
  <inkml:trace contextRef="#ctx0" brushRef="#br0">1 43 24575,'785'0'0,"-766"-1"0,0-1 0,27-5 0,38-5 0,86 15 0,127-5 0,-222-8 0,-44 5 0,53-2 0,106 8-1365,-172-1-5461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B7D55-754C-4A31-BD04-1F6F97AA0163}"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CFC62-8652-4C22-AC03-93488829C992}" type="slidenum">
              <a:rPr lang="en-US" smtClean="0"/>
              <a:t>‹#›</a:t>
            </a:fld>
            <a:endParaRPr lang="en-US"/>
          </a:p>
        </p:txBody>
      </p:sp>
    </p:spTree>
    <p:extLst>
      <p:ext uri="{BB962C8B-B14F-4D97-AF65-F5344CB8AC3E}">
        <p14:creationId xmlns:p14="http://schemas.microsoft.com/office/powerpoint/2010/main" val="35511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a:t>
            </a:fld>
            <a:endParaRPr lang="en-US"/>
          </a:p>
        </p:txBody>
      </p:sp>
    </p:spTree>
    <p:extLst>
      <p:ext uri="{BB962C8B-B14F-4D97-AF65-F5344CB8AC3E}">
        <p14:creationId xmlns:p14="http://schemas.microsoft.com/office/powerpoint/2010/main" val="32872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9CFC62-8652-4C22-AC03-93488829C992}" type="slidenum">
              <a:rPr lang="en-US" smtClean="0"/>
              <a:t>11</a:t>
            </a:fld>
            <a:endParaRPr lang="en-US"/>
          </a:p>
        </p:txBody>
      </p:sp>
    </p:spTree>
    <p:extLst>
      <p:ext uri="{BB962C8B-B14F-4D97-AF65-F5344CB8AC3E}">
        <p14:creationId xmlns:p14="http://schemas.microsoft.com/office/powerpoint/2010/main" val="607760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13</a:t>
            </a:fld>
            <a:endParaRPr lang="en-US"/>
          </a:p>
        </p:txBody>
      </p:sp>
    </p:spTree>
    <p:extLst>
      <p:ext uri="{BB962C8B-B14F-4D97-AF65-F5344CB8AC3E}">
        <p14:creationId xmlns:p14="http://schemas.microsoft.com/office/powerpoint/2010/main" val="3962970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developed a prediction model to determine whether a recipe would generate high traffic. I chose the parameters of my model by cross-validating different hyperparameters. To accomplish this, I utilized Grid Search CV, which systematically explored all the hyperparameters I provided as input. This process enabled me to identify the optimal hyperparameters that resulted in the highest ROC accuracy.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used a pipeline object to automate the processes of imputing, one-hot encoding, and scaling for each set of cross-validation. It is crucial that we avoid imputing null values at the beginning of exploration, as no metrics from the test data should leak into our training data. Therefore, we should not scale or fill null values using metrics such as the mean, median, minimum, or maximum of the entire dataset, which includes the test data. This practice ensures accurate evaluations on truly unseen data and maintains the integrity of our model's performance assessment.</a:t>
            </a:r>
          </a:p>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14</a:t>
            </a:fld>
            <a:endParaRPr lang="en-US"/>
          </a:p>
        </p:txBody>
      </p:sp>
    </p:spTree>
    <p:extLst>
      <p:ext uri="{BB962C8B-B14F-4D97-AF65-F5344CB8AC3E}">
        <p14:creationId xmlns:p14="http://schemas.microsoft.com/office/powerpoint/2010/main" val="2486867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Altough</a:t>
            </a:r>
            <a:r>
              <a:rPr lang="en-US" dirty="0"/>
              <a:t> we found out KNN has performed better, it gives us a good insight of our feature importance by taking a look at the feature importances in Logistic Regression. It was revealed that the most important features identified by the model were the categorical columns, while sub-ingredients provided little informative value regarding high traffic outcomes, as I had expected during the exploratory data analysis (EDA).</a:t>
            </a:r>
          </a:p>
          <a:p>
            <a:endParaRPr lang="en-US" dirty="0"/>
          </a:p>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15</a:t>
            </a:fld>
            <a:endParaRPr lang="en-US"/>
          </a:p>
        </p:txBody>
      </p:sp>
    </p:spTree>
    <p:extLst>
      <p:ext uri="{BB962C8B-B14F-4D97-AF65-F5344CB8AC3E}">
        <p14:creationId xmlns:p14="http://schemas.microsoft.com/office/powerpoint/2010/main" val="2720748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16</a:t>
            </a:fld>
            <a:endParaRPr lang="en-US"/>
          </a:p>
        </p:txBody>
      </p:sp>
    </p:spTree>
    <p:extLst>
      <p:ext uri="{BB962C8B-B14F-4D97-AF65-F5344CB8AC3E}">
        <p14:creationId xmlns:p14="http://schemas.microsoft.com/office/powerpoint/2010/main" val="1423004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I evaluated the model by making predictions on the test data and reporting its performance as the final assessment. This evaluation marks the conclusion of the model training process, and I will not conduct any further training on this model. Based on the F1 score for true and false predictions, I concluded that a KNN model was the most effective choice. </a:t>
            </a:r>
          </a:p>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18</a:t>
            </a:fld>
            <a:endParaRPr lang="en-US"/>
          </a:p>
        </p:txBody>
      </p:sp>
    </p:spTree>
    <p:extLst>
      <p:ext uri="{BB962C8B-B14F-4D97-AF65-F5344CB8AC3E}">
        <p14:creationId xmlns:p14="http://schemas.microsoft.com/office/powerpoint/2010/main" val="390252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20</a:t>
            </a:fld>
            <a:endParaRPr lang="en-US"/>
          </a:p>
        </p:txBody>
      </p:sp>
    </p:spTree>
    <p:extLst>
      <p:ext uri="{BB962C8B-B14F-4D97-AF65-F5344CB8AC3E}">
        <p14:creationId xmlns:p14="http://schemas.microsoft.com/office/powerpoint/2010/main" val="280674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2</a:t>
            </a:fld>
            <a:endParaRPr lang="en-US"/>
          </a:p>
        </p:txBody>
      </p:sp>
    </p:spTree>
    <p:extLst>
      <p:ext uri="{BB962C8B-B14F-4D97-AF65-F5344CB8AC3E}">
        <p14:creationId xmlns:p14="http://schemas.microsoft.com/office/powerpoint/2010/main" val="410642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3</a:t>
            </a:fld>
            <a:endParaRPr lang="en-US"/>
          </a:p>
        </p:txBody>
      </p:sp>
    </p:spTree>
    <p:extLst>
      <p:ext uri="{BB962C8B-B14F-4D97-AF65-F5344CB8AC3E}">
        <p14:creationId xmlns:p14="http://schemas.microsoft.com/office/powerpoint/2010/main" val="327293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4</a:t>
            </a:fld>
            <a:endParaRPr lang="en-US"/>
          </a:p>
        </p:txBody>
      </p:sp>
    </p:spTree>
    <p:extLst>
      <p:ext uri="{BB962C8B-B14F-4D97-AF65-F5344CB8AC3E}">
        <p14:creationId xmlns:p14="http://schemas.microsoft.com/office/powerpoint/2010/main" val="314169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null values can mean something</a:t>
            </a:r>
          </a:p>
        </p:txBody>
      </p:sp>
      <p:sp>
        <p:nvSpPr>
          <p:cNvPr id="4" name="Slide Number Placeholder 3"/>
          <p:cNvSpPr>
            <a:spLocks noGrp="1"/>
          </p:cNvSpPr>
          <p:nvPr>
            <p:ph type="sldNum" sz="quarter" idx="5"/>
          </p:nvPr>
        </p:nvSpPr>
        <p:spPr/>
        <p:txBody>
          <a:bodyPr/>
          <a:lstStyle/>
          <a:p>
            <a:fld id="{429CFC62-8652-4C22-AC03-93488829C992}" type="slidenum">
              <a:rPr lang="en-US" smtClean="0"/>
              <a:t>5</a:t>
            </a:fld>
            <a:endParaRPr lang="en-US"/>
          </a:p>
        </p:txBody>
      </p:sp>
    </p:spTree>
    <p:extLst>
      <p:ext uri="{BB962C8B-B14F-4D97-AF65-F5344CB8AC3E}">
        <p14:creationId xmlns:p14="http://schemas.microsoft.com/office/powerpoint/2010/main" val="16276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Validation:** As part of my work, I first validated the data to prepare our dataset for further analysis and model training. This involved ensuring there were no duplicates in the index and checking for negative values in the sub-ingredient columns. I replaced "chicken breast" with "chicken" in the category column and corrected the servings column by converting "4 added snack" and "6 as a snack" to "4" and "6," respectively. Additionally, I modified the high traffic column by replacing "high" and null values with "true" and "false," converting the column to a Boolean format. I also managed null values in model </a:t>
            </a:r>
            <a:r>
              <a:rPr lang="en-US" dirty="0" err="1"/>
              <a:t>developement</a:t>
            </a:r>
            <a:r>
              <a:rPr lang="en-US" dirty="0"/>
              <a:t>.</a:t>
            </a:r>
          </a:p>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6</a:t>
            </a:fld>
            <a:endParaRPr lang="en-US"/>
          </a:p>
        </p:txBody>
      </p:sp>
    </p:spTree>
    <p:extLst>
      <p:ext uri="{BB962C8B-B14F-4D97-AF65-F5344CB8AC3E}">
        <p14:creationId xmlns:p14="http://schemas.microsoft.com/office/powerpoint/2010/main" val="70251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8</a:t>
            </a:fld>
            <a:endParaRPr lang="en-US"/>
          </a:p>
        </p:txBody>
      </p:sp>
    </p:spTree>
    <p:extLst>
      <p:ext uri="{BB962C8B-B14F-4D97-AF65-F5344CB8AC3E}">
        <p14:creationId xmlns:p14="http://schemas.microsoft.com/office/powerpoint/2010/main" val="4106059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explore the data using appropriate charts and plots to gain insights into potential predictions and to identify important features for further evaluation.</a:t>
            </a:r>
          </a:p>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9</a:t>
            </a:fld>
            <a:endParaRPr lang="en-US"/>
          </a:p>
        </p:txBody>
      </p:sp>
    </p:spTree>
    <p:extLst>
      <p:ext uri="{BB962C8B-B14F-4D97-AF65-F5344CB8AC3E}">
        <p14:creationId xmlns:p14="http://schemas.microsoft.com/office/powerpoint/2010/main" val="893582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10</a:t>
            </a:fld>
            <a:endParaRPr lang="en-US"/>
          </a:p>
        </p:txBody>
      </p:sp>
    </p:spTree>
    <p:extLst>
      <p:ext uri="{BB962C8B-B14F-4D97-AF65-F5344CB8AC3E}">
        <p14:creationId xmlns:p14="http://schemas.microsoft.com/office/powerpoint/2010/main" val="3623480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DF45-A54A-11BC-F190-4A38F6E55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FEEE28-6107-4D6E-83EF-C17CEDCB2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4856B4-626F-B954-CA42-BF388BAC782D}"/>
              </a:ext>
            </a:extLst>
          </p:cNvPr>
          <p:cNvSpPr>
            <a:spLocks noGrp="1"/>
          </p:cNvSpPr>
          <p:nvPr>
            <p:ph type="dt" sz="half" idx="10"/>
          </p:nvPr>
        </p:nvSpPr>
        <p:spPr/>
        <p:txBody>
          <a:bodyPr/>
          <a:lstStyle/>
          <a:p>
            <a:fld id="{DCAD8FC1-75AE-4BA3-94DD-281BAE4E8288}" type="datetime1">
              <a:rPr lang="en-US" smtClean="0"/>
              <a:t>11/2/2024</a:t>
            </a:fld>
            <a:endParaRPr lang="en-US"/>
          </a:p>
        </p:txBody>
      </p:sp>
      <p:sp>
        <p:nvSpPr>
          <p:cNvPr id="5" name="Footer Placeholder 4">
            <a:extLst>
              <a:ext uri="{FF2B5EF4-FFF2-40B4-BE49-F238E27FC236}">
                <a16:creationId xmlns:a16="http://schemas.microsoft.com/office/drawing/2014/main" id="{5825C165-B94C-560E-63E3-415F579B2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4AC22-B1FC-8266-558B-E83F423FAE27}"/>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61414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C150-9F64-2953-50DF-7B0C94425E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87C10-ADC5-5C4B-D427-86D95ACAA5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3EBC4-2E93-350F-4565-CCADEBFAF539}"/>
              </a:ext>
            </a:extLst>
          </p:cNvPr>
          <p:cNvSpPr>
            <a:spLocks noGrp="1"/>
          </p:cNvSpPr>
          <p:nvPr>
            <p:ph type="dt" sz="half" idx="10"/>
          </p:nvPr>
        </p:nvSpPr>
        <p:spPr/>
        <p:txBody>
          <a:bodyPr/>
          <a:lstStyle/>
          <a:p>
            <a:fld id="{6669F436-0007-4DB7-9609-43633081F826}" type="datetime1">
              <a:rPr lang="en-US" smtClean="0"/>
              <a:t>11/2/2024</a:t>
            </a:fld>
            <a:endParaRPr lang="en-US"/>
          </a:p>
        </p:txBody>
      </p:sp>
      <p:sp>
        <p:nvSpPr>
          <p:cNvPr id="5" name="Footer Placeholder 4">
            <a:extLst>
              <a:ext uri="{FF2B5EF4-FFF2-40B4-BE49-F238E27FC236}">
                <a16:creationId xmlns:a16="http://schemas.microsoft.com/office/drawing/2014/main" id="{95706EE7-FD35-3C16-67EB-16DEFDC8F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3F680-33ED-7E8B-05BB-D8524B465390}"/>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41773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F49D7-802D-7C78-E8CA-9957B39524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CE7F0-6814-CBC1-2F3C-A0BC4B5F6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45659-45A9-AC13-8D8A-4A0951748E91}"/>
              </a:ext>
            </a:extLst>
          </p:cNvPr>
          <p:cNvSpPr>
            <a:spLocks noGrp="1"/>
          </p:cNvSpPr>
          <p:nvPr>
            <p:ph type="dt" sz="half" idx="10"/>
          </p:nvPr>
        </p:nvSpPr>
        <p:spPr/>
        <p:txBody>
          <a:bodyPr/>
          <a:lstStyle/>
          <a:p>
            <a:fld id="{421F9DE1-EC4A-48A8-BB4F-B52DAF9CBB6C}" type="datetime1">
              <a:rPr lang="en-US" smtClean="0"/>
              <a:t>11/2/2024</a:t>
            </a:fld>
            <a:endParaRPr lang="en-US"/>
          </a:p>
        </p:txBody>
      </p:sp>
      <p:sp>
        <p:nvSpPr>
          <p:cNvPr id="5" name="Footer Placeholder 4">
            <a:extLst>
              <a:ext uri="{FF2B5EF4-FFF2-40B4-BE49-F238E27FC236}">
                <a16:creationId xmlns:a16="http://schemas.microsoft.com/office/drawing/2014/main" id="{3C20492C-63ED-2AF4-5B4B-6BF221432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16E04-CC54-3C19-53A8-C5E3FA44AE2E}"/>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275550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EF0C-B6ED-09BB-25BE-DC86E163A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BA45B-F46E-1FFB-EF20-8DADEAC8AD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01316-5733-E5B7-5F01-C44B95A53B29}"/>
              </a:ext>
            </a:extLst>
          </p:cNvPr>
          <p:cNvSpPr>
            <a:spLocks noGrp="1"/>
          </p:cNvSpPr>
          <p:nvPr>
            <p:ph type="dt" sz="half" idx="10"/>
          </p:nvPr>
        </p:nvSpPr>
        <p:spPr/>
        <p:txBody>
          <a:bodyPr/>
          <a:lstStyle/>
          <a:p>
            <a:fld id="{5C877195-7F56-44F4-A3B8-F269A1C769F8}" type="datetime1">
              <a:rPr lang="en-US" smtClean="0"/>
              <a:t>11/2/2024</a:t>
            </a:fld>
            <a:endParaRPr lang="en-US"/>
          </a:p>
        </p:txBody>
      </p:sp>
      <p:sp>
        <p:nvSpPr>
          <p:cNvPr id="5" name="Footer Placeholder 4">
            <a:extLst>
              <a:ext uri="{FF2B5EF4-FFF2-40B4-BE49-F238E27FC236}">
                <a16:creationId xmlns:a16="http://schemas.microsoft.com/office/drawing/2014/main" id="{B51272E9-FE22-9A58-4C54-47EB42AEC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26CE7-5C4B-0AD2-F2D1-25E3385D596A}"/>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18302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294F-CA24-28F5-AD25-6FDFB459B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B8C814-BA56-D012-AF5D-53E89D0E89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33F647-1E52-61EC-C6EA-444CABA28B3B}"/>
              </a:ext>
            </a:extLst>
          </p:cNvPr>
          <p:cNvSpPr>
            <a:spLocks noGrp="1"/>
          </p:cNvSpPr>
          <p:nvPr>
            <p:ph type="dt" sz="half" idx="10"/>
          </p:nvPr>
        </p:nvSpPr>
        <p:spPr/>
        <p:txBody>
          <a:bodyPr/>
          <a:lstStyle/>
          <a:p>
            <a:fld id="{2454AD27-4F2C-4F6B-82C1-E615E37D1986}" type="datetime1">
              <a:rPr lang="en-US" smtClean="0"/>
              <a:t>11/2/2024</a:t>
            </a:fld>
            <a:endParaRPr lang="en-US"/>
          </a:p>
        </p:txBody>
      </p:sp>
      <p:sp>
        <p:nvSpPr>
          <p:cNvPr id="5" name="Footer Placeholder 4">
            <a:extLst>
              <a:ext uri="{FF2B5EF4-FFF2-40B4-BE49-F238E27FC236}">
                <a16:creationId xmlns:a16="http://schemas.microsoft.com/office/drawing/2014/main" id="{B63CBB25-11D2-28D6-49E5-2FEB9DAB0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D6FF8-DDF6-6362-F536-93E98D2DF524}"/>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47398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56D3-28BD-D8C9-30F2-06E9437DC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14138-A14C-E68A-EC9B-9E6DF3135E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719F8-4889-77E4-6A98-B312DCC3CD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663DA4-657A-9A05-CDBD-22359C7FE820}"/>
              </a:ext>
            </a:extLst>
          </p:cNvPr>
          <p:cNvSpPr>
            <a:spLocks noGrp="1"/>
          </p:cNvSpPr>
          <p:nvPr>
            <p:ph type="dt" sz="half" idx="10"/>
          </p:nvPr>
        </p:nvSpPr>
        <p:spPr/>
        <p:txBody>
          <a:bodyPr/>
          <a:lstStyle/>
          <a:p>
            <a:fld id="{9A6B6A53-54C3-4E67-BEDA-9F91C16CB6BF}" type="datetime1">
              <a:rPr lang="en-US" smtClean="0"/>
              <a:t>11/2/2024</a:t>
            </a:fld>
            <a:endParaRPr lang="en-US"/>
          </a:p>
        </p:txBody>
      </p:sp>
      <p:sp>
        <p:nvSpPr>
          <p:cNvPr id="6" name="Footer Placeholder 5">
            <a:extLst>
              <a:ext uri="{FF2B5EF4-FFF2-40B4-BE49-F238E27FC236}">
                <a16:creationId xmlns:a16="http://schemas.microsoft.com/office/drawing/2014/main" id="{C14EF06C-6C38-2FED-5202-72454665C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7425D-1656-FA35-7FF4-37720880C01B}"/>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277655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6329-680D-BAB9-A3C4-3683B85A5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34CD2B-0140-2F1C-57DC-CFC3958D7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B34DF-1BBD-36D4-ACA8-C1E4775C0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DFA98-81E0-F442-E2E6-694763A1D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B7558-183D-3993-51D7-F64670331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55A79F-2CCE-250A-277D-E1381325A17A}"/>
              </a:ext>
            </a:extLst>
          </p:cNvPr>
          <p:cNvSpPr>
            <a:spLocks noGrp="1"/>
          </p:cNvSpPr>
          <p:nvPr>
            <p:ph type="dt" sz="half" idx="10"/>
          </p:nvPr>
        </p:nvSpPr>
        <p:spPr/>
        <p:txBody>
          <a:bodyPr/>
          <a:lstStyle/>
          <a:p>
            <a:fld id="{43B62805-1B0D-43B6-BC91-BF0E940C95BB}" type="datetime1">
              <a:rPr lang="en-US" smtClean="0"/>
              <a:t>11/2/2024</a:t>
            </a:fld>
            <a:endParaRPr lang="en-US"/>
          </a:p>
        </p:txBody>
      </p:sp>
      <p:sp>
        <p:nvSpPr>
          <p:cNvPr id="8" name="Footer Placeholder 7">
            <a:extLst>
              <a:ext uri="{FF2B5EF4-FFF2-40B4-BE49-F238E27FC236}">
                <a16:creationId xmlns:a16="http://schemas.microsoft.com/office/drawing/2014/main" id="{42BFE253-F7CE-EAD9-F037-CDAB8D3A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AE2552-AD56-4310-27F6-09BDCE0A1549}"/>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0383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CAEE-76D9-161C-4807-BB55009273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2BA663-E5E0-6FCA-C114-C5EE34FC7509}"/>
              </a:ext>
            </a:extLst>
          </p:cNvPr>
          <p:cNvSpPr>
            <a:spLocks noGrp="1"/>
          </p:cNvSpPr>
          <p:nvPr>
            <p:ph type="dt" sz="half" idx="10"/>
          </p:nvPr>
        </p:nvSpPr>
        <p:spPr/>
        <p:txBody>
          <a:bodyPr/>
          <a:lstStyle/>
          <a:p>
            <a:fld id="{DCE14EA7-BA10-4DC3-BECE-80356B2B6775}" type="datetime1">
              <a:rPr lang="en-US" smtClean="0"/>
              <a:t>11/2/2024</a:t>
            </a:fld>
            <a:endParaRPr lang="en-US"/>
          </a:p>
        </p:txBody>
      </p:sp>
      <p:sp>
        <p:nvSpPr>
          <p:cNvPr id="4" name="Footer Placeholder 3">
            <a:extLst>
              <a:ext uri="{FF2B5EF4-FFF2-40B4-BE49-F238E27FC236}">
                <a16:creationId xmlns:a16="http://schemas.microsoft.com/office/drawing/2014/main" id="{F42CEBD7-246C-2F6F-2453-A06181BE2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4ECE60-2189-9950-DBE9-45740B546AF0}"/>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74246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71CCB5-23A1-01EC-DF4E-67B1889DC949}"/>
              </a:ext>
            </a:extLst>
          </p:cNvPr>
          <p:cNvSpPr>
            <a:spLocks noGrp="1"/>
          </p:cNvSpPr>
          <p:nvPr>
            <p:ph type="dt" sz="half" idx="10"/>
          </p:nvPr>
        </p:nvSpPr>
        <p:spPr/>
        <p:txBody>
          <a:bodyPr/>
          <a:lstStyle/>
          <a:p>
            <a:fld id="{BBD67F9F-3871-4F29-B2DA-265B089DCC43}" type="datetime1">
              <a:rPr lang="en-US" smtClean="0"/>
              <a:t>11/2/2024</a:t>
            </a:fld>
            <a:endParaRPr lang="en-US"/>
          </a:p>
        </p:txBody>
      </p:sp>
      <p:sp>
        <p:nvSpPr>
          <p:cNvPr id="3" name="Footer Placeholder 2">
            <a:extLst>
              <a:ext uri="{FF2B5EF4-FFF2-40B4-BE49-F238E27FC236}">
                <a16:creationId xmlns:a16="http://schemas.microsoft.com/office/drawing/2014/main" id="{1125DE79-B130-3921-1600-6DA8F90767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2E16CD-8D84-A8B0-9F61-3B4327E327B3}"/>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97691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6884-A229-F3B7-1AA5-7C4E95FB2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1C419-F99C-C6CB-5C9C-CF4387031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E77AD0-3292-BDAE-CABF-99253BD28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5E425-A758-088C-6537-B8462A04439C}"/>
              </a:ext>
            </a:extLst>
          </p:cNvPr>
          <p:cNvSpPr>
            <a:spLocks noGrp="1"/>
          </p:cNvSpPr>
          <p:nvPr>
            <p:ph type="dt" sz="half" idx="10"/>
          </p:nvPr>
        </p:nvSpPr>
        <p:spPr/>
        <p:txBody>
          <a:bodyPr/>
          <a:lstStyle/>
          <a:p>
            <a:fld id="{91F334A2-995A-41B8-8C96-60E434ECC77D}" type="datetime1">
              <a:rPr lang="en-US" smtClean="0"/>
              <a:t>11/2/2024</a:t>
            </a:fld>
            <a:endParaRPr lang="en-US"/>
          </a:p>
        </p:txBody>
      </p:sp>
      <p:sp>
        <p:nvSpPr>
          <p:cNvPr id="6" name="Footer Placeholder 5">
            <a:extLst>
              <a:ext uri="{FF2B5EF4-FFF2-40B4-BE49-F238E27FC236}">
                <a16:creationId xmlns:a16="http://schemas.microsoft.com/office/drawing/2014/main" id="{89B5709C-1AFA-D7BF-F846-B088D963D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24EC0-5E99-3F85-8261-B9E09AB30DB4}"/>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31995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23E2-E31F-A9D0-4123-C706B708D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78EE8C-B2D4-19CA-DCA3-128760CC8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2BAE4F-11E1-ABF5-1415-540A8CB68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7145F-DE4E-ED4D-5077-53C4C35D38AF}"/>
              </a:ext>
            </a:extLst>
          </p:cNvPr>
          <p:cNvSpPr>
            <a:spLocks noGrp="1"/>
          </p:cNvSpPr>
          <p:nvPr>
            <p:ph type="dt" sz="half" idx="10"/>
          </p:nvPr>
        </p:nvSpPr>
        <p:spPr/>
        <p:txBody>
          <a:bodyPr/>
          <a:lstStyle/>
          <a:p>
            <a:fld id="{C736D96C-B713-4745-9C7A-5A2F50FE4250}" type="datetime1">
              <a:rPr lang="en-US" smtClean="0"/>
              <a:t>11/2/2024</a:t>
            </a:fld>
            <a:endParaRPr lang="en-US"/>
          </a:p>
        </p:txBody>
      </p:sp>
      <p:sp>
        <p:nvSpPr>
          <p:cNvPr id="6" name="Footer Placeholder 5">
            <a:extLst>
              <a:ext uri="{FF2B5EF4-FFF2-40B4-BE49-F238E27FC236}">
                <a16:creationId xmlns:a16="http://schemas.microsoft.com/office/drawing/2014/main" id="{FC6061AC-9669-2FDC-1E36-7CCE9826C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53E98-EC51-9833-200B-6B072D0C2C45}"/>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14033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44A39-AC3D-44C1-3771-C1B320610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354057-D9A6-9E38-0514-CBCAF9E53B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4B00C-EAD6-E20A-16BC-8E849C5AC6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8599EE-11BB-4621-BCED-C7DB6F8C7C96}" type="datetime1">
              <a:rPr lang="en-US" smtClean="0"/>
              <a:t>11/2/2024</a:t>
            </a:fld>
            <a:endParaRPr lang="en-US"/>
          </a:p>
        </p:txBody>
      </p:sp>
      <p:sp>
        <p:nvSpPr>
          <p:cNvPr id="5" name="Footer Placeholder 4">
            <a:extLst>
              <a:ext uri="{FF2B5EF4-FFF2-40B4-BE49-F238E27FC236}">
                <a16:creationId xmlns:a16="http://schemas.microsoft.com/office/drawing/2014/main" id="{6A978E4D-3A06-C932-621C-7E69D39C60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E17067-BD52-611B-C53E-2420347E33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AF3DF4-CF38-4E4B-A33B-A91E73122314}" type="slidenum">
              <a:rPr lang="en-US" smtClean="0"/>
              <a:t>‹#›</a:t>
            </a:fld>
            <a:endParaRPr lang="en-US"/>
          </a:p>
        </p:txBody>
      </p:sp>
    </p:spTree>
    <p:extLst>
      <p:ext uri="{BB962C8B-B14F-4D97-AF65-F5344CB8AC3E}">
        <p14:creationId xmlns:p14="http://schemas.microsoft.com/office/powerpoint/2010/main" val="4016990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A47C-2FEF-1B71-1F3C-AED171683498}"/>
              </a:ext>
            </a:extLst>
          </p:cNvPr>
          <p:cNvSpPr>
            <a:spLocks noGrp="1"/>
          </p:cNvSpPr>
          <p:nvPr>
            <p:ph type="ctrTitle"/>
          </p:nvPr>
        </p:nvSpPr>
        <p:spPr/>
        <p:txBody>
          <a:bodyPr/>
          <a:lstStyle/>
          <a:p>
            <a:r>
              <a:rPr lang="en-US" dirty="0"/>
              <a:t>Site Traffic Prediction</a:t>
            </a:r>
          </a:p>
        </p:txBody>
      </p:sp>
      <p:sp>
        <p:nvSpPr>
          <p:cNvPr id="3" name="Subtitle 2">
            <a:extLst>
              <a:ext uri="{FF2B5EF4-FFF2-40B4-BE49-F238E27FC236}">
                <a16:creationId xmlns:a16="http://schemas.microsoft.com/office/drawing/2014/main" id="{6E37E506-6E6C-13B1-6B17-587CB18A4F0F}"/>
              </a:ext>
            </a:extLst>
          </p:cNvPr>
          <p:cNvSpPr>
            <a:spLocks noGrp="1"/>
          </p:cNvSpPr>
          <p:nvPr>
            <p:ph type="subTitle" idx="1"/>
          </p:nvPr>
        </p:nvSpPr>
        <p:spPr/>
        <p:txBody>
          <a:bodyPr/>
          <a:lstStyle/>
          <a:p>
            <a:r>
              <a:rPr lang="en-US" sz="2800" dirty="0"/>
              <a:t>Rastin Maleki</a:t>
            </a:r>
          </a:p>
        </p:txBody>
      </p:sp>
      <p:sp>
        <p:nvSpPr>
          <p:cNvPr id="5" name="Footer Placeholder 4">
            <a:extLst>
              <a:ext uri="{FF2B5EF4-FFF2-40B4-BE49-F238E27FC236}">
                <a16:creationId xmlns:a16="http://schemas.microsoft.com/office/drawing/2014/main" id="{B69DD0CF-0D93-5273-E876-F1143AD3E5A5}"/>
              </a:ext>
            </a:extLst>
          </p:cNvPr>
          <p:cNvSpPr>
            <a:spLocks noGrp="1"/>
          </p:cNvSpPr>
          <p:nvPr>
            <p:ph type="ftr" sz="quarter" idx="11"/>
          </p:nvPr>
        </p:nvSpPr>
        <p:spPr/>
        <p:txBody>
          <a:bodyPr/>
          <a:lstStyle/>
          <a:p>
            <a:r>
              <a:rPr lang="en-US" dirty="0" err="1"/>
              <a:t>DataCamp</a:t>
            </a:r>
            <a:r>
              <a:rPr lang="en-US" dirty="0"/>
              <a:t> Data Scientist  Certification</a:t>
            </a:r>
          </a:p>
        </p:txBody>
      </p:sp>
      <p:pic>
        <p:nvPicPr>
          <p:cNvPr id="4" name="Picture 3">
            <a:extLst>
              <a:ext uri="{FF2B5EF4-FFF2-40B4-BE49-F238E27FC236}">
                <a16:creationId xmlns:a16="http://schemas.microsoft.com/office/drawing/2014/main" id="{BE91DEA8-DC69-2244-8284-BC41F32A55CB}"/>
              </a:ext>
            </a:extLst>
          </p:cNvPr>
          <p:cNvPicPr>
            <a:picLocks noChangeAspect="1"/>
          </p:cNvPicPr>
          <p:nvPr/>
        </p:nvPicPr>
        <p:blipFill>
          <a:blip r:embed="rId3"/>
          <a:stretch>
            <a:fillRect/>
          </a:stretch>
        </p:blipFill>
        <p:spPr>
          <a:xfrm>
            <a:off x="527924" y="458070"/>
            <a:ext cx="1306075" cy="1306075"/>
          </a:xfrm>
          <a:prstGeom prst="rect">
            <a:avLst/>
          </a:prstGeom>
        </p:spPr>
      </p:pic>
    </p:spTree>
    <p:extLst>
      <p:ext uri="{BB962C8B-B14F-4D97-AF65-F5344CB8AC3E}">
        <p14:creationId xmlns:p14="http://schemas.microsoft.com/office/powerpoint/2010/main" val="33440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D47F-D367-95D9-E18E-E98C94D6B993}"/>
              </a:ext>
            </a:extLst>
          </p:cNvPr>
          <p:cNvSpPr>
            <a:spLocks noGrp="1"/>
          </p:cNvSpPr>
          <p:nvPr>
            <p:ph type="title"/>
          </p:nvPr>
        </p:nvSpPr>
        <p:spPr/>
        <p:txBody>
          <a:bodyPr/>
          <a:lstStyle/>
          <a:p>
            <a:r>
              <a:rPr lang="en-US" dirty="0"/>
              <a:t>A Summary of the work I undertook: EDA 2/4</a:t>
            </a:r>
          </a:p>
        </p:txBody>
      </p:sp>
      <p:sp>
        <p:nvSpPr>
          <p:cNvPr id="3" name="Content Placeholder 2">
            <a:extLst>
              <a:ext uri="{FF2B5EF4-FFF2-40B4-BE49-F238E27FC236}">
                <a16:creationId xmlns:a16="http://schemas.microsoft.com/office/drawing/2014/main" id="{05051660-03EC-3CA8-E1AC-1BC3D1E2ABF6}"/>
              </a:ext>
            </a:extLst>
          </p:cNvPr>
          <p:cNvSpPr>
            <a:spLocks noGrp="1"/>
          </p:cNvSpPr>
          <p:nvPr>
            <p:ph idx="1"/>
          </p:nvPr>
        </p:nvSpPr>
        <p:spPr/>
        <p:txBody>
          <a:bodyPr/>
          <a:lstStyle/>
          <a:p>
            <a:r>
              <a:rPr lang="en-US" dirty="0"/>
              <a:t>Figure 3 shows which categories accrue the most traffic for the website based on the number of servings.</a:t>
            </a:r>
          </a:p>
          <a:p>
            <a:r>
              <a:rPr lang="en-US" dirty="0"/>
              <a:t>Figure 4 shows which categories accrue the most traffic for the website based on the number of servings. </a:t>
            </a:r>
          </a:p>
          <a:p>
            <a:endParaRPr lang="en-US" dirty="0"/>
          </a:p>
        </p:txBody>
      </p:sp>
      <p:sp>
        <p:nvSpPr>
          <p:cNvPr id="4" name="Slide Number Placeholder 3">
            <a:extLst>
              <a:ext uri="{FF2B5EF4-FFF2-40B4-BE49-F238E27FC236}">
                <a16:creationId xmlns:a16="http://schemas.microsoft.com/office/drawing/2014/main" id="{221C0CB3-4E1D-921C-38D3-8345F8238E3C}"/>
              </a:ext>
            </a:extLst>
          </p:cNvPr>
          <p:cNvSpPr>
            <a:spLocks noGrp="1"/>
          </p:cNvSpPr>
          <p:nvPr>
            <p:ph type="sldNum" sz="quarter" idx="12"/>
          </p:nvPr>
        </p:nvSpPr>
        <p:spPr/>
        <p:txBody>
          <a:bodyPr/>
          <a:lstStyle/>
          <a:p>
            <a:fld id="{D6AF3DF4-CF38-4E4B-A33B-A91E73122314}" type="slidenum">
              <a:rPr lang="en-US" smtClean="0"/>
              <a:t>10</a:t>
            </a:fld>
            <a:endParaRPr lang="en-US"/>
          </a:p>
        </p:txBody>
      </p:sp>
      <p:pic>
        <p:nvPicPr>
          <p:cNvPr id="2050" name="Picture 2">
            <a:extLst>
              <a:ext uri="{FF2B5EF4-FFF2-40B4-BE49-F238E27FC236}">
                <a16:creationId xmlns:a16="http://schemas.microsoft.com/office/drawing/2014/main" id="{4C667F87-4E9E-8075-4961-1A7289A2E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1622" y="2562192"/>
            <a:ext cx="2743200" cy="3976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83163D8-0DA9-9BE3-3B4E-2ABBD05F9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178" y="3535939"/>
            <a:ext cx="4982711" cy="3002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0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3940-4BB0-4C86-1FDB-14A9536BF36B}"/>
              </a:ext>
            </a:extLst>
          </p:cNvPr>
          <p:cNvSpPr>
            <a:spLocks noGrp="1"/>
          </p:cNvSpPr>
          <p:nvPr>
            <p:ph type="title"/>
          </p:nvPr>
        </p:nvSpPr>
        <p:spPr/>
        <p:txBody>
          <a:bodyPr/>
          <a:lstStyle/>
          <a:p>
            <a:r>
              <a:rPr lang="en-US" dirty="0"/>
              <a:t>A Summary of the work I undertook: EDA 3/4</a:t>
            </a:r>
          </a:p>
        </p:txBody>
      </p:sp>
      <p:sp>
        <p:nvSpPr>
          <p:cNvPr id="3" name="Content Placeholder 2">
            <a:extLst>
              <a:ext uri="{FF2B5EF4-FFF2-40B4-BE49-F238E27FC236}">
                <a16:creationId xmlns:a16="http://schemas.microsoft.com/office/drawing/2014/main" id="{1193DD93-4047-B9DC-AD84-3D7A8EE0B6AE}"/>
              </a:ext>
            </a:extLst>
          </p:cNvPr>
          <p:cNvSpPr>
            <a:spLocks noGrp="1"/>
          </p:cNvSpPr>
          <p:nvPr>
            <p:ph idx="1"/>
          </p:nvPr>
        </p:nvSpPr>
        <p:spPr>
          <a:xfrm>
            <a:off x="838200" y="1825625"/>
            <a:ext cx="3795909" cy="4351338"/>
          </a:xfrm>
        </p:spPr>
        <p:txBody>
          <a:bodyPr>
            <a:normAutofit/>
          </a:bodyPr>
          <a:lstStyle/>
          <a:p>
            <a:r>
              <a:rPr lang="en-US" dirty="0"/>
              <a:t>Figure 5 , 7 indicate that the ingredients have almost no affect on </a:t>
            </a:r>
            <a:r>
              <a:rPr lang="en-US" dirty="0" err="1"/>
              <a:t>wether</a:t>
            </a:r>
            <a:r>
              <a:rPr lang="en-US" dirty="0"/>
              <a:t> the size has high traffic or not, even when </a:t>
            </a:r>
            <a:r>
              <a:rPr lang="en-US" dirty="0" err="1"/>
              <a:t>catagorized</a:t>
            </a:r>
            <a:r>
              <a:rPr lang="en-US" dirty="0"/>
              <a:t> by servings or category.</a:t>
            </a:r>
          </a:p>
          <a:p>
            <a:endParaRPr lang="en-US" dirty="0"/>
          </a:p>
        </p:txBody>
      </p:sp>
      <p:sp>
        <p:nvSpPr>
          <p:cNvPr id="4" name="Slide Number Placeholder 3">
            <a:extLst>
              <a:ext uri="{FF2B5EF4-FFF2-40B4-BE49-F238E27FC236}">
                <a16:creationId xmlns:a16="http://schemas.microsoft.com/office/drawing/2014/main" id="{23700B69-D0E0-4608-6891-4ACA5EF7D137}"/>
              </a:ext>
            </a:extLst>
          </p:cNvPr>
          <p:cNvSpPr>
            <a:spLocks noGrp="1"/>
          </p:cNvSpPr>
          <p:nvPr>
            <p:ph type="sldNum" sz="quarter" idx="12"/>
          </p:nvPr>
        </p:nvSpPr>
        <p:spPr/>
        <p:txBody>
          <a:bodyPr/>
          <a:lstStyle/>
          <a:p>
            <a:fld id="{D6AF3DF4-CF38-4E4B-A33B-A91E73122314}" type="slidenum">
              <a:rPr lang="en-US" smtClean="0"/>
              <a:t>11</a:t>
            </a:fld>
            <a:endParaRPr lang="en-US"/>
          </a:p>
        </p:txBody>
      </p:sp>
      <p:pic>
        <p:nvPicPr>
          <p:cNvPr id="2052" name="Picture 4">
            <a:extLst>
              <a:ext uri="{FF2B5EF4-FFF2-40B4-BE49-F238E27FC236}">
                <a16:creationId xmlns:a16="http://schemas.microsoft.com/office/drawing/2014/main" id="{E06E6E84-3451-239C-690C-BA7BA07F4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109" y="1530551"/>
            <a:ext cx="5746706" cy="31427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67BAF0E-0538-376A-0FDD-D5487A5F0D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299" y="4776286"/>
            <a:ext cx="4914901" cy="158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6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F112-4D29-EB00-95F7-A5EFE13A0D51}"/>
              </a:ext>
            </a:extLst>
          </p:cNvPr>
          <p:cNvSpPr>
            <a:spLocks noGrp="1"/>
          </p:cNvSpPr>
          <p:nvPr>
            <p:ph type="title"/>
          </p:nvPr>
        </p:nvSpPr>
        <p:spPr/>
        <p:txBody>
          <a:bodyPr/>
          <a:lstStyle/>
          <a:p>
            <a:r>
              <a:rPr lang="en-US" dirty="0"/>
              <a:t>A Summary of the work I undertook: EDA 4/4</a:t>
            </a:r>
          </a:p>
        </p:txBody>
      </p:sp>
      <p:sp>
        <p:nvSpPr>
          <p:cNvPr id="4" name="Slide Number Placeholder 3">
            <a:extLst>
              <a:ext uri="{FF2B5EF4-FFF2-40B4-BE49-F238E27FC236}">
                <a16:creationId xmlns:a16="http://schemas.microsoft.com/office/drawing/2014/main" id="{0A5F129A-AFDF-0BF7-A9F4-6A552E36C650}"/>
              </a:ext>
            </a:extLst>
          </p:cNvPr>
          <p:cNvSpPr>
            <a:spLocks noGrp="1"/>
          </p:cNvSpPr>
          <p:nvPr>
            <p:ph type="sldNum" sz="quarter" idx="12"/>
          </p:nvPr>
        </p:nvSpPr>
        <p:spPr/>
        <p:txBody>
          <a:bodyPr/>
          <a:lstStyle/>
          <a:p>
            <a:fld id="{D6AF3DF4-CF38-4E4B-A33B-A91E73122314}" type="slidenum">
              <a:rPr lang="en-US" smtClean="0"/>
              <a:t>12</a:t>
            </a:fld>
            <a:endParaRPr lang="en-US"/>
          </a:p>
        </p:txBody>
      </p:sp>
      <p:pic>
        <p:nvPicPr>
          <p:cNvPr id="1028" name="Picture 4">
            <a:extLst>
              <a:ext uri="{FF2B5EF4-FFF2-40B4-BE49-F238E27FC236}">
                <a16:creationId xmlns:a16="http://schemas.microsoft.com/office/drawing/2014/main" id="{C2D760BE-D0BB-D912-312F-1FFF4B60F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227" y="1485313"/>
            <a:ext cx="3231572" cy="48710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0E62F6A-7E17-98FF-EF96-AF49E8A9D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617" y="1485313"/>
            <a:ext cx="3238338" cy="487103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D5F6F1A-3B76-FF73-8186-F84C3EFE7456}"/>
              </a:ext>
            </a:extLst>
          </p:cNvPr>
          <p:cNvSpPr>
            <a:spLocks noGrp="1"/>
          </p:cNvSpPr>
          <p:nvPr>
            <p:ph idx="1"/>
          </p:nvPr>
        </p:nvSpPr>
        <p:spPr>
          <a:xfrm>
            <a:off x="838200" y="1825625"/>
            <a:ext cx="3637026" cy="4351338"/>
          </a:xfrm>
        </p:spPr>
        <p:txBody>
          <a:bodyPr>
            <a:normAutofit/>
          </a:bodyPr>
          <a:lstStyle/>
          <a:p>
            <a:r>
              <a:rPr lang="en-US" dirty="0"/>
              <a:t>These two figures represent that the distribution of sub-ingredients are highly skewed.</a:t>
            </a:r>
          </a:p>
          <a:p>
            <a:r>
              <a:rPr lang="en-US" dirty="0"/>
              <a:t>So the median is a proper choice for filling null values rather than mean</a:t>
            </a:r>
          </a:p>
          <a:p>
            <a:endParaRPr lang="en-US" dirty="0"/>
          </a:p>
        </p:txBody>
      </p:sp>
    </p:spTree>
    <p:extLst>
      <p:ext uri="{BB962C8B-B14F-4D97-AF65-F5344CB8AC3E}">
        <p14:creationId xmlns:p14="http://schemas.microsoft.com/office/powerpoint/2010/main" val="1658558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1185-B54A-DCF2-9979-FA2233629F63}"/>
              </a:ext>
            </a:extLst>
          </p:cNvPr>
          <p:cNvSpPr>
            <a:spLocks noGrp="1"/>
          </p:cNvSpPr>
          <p:nvPr>
            <p:ph type="title"/>
          </p:nvPr>
        </p:nvSpPr>
        <p:spPr/>
        <p:txBody>
          <a:bodyPr/>
          <a:lstStyle/>
          <a:p>
            <a:r>
              <a:rPr lang="en-US" dirty="0"/>
              <a:t>A Summary of the work I undertook: Model Development 1/3</a:t>
            </a:r>
          </a:p>
        </p:txBody>
      </p:sp>
      <p:sp>
        <p:nvSpPr>
          <p:cNvPr id="3" name="Content Placeholder 2">
            <a:extLst>
              <a:ext uri="{FF2B5EF4-FFF2-40B4-BE49-F238E27FC236}">
                <a16:creationId xmlns:a16="http://schemas.microsoft.com/office/drawing/2014/main" id="{3233E2FD-806F-2CC7-BFB1-F3140474B3FC}"/>
              </a:ext>
            </a:extLst>
          </p:cNvPr>
          <p:cNvSpPr>
            <a:spLocks noGrp="1"/>
          </p:cNvSpPr>
          <p:nvPr>
            <p:ph idx="1"/>
          </p:nvPr>
        </p:nvSpPr>
        <p:spPr/>
        <p:txBody>
          <a:bodyPr>
            <a:normAutofit fontScale="85000" lnSpcReduction="10000"/>
          </a:bodyPr>
          <a:lstStyle/>
          <a:p>
            <a:r>
              <a:rPr lang="en-US" b="1" dirty="0"/>
              <a:t>First:</a:t>
            </a:r>
          </a:p>
          <a:p>
            <a:pPr marL="0" indent="0">
              <a:buNone/>
            </a:pPr>
            <a:r>
              <a:rPr lang="en-US" dirty="0"/>
              <a:t>1. Features and Labels Separation:  Predictor variables are assigned to a variable X whereas the target variable "</a:t>
            </a:r>
            <a:r>
              <a:rPr lang="en-US" dirty="0" err="1"/>
              <a:t>high_traffic</a:t>
            </a:r>
            <a:r>
              <a:rPr lang="en-US" dirty="0"/>
              <a:t>" is assigned to a variable y.</a:t>
            </a:r>
          </a:p>
          <a:p>
            <a:pPr marL="0" indent="0">
              <a:buNone/>
            </a:pPr>
            <a:r>
              <a:rPr lang="en-US" dirty="0"/>
              <a:t>2. Train/Test: The dataset is fractioned into a training and validation set.</a:t>
            </a:r>
          </a:p>
          <a:p>
            <a:r>
              <a:rPr lang="en-US" b="1" dirty="0"/>
              <a:t>Then, for each Round of CV, this process should be followed:</a:t>
            </a:r>
          </a:p>
          <a:p>
            <a:pPr marL="0" indent="0">
              <a:buNone/>
            </a:pPr>
            <a:r>
              <a:rPr lang="en-US" dirty="0"/>
              <a:t>1. Filling Nulls: Replacing each null value with the median value of each column grouped by category.</a:t>
            </a:r>
          </a:p>
          <a:p>
            <a:pPr marL="0" indent="0">
              <a:buNone/>
            </a:pPr>
            <a:r>
              <a:rPr lang="en-US" dirty="0"/>
              <a:t>2. Scaling: I'll use standard scaler to scale my data as it is necessary for algorithms such as KNN.</a:t>
            </a:r>
          </a:p>
          <a:p>
            <a:pPr marL="0" indent="0">
              <a:buNone/>
            </a:pPr>
            <a:r>
              <a:rPr lang="en-US" dirty="0"/>
              <a:t>3. One-Hot Coding: Category column need to be converted to one-hot format.</a:t>
            </a:r>
          </a:p>
          <a:p>
            <a:pPr marL="0" indent="0">
              <a:buNone/>
            </a:pPr>
            <a:r>
              <a:rPr lang="en-US" dirty="0"/>
              <a:t>4. Train: training the model.</a:t>
            </a:r>
          </a:p>
        </p:txBody>
      </p:sp>
      <p:sp>
        <p:nvSpPr>
          <p:cNvPr id="4" name="Slide Number Placeholder 3">
            <a:extLst>
              <a:ext uri="{FF2B5EF4-FFF2-40B4-BE49-F238E27FC236}">
                <a16:creationId xmlns:a16="http://schemas.microsoft.com/office/drawing/2014/main" id="{FFCA2257-D296-9EDE-99C0-1248A2ABCC85}"/>
              </a:ext>
            </a:extLst>
          </p:cNvPr>
          <p:cNvSpPr>
            <a:spLocks noGrp="1"/>
          </p:cNvSpPr>
          <p:nvPr>
            <p:ph type="sldNum" sz="quarter" idx="12"/>
          </p:nvPr>
        </p:nvSpPr>
        <p:spPr/>
        <p:txBody>
          <a:bodyPr/>
          <a:lstStyle/>
          <a:p>
            <a:fld id="{D6AF3DF4-CF38-4E4B-A33B-A91E73122314}" type="slidenum">
              <a:rPr lang="en-US" smtClean="0"/>
              <a:t>13</a:t>
            </a:fld>
            <a:endParaRPr lang="en-US"/>
          </a:p>
        </p:txBody>
      </p:sp>
    </p:spTree>
    <p:extLst>
      <p:ext uri="{BB962C8B-B14F-4D97-AF65-F5344CB8AC3E}">
        <p14:creationId xmlns:p14="http://schemas.microsoft.com/office/powerpoint/2010/main" val="189557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6589-2482-B6B0-7660-579D88F273F8}"/>
              </a:ext>
            </a:extLst>
          </p:cNvPr>
          <p:cNvSpPr>
            <a:spLocks noGrp="1"/>
          </p:cNvSpPr>
          <p:nvPr>
            <p:ph type="title"/>
          </p:nvPr>
        </p:nvSpPr>
        <p:spPr/>
        <p:txBody>
          <a:bodyPr/>
          <a:lstStyle/>
          <a:p>
            <a:r>
              <a:rPr lang="en-US" dirty="0"/>
              <a:t>A Summary of the work I undertook: Model Development 2/3</a:t>
            </a:r>
          </a:p>
        </p:txBody>
      </p:sp>
      <p:sp>
        <p:nvSpPr>
          <p:cNvPr id="3" name="Content Placeholder 2">
            <a:extLst>
              <a:ext uri="{FF2B5EF4-FFF2-40B4-BE49-F238E27FC236}">
                <a16:creationId xmlns:a16="http://schemas.microsoft.com/office/drawing/2014/main" id="{8AB46ADA-A66B-B60B-D5BA-CF912698EEA4}"/>
              </a:ext>
            </a:extLst>
          </p:cNvPr>
          <p:cNvSpPr>
            <a:spLocks noGrp="1"/>
          </p:cNvSpPr>
          <p:nvPr>
            <p:ph idx="1"/>
          </p:nvPr>
        </p:nvSpPr>
        <p:spPr/>
        <p:txBody>
          <a:bodyPr>
            <a:normAutofit fontScale="92500" lnSpcReduction="10000"/>
          </a:bodyPr>
          <a:lstStyle/>
          <a:p>
            <a:r>
              <a:rPr lang="en-US" dirty="0"/>
              <a:t>I used </a:t>
            </a:r>
            <a:r>
              <a:rPr lang="en-US" dirty="0" err="1"/>
              <a:t>GridSearchCV</a:t>
            </a:r>
            <a:r>
              <a:rPr lang="en-US" dirty="0"/>
              <a:t> to find the best parameters</a:t>
            </a:r>
          </a:p>
          <a:p>
            <a:r>
              <a:rPr lang="en-US" dirty="0"/>
              <a:t>I used KNN and Logistic Regression</a:t>
            </a:r>
          </a:p>
          <a:p>
            <a:r>
              <a:rPr lang="en-US" dirty="0"/>
              <a:t>I used pipeline to automize the preprocessing </a:t>
            </a:r>
          </a:p>
          <a:p>
            <a:r>
              <a:rPr lang="en-US" dirty="0"/>
              <a:t>Scoring metrics: ROC curve</a:t>
            </a:r>
          </a:p>
          <a:p>
            <a:r>
              <a:rPr lang="en-US" dirty="0"/>
              <a:t>KNN</a:t>
            </a:r>
          </a:p>
          <a:p>
            <a:pPr lvl="1"/>
            <a:r>
              <a:rPr lang="en-US" dirty="0"/>
              <a:t>Best Score: 0.8106323444346717</a:t>
            </a:r>
          </a:p>
          <a:p>
            <a:pPr lvl="1"/>
            <a:r>
              <a:rPr lang="en-US" dirty="0"/>
              <a:t>Best Score: {'</a:t>
            </a:r>
            <a:r>
              <a:rPr lang="en-US" dirty="0" err="1"/>
              <a:t>knn</a:t>
            </a:r>
            <a:r>
              <a:rPr lang="en-US" dirty="0"/>
              <a:t>__</a:t>
            </a:r>
            <a:r>
              <a:rPr lang="en-US" dirty="0" err="1"/>
              <a:t>leaf_size</a:t>
            </a:r>
            <a:r>
              <a:rPr lang="en-US" dirty="0"/>
              <a:t>’: 40, '</a:t>
            </a:r>
            <a:r>
              <a:rPr lang="en-US" dirty="0" err="1"/>
              <a:t>knn</a:t>
            </a:r>
            <a:r>
              <a:rPr lang="en-US" dirty="0"/>
              <a:t>__</a:t>
            </a:r>
            <a:r>
              <a:rPr lang="en-US" dirty="0" err="1"/>
              <a:t>n_neighbors</a:t>
            </a:r>
            <a:r>
              <a:rPr lang="en-US" dirty="0"/>
              <a:t>': 40, '</a:t>
            </a:r>
            <a:r>
              <a:rPr lang="en-US" dirty="0" err="1"/>
              <a:t>knn</a:t>
            </a:r>
            <a:r>
              <a:rPr lang="en-US" dirty="0"/>
              <a:t>__weights': 'uniform’}</a:t>
            </a:r>
          </a:p>
          <a:p>
            <a:r>
              <a:rPr lang="en-US" dirty="0"/>
              <a:t>LR</a:t>
            </a:r>
          </a:p>
          <a:p>
            <a:pPr lvl="1"/>
            <a:r>
              <a:rPr lang="en-US" dirty="0"/>
              <a:t>Best Score: 0.8170619884153059</a:t>
            </a:r>
          </a:p>
          <a:p>
            <a:pPr lvl="1"/>
            <a:r>
              <a:rPr lang="en-US" dirty="0"/>
              <a:t>Best Score: {'</a:t>
            </a:r>
            <a:r>
              <a:rPr lang="en-US" dirty="0" err="1"/>
              <a:t>lr</a:t>
            </a:r>
            <a:r>
              <a:rPr lang="en-US" dirty="0"/>
              <a:t>__C': 0.01, '</a:t>
            </a:r>
            <a:r>
              <a:rPr lang="en-US" dirty="0" err="1"/>
              <a:t>lr</a:t>
            </a:r>
            <a:r>
              <a:rPr lang="en-US" dirty="0"/>
              <a:t>__</a:t>
            </a:r>
            <a:r>
              <a:rPr lang="en-US" dirty="0" err="1"/>
              <a:t>max_iter</a:t>
            </a:r>
            <a:r>
              <a:rPr lang="en-US" dirty="0"/>
              <a:t>': 50, '</a:t>
            </a:r>
            <a:r>
              <a:rPr lang="en-US" dirty="0" err="1"/>
              <a:t>lr</a:t>
            </a:r>
            <a:r>
              <a:rPr lang="en-US" dirty="0"/>
              <a:t>__penalty': 'l2'}</a:t>
            </a:r>
          </a:p>
        </p:txBody>
      </p:sp>
      <p:sp>
        <p:nvSpPr>
          <p:cNvPr id="4" name="Slide Number Placeholder 3">
            <a:extLst>
              <a:ext uri="{FF2B5EF4-FFF2-40B4-BE49-F238E27FC236}">
                <a16:creationId xmlns:a16="http://schemas.microsoft.com/office/drawing/2014/main" id="{48816EB3-7F1B-B51C-10F3-4FACB63CC825}"/>
              </a:ext>
            </a:extLst>
          </p:cNvPr>
          <p:cNvSpPr>
            <a:spLocks noGrp="1"/>
          </p:cNvSpPr>
          <p:nvPr>
            <p:ph type="sldNum" sz="quarter" idx="12"/>
          </p:nvPr>
        </p:nvSpPr>
        <p:spPr/>
        <p:txBody>
          <a:bodyPr/>
          <a:lstStyle/>
          <a:p>
            <a:fld id="{D6AF3DF4-CF38-4E4B-A33B-A91E73122314}" type="slidenum">
              <a:rPr lang="en-US" smtClean="0"/>
              <a:t>14</a:t>
            </a:fld>
            <a:endParaRPr lang="en-US"/>
          </a:p>
        </p:txBody>
      </p:sp>
    </p:spTree>
    <p:extLst>
      <p:ext uri="{BB962C8B-B14F-4D97-AF65-F5344CB8AC3E}">
        <p14:creationId xmlns:p14="http://schemas.microsoft.com/office/powerpoint/2010/main" val="1306511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3C3F-25DD-C6AD-FD54-C4A524BE6017}"/>
              </a:ext>
            </a:extLst>
          </p:cNvPr>
          <p:cNvSpPr>
            <a:spLocks noGrp="1"/>
          </p:cNvSpPr>
          <p:nvPr>
            <p:ph type="title"/>
          </p:nvPr>
        </p:nvSpPr>
        <p:spPr/>
        <p:txBody>
          <a:bodyPr/>
          <a:lstStyle/>
          <a:p>
            <a:r>
              <a:rPr lang="en-US" dirty="0"/>
              <a:t>A Summary of the work I undertook: Model Development 3/3</a:t>
            </a:r>
          </a:p>
        </p:txBody>
      </p:sp>
      <p:sp>
        <p:nvSpPr>
          <p:cNvPr id="4" name="Slide Number Placeholder 3">
            <a:extLst>
              <a:ext uri="{FF2B5EF4-FFF2-40B4-BE49-F238E27FC236}">
                <a16:creationId xmlns:a16="http://schemas.microsoft.com/office/drawing/2014/main" id="{6DBCBE81-198D-F0A1-0E98-79067AB986BA}"/>
              </a:ext>
            </a:extLst>
          </p:cNvPr>
          <p:cNvSpPr>
            <a:spLocks noGrp="1"/>
          </p:cNvSpPr>
          <p:nvPr>
            <p:ph type="sldNum" sz="quarter" idx="12"/>
          </p:nvPr>
        </p:nvSpPr>
        <p:spPr/>
        <p:txBody>
          <a:bodyPr/>
          <a:lstStyle/>
          <a:p>
            <a:fld id="{D6AF3DF4-CF38-4E4B-A33B-A91E73122314}" type="slidenum">
              <a:rPr lang="en-US" smtClean="0"/>
              <a:t>15</a:t>
            </a:fld>
            <a:endParaRPr lang="en-US"/>
          </a:p>
        </p:txBody>
      </p:sp>
      <p:pic>
        <p:nvPicPr>
          <p:cNvPr id="3076" name="Picture 4">
            <a:extLst>
              <a:ext uri="{FF2B5EF4-FFF2-40B4-BE49-F238E27FC236}">
                <a16:creationId xmlns:a16="http://schemas.microsoft.com/office/drawing/2014/main" id="{864BCE8C-F39B-4D31-549A-11B28FFCC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031" y="1896660"/>
            <a:ext cx="8299938" cy="425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25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39180-AFA8-1B6E-79CA-7CC972C57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82A653-8470-8E06-F4A5-948E1D1B2E80}"/>
              </a:ext>
            </a:extLst>
          </p:cNvPr>
          <p:cNvSpPr>
            <a:spLocks noGrp="1"/>
          </p:cNvSpPr>
          <p:nvPr>
            <p:ph type="title"/>
          </p:nvPr>
        </p:nvSpPr>
        <p:spPr/>
        <p:txBody>
          <a:bodyPr/>
          <a:lstStyle/>
          <a:p>
            <a:r>
              <a:rPr lang="en-US" dirty="0"/>
              <a:t>A Summary of the work I undertook: Model Evaluation 1/2</a:t>
            </a:r>
          </a:p>
        </p:txBody>
      </p:sp>
      <p:sp>
        <p:nvSpPr>
          <p:cNvPr id="4" name="Slide Number Placeholder 3">
            <a:extLst>
              <a:ext uri="{FF2B5EF4-FFF2-40B4-BE49-F238E27FC236}">
                <a16:creationId xmlns:a16="http://schemas.microsoft.com/office/drawing/2014/main" id="{8826B43C-5AF7-349D-EF9F-AB99BFC2A210}"/>
              </a:ext>
            </a:extLst>
          </p:cNvPr>
          <p:cNvSpPr>
            <a:spLocks noGrp="1"/>
          </p:cNvSpPr>
          <p:nvPr>
            <p:ph type="sldNum" sz="quarter" idx="12"/>
          </p:nvPr>
        </p:nvSpPr>
        <p:spPr/>
        <p:txBody>
          <a:bodyPr/>
          <a:lstStyle/>
          <a:p>
            <a:fld id="{D6AF3DF4-CF38-4E4B-A33B-A91E73122314}" type="slidenum">
              <a:rPr lang="en-US" smtClean="0"/>
              <a:t>16</a:t>
            </a:fld>
            <a:endParaRPr lang="en-US"/>
          </a:p>
        </p:txBody>
      </p:sp>
      <p:sp>
        <p:nvSpPr>
          <p:cNvPr id="12" name="Content Placeholder 11">
            <a:extLst>
              <a:ext uri="{FF2B5EF4-FFF2-40B4-BE49-F238E27FC236}">
                <a16:creationId xmlns:a16="http://schemas.microsoft.com/office/drawing/2014/main" id="{90DABE15-9823-C816-66E3-D12804ED6796}"/>
              </a:ext>
            </a:extLst>
          </p:cNvPr>
          <p:cNvSpPr>
            <a:spLocks noGrp="1"/>
          </p:cNvSpPr>
          <p:nvPr>
            <p:ph idx="1"/>
          </p:nvPr>
        </p:nvSpPr>
        <p:spPr/>
        <p:txBody>
          <a:bodyPr/>
          <a:lstStyle/>
          <a:p>
            <a:endParaRPr lang="en-US" dirty="0"/>
          </a:p>
          <a:p>
            <a:endParaRPr lang="en-US" dirty="0"/>
          </a:p>
        </p:txBody>
      </p:sp>
      <p:pic>
        <p:nvPicPr>
          <p:cNvPr id="6" name="Picture 5">
            <a:extLst>
              <a:ext uri="{FF2B5EF4-FFF2-40B4-BE49-F238E27FC236}">
                <a16:creationId xmlns:a16="http://schemas.microsoft.com/office/drawing/2014/main" id="{033734B1-4639-1411-E4E3-5A80CA2B5F51}"/>
              </a:ext>
            </a:extLst>
          </p:cNvPr>
          <p:cNvPicPr>
            <a:picLocks noChangeAspect="1"/>
          </p:cNvPicPr>
          <p:nvPr/>
        </p:nvPicPr>
        <p:blipFill>
          <a:blip r:embed="rId3"/>
          <a:stretch>
            <a:fillRect/>
          </a:stretch>
        </p:blipFill>
        <p:spPr>
          <a:xfrm>
            <a:off x="3635629" y="1768059"/>
            <a:ext cx="4920741" cy="4724816"/>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20AD8BE1-CA69-03CC-0A20-F91C843C7214}"/>
                  </a:ext>
                </a:extLst>
              </p14:cNvPr>
              <p14:cNvContentPartPr/>
              <p14:nvPr/>
            </p14:nvContentPartPr>
            <p14:xfrm>
              <a:off x="6850020" y="3641880"/>
              <a:ext cx="654840" cy="15840"/>
            </p14:xfrm>
          </p:contentPart>
        </mc:Choice>
        <mc:Fallback xmlns="">
          <p:pic>
            <p:nvPicPr>
              <p:cNvPr id="9" name="Ink 8">
                <a:extLst>
                  <a:ext uri="{FF2B5EF4-FFF2-40B4-BE49-F238E27FC236}">
                    <a16:creationId xmlns:a16="http://schemas.microsoft.com/office/drawing/2014/main" id="{20AD8BE1-CA69-03CC-0A20-F91C843C7214}"/>
                  </a:ext>
                </a:extLst>
              </p:cNvPr>
              <p:cNvPicPr/>
              <p:nvPr/>
            </p:nvPicPr>
            <p:blipFill>
              <a:blip r:embed="rId5"/>
              <a:stretch>
                <a:fillRect/>
              </a:stretch>
            </p:blipFill>
            <p:spPr>
              <a:xfrm>
                <a:off x="6843900" y="3635760"/>
                <a:ext cx="667080" cy="28080"/>
              </a:xfrm>
              <a:prstGeom prst="rect">
                <a:avLst/>
              </a:prstGeom>
            </p:spPr>
          </p:pic>
        </mc:Fallback>
      </mc:AlternateContent>
    </p:spTree>
    <p:extLst>
      <p:ext uri="{BB962C8B-B14F-4D97-AF65-F5344CB8AC3E}">
        <p14:creationId xmlns:p14="http://schemas.microsoft.com/office/powerpoint/2010/main" val="526036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EBCD-36EF-7B79-9851-45C47B3D1586}"/>
              </a:ext>
            </a:extLst>
          </p:cNvPr>
          <p:cNvSpPr>
            <a:spLocks noGrp="1"/>
          </p:cNvSpPr>
          <p:nvPr>
            <p:ph type="title"/>
          </p:nvPr>
        </p:nvSpPr>
        <p:spPr/>
        <p:txBody>
          <a:bodyPr/>
          <a:lstStyle/>
          <a:p>
            <a:r>
              <a:rPr lang="en-US" dirty="0"/>
              <a:t>A Summary of the work I undertook: Model Evaluation 2/2</a:t>
            </a:r>
          </a:p>
        </p:txBody>
      </p:sp>
      <p:sp>
        <p:nvSpPr>
          <p:cNvPr id="4" name="Slide Number Placeholder 3">
            <a:extLst>
              <a:ext uri="{FF2B5EF4-FFF2-40B4-BE49-F238E27FC236}">
                <a16:creationId xmlns:a16="http://schemas.microsoft.com/office/drawing/2014/main" id="{2F930740-A5C1-FDB5-CC43-EACAC3F55643}"/>
              </a:ext>
            </a:extLst>
          </p:cNvPr>
          <p:cNvSpPr>
            <a:spLocks noGrp="1"/>
          </p:cNvSpPr>
          <p:nvPr>
            <p:ph type="sldNum" sz="quarter" idx="12"/>
          </p:nvPr>
        </p:nvSpPr>
        <p:spPr/>
        <p:txBody>
          <a:bodyPr/>
          <a:lstStyle/>
          <a:p>
            <a:fld id="{D6AF3DF4-CF38-4E4B-A33B-A91E73122314}" type="slidenum">
              <a:rPr lang="en-US" smtClean="0"/>
              <a:t>17</a:t>
            </a:fld>
            <a:endParaRPr lang="en-US"/>
          </a:p>
        </p:txBody>
      </p:sp>
      <p:pic>
        <p:nvPicPr>
          <p:cNvPr id="2050" name="Picture 2">
            <a:extLst>
              <a:ext uri="{FF2B5EF4-FFF2-40B4-BE49-F238E27FC236}">
                <a16:creationId xmlns:a16="http://schemas.microsoft.com/office/drawing/2014/main" id="{A1D3929F-3AA7-AA01-1F5D-24B0E1788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2011" y="2153920"/>
            <a:ext cx="5162528"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156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6906-29E4-F346-F2CF-5796C5EDD57E}"/>
              </a:ext>
            </a:extLst>
          </p:cNvPr>
          <p:cNvSpPr>
            <a:spLocks noGrp="1"/>
          </p:cNvSpPr>
          <p:nvPr>
            <p:ph type="title"/>
          </p:nvPr>
        </p:nvSpPr>
        <p:spPr/>
        <p:txBody>
          <a:bodyPr/>
          <a:lstStyle/>
          <a:p>
            <a:r>
              <a:rPr lang="en-US" dirty="0"/>
              <a:t>Key Findings Including the Metric to Monitor and Current Estimation 1/2</a:t>
            </a:r>
          </a:p>
        </p:txBody>
      </p:sp>
      <p:sp>
        <p:nvSpPr>
          <p:cNvPr id="4" name="Slide Number Placeholder 3">
            <a:extLst>
              <a:ext uri="{FF2B5EF4-FFF2-40B4-BE49-F238E27FC236}">
                <a16:creationId xmlns:a16="http://schemas.microsoft.com/office/drawing/2014/main" id="{99E05950-12F6-FCDE-0D4C-23FB69917A9E}"/>
              </a:ext>
            </a:extLst>
          </p:cNvPr>
          <p:cNvSpPr>
            <a:spLocks noGrp="1"/>
          </p:cNvSpPr>
          <p:nvPr>
            <p:ph type="sldNum" sz="quarter" idx="12"/>
          </p:nvPr>
        </p:nvSpPr>
        <p:spPr/>
        <p:txBody>
          <a:bodyPr/>
          <a:lstStyle/>
          <a:p>
            <a:fld id="{D6AF3DF4-CF38-4E4B-A33B-A91E73122314}" type="slidenum">
              <a:rPr lang="en-US" smtClean="0"/>
              <a:t>18</a:t>
            </a:fld>
            <a:endParaRPr lang="en-US"/>
          </a:p>
        </p:txBody>
      </p:sp>
      <p:sp>
        <p:nvSpPr>
          <p:cNvPr id="8" name="Content Placeholder 7">
            <a:extLst>
              <a:ext uri="{FF2B5EF4-FFF2-40B4-BE49-F238E27FC236}">
                <a16:creationId xmlns:a16="http://schemas.microsoft.com/office/drawing/2014/main" id="{1C7D3639-DAB2-9E20-B863-AB32063320E3}"/>
              </a:ext>
            </a:extLst>
          </p:cNvPr>
          <p:cNvSpPr>
            <a:spLocks noGrp="1"/>
          </p:cNvSpPr>
          <p:nvPr>
            <p:ph idx="1"/>
          </p:nvPr>
        </p:nvSpPr>
        <p:spPr/>
        <p:txBody>
          <a:bodyPr/>
          <a:lstStyle/>
          <a:p>
            <a:r>
              <a:rPr lang="en-US" dirty="0"/>
              <a:t>The model performs better in predicting the True class than the False class, as indicated by the higher precision and recall scores for True.</a:t>
            </a:r>
          </a:p>
          <a:p>
            <a:r>
              <a:rPr lang="en-US" dirty="0"/>
              <a:t>There is some imbalance in performance between the two classes, suggesting that further model tuning or the use of techniques like class weighting or oversampling the minority class could improve overall predictive performance.</a:t>
            </a:r>
          </a:p>
          <a:p>
            <a:endParaRPr lang="en-US" dirty="0"/>
          </a:p>
        </p:txBody>
      </p:sp>
      <p:pic>
        <p:nvPicPr>
          <p:cNvPr id="5" name="Picture 4">
            <a:extLst>
              <a:ext uri="{FF2B5EF4-FFF2-40B4-BE49-F238E27FC236}">
                <a16:creationId xmlns:a16="http://schemas.microsoft.com/office/drawing/2014/main" id="{77CEF00B-E27E-CA1B-0034-401426D5783B}"/>
              </a:ext>
            </a:extLst>
          </p:cNvPr>
          <p:cNvPicPr>
            <a:picLocks noChangeAspect="1"/>
          </p:cNvPicPr>
          <p:nvPr/>
        </p:nvPicPr>
        <p:blipFill>
          <a:blip r:embed="rId3"/>
          <a:stretch>
            <a:fillRect/>
          </a:stretch>
        </p:blipFill>
        <p:spPr>
          <a:xfrm>
            <a:off x="2628718" y="4888044"/>
            <a:ext cx="6934564" cy="1833431"/>
          </a:xfrm>
          <a:prstGeom prst="rect">
            <a:avLst/>
          </a:prstGeom>
        </p:spPr>
      </p:pic>
    </p:spTree>
    <p:extLst>
      <p:ext uri="{BB962C8B-B14F-4D97-AF65-F5344CB8AC3E}">
        <p14:creationId xmlns:p14="http://schemas.microsoft.com/office/powerpoint/2010/main" val="14163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3149-7054-D6CF-E3A0-84B7EE52461A}"/>
              </a:ext>
            </a:extLst>
          </p:cNvPr>
          <p:cNvSpPr>
            <a:spLocks noGrp="1"/>
          </p:cNvSpPr>
          <p:nvPr>
            <p:ph type="title"/>
          </p:nvPr>
        </p:nvSpPr>
        <p:spPr/>
        <p:txBody>
          <a:bodyPr/>
          <a:lstStyle/>
          <a:p>
            <a:r>
              <a:rPr lang="en-US" dirty="0"/>
              <a:t>Key Findings Including the Metric to Monitor and Current Estimation 2/2</a:t>
            </a:r>
          </a:p>
        </p:txBody>
      </p:sp>
      <p:sp>
        <p:nvSpPr>
          <p:cNvPr id="3" name="Content Placeholder 2">
            <a:extLst>
              <a:ext uri="{FF2B5EF4-FFF2-40B4-BE49-F238E27FC236}">
                <a16:creationId xmlns:a16="http://schemas.microsoft.com/office/drawing/2014/main" id="{995DBD92-5DBE-5ECC-3FA1-65D34FEF1829}"/>
              </a:ext>
            </a:extLst>
          </p:cNvPr>
          <p:cNvSpPr>
            <a:spLocks noGrp="1"/>
          </p:cNvSpPr>
          <p:nvPr>
            <p:ph idx="1"/>
          </p:nvPr>
        </p:nvSpPr>
        <p:spPr/>
        <p:txBody>
          <a:bodyPr>
            <a:normAutofit/>
          </a:bodyPr>
          <a:lstStyle/>
          <a:p>
            <a:r>
              <a:rPr lang="en-US" dirty="0"/>
              <a:t>The model has a reasonable overall accuracy of 80.5%, but you may want to explore strategies to enhance the identification of the False class to reduce misclassifications.</a:t>
            </a:r>
          </a:p>
          <a:p>
            <a:r>
              <a:rPr lang="en-US" dirty="0"/>
              <a:t>To improve overall accuracy, we could consider preparing a larger dataset, which would provide more diverse examples for the model to learn from. Additionally, utilizing more sophisticated machine learning models, such as neural networks, may enhance our predictions.</a:t>
            </a:r>
          </a:p>
        </p:txBody>
      </p:sp>
      <p:sp>
        <p:nvSpPr>
          <p:cNvPr id="4" name="Slide Number Placeholder 3">
            <a:extLst>
              <a:ext uri="{FF2B5EF4-FFF2-40B4-BE49-F238E27FC236}">
                <a16:creationId xmlns:a16="http://schemas.microsoft.com/office/drawing/2014/main" id="{F0655DFA-04B5-FF13-3EB3-441CFF8ED687}"/>
              </a:ext>
            </a:extLst>
          </p:cNvPr>
          <p:cNvSpPr>
            <a:spLocks noGrp="1"/>
          </p:cNvSpPr>
          <p:nvPr>
            <p:ph type="sldNum" sz="quarter" idx="12"/>
          </p:nvPr>
        </p:nvSpPr>
        <p:spPr/>
        <p:txBody>
          <a:bodyPr/>
          <a:lstStyle/>
          <a:p>
            <a:fld id="{D6AF3DF4-CF38-4E4B-A33B-A91E73122314}" type="slidenum">
              <a:rPr lang="en-US" smtClean="0"/>
              <a:t>19</a:t>
            </a:fld>
            <a:endParaRPr lang="en-US"/>
          </a:p>
        </p:txBody>
      </p:sp>
    </p:spTree>
    <p:extLst>
      <p:ext uri="{BB962C8B-B14F-4D97-AF65-F5344CB8AC3E}">
        <p14:creationId xmlns:p14="http://schemas.microsoft.com/office/powerpoint/2010/main" val="44963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2E66-34B2-8711-4757-4EAD647925B8}"/>
              </a:ext>
            </a:extLst>
          </p:cNvPr>
          <p:cNvSpPr>
            <a:spLocks noGrp="1"/>
          </p:cNvSpPr>
          <p:nvPr>
            <p:ph type="title"/>
          </p:nvPr>
        </p:nvSpPr>
        <p:spPr/>
        <p:txBody>
          <a:bodyPr/>
          <a:lstStyle/>
          <a:p>
            <a:r>
              <a:rPr lang="en-US" dirty="0"/>
              <a:t>Presentation Contents</a:t>
            </a:r>
          </a:p>
        </p:txBody>
      </p:sp>
      <p:sp>
        <p:nvSpPr>
          <p:cNvPr id="3" name="Content Placeholder 2">
            <a:extLst>
              <a:ext uri="{FF2B5EF4-FFF2-40B4-BE49-F238E27FC236}">
                <a16:creationId xmlns:a16="http://schemas.microsoft.com/office/drawing/2014/main" id="{2D10305E-9B27-05E9-AA5A-9D8F9FEDB748}"/>
              </a:ext>
            </a:extLst>
          </p:cNvPr>
          <p:cNvSpPr>
            <a:spLocks noGrp="1"/>
          </p:cNvSpPr>
          <p:nvPr>
            <p:ph idx="1"/>
          </p:nvPr>
        </p:nvSpPr>
        <p:spPr/>
        <p:txBody>
          <a:bodyPr>
            <a:normAutofit/>
          </a:bodyPr>
          <a:lstStyle/>
          <a:p>
            <a:r>
              <a:rPr lang="en-US" dirty="0"/>
              <a:t>Overview Of The Project and Business Goals</a:t>
            </a:r>
          </a:p>
          <a:p>
            <a:r>
              <a:rPr lang="en-US" dirty="0"/>
              <a:t>A Summary of The Work I Undertook</a:t>
            </a:r>
          </a:p>
          <a:p>
            <a:pPr lvl="1"/>
            <a:r>
              <a:rPr lang="en-US" dirty="0"/>
              <a:t>Data Validation</a:t>
            </a:r>
          </a:p>
          <a:p>
            <a:pPr lvl="1"/>
            <a:r>
              <a:rPr lang="en-US" dirty="0"/>
              <a:t>Exploratory Analysis</a:t>
            </a:r>
          </a:p>
          <a:p>
            <a:pPr lvl="1"/>
            <a:r>
              <a:rPr lang="en-US" dirty="0"/>
              <a:t>Model Deployment</a:t>
            </a:r>
          </a:p>
          <a:p>
            <a:pPr lvl="1"/>
            <a:r>
              <a:rPr lang="en-US" dirty="0"/>
              <a:t>Model Evaluation</a:t>
            </a:r>
          </a:p>
          <a:p>
            <a:r>
              <a:rPr lang="en-US" dirty="0"/>
              <a:t>Key Findings Including the Metric to Monitor and Current Estimation</a:t>
            </a:r>
          </a:p>
          <a:p>
            <a:r>
              <a:rPr lang="en-US" dirty="0"/>
              <a:t>Recommendations to the Business</a:t>
            </a:r>
          </a:p>
          <a:p>
            <a:endParaRPr lang="en-US" dirty="0"/>
          </a:p>
        </p:txBody>
      </p:sp>
      <p:sp>
        <p:nvSpPr>
          <p:cNvPr id="4" name="Slide Number Placeholder 3">
            <a:extLst>
              <a:ext uri="{FF2B5EF4-FFF2-40B4-BE49-F238E27FC236}">
                <a16:creationId xmlns:a16="http://schemas.microsoft.com/office/drawing/2014/main" id="{BD7A6363-90AE-1FF9-DA4C-CC279BA1DB8F}"/>
              </a:ext>
            </a:extLst>
          </p:cNvPr>
          <p:cNvSpPr>
            <a:spLocks noGrp="1"/>
          </p:cNvSpPr>
          <p:nvPr>
            <p:ph type="sldNum" sz="quarter" idx="12"/>
          </p:nvPr>
        </p:nvSpPr>
        <p:spPr/>
        <p:txBody>
          <a:bodyPr/>
          <a:lstStyle/>
          <a:p>
            <a:fld id="{D6AF3DF4-CF38-4E4B-A33B-A91E73122314}" type="slidenum">
              <a:rPr lang="en-US" smtClean="0"/>
              <a:t>2</a:t>
            </a:fld>
            <a:endParaRPr lang="en-US"/>
          </a:p>
        </p:txBody>
      </p:sp>
    </p:spTree>
    <p:extLst>
      <p:ext uri="{BB962C8B-B14F-4D97-AF65-F5344CB8AC3E}">
        <p14:creationId xmlns:p14="http://schemas.microsoft.com/office/powerpoint/2010/main" val="2942913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39F6-7AEF-A025-2A3B-117793047286}"/>
              </a:ext>
            </a:extLst>
          </p:cNvPr>
          <p:cNvSpPr>
            <a:spLocks noGrp="1"/>
          </p:cNvSpPr>
          <p:nvPr>
            <p:ph type="title"/>
          </p:nvPr>
        </p:nvSpPr>
        <p:spPr/>
        <p:txBody>
          <a:bodyPr/>
          <a:lstStyle/>
          <a:p>
            <a:r>
              <a:rPr lang="en-US" dirty="0"/>
              <a:t>Recommendations to the Business</a:t>
            </a:r>
          </a:p>
        </p:txBody>
      </p:sp>
      <p:sp>
        <p:nvSpPr>
          <p:cNvPr id="3" name="Content Placeholder 2">
            <a:extLst>
              <a:ext uri="{FF2B5EF4-FFF2-40B4-BE49-F238E27FC236}">
                <a16:creationId xmlns:a16="http://schemas.microsoft.com/office/drawing/2014/main" id="{296982E2-7487-0D23-2091-E164C18B5962}"/>
              </a:ext>
            </a:extLst>
          </p:cNvPr>
          <p:cNvSpPr>
            <a:spLocks noGrp="1"/>
          </p:cNvSpPr>
          <p:nvPr>
            <p:ph idx="1"/>
          </p:nvPr>
        </p:nvSpPr>
        <p:spPr/>
        <p:txBody>
          <a:bodyPr>
            <a:normAutofit/>
          </a:bodyPr>
          <a:lstStyle/>
          <a:p>
            <a:r>
              <a:rPr lang="en-US" dirty="0"/>
              <a:t>Given these findings, I recommend going with the KNN model for better performance and use the mentioned hyperparameter settings.</a:t>
            </a:r>
          </a:p>
          <a:p>
            <a:r>
              <a:rPr lang="en-US" dirty="0"/>
              <a:t>I also recommend that for future predictions, we focus on tracking only the category of a recipe, as it is the most significant and effective feature for our model to train on. Training the model on less important data only complicates and slows the training process and does not add much performance to our model.</a:t>
            </a:r>
          </a:p>
          <a:p>
            <a:endParaRPr lang="en-US" dirty="0"/>
          </a:p>
        </p:txBody>
      </p:sp>
      <p:sp>
        <p:nvSpPr>
          <p:cNvPr id="4" name="Slide Number Placeholder 3">
            <a:extLst>
              <a:ext uri="{FF2B5EF4-FFF2-40B4-BE49-F238E27FC236}">
                <a16:creationId xmlns:a16="http://schemas.microsoft.com/office/drawing/2014/main" id="{C3454CBA-41F6-FDAC-4704-423201FB9146}"/>
              </a:ext>
            </a:extLst>
          </p:cNvPr>
          <p:cNvSpPr>
            <a:spLocks noGrp="1"/>
          </p:cNvSpPr>
          <p:nvPr>
            <p:ph type="sldNum" sz="quarter" idx="12"/>
          </p:nvPr>
        </p:nvSpPr>
        <p:spPr/>
        <p:txBody>
          <a:bodyPr/>
          <a:lstStyle/>
          <a:p>
            <a:fld id="{D6AF3DF4-CF38-4E4B-A33B-A91E73122314}" type="slidenum">
              <a:rPr lang="en-US" smtClean="0"/>
              <a:t>20</a:t>
            </a:fld>
            <a:endParaRPr lang="en-US"/>
          </a:p>
        </p:txBody>
      </p:sp>
    </p:spTree>
    <p:extLst>
      <p:ext uri="{BB962C8B-B14F-4D97-AF65-F5344CB8AC3E}">
        <p14:creationId xmlns:p14="http://schemas.microsoft.com/office/powerpoint/2010/main" val="73262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9E29-78C1-4DCF-D71D-F2975C6CEF55}"/>
              </a:ext>
            </a:extLst>
          </p:cNvPr>
          <p:cNvSpPr>
            <a:spLocks noGrp="1"/>
          </p:cNvSpPr>
          <p:nvPr>
            <p:ph type="title"/>
          </p:nvPr>
        </p:nvSpPr>
        <p:spPr/>
        <p:txBody>
          <a:bodyPr/>
          <a:lstStyle/>
          <a:p>
            <a:r>
              <a:rPr lang="en-US" dirty="0"/>
              <a:t>Business Goals</a:t>
            </a:r>
          </a:p>
        </p:txBody>
      </p:sp>
      <p:sp>
        <p:nvSpPr>
          <p:cNvPr id="3" name="Content Placeholder 2">
            <a:extLst>
              <a:ext uri="{FF2B5EF4-FFF2-40B4-BE49-F238E27FC236}">
                <a16:creationId xmlns:a16="http://schemas.microsoft.com/office/drawing/2014/main" id="{4B16E003-7FF1-BF15-276F-9B6E7F1700B1}"/>
              </a:ext>
            </a:extLst>
          </p:cNvPr>
          <p:cNvSpPr>
            <a:spLocks noGrp="1"/>
          </p:cNvSpPr>
          <p:nvPr>
            <p:ph idx="1"/>
          </p:nvPr>
        </p:nvSpPr>
        <p:spPr/>
        <p:txBody>
          <a:bodyPr/>
          <a:lstStyle/>
          <a:p>
            <a:r>
              <a:rPr lang="en-US" dirty="0"/>
              <a:t>Predict which recipes will lead to high traffic?</a:t>
            </a:r>
          </a:p>
          <a:p>
            <a:r>
              <a:rPr lang="en-US" dirty="0"/>
              <a:t>Achieving 80% accuracy? (I </a:t>
            </a:r>
            <a:r>
              <a:rPr lang="en-US" dirty="0" err="1"/>
              <a:t>achived</a:t>
            </a:r>
            <a:r>
              <a:rPr lang="en-US" dirty="0"/>
              <a:t> 80.5%)</a:t>
            </a:r>
          </a:p>
          <a:p>
            <a:r>
              <a:rPr lang="en-US" dirty="0"/>
              <a:t>The most important features affecting our model’s predictions?</a:t>
            </a:r>
          </a:p>
        </p:txBody>
      </p:sp>
      <p:sp>
        <p:nvSpPr>
          <p:cNvPr id="4" name="Slide Number Placeholder 3">
            <a:extLst>
              <a:ext uri="{FF2B5EF4-FFF2-40B4-BE49-F238E27FC236}">
                <a16:creationId xmlns:a16="http://schemas.microsoft.com/office/drawing/2014/main" id="{83D58CBC-66ED-624E-C585-A9C47F457651}"/>
              </a:ext>
            </a:extLst>
          </p:cNvPr>
          <p:cNvSpPr>
            <a:spLocks noGrp="1"/>
          </p:cNvSpPr>
          <p:nvPr>
            <p:ph type="sldNum" sz="quarter" idx="12"/>
          </p:nvPr>
        </p:nvSpPr>
        <p:spPr/>
        <p:txBody>
          <a:bodyPr/>
          <a:lstStyle/>
          <a:p>
            <a:fld id="{D6AF3DF4-CF38-4E4B-A33B-A91E73122314}" type="slidenum">
              <a:rPr lang="en-US" smtClean="0"/>
              <a:t>3</a:t>
            </a:fld>
            <a:endParaRPr lang="en-US"/>
          </a:p>
        </p:txBody>
      </p:sp>
    </p:spTree>
    <p:extLst>
      <p:ext uri="{BB962C8B-B14F-4D97-AF65-F5344CB8AC3E}">
        <p14:creationId xmlns:p14="http://schemas.microsoft.com/office/powerpoint/2010/main" val="14729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27D0-B14E-85D9-F123-FFF21B7E1887}"/>
              </a:ext>
            </a:extLst>
          </p:cNvPr>
          <p:cNvSpPr>
            <a:spLocks noGrp="1"/>
          </p:cNvSpPr>
          <p:nvPr>
            <p:ph type="title"/>
          </p:nvPr>
        </p:nvSpPr>
        <p:spPr/>
        <p:txBody>
          <a:bodyPr/>
          <a:lstStyle/>
          <a:p>
            <a:r>
              <a:rPr lang="en-US" dirty="0"/>
              <a:t>A Summary of the work I undertook</a:t>
            </a:r>
          </a:p>
        </p:txBody>
      </p:sp>
      <p:sp>
        <p:nvSpPr>
          <p:cNvPr id="3" name="Content Placeholder 2">
            <a:extLst>
              <a:ext uri="{FF2B5EF4-FFF2-40B4-BE49-F238E27FC236}">
                <a16:creationId xmlns:a16="http://schemas.microsoft.com/office/drawing/2014/main" id="{258D5DCE-129B-65D1-22A4-34C00898AFD7}"/>
              </a:ext>
            </a:extLst>
          </p:cNvPr>
          <p:cNvSpPr>
            <a:spLocks noGrp="1"/>
          </p:cNvSpPr>
          <p:nvPr>
            <p:ph idx="1"/>
          </p:nvPr>
        </p:nvSpPr>
        <p:spPr/>
        <p:txBody>
          <a:bodyPr/>
          <a:lstStyle/>
          <a:p>
            <a:r>
              <a:rPr lang="en-US" dirty="0"/>
              <a:t>Data Validation</a:t>
            </a:r>
          </a:p>
          <a:p>
            <a:r>
              <a:rPr lang="en-US" dirty="0"/>
              <a:t>EDA</a:t>
            </a:r>
          </a:p>
          <a:p>
            <a:r>
              <a:rPr lang="en-US" dirty="0"/>
              <a:t>Model Development</a:t>
            </a:r>
          </a:p>
          <a:p>
            <a:r>
              <a:rPr lang="en-US" dirty="0"/>
              <a:t>Model Evaluation</a:t>
            </a:r>
          </a:p>
        </p:txBody>
      </p:sp>
      <p:sp>
        <p:nvSpPr>
          <p:cNvPr id="4" name="Slide Number Placeholder 3">
            <a:extLst>
              <a:ext uri="{FF2B5EF4-FFF2-40B4-BE49-F238E27FC236}">
                <a16:creationId xmlns:a16="http://schemas.microsoft.com/office/drawing/2014/main" id="{24CF59BD-0B2D-5E3C-F62A-A319A208A5C9}"/>
              </a:ext>
            </a:extLst>
          </p:cNvPr>
          <p:cNvSpPr>
            <a:spLocks noGrp="1"/>
          </p:cNvSpPr>
          <p:nvPr>
            <p:ph type="sldNum" sz="quarter" idx="12"/>
          </p:nvPr>
        </p:nvSpPr>
        <p:spPr/>
        <p:txBody>
          <a:bodyPr/>
          <a:lstStyle/>
          <a:p>
            <a:fld id="{D6AF3DF4-CF38-4E4B-A33B-A91E73122314}" type="slidenum">
              <a:rPr lang="en-US" smtClean="0"/>
              <a:t>4</a:t>
            </a:fld>
            <a:endParaRPr lang="en-US"/>
          </a:p>
        </p:txBody>
      </p:sp>
    </p:spTree>
    <p:extLst>
      <p:ext uri="{BB962C8B-B14F-4D97-AF65-F5344CB8AC3E}">
        <p14:creationId xmlns:p14="http://schemas.microsoft.com/office/powerpoint/2010/main" val="121958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C201-377F-59E4-57B7-6E95BD180549}"/>
              </a:ext>
            </a:extLst>
          </p:cNvPr>
          <p:cNvSpPr>
            <a:spLocks noGrp="1"/>
          </p:cNvSpPr>
          <p:nvPr>
            <p:ph type="title"/>
          </p:nvPr>
        </p:nvSpPr>
        <p:spPr/>
        <p:txBody>
          <a:bodyPr/>
          <a:lstStyle/>
          <a:p>
            <a:r>
              <a:rPr lang="en-US" dirty="0"/>
              <a:t>A Summary of the work I undertook: Data Validation 1/4</a:t>
            </a:r>
          </a:p>
        </p:txBody>
      </p:sp>
      <p:sp>
        <p:nvSpPr>
          <p:cNvPr id="3" name="Content Placeholder 2">
            <a:extLst>
              <a:ext uri="{FF2B5EF4-FFF2-40B4-BE49-F238E27FC236}">
                <a16:creationId xmlns:a16="http://schemas.microsoft.com/office/drawing/2014/main" id="{A1271E4E-D3B5-8934-8C7D-3E49EC714E2F}"/>
              </a:ext>
            </a:extLst>
          </p:cNvPr>
          <p:cNvSpPr>
            <a:spLocks noGrp="1"/>
          </p:cNvSpPr>
          <p:nvPr>
            <p:ph idx="1"/>
          </p:nvPr>
        </p:nvSpPr>
        <p:spPr>
          <a:xfrm>
            <a:off x="838200" y="1825625"/>
            <a:ext cx="5614553" cy="4351338"/>
          </a:xfrm>
        </p:spPr>
        <p:txBody>
          <a:bodyPr>
            <a:normAutofit lnSpcReduction="10000"/>
          </a:bodyPr>
          <a:lstStyle/>
          <a:p>
            <a:r>
              <a:rPr lang="en-US" dirty="0"/>
              <a:t>We need to check if our dataset matches the provided description.</a:t>
            </a:r>
          </a:p>
          <a:p>
            <a:r>
              <a:rPr lang="en-US" dirty="0"/>
              <a:t>Duplicated values in Index</a:t>
            </a:r>
          </a:p>
          <a:p>
            <a:r>
              <a:rPr lang="en-US" dirty="0"/>
              <a:t>Negative values</a:t>
            </a:r>
          </a:p>
          <a:p>
            <a:r>
              <a:rPr lang="en-US" dirty="0"/>
              <a:t>Type conversion</a:t>
            </a:r>
          </a:p>
          <a:p>
            <a:r>
              <a:rPr lang="en-US" dirty="0"/>
              <a:t>Unique values of categorial columns</a:t>
            </a:r>
          </a:p>
          <a:p>
            <a:r>
              <a:rPr lang="en-US" dirty="0"/>
              <a:t>Misspelled and Bad Input</a:t>
            </a:r>
          </a:p>
          <a:p>
            <a:r>
              <a:rPr lang="en-US" dirty="0"/>
              <a:t>Null Values</a:t>
            </a:r>
          </a:p>
          <a:p>
            <a:endParaRPr lang="en-US" dirty="0"/>
          </a:p>
        </p:txBody>
      </p:sp>
      <p:sp>
        <p:nvSpPr>
          <p:cNvPr id="4" name="Slide Number Placeholder 3">
            <a:extLst>
              <a:ext uri="{FF2B5EF4-FFF2-40B4-BE49-F238E27FC236}">
                <a16:creationId xmlns:a16="http://schemas.microsoft.com/office/drawing/2014/main" id="{71A2430B-DC34-CDCF-902D-DBF6F3197ED6}"/>
              </a:ext>
            </a:extLst>
          </p:cNvPr>
          <p:cNvSpPr>
            <a:spLocks noGrp="1"/>
          </p:cNvSpPr>
          <p:nvPr>
            <p:ph type="sldNum" sz="quarter" idx="12"/>
          </p:nvPr>
        </p:nvSpPr>
        <p:spPr/>
        <p:txBody>
          <a:bodyPr/>
          <a:lstStyle/>
          <a:p>
            <a:fld id="{D6AF3DF4-CF38-4E4B-A33B-A91E73122314}" type="slidenum">
              <a:rPr lang="en-US" smtClean="0"/>
              <a:t>5</a:t>
            </a:fld>
            <a:endParaRPr lang="en-US"/>
          </a:p>
        </p:txBody>
      </p:sp>
      <p:pic>
        <p:nvPicPr>
          <p:cNvPr id="8" name="Picture 7">
            <a:extLst>
              <a:ext uri="{FF2B5EF4-FFF2-40B4-BE49-F238E27FC236}">
                <a16:creationId xmlns:a16="http://schemas.microsoft.com/office/drawing/2014/main" id="{FFB7D459-AA6F-494A-22B5-D760027E543D}"/>
              </a:ext>
            </a:extLst>
          </p:cNvPr>
          <p:cNvPicPr>
            <a:picLocks noChangeAspect="1"/>
          </p:cNvPicPr>
          <p:nvPr/>
        </p:nvPicPr>
        <p:blipFill>
          <a:blip r:embed="rId3"/>
          <a:stretch>
            <a:fillRect/>
          </a:stretch>
        </p:blipFill>
        <p:spPr>
          <a:xfrm>
            <a:off x="6096000" y="2283387"/>
            <a:ext cx="5725035" cy="3234272"/>
          </a:xfrm>
          <a:prstGeom prst="rect">
            <a:avLst/>
          </a:prstGeom>
        </p:spPr>
      </p:pic>
    </p:spTree>
    <p:extLst>
      <p:ext uri="{BB962C8B-B14F-4D97-AF65-F5344CB8AC3E}">
        <p14:creationId xmlns:p14="http://schemas.microsoft.com/office/powerpoint/2010/main" val="420128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64B6-A9F5-4E44-E2A1-6EEAC4BE3BA4}"/>
              </a:ext>
            </a:extLst>
          </p:cNvPr>
          <p:cNvSpPr>
            <a:spLocks noGrp="1"/>
          </p:cNvSpPr>
          <p:nvPr>
            <p:ph type="title"/>
          </p:nvPr>
        </p:nvSpPr>
        <p:spPr/>
        <p:txBody>
          <a:bodyPr/>
          <a:lstStyle/>
          <a:p>
            <a:r>
              <a:rPr lang="en-US" dirty="0"/>
              <a:t>A Summary of the work I undertook: Data Validation 2/4</a:t>
            </a:r>
          </a:p>
        </p:txBody>
      </p:sp>
      <p:sp>
        <p:nvSpPr>
          <p:cNvPr id="3" name="Content Placeholder 2">
            <a:extLst>
              <a:ext uri="{FF2B5EF4-FFF2-40B4-BE49-F238E27FC236}">
                <a16:creationId xmlns:a16="http://schemas.microsoft.com/office/drawing/2014/main" id="{7721459D-3F23-D783-DDAA-377B7D5142B0}"/>
              </a:ext>
            </a:extLst>
          </p:cNvPr>
          <p:cNvSpPr>
            <a:spLocks noGrp="1"/>
          </p:cNvSpPr>
          <p:nvPr>
            <p:ph idx="1"/>
          </p:nvPr>
        </p:nvSpPr>
        <p:spPr>
          <a:xfrm>
            <a:off x="838200" y="1825625"/>
            <a:ext cx="8794172" cy="4351338"/>
          </a:xfrm>
        </p:spPr>
        <p:txBody>
          <a:bodyPr>
            <a:normAutofit fontScale="85000" lnSpcReduction="20000"/>
          </a:bodyPr>
          <a:lstStyle/>
          <a:p>
            <a:r>
              <a:rPr lang="en-US" dirty="0"/>
              <a:t>recipe: Ensured that there are no duplicates and set it as index.</a:t>
            </a:r>
          </a:p>
          <a:p>
            <a:r>
              <a:rPr lang="en-US" dirty="0"/>
              <a:t>calories: Checked for negative values and will fill Null Values.</a:t>
            </a:r>
          </a:p>
          <a:p>
            <a:r>
              <a:rPr lang="en-US" dirty="0"/>
              <a:t>carbohydrate: Checked for negative values and will fill Null Values.</a:t>
            </a:r>
          </a:p>
          <a:p>
            <a:r>
              <a:rPr lang="en-US" dirty="0"/>
              <a:t>sugar: Checked for negative values and will fill Null Values.</a:t>
            </a:r>
          </a:p>
          <a:p>
            <a:r>
              <a:rPr lang="en-US" dirty="0"/>
              <a:t>protein: Checked for negative values and will fill Null Values.</a:t>
            </a:r>
          </a:p>
          <a:p>
            <a:r>
              <a:rPr lang="en-US" dirty="0"/>
              <a:t>category: Replaced 'Chicken Breast' with 'Chicken' and converted the column to category type.</a:t>
            </a:r>
          </a:p>
          <a:p>
            <a:r>
              <a:rPr lang="en-US" dirty="0"/>
              <a:t>servings: Converted "4 as a snack" and "6 as a snack" to 4 and 6 respectively; converted column to numeric values.</a:t>
            </a:r>
          </a:p>
          <a:p>
            <a:r>
              <a:rPr lang="en-US" dirty="0" err="1"/>
              <a:t>high_traffic</a:t>
            </a:r>
            <a:r>
              <a:rPr lang="en-US" dirty="0"/>
              <a:t>: Replaced "High" and </a:t>
            </a:r>
            <a:r>
              <a:rPr lang="en-US" dirty="0" err="1"/>
              <a:t>NaN</a:t>
            </a:r>
            <a:r>
              <a:rPr lang="en-US" dirty="0"/>
              <a:t> with True and False respectively, thus converting the column to </a:t>
            </a:r>
            <a:r>
              <a:rPr lang="en-US" dirty="0" err="1"/>
              <a:t>boolean</a:t>
            </a:r>
            <a:r>
              <a:rPr lang="en-US" dirty="0"/>
              <a:t>.</a:t>
            </a:r>
          </a:p>
        </p:txBody>
      </p:sp>
      <p:sp>
        <p:nvSpPr>
          <p:cNvPr id="4" name="Slide Number Placeholder 3">
            <a:extLst>
              <a:ext uri="{FF2B5EF4-FFF2-40B4-BE49-F238E27FC236}">
                <a16:creationId xmlns:a16="http://schemas.microsoft.com/office/drawing/2014/main" id="{6E81D77D-A09D-186F-CB30-DAD05439B0E9}"/>
              </a:ext>
            </a:extLst>
          </p:cNvPr>
          <p:cNvSpPr>
            <a:spLocks noGrp="1"/>
          </p:cNvSpPr>
          <p:nvPr>
            <p:ph type="sldNum" sz="quarter" idx="12"/>
          </p:nvPr>
        </p:nvSpPr>
        <p:spPr/>
        <p:txBody>
          <a:bodyPr/>
          <a:lstStyle/>
          <a:p>
            <a:fld id="{D6AF3DF4-CF38-4E4B-A33B-A91E73122314}" type="slidenum">
              <a:rPr lang="en-US" smtClean="0"/>
              <a:t>6</a:t>
            </a:fld>
            <a:endParaRPr lang="en-US"/>
          </a:p>
        </p:txBody>
      </p:sp>
      <p:pic>
        <p:nvPicPr>
          <p:cNvPr id="5" name="Picture 4">
            <a:extLst>
              <a:ext uri="{FF2B5EF4-FFF2-40B4-BE49-F238E27FC236}">
                <a16:creationId xmlns:a16="http://schemas.microsoft.com/office/drawing/2014/main" id="{BAA35855-88D8-3382-66B8-30927EB5FDCA}"/>
              </a:ext>
            </a:extLst>
          </p:cNvPr>
          <p:cNvPicPr>
            <a:picLocks noChangeAspect="1"/>
          </p:cNvPicPr>
          <p:nvPr/>
        </p:nvPicPr>
        <p:blipFill>
          <a:blip r:embed="rId3"/>
          <a:srcRect r="71690"/>
          <a:stretch/>
        </p:blipFill>
        <p:spPr>
          <a:xfrm>
            <a:off x="9632372" y="1690688"/>
            <a:ext cx="2251363" cy="4492686"/>
          </a:xfrm>
          <a:prstGeom prst="rect">
            <a:avLst/>
          </a:prstGeom>
        </p:spPr>
      </p:pic>
    </p:spTree>
    <p:extLst>
      <p:ext uri="{BB962C8B-B14F-4D97-AF65-F5344CB8AC3E}">
        <p14:creationId xmlns:p14="http://schemas.microsoft.com/office/powerpoint/2010/main" val="230715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72E2-C755-503B-AE1C-47FDC822DA11}"/>
              </a:ext>
            </a:extLst>
          </p:cNvPr>
          <p:cNvSpPr>
            <a:spLocks noGrp="1"/>
          </p:cNvSpPr>
          <p:nvPr>
            <p:ph type="title"/>
          </p:nvPr>
        </p:nvSpPr>
        <p:spPr/>
        <p:txBody>
          <a:bodyPr/>
          <a:lstStyle/>
          <a:p>
            <a:r>
              <a:rPr lang="en-US" dirty="0"/>
              <a:t>A Summary of the work I undertook: Data Validation 3/4</a:t>
            </a:r>
          </a:p>
        </p:txBody>
      </p:sp>
      <p:sp>
        <p:nvSpPr>
          <p:cNvPr id="4" name="Slide Number Placeholder 3">
            <a:extLst>
              <a:ext uri="{FF2B5EF4-FFF2-40B4-BE49-F238E27FC236}">
                <a16:creationId xmlns:a16="http://schemas.microsoft.com/office/drawing/2014/main" id="{BAD723E9-251B-9943-7926-0954BA5BFC0E}"/>
              </a:ext>
            </a:extLst>
          </p:cNvPr>
          <p:cNvSpPr>
            <a:spLocks noGrp="1"/>
          </p:cNvSpPr>
          <p:nvPr>
            <p:ph type="sldNum" sz="quarter" idx="12"/>
          </p:nvPr>
        </p:nvSpPr>
        <p:spPr/>
        <p:txBody>
          <a:bodyPr/>
          <a:lstStyle/>
          <a:p>
            <a:fld id="{D6AF3DF4-CF38-4E4B-A33B-A91E73122314}" type="slidenum">
              <a:rPr lang="en-US" smtClean="0"/>
              <a:t>7</a:t>
            </a:fld>
            <a:endParaRPr lang="en-US"/>
          </a:p>
        </p:txBody>
      </p:sp>
      <p:sp>
        <p:nvSpPr>
          <p:cNvPr id="11" name="Content Placeholder 10">
            <a:extLst>
              <a:ext uri="{FF2B5EF4-FFF2-40B4-BE49-F238E27FC236}">
                <a16:creationId xmlns:a16="http://schemas.microsoft.com/office/drawing/2014/main" id="{7CEBAFD6-3084-F479-5AE6-695D1F3E2035}"/>
              </a:ext>
            </a:extLst>
          </p:cNvPr>
          <p:cNvSpPr txBox="1">
            <a:spLocks noGrp="1"/>
          </p:cNvSpPr>
          <p:nvPr>
            <p:ph idx="1"/>
          </p:nvPr>
        </p:nvSpPr>
        <p:spPr>
          <a:xfrm>
            <a:off x="838200" y="1825625"/>
            <a:ext cx="10515600" cy="4351338"/>
          </a:xfrm>
          <a:prstGeom prst="rect">
            <a:avLst/>
          </a:prstGeom>
          <a:noFill/>
        </p:spPr>
        <p:txBody>
          <a:bodyPr wrap="square">
            <a:spAutoFit/>
          </a:bodyPr>
          <a:lstStyle/>
          <a:p>
            <a:r>
              <a:rPr lang="en-US" dirty="0"/>
              <a:t>The null values in </a:t>
            </a:r>
            <a:r>
              <a:rPr lang="en-US" dirty="0" err="1"/>
              <a:t>high_traffic</a:t>
            </a:r>
            <a:r>
              <a:rPr lang="en-US" dirty="0"/>
              <a:t> represent False. Null values in calories, carbohydrate, sugar, protein need to be filled.</a:t>
            </a:r>
          </a:p>
        </p:txBody>
      </p:sp>
      <p:pic>
        <p:nvPicPr>
          <p:cNvPr id="12" name="Content Placeholder 5">
            <a:extLst>
              <a:ext uri="{FF2B5EF4-FFF2-40B4-BE49-F238E27FC236}">
                <a16:creationId xmlns:a16="http://schemas.microsoft.com/office/drawing/2014/main" id="{90FE8BD4-5C13-160C-8F5B-62292B57F5CA}"/>
              </a:ext>
            </a:extLst>
          </p:cNvPr>
          <p:cNvPicPr>
            <a:picLocks noChangeAspect="1"/>
          </p:cNvPicPr>
          <p:nvPr/>
        </p:nvPicPr>
        <p:blipFill>
          <a:blip r:embed="rId2"/>
          <a:stretch>
            <a:fillRect/>
          </a:stretch>
        </p:blipFill>
        <p:spPr>
          <a:xfrm>
            <a:off x="1489363" y="3502682"/>
            <a:ext cx="9213273" cy="2495903"/>
          </a:xfrm>
          <a:prstGeom prst="rect">
            <a:avLst/>
          </a:prstGeom>
        </p:spPr>
      </p:pic>
    </p:spTree>
    <p:extLst>
      <p:ext uri="{BB962C8B-B14F-4D97-AF65-F5344CB8AC3E}">
        <p14:creationId xmlns:p14="http://schemas.microsoft.com/office/powerpoint/2010/main" val="155194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F3FA-C1B4-3C73-9BF6-D938F4585C25}"/>
              </a:ext>
            </a:extLst>
          </p:cNvPr>
          <p:cNvSpPr>
            <a:spLocks noGrp="1"/>
          </p:cNvSpPr>
          <p:nvPr>
            <p:ph type="title"/>
          </p:nvPr>
        </p:nvSpPr>
        <p:spPr/>
        <p:txBody>
          <a:bodyPr/>
          <a:lstStyle/>
          <a:p>
            <a:r>
              <a:rPr lang="en-US" dirty="0"/>
              <a:t>A Summary of the work I undertook: Data Validation 4/4</a:t>
            </a:r>
          </a:p>
        </p:txBody>
      </p:sp>
      <p:sp>
        <p:nvSpPr>
          <p:cNvPr id="3" name="Content Placeholder 2">
            <a:extLst>
              <a:ext uri="{FF2B5EF4-FFF2-40B4-BE49-F238E27FC236}">
                <a16:creationId xmlns:a16="http://schemas.microsoft.com/office/drawing/2014/main" id="{C774CB8C-EE72-4AEE-D4E8-A50AE02D99EF}"/>
              </a:ext>
            </a:extLst>
          </p:cNvPr>
          <p:cNvSpPr>
            <a:spLocks noGrp="1"/>
          </p:cNvSpPr>
          <p:nvPr>
            <p:ph idx="1"/>
          </p:nvPr>
        </p:nvSpPr>
        <p:spPr/>
        <p:txBody>
          <a:bodyPr>
            <a:normAutofit/>
          </a:bodyPr>
          <a:lstStyle/>
          <a:p>
            <a:r>
              <a:rPr lang="en-US" b="1" dirty="0"/>
              <a:t>IT'S IMPORTANT THAT WE SHOULD NOT REPLACE NULL VALUES BASED ON THE METRICS OF ENTIRE DATASET</a:t>
            </a:r>
          </a:p>
          <a:p>
            <a:r>
              <a:rPr lang="en-US" dirty="0"/>
              <a:t>Scaling and Null values replacement should be done based on the metrics of train data, not entire data set. This is to avoid data leakage.</a:t>
            </a:r>
          </a:p>
          <a:p>
            <a:r>
              <a:rPr lang="en-US" dirty="0"/>
              <a:t>We want our final predictions to be done on truly unseen data.</a:t>
            </a:r>
          </a:p>
          <a:p>
            <a:r>
              <a:rPr lang="en-US" dirty="0"/>
              <a:t>That's why I'll address this problem right before training my model.</a:t>
            </a:r>
          </a:p>
        </p:txBody>
      </p:sp>
      <p:sp>
        <p:nvSpPr>
          <p:cNvPr id="4" name="Slide Number Placeholder 3">
            <a:extLst>
              <a:ext uri="{FF2B5EF4-FFF2-40B4-BE49-F238E27FC236}">
                <a16:creationId xmlns:a16="http://schemas.microsoft.com/office/drawing/2014/main" id="{08DCE840-969B-826C-03E9-C1601ADA8969}"/>
              </a:ext>
            </a:extLst>
          </p:cNvPr>
          <p:cNvSpPr>
            <a:spLocks noGrp="1"/>
          </p:cNvSpPr>
          <p:nvPr>
            <p:ph type="sldNum" sz="quarter" idx="12"/>
          </p:nvPr>
        </p:nvSpPr>
        <p:spPr/>
        <p:txBody>
          <a:bodyPr/>
          <a:lstStyle/>
          <a:p>
            <a:fld id="{D6AF3DF4-CF38-4E4B-A33B-A91E73122314}" type="slidenum">
              <a:rPr lang="en-US" smtClean="0"/>
              <a:t>8</a:t>
            </a:fld>
            <a:endParaRPr lang="en-US"/>
          </a:p>
        </p:txBody>
      </p:sp>
    </p:spTree>
    <p:extLst>
      <p:ext uri="{BB962C8B-B14F-4D97-AF65-F5344CB8AC3E}">
        <p14:creationId xmlns:p14="http://schemas.microsoft.com/office/powerpoint/2010/main" val="225671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184C-7268-8952-0B00-6ED215FB1BAB}"/>
              </a:ext>
            </a:extLst>
          </p:cNvPr>
          <p:cNvSpPr>
            <a:spLocks noGrp="1"/>
          </p:cNvSpPr>
          <p:nvPr>
            <p:ph type="title"/>
          </p:nvPr>
        </p:nvSpPr>
        <p:spPr/>
        <p:txBody>
          <a:bodyPr/>
          <a:lstStyle/>
          <a:p>
            <a:r>
              <a:rPr lang="en-US" dirty="0"/>
              <a:t>A Summary of the work I undertook: EDA 1/4</a:t>
            </a:r>
          </a:p>
        </p:txBody>
      </p:sp>
      <p:sp>
        <p:nvSpPr>
          <p:cNvPr id="3" name="Content Placeholder 2">
            <a:extLst>
              <a:ext uri="{FF2B5EF4-FFF2-40B4-BE49-F238E27FC236}">
                <a16:creationId xmlns:a16="http://schemas.microsoft.com/office/drawing/2014/main" id="{955D28E8-A95D-D505-D3B1-AFC436CA0120}"/>
              </a:ext>
            </a:extLst>
          </p:cNvPr>
          <p:cNvSpPr>
            <a:spLocks noGrp="1"/>
          </p:cNvSpPr>
          <p:nvPr>
            <p:ph idx="1"/>
          </p:nvPr>
        </p:nvSpPr>
        <p:spPr>
          <a:xfrm>
            <a:off x="838200" y="1825625"/>
            <a:ext cx="8763000" cy="944564"/>
          </a:xfrm>
        </p:spPr>
        <p:txBody>
          <a:bodyPr>
            <a:normAutofit/>
          </a:bodyPr>
          <a:lstStyle/>
          <a:p>
            <a:r>
              <a:rPr lang="en-US" dirty="0"/>
              <a:t>Category is the most important and affective features based on Figure 1 and 2.</a:t>
            </a:r>
          </a:p>
        </p:txBody>
      </p:sp>
      <p:sp>
        <p:nvSpPr>
          <p:cNvPr id="4" name="Slide Number Placeholder 3">
            <a:extLst>
              <a:ext uri="{FF2B5EF4-FFF2-40B4-BE49-F238E27FC236}">
                <a16:creationId xmlns:a16="http://schemas.microsoft.com/office/drawing/2014/main" id="{E60E13B7-1058-2471-C96A-564D9E843FCA}"/>
              </a:ext>
            </a:extLst>
          </p:cNvPr>
          <p:cNvSpPr>
            <a:spLocks noGrp="1"/>
          </p:cNvSpPr>
          <p:nvPr>
            <p:ph type="sldNum" sz="quarter" idx="12"/>
          </p:nvPr>
        </p:nvSpPr>
        <p:spPr/>
        <p:txBody>
          <a:bodyPr/>
          <a:lstStyle/>
          <a:p>
            <a:fld id="{D6AF3DF4-CF38-4E4B-A33B-A91E73122314}" type="slidenum">
              <a:rPr lang="en-US" smtClean="0"/>
              <a:t>9</a:t>
            </a:fld>
            <a:endParaRPr lang="en-US"/>
          </a:p>
        </p:txBody>
      </p:sp>
      <p:pic>
        <p:nvPicPr>
          <p:cNvPr id="1030" name="Picture 6">
            <a:extLst>
              <a:ext uri="{FF2B5EF4-FFF2-40B4-BE49-F238E27FC236}">
                <a16:creationId xmlns:a16="http://schemas.microsoft.com/office/drawing/2014/main" id="{C03F614B-16F5-48FC-D816-FA22DB057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342" y="2770189"/>
            <a:ext cx="4342608" cy="32734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E839B33-EE4C-0BD6-BBFE-05D92F7C5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050" y="2770189"/>
            <a:ext cx="3825575" cy="363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20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637</TotalTime>
  <Words>1556</Words>
  <Application>Microsoft Office PowerPoint</Application>
  <PresentationFormat>Widescreen</PresentationFormat>
  <Paragraphs>131</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Site Traffic Prediction</vt:lpstr>
      <vt:lpstr>Presentation Contents</vt:lpstr>
      <vt:lpstr>Business Goals</vt:lpstr>
      <vt:lpstr>A Summary of the work I undertook</vt:lpstr>
      <vt:lpstr>A Summary of the work I undertook: Data Validation 1/4</vt:lpstr>
      <vt:lpstr>A Summary of the work I undertook: Data Validation 2/4</vt:lpstr>
      <vt:lpstr>A Summary of the work I undertook: Data Validation 3/4</vt:lpstr>
      <vt:lpstr>A Summary of the work I undertook: Data Validation 4/4</vt:lpstr>
      <vt:lpstr>A Summary of the work I undertook: EDA 1/4</vt:lpstr>
      <vt:lpstr>A Summary of the work I undertook: EDA 2/4</vt:lpstr>
      <vt:lpstr>A Summary of the work I undertook: EDA 3/4</vt:lpstr>
      <vt:lpstr>A Summary of the work I undertook: EDA 4/4</vt:lpstr>
      <vt:lpstr>A Summary of the work I undertook: Model Development 1/3</vt:lpstr>
      <vt:lpstr>A Summary of the work I undertook: Model Development 2/3</vt:lpstr>
      <vt:lpstr>A Summary of the work I undertook: Model Development 3/3</vt:lpstr>
      <vt:lpstr>A Summary of the work I undertook: Model Evaluation 1/2</vt:lpstr>
      <vt:lpstr>A Summary of the work I undertook: Model Evaluation 2/2</vt:lpstr>
      <vt:lpstr>Key Findings Including the Metric to Monitor and Current Estimation 1/2</vt:lpstr>
      <vt:lpstr>Key Findings Including the Metric to Monitor and Current Estimation 2/2</vt:lpstr>
      <vt:lpstr>Recommendations to the Business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Rastin Maleki</dc:creator>
  <cp:lastModifiedBy>Rastin Maleki</cp:lastModifiedBy>
  <cp:revision>17</cp:revision>
  <dcterms:created xsi:type="dcterms:W3CDTF">2024-09-01T19:00:30Z</dcterms:created>
  <dcterms:modified xsi:type="dcterms:W3CDTF">2024-11-02T15:54:24Z</dcterms:modified>
</cp:coreProperties>
</file>