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2B2C50-F8FE-4909-89E9-20E425B9DFC9}">
  <a:tblStyle styleId="{862B2C50-F8FE-4909-89E9-20E425B9D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D985A5-DCBA-4111-812E-06D6A0EA798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87cd700909_0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387cd700909_0_2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387cd700909_0_2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87cd700909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387cd700909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g387cd700909_0_3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68a898f299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368a898f299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g368a898f299_0_1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68a898f299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g368a898f299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g368a898f299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68a898f299_0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8" name="Google Shape;998;g368a898f299_0_2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g368a898f299_0_2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68a898f299_0_2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68a898f299_0_2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368a898f299_0_2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89261aa63c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89261aa63c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389261aa63c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87cd700909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387cd700909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g387cd700909_0_1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87cd700909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g387cd700909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87cd700909_0_1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" y="2"/>
            <a:ext cx="2134216" cy="2258161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" y="2"/>
            <a:ext cx="2134216" cy="2258161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descr="Tag=AccentColor&#10;Flavor=Light&#10;Target=Fill" id="19" name="Google Shape;19;p2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Tag=AccentColor&#10;Flavor=Light&#10;Target=Fill" id="20" name="Google Shape;20;p2"/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1379729" y="648365"/>
            <a:ext cx="4860256" cy="4589316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1521269" y="799275"/>
            <a:ext cx="4579668" cy="302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1521269" y="3919422"/>
            <a:ext cx="4579668" cy="1166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0602612" y="5333060"/>
            <a:ext cx="1589388" cy="1524940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0602612" y="5333060"/>
            <a:ext cx="1589388" cy="1524940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2"/>
          <p:cNvGrpSpPr/>
          <p:nvPr/>
        </p:nvGrpSpPr>
        <p:grpSpPr>
          <a:xfrm>
            <a:off x="9805475" y="1581418"/>
            <a:ext cx="843745" cy="375828"/>
            <a:chOff x="9841624" y="4115729"/>
            <a:chExt cx="602169" cy="268223"/>
          </a:xfrm>
        </p:grpSpPr>
        <p:sp>
          <p:nvSpPr>
            <p:cNvPr id="28" name="Google Shape;28;p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>
            <p:ph idx="2" type="pic"/>
          </p:nvPr>
        </p:nvSpPr>
        <p:spPr>
          <a:xfrm>
            <a:off x="7068418" y="1957246"/>
            <a:ext cx="4207947" cy="42079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11"/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</p:grpSpPr>
        <p:sp>
          <p:nvSpPr>
            <p:cNvPr id="555" name="Google Shape;555;p11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11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11"/>
          <p:cNvSpPr txBox="1"/>
          <p:nvPr>
            <p:ph idx="1" type="body"/>
          </p:nvPr>
        </p:nvSpPr>
        <p:spPr>
          <a:xfrm>
            <a:off x="504392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0" name="Google Shape;570;p11"/>
          <p:cNvSpPr txBox="1"/>
          <p:nvPr>
            <p:ph idx="2" type="body"/>
          </p:nvPr>
        </p:nvSpPr>
        <p:spPr>
          <a:xfrm>
            <a:off x="504392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1" name="Google Shape;571;p11"/>
          <p:cNvSpPr txBox="1"/>
          <p:nvPr>
            <p:ph idx="3" type="body"/>
          </p:nvPr>
        </p:nvSpPr>
        <p:spPr>
          <a:xfrm>
            <a:off x="4356809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11"/>
          <p:cNvSpPr txBox="1"/>
          <p:nvPr>
            <p:ph idx="4" type="body"/>
          </p:nvPr>
        </p:nvSpPr>
        <p:spPr>
          <a:xfrm>
            <a:off x="4356809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3" name="Google Shape;573;p11"/>
          <p:cNvSpPr txBox="1"/>
          <p:nvPr>
            <p:ph idx="5" type="body"/>
          </p:nvPr>
        </p:nvSpPr>
        <p:spPr>
          <a:xfrm>
            <a:off x="8209226" y="2014538"/>
            <a:ext cx="3534208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4" name="Google Shape;574;p11"/>
          <p:cNvSpPr txBox="1"/>
          <p:nvPr>
            <p:ph idx="6" type="body"/>
          </p:nvPr>
        </p:nvSpPr>
        <p:spPr>
          <a:xfrm>
            <a:off x="8209226" y="2666318"/>
            <a:ext cx="3534208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5" name="Google Shape;5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8" name="Google Shape;578;p11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579" name="Google Shape;579;p11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1" name="Google Shape;581;p11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12"/>
          <p:cNvGrpSpPr/>
          <p:nvPr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584" name="Google Shape;584;p12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80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1" y="2"/>
              <a:ext cx="2232251" cy="2361890"/>
            </a:xfrm>
            <a:custGeom>
              <a:rect b="b" l="l" r="r" t="t"/>
              <a:pathLst>
                <a:path extrusionOk="0" h="4096327" w="3871489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80B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0" y="292656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0" y="732391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8" name="Google Shape;588;p12"/>
          <p:cNvSpPr txBox="1"/>
          <p:nvPr>
            <p:ph type="title"/>
          </p:nvPr>
        </p:nvSpPr>
        <p:spPr>
          <a:xfrm>
            <a:off x="2232251" y="633046"/>
            <a:ext cx="3863749" cy="13149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2"/>
          <p:cNvSpPr txBox="1"/>
          <p:nvPr>
            <p:ph idx="1" type="body"/>
          </p:nvPr>
        </p:nvSpPr>
        <p:spPr>
          <a:xfrm>
            <a:off x="2232251" y="2125737"/>
            <a:ext cx="3863749" cy="404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0" name="Google Shape;5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2"/>
          <p:cNvSpPr/>
          <p:nvPr>
            <p:ph idx="2" type="pic"/>
          </p:nvPr>
        </p:nvSpPr>
        <p:spPr>
          <a:xfrm>
            <a:off x="6423487" y="929609"/>
            <a:ext cx="2518114" cy="2518114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12"/>
          <p:cNvSpPr/>
          <p:nvPr>
            <p:ph idx="3" type="pic"/>
          </p:nvPr>
        </p:nvSpPr>
        <p:spPr>
          <a:xfrm>
            <a:off x="9090426" y="86636"/>
            <a:ext cx="2952748" cy="295274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93" name="Google Shape;593;p12"/>
          <p:cNvGrpSpPr/>
          <p:nvPr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594" name="Google Shape;594;p12"/>
            <p:cNvSpPr/>
            <p:nvPr/>
          </p:nvSpPr>
          <p:spPr>
            <a:xfrm>
              <a:off x="10051176" y="4803984"/>
              <a:ext cx="2140824" cy="2054016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10051176" y="4803984"/>
              <a:ext cx="2140824" cy="2054016"/>
            </a:xfrm>
            <a:custGeom>
              <a:rect b="b" l="l" r="r" t="t"/>
              <a:pathLst>
                <a:path extrusionOk="0" h="3293393" w="3432581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12"/>
          <p:cNvSpPr/>
          <p:nvPr>
            <p:ph idx="4" type="pic"/>
          </p:nvPr>
        </p:nvSpPr>
        <p:spPr>
          <a:xfrm>
            <a:off x="7682545" y="3175909"/>
            <a:ext cx="3454390" cy="345439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13"/>
          <p:cNvGrpSpPr/>
          <p:nvPr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601" name="Google Shape;601;p13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13"/>
          <p:cNvSpPr/>
          <p:nvPr/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3"/>
          <p:cNvSpPr txBox="1"/>
          <p:nvPr>
            <p:ph type="ctrTitle"/>
          </p:nvPr>
        </p:nvSpPr>
        <p:spPr>
          <a:xfrm>
            <a:off x="7012297" y="786881"/>
            <a:ext cx="4203323" cy="2927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idx="1" type="subTitle"/>
          </p:nvPr>
        </p:nvSpPr>
        <p:spPr>
          <a:xfrm>
            <a:off x="7012297" y="3970527"/>
            <a:ext cx="4203323" cy="16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6" name="Google Shape;606;p13"/>
          <p:cNvSpPr/>
          <p:nvPr>
            <p:ph idx="2" type="pic"/>
          </p:nvPr>
        </p:nvSpPr>
        <p:spPr>
          <a:xfrm>
            <a:off x="1292225" y="1149350"/>
            <a:ext cx="4792663" cy="4227513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07" name="Google Shape;607;p13"/>
          <p:cNvGrpSpPr/>
          <p:nvPr/>
        </p:nvGrpSpPr>
        <p:grpSpPr>
          <a:xfrm>
            <a:off x="3220677" y="5565632"/>
            <a:ext cx="1054465" cy="469689"/>
            <a:chOff x="9841624" y="4115729"/>
            <a:chExt cx="602169" cy="268223"/>
          </a:xfrm>
        </p:grpSpPr>
        <p:sp>
          <p:nvSpPr>
            <p:cNvPr id="608" name="Google Shape;608;p1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3" name="Google Shape;61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6" name="Google Shape;616;p13"/>
          <p:cNvGrpSpPr/>
          <p:nvPr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617" name="Google Shape;617;p13"/>
            <p:cNvSpPr/>
            <p:nvPr/>
          </p:nvSpPr>
          <p:spPr>
            <a:xfrm>
              <a:off x="0" y="158003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0" y="201976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620" name="Google Shape;620;p13"/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14"/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</p:grpSpPr>
        <p:sp>
          <p:nvSpPr>
            <p:cNvPr id="624" name="Google Shape;624;p14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7" name="Google Shape;637;p14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14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639" name="Google Shape;639;p1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1" name="Google Shape;641;p14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 txBox="1"/>
          <p:nvPr>
            <p:ph type="title"/>
          </p:nvPr>
        </p:nvSpPr>
        <p:spPr>
          <a:xfrm>
            <a:off x="5956784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/>
          <p:nvPr>
            <p:ph idx="2" type="pic"/>
          </p:nvPr>
        </p:nvSpPr>
        <p:spPr>
          <a:xfrm>
            <a:off x="1526293" y="1554582"/>
            <a:ext cx="3555043" cy="3217333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5956783" y="1747592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3"/>
          <p:cNvGrpSpPr/>
          <p:nvPr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40" name="Google Shape;40;p3"/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496583" y="550047"/>
            <a:ext cx="1910252" cy="709660"/>
            <a:chOff x="496583" y="795582"/>
            <a:chExt cx="1910252" cy="709660"/>
          </a:xfrm>
        </p:grpSpPr>
        <p:grpSp>
          <p:nvGrpSpPr>
            <p:cNvPr id="43" name="Google Shape;43;p3"/>
            <p:cNvGrpSpPr/>
            <p:nvPr/>
          </p:nvGrpSpPr>
          <p:grpSpPr>
            <a:xfrm>
              <a:off x="496583" y="795582"/>
              <a:ext cx="1910252" cy="709660"/>
              <a:chOff x="2267504" y="2540250"/>
              <a:chExt cx="1990951" cy="739640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3"/>
            <p:cNvGrpSpPr/>
            <p:nvPr/>
          </p:nvGrpSpPr>
          <p:grpSpPr>
            <a:xfrm>
              <a:off x="496583" y="795582"/>
              <a:ext cx="1910252" cy="709660"/>
              <a:chOff x="2267504" y="2540250"/>
              <a:chExt cx="1990951" cy="739640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rect b="b" l="l" r="r" t="t"/>
                <a:pathLst>
                  <a:path extrusionOk="0" h="286230" w="1990951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solidFill>
                <a:schemeClr val="dk1">
                  <a:alpha val="6000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938907" y="282800"/>
            <a:ext cx="5217172" cy="12886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938906" y="1715151"/>
            <a:ext cx="52171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/>
          <p:nvPr>
            <p:ph idx="2" type="pic"/>
          </p:nvPr>
        </p:nvSpPr>
        <p:spPr>
          <a:xfrm>
            <a:off x="7235389" y="322503"/>
            <a:ext cx="4114800" cy="293103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"/>
          <p:cNvSpPr/>
          <p:nvPr>
            <p:ph idx="3" type="pic"/>
          </p:nvPr>
        </p:nvSpPr>
        <p:spPr>
          <a:xfrm>
            <a:off x="7235389" y="3370011"/>
            <a:ext cx="4114799" cy="2931036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" name="Google Shape;60;p4"/>
          <p:cNvGrpSpPr/>
          <p:nvPr/>
        </p:nvGrpSpPr>
        <p:grpSpPr>
          <a:xfrm>
            <a:off x="5756620" y="736826"/>
            <a:ext cx="1598829" cy="531293"/>
            <a:chOff x="2504802" y="1755501"/>
            <a:chExt cx="1598829" cy="531293"/>
          </a:xfrm>
        </p:grpSpPr>
        <p:sp>
          <p:nvSpPr>
            <p:cNvPr id="61" name="Google Shape;61;p4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64" name="Google Shape;64;p4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0791258" y="619275"/>
              <a:ext cx="932200" cy="932200"/>
            </a:xfrm>
            <a:custGeom>
              <a:rect b="b" l="l" r="r" t="t"/>
              <a:pathLst>
                <a:path extrusionOk="0" h="807148" w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4"/>
          <p:cNvGrpSpPr/>
          <p:nvPr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</p:grpSpPr>
        <p:grpSp>
          <p:nvGrpSpPr>
            <p:cNvPr id="67" name="Google Shape;67;p4"/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4"/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</p:grpSpPr>
          <p:sp>
            <p:nvSpPr>
              <p:cNvPr id="238" name="Google Shape;238;p4"/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4"/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4"/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4"/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4"/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4"/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4"/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4"/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4"/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4"/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4"/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4"/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4"/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4"/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4"/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4"/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4"/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4"/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4"/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4"/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4"/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rect b="b" l="l" r="r" t="t"/>
                <a:pathLst>
                  <a:path extrusionOk="0" h="14097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4"/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4"/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4"/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rect b="b" l="l" r="r" t="t"/>
                <a:pathLst>
                  <a:path extrusionOk="0" h="14097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"/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"/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"/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rect b="b" l="l" r="r" t="t"/>
                <a:pathLst>
                  <a:path extrusionOk="0" h="14096" w="14192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"/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"/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"/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"/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"/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"/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rect b="b" l="l" r="r" t="t"/>
                <a:pathLst>
                  <a:path extrusionOk="0" h="14097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"/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"/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"/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"/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"/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"/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"/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"/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"/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"/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"/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"/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"/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rect b="b" l="l" r="r" t="t"/>
                <a:pathLst>
                  <a:path extrusionOk="0" h="14096" w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"/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"/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"/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rect b="b" l="l" r="r" t="t"/>
                <a:pathLst>
                  <a:path extrusionOk="0" h="14099" w="14097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rect b="b" l="l" r="r" t="t"/>
                <a:pathLst>
                  <a:path extrusionOk="0" h="14099" w="14096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rect b="b" l="l" r="r" t="t"/>
                <a:pathLst>
                  <a:path extrusionOk="0" h="14096" w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"/>
          <p:cNvSpPr/>
          <p:nvPr/>
        </p:nvSpPr>
        <p:spPr>
          <a:xfrm>
            <a:off x="1408103" y="-15159"/>
            <a:ext cx="4902679" cy="4616801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5"/>
          <p:cNvGrpSpPr/>
          <p:nvPr/>
        </p:nvGrpSpPr>
        <p:grpSpPr>
          <a:xfrm>
            <a:off x="0" y="1479558"/>
            <a:ext cx="1861854" cy="717514"/>
            <a:chOff x="0" y="1479558"/>
            <a:chExt cx="1861854" cy="717514"/>
          </a:xfrm>
        </p:grpSpPr>
        <p:sp>
          <p:nvSpPr>
            <p:cNvPr id="410" name="Google Shape;410;p5"/>
            <p:cNvSpPr/>
            <p:nvPr/>
          </p:nvSpPr>
          <p:spPr>
            <a:xfrm>
              <a:off x="0" y="147955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0" y="19192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5"/>
          <p:cNvSpPr/>
          <p:nvPr/>
        </p:nvSpPr>
        <p:spPr>
          <a:xfrm>
            <a:off x="1417246" y="-12193"/>
            <a:ext cx="4902679" cy="4616801"/>
          </a:xfrm>
          <a:custGeom>
            <a:rect b="b" l="l" r="r" t="t"/>
            <a:pathLst>
              <a:path extrusionOk="0" h="6050127" w="6355652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1305243" y="-12192"/>
            <a:ext cx="4902678" cy="4544235"/>
          </a:xfrm>
          <a:custGeom>
            <a:rect b="b" l="l" r="r" t="t"/>
            <a:pathLst>
              <a:path extrusionOk="0" h="5890980" w="6355652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"/>
          <p:cNvSpPr txBox="1"/>
          <p:nvPr>
            <p:ph type="ctrTitle"/>
          </p:nvPr>
        </p:nvSpPr>
        <p:spPr>
          <a:xfrm>
            <a:off x="1760765" y="324937"/>
            <a:ext cx="4024032" cy="2885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"/>
          <p:cNvSpPr txBox="1"/>
          <p:nvPr>
            <p:ph idx="1" type="subTitle"/>
          </p:nvPr>
        </p:nvSpPr>
        <p:spPr>
          <a:xfrm>
            <a:off x="1760765" y="3166312"/>
            <a:ext cx="4024032" cy="7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6" name="Google Shape;416;p5"/>
          <p:cNvSpPr/>
          <p:nvPr/>
        </p:nvSpPr>
        <p:spPr>
          <a:xfrm>
            <a:off x="7649933" y="1550555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"/>
          <p:cNvSpPr/>
          <p:nvPr/>
        </p:nvSpPr>
        <p:spPr>
          <a:xfrm>
            <a:off x="7649933" y="1550555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"/>
          <p:cNvSpPr/>
          <p:nvPr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"/>
          <p:cNvSpPr/>
          <p:nvPr>
            <p:ph idx="2" type="pic"/>
          </p:nvPr>
        </p:nvSpPr>
        <p:spPr>
          <a:xfrm>
            <a:off x="6601855" y="2313765"/>
            <a:ext cx="4773089" cy="454423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1" name="Google Shape;421;p5"/>
          <p:cNvGrpSpPr/>
          <p:nvPr/>
        </p:nvGrpSpPr>
        <p:grpSpPr>
          <a:xfrm>
            <a:off x="10847710" y="6388311"/>
            <a:ext cx="1054465" cy="469689"/>
            <a:chOff x="9841624" y="4115729"/>
            <a:chExt cx="602169" cy="268223"/>
          </a:xfrm>
        </p:grpSpPr>
        <p:sp>
          <p:nvSpPr>
            <p:cNvPr id="422" name="Google Shape;422;p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6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429" name="Google Shape;429;p6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6"/>
          <p:cNvGrpSpPr/>
          <p:nvPr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</p:grpSpPr>
        <p:sp>
          <p:nvSpPr>
            <p:cNvPr id="432" name="Google Shape;432;p6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5" name="Google Shape;445;p6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80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7"/>
          <p:cNvSpPr txBox="1"/>
          <p:nvPr>
            <p:ph type="title"/>
          </p:nvPr>
        </p:nvSpPr>
        <p:spPr>
          <a:xfrm>
            <a:off x="2838271" y="1010170"/>
            <a:ext cx="5178019" cy="3713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"/>
          <p:cNvSpPr txBox="1"/>
          <p:nvPr>
            <p:ph idx="1" type="body"/>
          </p:nvPr>
        </p:nvSpPr>
        <p:spPr>
          <a:xfrm>
            <a:off x="2838044" y="4914900"/>
            <a:ext cx="5178514" cy="81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7"/>
          <p:cNvSpPr/>
          <p:nvPr/>
        </p:nvSpPr>
        <p:spPr>
          <a:xfrm>
            <a:off x="0" y="292656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7"/>
          <p:cNvSpPr/>
          <p:nvPr/>
        </p:nvSpPr>
        <p:spPr>
          <a:xfrm>
            <a:off x="0" y="732391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7"/>
          <p:cNvSpPr/>
          <p:nvPr/>
        </p:nvSpPr>
        <p:spPr>
          <a:xfrm>
            <a:off x="1" y="2"/>
            <a:ext cx="2232251" cy="2361890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80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7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"/>
          <p:cNvSpPr/>
          <p:nvPr/>
        </p:nvSpPr>
        <p:spPr>
          <a:xfrm>
            <a:off x="8759419" y="3564607"/>
            <a:ext cx="3432581" cy="3293393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1" name="Google Shape;461;p7"/>
          <p:cNvGrpSpPr/>
          <p:nvPr/>
        </p:nvGrpSpPr>
        <p:grpSpPr>
          <a:xfrm>
            <a:off x="10428621" y="5660492"/>
            <a:ext cx="1054465" cy="469689"/>
            <a:chOff x="9841624" y="4115729"/>
            <a:chExt cx="602169" cy="268223"/>
          </a:xfrm>
        </p:grpSpPr>
        <p:sp>
          <p:nvSpPr>
            <p:cNvPr id="462" name="Google Shape;462;p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"/>
          <p:cNvSpPr txBox="1"/>
          <p:nvPr>
            <p:ph type="title"/>
          </p:nvPr>
        </p:nvSpPr>
        <p:spPr>
          <a:xfrm>
            <a:off x="1331088" y="565739"/>
            <a:ext cx="9745883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0" name="Google Shape;470;p8"/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471" name="Google Shape;471;p8"/>
            <p:cNvSpPr/>
            <p:nvPr/>
          </p:nvSpPr>
          <p:spPr>
            <a:xfrm>
              <a:off x="0" y="681037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0" y="1116069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8"/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8"/>
          <p:cNvSpPr txBox="1"/>
          <p:nvPr>
            <p:ph idx="12" type="sldNum"/>
          </p:nvPr>
        </p:nvSpPr>
        <p:spPr>
          <a:xfrm>
            <a:off x="864433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0510458" y="477557"/>
            <a:ext cx="975168" cy="975170"/>
            <a:chOff x="5829300" y="3162300"/>
            <a:chExt cx="532256" cy="532257"/>
          </a:xfrm>
        </p:grpSpPr>
        <p:sp>
          <p:nvSpPr>
            <p:cNvPr id="478" name="Google Shape;478;p8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1" name="Google Shape;491;p8"/>
          <p:cNvSpPr/>
          <p:nvPr>
            <p:ph idx="2" type="pic"/>
          </p:nvPr>
        </p:nvSpPr>
        <p:spPr>
          <a:xfrm>
            <a:off x="745213" y="202130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2" name="Google Shape;492;p8"/>
          <p:cNvSpPr/>
          <p:nvPr>
            <p:ph idx="3" type="pic"/>
          </p:nvPr>
        </p:nvSpPr>
        <p:spPr>
          <a:xfrm>
            <a:off x="3551776" y="202130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3" name="Google Shape;493;p8"/>
          <p:cNvSpPr/>
          <p:nvPr>
            <p:ph idx="4" type="pic"/>
          </p:nvPr>
        </p:nvSpPr>
        <p:spPr>
          <a:xfrm>
            <a:off x="6358339" y="202130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4" name="Google Shape;494;p8"/>
          <p:cNvSpPr/>
          <p:nvPr>
            <p:ph idx="5" type="pic"/>
          </p:nvPr>
        </p:nvSpPr>
        <p:spPr>
          <a:xfrm>
            <a:off x="9164901" y="2021303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5" name="Google Shape;495;p8"/>
          <p:cNvSpPr txBox="1"/>
          <p:nvPr>
            <p:ph idx="1" type="body"/>
          </p:nvPr>
        </p:nvSpPr>
        <p:spPr>
          <a:xfrm>
            <a:off x="762000" y="441764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6" name="Google Shape;496;p8"/>
          <p:cNvSpPr txBox="1"/>
          <p:nvPr>
            <p:ph idx="6" type="body"/>
          </p:nvPr>
        </p:nvSpPr>
        <p:spPr>
          <a:xfrm>
            <a:off x="762000" y="480208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8"/>
          <p:cNvSpPr txBox="1"/>
          <p:nvPr>
            <p:ph idx="7" type="body"/>
          </p:nvPr>
        </p:nvSpPr>
        <p:spPr>
          <a:xfrm>
            <a:off x="3562967" y="441764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8" name="Google Shape;498;p8"/>
          <p:cNvSpPr txBox="1"/>
          <p:nvPr>
            <p:ph idx="8" type="body"/>
          </p:nvPr>
        </p:nvSpPr>
        <p:spPr>
          <a:xfrm>
            <a:off x="3562967" y="480208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8"/>
          <p:cNvSpPr txBox="1"/>
          <p:nvPr>
            <p:ph idx="9" type="body"/>
          </p:nvPr>
        </p:nvSpPr>
        <p:spPr>
          <a:xfrm>
            <a:off x="6363934" y="441764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0" name="Google Shape;500;p8"/>
          <p:cNvSpPr txBox="1"/>
          <p:nvPr>
            <p:ph idx="13" type="body"/>
          </p:nvPr>
        </p:nvSpPr>
        <p:spPr>
          <a:xfrm>
            <a:off x="6363934" y="480208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8"/>
          <p:cNvSpPr txBox="1"/>
          <p:nvPr>
            <p:ph idx="14" type="body"/>
          </p:nvPr>
        </p:nvSpPr>
        <p:spPr>
          <a:xfrm>
            <a:off x="9164901" y="4417646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2" name="Google Shape;502;p8"/>
          <p:cNvSpPr txBox="1"/>
          <p:nvPr>
            <p:ph idx="15" type="body"/>
          </p:nvPr>
        </p:nvSpPr>
        <p:spPr>
          <a:xfrm>
            <a:off x="9164901" y="4802088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9"/>
          <p:cNvGrpSpPr/>
          <p:nvPr/>
        </p:nvGrpSpPr>
        <p:grpSpPr>
          <a:xfrm>
            <a:off x="10510458" y="477557"/>
            <a:ext cx="975168" cy="975170"/>
            <a:chOff x="5829300" y="3162300"/>
            <a:chExt cx="532256" cy="532257"/>
          </a:xfrm>
        </p:grpSpPr>
        <p:sp>
          <p:nvSpPr>
            <p:cNvPr id="505" name="Google Shape;505;p9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9"/>
          <p:cNvGrpSpPr/>
          <p:nvPr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19" name="Google Shape;519;p9"/>
            <p:cNvSpPr/>
            <p:nvPr/>
          </p:nvSpPr>
          <p:spPr>
            <a:xfrm>
              <a:off x="0" y="681037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0" y="1116069"/>
              <a:ext cx="1170294" cy="274629"/>
            </a:xfrm>
            <a:custGeom>
              <a:rect b="b" l="l" r="r" t="t"/>
              <a:pathLst>
                <a:path extrusionOk="0" h="274629" w="1170294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1" name="Google Shape;521;p9"/>
          <p:cNvSpPr txBox="1"/>
          <p:nvPr>
            <p:ph type="title"/>
          </p:nvPr>
        </p:nvSpPr>
        <p:spPr>
          <a:xfrm>
            <a:off x="1331088" y="565739"/>
            <a:ext cx="9745883" cy="11249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9"/>
          <p:cNvSpPr/>
          <p:nvPr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">
  <p:cSld name="Content 2 Column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10"/>
          <p:cNvGrpSpPr/>
          <p:nvPr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</p:grpSpPr>
        <p:sp>
          <p:nvSpPr>
            <p:cNvPr id="528" name="Google Shape;528;p10"/>
            <p:cNvSpPr/>
            <p:nvPr/>
          </p:nvSpPr>
          <p:spPr>
            <a:xfrm>
              <a:off x="3238556" y="4981312"/>
              <a:ext cx="442726" cy="44272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128809" y="4871565"/>
              <a:ext cx="902626" cy="902626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121343" y="4864099"/>
              <a:ext cx="1152732" cy="1152732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152324" y="4894707"/>
              <a:ext cx="1321462" cy="1321838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215037" y="4957793"/>
              <a:ext cx="1428975" cy="1428975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301642" y="5044398"/>
              <a:ext cx="1490195" cy="1490195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409523" y="5152279"/>
              <a:ext cx="1509607" cy="1509607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538685" y="5279576"/>
              <a:ext cx="1488326" cy="1490192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83896" y="5426652"/>
              <a:ext cx="1429720" cy="1429720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901021" y="5597624"/>
              <a:ext cx="1275308" cy="1260376"/>
            </a:xfrm>
            <a:custGeom>
              <a:rect b="b" l="l" r="r" t="t"/>
              <a:pathLst>
                <a:path extrusionOk="0" h="1260376" w="1275308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141456" y="5797338"/>
              <a:ext cx="1065858" cy="1060662"/>
            </a:xfrm>
            <a:custGeom>
              <a:rect b="b" l="l" r="r" t="t"/>
              <a:pathLst>
                <a:path extrusionOk="0" h="1060662" w="1065858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4381830" y="6039978"/>
              <a:ext cx="818022" cy="818022"/>
            </a:xfrm>
            <a:custGeom>
              <a:rect b="b" l="l" r="r" t="t"/>
              <a:pathLst>
                <a:path extrusionOk="0" h="818022" w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647375" y="6390131"/>
              <a:ext cx="442354" cy="442354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1" name="Google Shape;541;p10"/>
          <p:cNvSpPr txBox="1"/>
          <p:nvPr>
            <p:ph type="title"/>
          </p:nvPr>
        </p:nvSpPr>
        <p:spPr>
          <a:xfrm>
            <a:off x="1292868" y="358614"/>
            <a:ext cx="4150804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0"/>
          <p:cNvSpPr txBox="1"/>
          <p:nvPr>
            <p:ph idx="1" type="body"/>
          </p:nvPr>
        </p:nvSpPr>
        <p:spPr>
          <a:xfrm>
            <a:off x="1691325" y="2014538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3" name="Google Shape;543;p10"/>
          <p:cNvSpPr txBox="1"/>
          <p:nvPr>
            <p:ph idx="2" type="body"/>
          </p:nvPr>
        </p:nvSpPr>
        <p:spPr>
          <a:xfrm>
            <a:off x="1691325" y="2666318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4" name="Google Shape;544;p10"/>
          <p:cNvSpPr txBox="1"/>
          <p:nvPr>
            <p:ph idx="3" type="body"/>
          </p:nvPr>
        </p:nvSpPr>
        <p:spPr>
          <a:xfrm>
            <a:off x="6317484" y="2014538"/>
            <a:ext cx="4307160" cy="518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5" name="Google Shape;545;p10"/>
          <p:cNvSpPr txBox="1"/>
          <p:nvPr>
            <p:ph idx="4" type="body"/>
          </p:nvPr>
        </p:nvSpPr>
        <p:spPr>
          <a:xfrm>
            <a:off x="6317484" y="2666318"/>
            <a:ext cx="430716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9" name="Google Shape;549;p10"/>
          <p:cNvGrpSpPr/>
          <p:nvPr/>
        </p:nvGrpSpPr>
        <p:grpSpPr>
          <a:xfrm>
            <a:off x="5983704" y="400019"/>
            <a:ext cx="1910252" cy="709660"/>
            <a:chOff x="2267504" y="2540250"/>
            <a:chExt cx="1990951" cy="739640"/>
          </a:xfrm>
        </p:grpSpPr>
        <p:sp>
          <p:nvSpPr>
            <p:cNvPr id="550" name="Google Shape;550;p10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2" name="Google Shape;552;p10"/>
          <p:cNvSpPr/>
          <p:nvPr/>
        </p:nvSpPr>
        <p:spPr>
          <a:xfrm rot="10800000">
            <a:off x="4221" y="-4221"/>
            <a:ext cx="1098147" cy="1053618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jpg"/><Relationship Id="rId10" Type="http://schemas.openxmlformats.org/officeDocument/2006/relationships/image" Target="../media/image15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Relationship Id="rId5" Type="http://schemas.openxmlformats.org/officeDocument/2006/relationships/image" Target="../media/image22.png"/><Relationship Id="rId6" Type="http://schemas.openxmlformats.org/officeDocument/2006/relationships/image" Target="../media/image45.png"/><Relationship Id="rId7" Type="http://schemas.openxmlformats.org/officeDocument/2006/relationships/image" Target="../media/image41.png"/><Relationship Id="rId8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jpg"/><Relationship Id="rId4" Type="http://schemas.openxmlformats.org/officeDocument/2006/relationships/image" Target="../media/image42.png"/><Relationship Id="rId9" Type="http://schemas.openxmlformats.org/officeDocument/2006/relationships/image" Target="../media/image12.png"/><Relationship Id="rId5" Type="http://schemas.openxmlformats.org/officeDocument/2006/relationships/image" Target="../media/image28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4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7.jpg"/><Relationship Id="rId5" Type="http://schemas.openxmlformats.org/officeDocument/2006/relationships/image" Target="../media/image39.png"/><Relationship Id="rId6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9" Type="http://schemas.openxmlformats.org/officeDocument/2006/relationships/image" Target="../media/image33.png"/><Relationship Id="rId15" Type="http://schemas.openxmlformats.org/officeDocument/2006/relationships/image" Target="../media/image18.png"/><Relationship Id="rId14" Type="http://schemas.openxmlformats.org/officeDocument/2006/relationships/image" Target="../media/image28.png"/><Relationship Id="rId16" Type="http://schemas.openxmlformats.org/officeDocument/2006/relationships/image" Target="../media/image4.png"/><Relationship Id="rId5" Type="http://schemas.openxmlformats.org/officeDocument/2006/relationships/image" Target="../media/image15.jpg"/><Relationship Id="rId6" Type="http://schemas.openxmlformats.org/officeDocument/2006/relationships/image" Target="../media/image2.jpg"/><Relationship Id="rId7" Type="http://schemas.openxmlformats.org/officeDocument/2006/relationships/image" Target="../media/image35.png"/><Relationship Id="rId8" Type="http://schemas.openxmlformats.org/officeDocument/2006/relationships/image" Target="../media/image4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4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jp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21.png"/><Relationship Id="rId13" Type="http://schemas.openxmlformats.org/officeDocument/2006/relationships/image" Target="../media/image18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9" Type="http://schemas.openxmlformats.org/officeDocument/2006/relationships/image" Target="../media/image12.png"/><Relationship Id="rId15" Type="http://schemas.openxmlformats.org/officeDocument/2006/relationships/image" Target="../media/image4.png"/><Relationship Id="rId14" Type="http://schemas.openxmlformats.org/officeDocument/2006/relationships/image" Target="../media/image7.png"/><Relationship Id="rId16" Type="http://schemas.openxmlformats.org/officeDocument/2006/relationships/image" Target="../media/image3.jpg"/><Relationship Id="rId5" Type="http://schemas.openxmlformats.org/officeDocument/2006/relationships/image" Target="../media/image15.jpg"/><Relationship Id="rId6" Type="http://schemas.openxmlformats.org/officeDocument/2006/relationships/image" Target="../media/image2.jpg"/><Relationship Id="rId7" Type="http://schemas.openxmlformats.org/officeDocument/2006/relationships/image" Target="../media/image28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9.png"/><Relationship Id="rId5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7.png"/><Relationship Id="rId1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.jpg"/><Relationship Id="rId5" Type="http://schemas.openxmlformats.org/officeDocument/2006/relationships/image" Target="../media/image17.png"/><Relationship Id="rId6" Type="http://schemas.openxmlformats.org/officeDocument/2006/relationships/image" Target="../media/image26.png"/><Relationship Id="rId7" Type="http://schemas.openxmlformats.org/officeDocument/2006/relationships/image" Target="../media/image11.jpg"/><Relationship Id="rId8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jpg"/><Relationship Id="rId4" Type="http://schemas.openxmlformats.org/officeDocument/2006/relationships/image" Target="../media/image28.png"/><Relationship Id="rId5" Type="http://schemas.openxmlformats.org/officeDocument/2006/relationships/image" Target="../media/image11.jpg"/><Relationship Id="rId6" Type="http://schemas.openxmlformats.org/officeDocument/2006/relationships/image" Target="../media/image15.jpg"/><Relationship Id="rId7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6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Relationship Id="rId5" Type="http://schemas.openxmlformats.org/officeDocument/2006/relationships/image" Target="../media/image15.jpg"/><Relationship Id="rId6" Type="http://schemas.openxmlformats.org/officeDocument/2006/relationships/image" Target="../media/image2.jpg"/><Relationship Id="rId7" Type="http://schemas.openxmlformats.org/officeDocument/2006/relationships/image" Target="../media/image31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6.png"/><Relationship Id="rId13" Type="http://schemas.openxmlformats.org/officeDocument/2006/relationships/image" Target="../media/image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16.png"/><Relationship Id="rId5" Type="http://schemas.openxmlformats.org/officeDocument/2006/relationships/image" Target="../media/image11.jpg"/><Relationship Id="rId6" Type="http://schemas.openxmlformats.org/officeDocument/2006/relationships/image" Target="../media/image15.jpg"/><Relationship Id="rId7" Type="http://schemas.openxmlformats.org/officeDocument/2006/relationships/image" Target="../media/image2.jpg"/><Relationship Id="rId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5"/>
          <p:cNvSpPr txBox="1"/>
          <p:nvPr>
            <p:ph type="ctrTitle"/>
          </p:nvPr>
        </p:nvSpPr>
        <p:spPr>
          <a:xfrm>
            <a:off x="1480850" y="828500"/>
            <a:ext cx="46605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Arial"/>
              <a:buNone/>
            </a:pPr>
            <a:r>
              <a:rPr b="0" lang="en-US" sz="4313"/>
              <a:t>AMAZON TOY CATEGORIES ANALYSIS -</a:t>
            </a:r>
            <a:r>
              <a:rPr lang="en-US" sz="4313"/>
              <a:t> </a:t>
            </a:r>
            <a:endParaRPr sz="431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0"/>
              <a:buFont typeface="Arial"/>
              <a:buNone/>
            </a:pPr>
            <a:r>
              <a:rPr b="0" lang="en-US" sz="3013">
                <a:solidFill>
                  <a:srgbClr val="000000"/>
                </a:solidFill>
              </a:rPr>
              <a:t>Pricing, Popularity &amp; Positioning</a:t>
            </a:r>
            <a:endParaRPr b="0" sz="2356">
              <a:solidFill>
                <a:srgbClr val="000000"/>
              </a:solidFill>
            </a:endParaRPr>
          </a:p>
        </p:txBody>
      </p:sp>
      <p:sp>
        <p:nvSpPr>
          <p:cNvPr id="651" name="Google Shape;651;p15"/>
          <p:cNvSpPr txBox="1"/>
          <p:nvPr>
            <p:ph idx="1" type="subTitle"/>
          </p:nvPr>
        </p:nvSpPr>
        <p:spPr>
          <a:xfrm>
            <a:off x="1521269" y="3919422"/>
            <a:ext cx="4579668" cy="1166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600">
                <a:solidFill>
                  <a:srgbClr val="666666"/>
                </a:solidFill>
              </a:rPr>
              <a:t>Liliia Rastorhuieva | Portfolio Project | 2025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652" name="Google Shape;652;p15" title="1e00680b-50c9-41ac-affe-cc539d4eaa34_w960_r1.778_fpx52.25_fpy5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03" y="3757400"/>
            <a:ext cx="1235950" cy="695224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15"/>
          <p:cNvSpPr/>
          <p:nvPr/>
        </p:nvSpPr>
        <p:spPr>
          <a:xfrm>
            <a:off x="6258875" y="639275"/>
            <a:ext cx="140700" cy="473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5"/>
          <p:cNvSpPr/>
          <p:nvPr/>
        </p:nvSpPr>
        <p:spPr>
          <a:xfrm>
            <a:off x="1389000" y="5258125"/>
            <a:ext cx="4930200" cy="24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5" name="Google Shape;655;p15" title="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246" y="0"/>
            <a:ext cx="531875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24" title="Діагра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800" y="1255018"/>
            <a:ext cx="5112264" cy="28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24"/>
          <p:cNvSpPr/>
          <p:nvPr/>
        </p:nvSpPr>
        <p:spPr>
          <a:xfrm>
            <a:off x="5934125" y="263850"/>
            <a:ext cx="2213700" cy="11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4"/>
          <p:cNvSpPr/>
          <p:nvPr/>
        </p:nvSpPr>
        <p:spPr>
          <a:xfrm>
            <a:off x="8051650" y="4951575"/>
            <a:ext cx="2397300" cy="190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4"/>
          <p:cNvSpPr/>
          <p:nvPr/>
        </p:nvSpPr>
        <p:spPr>
          <a:xfrm>
            <a:off x="4226" y="0"/>
            <a:ext cx="1295100" cy="122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2" name="Google Shape;872;p24" title="banner.png"/>
          <p:cNvPicPr preferRelativeResize="0"/>
          <p:nvPr/>
        </p:nvPicPr>
        <p:blipFill rotWithShape="1">
          <a:blip r:embed="rId4">
            <a:alphaModFix/>
          </a:blip>
          <a:srcRect b="0" l="33368" r="0" t="0"/>
          <a:stretch/>
        </p:blipFill>
        <p:spPr>
          <a:xfrm>
            <a:off x="356" y="-867"/>
            <a:ext cx="8123776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24" title="Знімок екрана 2025-10-02 124156.png"/>
          <p:cNvPicPr preferRelativeResize="0"/>
          <p:nvPr/>
        </p:nvPicPr>
        <p:blipFill rotWithShape="1">
          <a:blip r:embed="rId5">
            <a:alphaModFix/>
          </a:blip>
          <a:srcRect b="18526" l="43864" r="0" t="0"/>
          <a:stretch/>
        </p:blipFill>
        <p:spPr>
          <a:xfrm>
            <a:off x="0" y="5712600"/>
            <a:ext cx="1299325" cy="10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875" name="Google Shape;87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6" name="Google Shape;876;p24"/>
          <p:cNvSpPr txBox="1"/>
          <p:nvPr/>
        </p:nvSpPr>
        <p:spPr>
          <a:xfrm>
            <a:off x="2131379" y="4191471"/>
            <a:ext cx="2086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Sustainable:</a:t>
            </a:r>
            <a:r>
              <a:rPr lang="en-US" sz="1500"/>
              <a:t> </a:t>
            </a:r>
            <a:r>
              <a:rPr lang="en-US" sz="2000">
                <a:solidFill>
                  <a:srgbClr val="EFEFEF"/>
                </a:solidFill>
                <a:highlight>
                  <a:srgbClr val="026581"/>
                </a:highlight>
              </a:rPr>
              <a:t>highest value</a:t>
            </a:r>
            <a:r>
              <a:rPr lang="en-US" sz="2000"/>
              <a:t> </a:t>
            </a:r>
            <a:r>
              <a:rPr lang="en-US" sz="1500"/>
              <a:t>(13.93), consistent popularity</a:t>
            </a:r>
            <a:r>
              <a:rPr lang="en-US" sz="1500"/>
              <a:t> (median reviews = 136)</a:t>
            </a:r>
            <a:r>
              <a:rPr lang="en-US" sz="1500"/>
              <a:t>.</a:t>
            </a:r>
            <a:endParaRPr sz="15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877" name="Google Shape;877;p24"/>
          <p:cNvGraphicFramePr/>
          <p:nvPr/>
        </p:nvGraphicFramePr>
        <p:xfrm>
          <a:off x="1105603" y="1326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{862B2C50-F8FE-4909-89E9-20E425B9DFC9}</a:tableStyleId>
              </a:tblPr>
              <a:tblGrid>
                <a:gridCol w="550200"/>
                <a:gridCol w="1413975"/>
                <a:gridCol w="1256825"/>
                <a:gridCol w="1501200"/>
              </a:tblGrid>
              <a:tr h="64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Median Value for Money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Median Reviews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Median Price/Review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4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1.98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39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0.091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13.92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136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0.072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5.25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83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0.2</a:t>
                      </a:r>
                      <a:endParaRPr sz="2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878" name="Google Shape;878;p24" title="HXV13.png"/>
          <p:cNvPicPr preferRelativeResize="0"/>
          <p:nvPr/>
        </p:nvPicPr>
        <p:blipFill rotWithShape="1">
          <a:blip r:embed="rId6">
            <a:alphaModFix/>
          </a:blip>
          <a:srcRect b="0" l="0" r="30541" t="32519"/>
          <a:stretch/>
        </p:blipFill>
        <p:spPr>
          <a:xfrm>
            <a:off x="9582847" y="-27175"/>
            <a:ext cx="2609154" cy="2535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4" title="value_high.png"/>
          <p:cNvPicPr preferRelativeResize="0"/>
          <p:nvPr/>
        </p:nvPicPr>
        <p:blipFill>
          <a:blip r:embed="rId7">
            <a:alphaModFix amt="58000"/>
          </a:blip>
          <a:stretch>
            <a:fillRect/>
          </a:stretch>
        </p:blipFill>
        <p:spPr>
          <a:xfrm>
            <a:off x="1105615" y="4489219"/>
            <a:ext cx="975013" cy="1008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24" title="value_midl.png"/>
          <p:cNvPicPr preferRelativeResize="0"/>
          <p:nvPr/>
        </p:nvPicPr>
        <p:blipFill>
          <a:blip r:embed="rId8">
            <a:alphaModFix amt="58000"/>
          </a:blip>
          <a:stretch>
            <a:fillRect/>
          </a:stretch>
        </p:blipFill>
        <p:spPr>
          <a:xfrm>
            <a:off x="4476980" y="4489219"/>
            <a:ext cx="975013" cy="100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24" title="value_low.png"/>
          <p:cNvPicPr preferRelativeResize="0"/>
          <p:nvPr/>
        </p:nvPicPr>
        <p:blipFill>
          <a:blip r:embed="rId9">
            <a:alphaModFix amt="58000"/>
          </a:blip>
          <a:stretch>
            <a:fillRect/>
          </a:stretch>
        </p:blipFill>
        <p:spPr>
          <a:xfrm>
            <a:off x="8007733" y="4489200"/>
            <a:ext cx="975013" cy="100881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24"/>
          <p:cNvSpPr txBox="1"/>
          <p:nvPr/>
        </p:nvSpPr>
        <p:spPr>
          <a:xfrm>
            <a:off x="5574140" y="4191472"/>
            <a:ext cx="20094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Wooden: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  <a:highlight>
                  <a:srgbClr val="DBC07F"/>
                </a:highlight>
              </a:rPr>
              <a:t>moderate value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(5.25), higher price per review (0.2) -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premium positioning.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883" name="Google Shape;883;p24"/>
          <p:cNvSpPr txBox="1"/>
          <p:nvPr/>
        </p:nvSpPr>
        <p:spPr>
          <a:xfrm>
            <a:off x="9075014" y="4196886"/>
            <a:ext cx="23145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Baby: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37662"/>
                </a:highlight>
              </a:rPr>
              <a:t>low value</a:t>
            </a:r>
            <a:r>
              <a:rPr lang="en-US" sz="1500">
                <a:solidFill>
                  <a:schemeClr val="dk1"/>
                </a:solidFill>
              </a:rPr>
              <a:t> (1.98) despite moderate popularity - mid-market with super-hit products driving reviews.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84" name="Google Shape;884;p24" title="3.еко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01650" y="2762408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24" title="2.вуден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01645" y="3386555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24" title="1.бейбі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89896" y="2127334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24" title="2.вуден.jp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879032" y="2282232"/>
            <a:ext cx="597480" cy="5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24" title="3.еко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00304" y="1142794"/>
            <a:ext cx="597480" cy="5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24" title="1.бейбі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29214" y="2702925"/>
            <a:ext cx="597480" cy="5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24"/>
          <p:cNvSpPr txBox="1"/>
          <p:nvPr>
            <p:ph type="title"/>
          </p:nvPr>
        </p:nvSpPr>
        <p:spPr>
          <a:xfrm>
            <a:off x="902725" y="-488225"/>
            <a:ext cx="75531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Perceived Value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25" title="41014300_1_2_194735238699_H.jpeg"/>
          <p:cNvPicPr preferRelativeResize="0"/>
          <p:nvPr/>
        </p:nvPicPr>
        <p:blipFill rotWithShape="1">
          <a:blip r:embed="rId3">
            <a:alphaModFix/>
          </a:blip>
          <a:srcRect b="64734" l="45452" r="7254" t="762"/>
          <a:stretch/>
        </p:blipFill>
        <p:spPr>
          <a:xfrm>
            <a:off x="0" y="4884901"/>
            <a:ext cx="2704525" cy="197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25" title="Діагра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730" y="1331963"/>
            <a:ext cx="3309300" cy="3110741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5"/>
          <p:cNvSpPr txBox="1"/>
          <p:nvPr/>
        </p:nvSpPr>
        <p:spPr>
          <a:xfrm>
            <a:off x="8321096" y="4464017"/>
            <a:ext cx="2978400" cy="19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9" name="Google Shape;899;p25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0" name="Google Shape;900;p25" title="banner.png"/>
          <p:cNvPicPr preferRelativeResize="0"/>
          <p:nvPr/>
        </p:nvPicPr>
        <p:blipFill rotWithShape="1">
          <a:blip r:embed="rId5">
            <a:alphaModFix/>
          </a:blip>
          <a:srcRect b="0" l="29383" r="6320" t="0"/>
          <a:stretch/>
        </p:blipFill>
        <p:spPr>
          <a:xfrm>
            <a:off x="-418" y="-867"/>
            <a:ext cx="7838848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902" name="Google Shape;90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25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5"/>
          <p:cNvSpPr txBox="1"/>
          <p:nvPr/>
        </p:nvSpPr>
        <p:spPr>
          <a:xfrm>
            <a:off x="2639269" y="4509601"/>
            <a:ext cx="2186100" cy="142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EFEFEF"/>
                </a:solidFill>
                <a:highlight>
                  <a:srgbClr val="026581"/>
                </a:highlight>
              </a:rPr>
              <a:t>86%</a:t>
            </a:r>
            <a:r>
              <a:rPr b="1" lang="en-US" sz="1500">
                <a:solidFill>
                  <a:srgbClr val="EFEFEF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-</a:t>
            </a:r>
            <a:r>
              <a:rPr b="1" lang="en-US" sz="1500">
                <a:solidFill>
                  <a:srgbClr val="EFEFEF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Sustainable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37662"/>
                </a:highlight>
              </a:rPr>
              <a:t>74%</a:t>
            </a:r>
            <a:r>
              <a:rPr b="1"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chemeClr val="dk1"/>
                </a:solidFill>
              </a:rPr>
              <a:t>Baby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DBC07F"/>
                </a:highlight>
              </a:rPr>
              <a:t>39%</a:t>
            </a:r>
            <a:r>
              <a:rPr b="1"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chemeClr val="dk1"/>
                </a:solidFill>
              </a:rPr>
              <a:t>Wooden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5" name="Google Shape;905;p25" title="Діагра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5840" y="1277625"/>
            <a:ext cx="3418758" cy="321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25" title="Діаграма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4118" y="1277068"/>
            <a:ext cx="2978399" cy="315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25" title="Fisher-Price-Wooden-Stack-Sort-Animals-Stacking-Toy-for-Development-Play-Baby-Toddler-1Y-10-Pcs_03471c89-bedc-417b-b364-397ec22c9c60.18588311c07491800f1fb3ffa44ca5sdfga5.jpg"/>
          <p:cNvPicPr preferRelativeResize="0"/>
          <p:nvPr/>
        </p:nvPicPr>
        <p:blipFill rotWithShape="1">
          <a:blip r:embed="rId8">
            <a:alphaModFix/>
          </a:blip>
          <a:srcRect b="-7" l="0" r="26847" t="26212"/>
          <a:stretch/>
        </p:blipFill>
        <p:spPr>
          <a:xfrm>
            <a:off x="10372125" y="0"/>
            <a:ext cx="1819874" cy="12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25"/>
          <p:cNvSpPr txBox="1"/>
          <p:nvPr/>
        </p:nvSpPr>
        <p:spPr>
          <a:xfrm>
            <a:off x="6257132" y="4509605"/>
            <a:ext cx="2186100" cy="1849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DBC07F"/>
                </a:highlight>
              </a:rPr>
              <a:t>94%</a:t>
            </a:r>
            <a:r>
              <a:rPr b="1"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chemeClr val="dk1"/>
                </a:solidFill>
              </a:rPr>
              <a:t>Wooden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EFEFEF"/>
                </a:solidFill>
                <a:highlight>
                  <a:srgbClr val="026581"/>
                </a:highlight>
              </a:rPr>
              <a:t>43%</a:t>
            </a:r>
            <a:r>
              <a:rPr b="1" lang="en-US" sz="2000">
                <a:solidFill>
                  <a:srgbClr val="EFEFEF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-</a:t>
            </a:r>
            <a:r>
              <a:rPr b="1" lang="en-US" sz="1500">
                <a:solidFill>
                  <a:srgbClr val="EFEFEF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Sustainable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37662"/>
                </a:highlight>
              </a:rPr>
              <a:t>26</a:t>
            </a:r>
            <a:r>
              <a:rPr b="1" lang="en-US" sz="2000">
                <a:solidFill>
                  <a:schemeClr val="dk1"/>
                </a:solidFill>
                <a:highlight>
                  <a:srgbClr val="F37662"/>
                </a:highlight>
              </a:rPr>
              <a:t>%</a:t>
            </a:r>
            <a:r>
              <a:rPr b="1"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chemeClr val="dk1"/>
                </a:solidFill>
              </a:rPr>
              <a:t>Baby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9" name="Google Shape;909;p25"/>
          <p:cNvPicPr preferRelativeResize="0"/>
          <p:nvPr/>
        </p:nvPicPr>
        <p:blipFill>
          <a:blip r:embed="rId9">
            <a:alphaModFix amt="58000"/>
          </a:blip>
          <a:stretch>
            <a:fillRect/>
          </a:stretch>
        </p:blipFill>
        <p:spPr>
          <a:xfrm>
            <a:off x="5148393" y="4829867"/>
            <a:ext cx="842938" cy="842897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25"/>
          <p:cNvSpPr txBox="1"/>
          <p:nvPr/>
        </p:nvSpPr>
        <p:spPr>
          <a:xfrm>
            <a:off x="9522055" y="4512375"/>
            <a:ext cx="2004000" cy="1548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DBC07F"/>
                </a:highlight>
              </a:rPr>
              <a:t>100%</a:t>
            </a:r>
            <a:r>
              <a:rPr b="1" lang="en-US" sz="1500">
                <a:solidFill>
                  <a:schemeClr val="dk1"/>
                </a:solidFill>
              </a:rPr>
              <a:t> - </a:t>
            </a:r>
            <a:r>
              <a:rPr lang="en-US" sz="1500">
                <a:solidFill>
                  <a:schemeClr val="dk1"/>
                </a:solidFill>
              </a:rPr>
              <a:t>Wooden</a:t>
            </a:r>
            <a:endParaRPr sz="2300">
              <a:solidFill>
                <a:schemeClr val="dk1"/>
              </a:solidFill>
              <a:highlight>
                <a:srgbClr val="F3766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rgbClr val="F37662"/>
                </a:highlight>
              </a:rPr>
              <a:t>79</a:t>
            </a:r>
            <a:r>
              <a:rPr b="1" lang="en-US" sz="2000">
                <a:solidFill>
                  <a:schemeClr val="dk1"/>
                </a:solidFill>
                <a:highlight>
                  <a:srgbClr val="F37662"/>
                </a:highlight>
              </a:rPr>
              <a:t>%</a:t>
            </a:r>
            <a:r>
              <a:rPr b="1" lang="en-US" sz="2000">
                <a:solidFill>
                  <a:schemeClr val="dk1"/>
                </a:solidFill>
              </a:rPr>
              <a:t>   </a:t>
            </a:r>
            <a:r>
              <a:rPr b="1" lang="en-US" sz="1500">
                <a:solidFill>
                  <a:schemeClr val="dk1"/>
                </a:solidFill>
              </a:rPr>
              <a:t>- </a:t>
            </a:r>
            <a:r>
              <a:rPr lang="en-US" sz="1500">
                <a:solidFill>
                  <a:schemeClr val="dk1"/>
                </a:solidFill>
              </a:rPr>
              <a:t>Baby</a:t>
            </a:r>
            <a:r>
              <a:rPr b="1" lang="en-US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FEFEF"/>
                </a:solidFill>
                <a:highlight>
                  <a:srgbClr val="026581"/>
                </a:highlight>
              </a:rPr>
              <a:t>0</a:t>
            </a:r>
            <a:r>
              <a:rPr b="1" lang="en-US" sz="2000">
                <a:solidFill>
                  <a:srgbClr val="EFEFEF"/>
                </a:solidFill>
                <a:highlight>
                  <a:srgbClr val="026581"/>
                </a:highlight>
              </a:rPr>
              <a:t>%</a:t>
            </a:r>
            <a:r>
              <a:rPr b="1" lang="en-US" sz="1500">
                <a:solidFill>
                  <a:srgbClr val="EFEFEF"/>
                </a:solidFill>
              </a:rPr>
              <a:t>      </a:t>
            </a:r>
            <a:r>
              <a:rPr b="1" lang="en-US" sz="1500"/>
              <a:t>-</a:t>
            </a:r>
            <a:r>
              <a:rPr b="1" lang="en-US" sz="1500">
                <a:solidFill>
                  <a:srgbClr val="EFEFEF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Sustainable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1" name="Google Shape;911;p25"/>
          <p:cNvPicPr preferRelativeResize="0"/>
          <p:nvPr/>
        </p:nvPicPr>
        <p:blipFill>
          <a:blip r:embed="rId10">
            <a:alphaModFix amt="55000"/>
          </a:blip>
          <a:stretch>
            <a:fillRect/>
          </a:stretch>
        </p:blipFill>
        <p:spPr>
          <a:xfrm>
            <a:off x="8367017" y="4851206"/>
            <a:ext cx="883290" cy="883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25" title="IMG_1361 (2).PNG"/>
          <p:cNvPicPr preferRelativeResize="0"/>
          <p:nvPr/>
        </p:nvPicPr>
        <p:blipFill>
          <a:blip r:embed="rId11">
            <a:alphaModFix amt="70000"/>
          </a:blip>
          <a:stretch>
            <a:fillRect/>
          </a:stretch>
        </p:blipFill>
        <p:spPr>
          <a:xfrm>
            <a:off x="1556482" y="4882020"/>
            <a:ext cx="842939" cy="842958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25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Positioning &amp; Keywords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6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26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1" name="Google Shape;921;p26" title="banner.png"/>
          <p:cNvPicPr preferRelativeResize="0"/>
          <p:nvPr/>
        </p:nvPicPr>
        <p:blipFill rotWithShape="1">
          <a:blip r:embed="rId3">
            <a:alphaModFix/>
          </a:blip>
          <a:srcRect b="0" l="41670" r="0" t="0"/>
          <a:stretch/>
        </p:blipFill>
        <p:spPr>
          <a:xfrm>
            <a:off x="-1" y="-500"/>
            <a:ext cx="7111726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26" title="110624-FisherPrice-Mattel-BrandHeroBanner-Mobile-828x560px.jpeg"/>
          <p:cNvPicPr preferRelativeResize="0"/>
          <p:nvPr/>
        </p:nvPicPr>
        <p:blipFill rotWithShape="1">
          <a:blip r:embed="rId4">
            <a:alphaModFix/>
          </a:blip>
          <a:srcRect b="0" l="56059" r="0" t="0"/>
          <a:stretch/>
        </p:blipFill>
        <p:spPr>
          <a:xfrm>
            <a:off x="7737975" y="-750"/>
            <a:ext cx="44540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4" name="Google Shape;924;p26" title="Діагра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569" y="1370109"/>
            <a:ext cx="2963000" cy="4932147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57150">
              <a:srgbClr val="000000">
                <a:alpha val="16000"/>
              </a:srgbClr>
            </a:outerShdw>
          </a:effectLst>
        </p:spPr>
      </p:pic>
      <p:pic>
        <p:nvPicPr>
          <p:cNvPr id="925" name="Google Shape;925;p26" title="Діагра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40" y="1413134"/>
            <a:ext cx="2963000" cy="4933185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3120000" dist="57150">
              <a:srgbClr val="000000">
                <a:alpha val="16000"/>
              </a:srgbClr>
            </a:outerShdw>
          </a:effectLst>
        </p:spPr>
      </p:pic>
      <p:sp>
        <p:nvSpPr>
          <p:cNvPr id="926" name="Google Shape;926;p26"/>
          <p:cNvSpPr/>
          <p:nvPr/>
        </p:nvSpPr>
        <p:spPr>
          <a:xfrm>
            <a:off x="2775103" y="3887617"/>
            <a:ext cx="2630700" cy="1424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120000" dist="571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6"/>
          <p:cNvSpPr txBox="1"/>
          <p:nvPr/>
        </p:nvSpPr>
        <p:spPr>
          <a:xfrm>
            <a:off x="2909303" y="3939667"/>
            <a:ext cx="25275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Most toys fall around €50. Two items are significantly higher in price and were excluded from the analysis to avoid skewing results.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28" name="Google Shape;928;p26"/>
          <p:cNvSpPr/>
          <p:nvPr/>
        </p:nvSpPr>
        <p:spPr>
          <a:xfrm flipH="1">
            <a:off x="3348109" y="2205637"/>
            <a:ext cx="2630700" cy="1424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85725" rotWithShape="0" algn="bl" dir="3120000" dist="57150">
              <a:srgbClr val="000000">
                <a:alpha val="1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26"/>
          <p:cNvSpPr txBox="1"/>
          <p:nvPr/>
        </p:nvSpPr>
        <p:spPr>
          <a:xfrm>
            <a:off x="3463385" y="2257687"/>
            <a:ext cx="25275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A few “super-hit” Baby toys show extreme review counts and were excluded to maintain clarity in the analysis.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30" name="Google Shape;930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931" name="Google Shape;931;p26"/>
          <p:cNvSpPr/>
          <p:nvPr/>
        </p:nvSpPr>
        <p:spPr>
          <a:xfrm>
            <a:off x="1986150" y="2627425"/>
            <a:ext cx="588600" cy="3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26"/>
          <p:cNvSpPr/>
          <p:nvPr/>
        </p:nvSpPr>
        <p:spPr>
          <a:xfrm>
            <a:off x="5710200" y="5286625"/>
            <a:ext cx="588600" cy="3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26"/>
          <p:cNvSpPr/>
          <p:nvPr/>
        </p:nvSpPr>
        <p:spPr>
          <a:xfrm>
            <a:off x="6493416" y="3912857"/>
            <a:ext cx="588600" cy="3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26"/>
          <p:cNvSpPr/>
          <p:nvPr/>
        </p:nvSpPr>
        <p:spPr>
          <a:xfrm>
            <a:off x="6570117" y="2478650"/>
            <a:ext cx="588600" cy="3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6"/>
          <p:cNvSpPr/>
          <p:nvPr/>
        </p:nvSpPr>
        <p:spPr>
          <a:xfrm>
            <a:off x="1846600" y="4545375"/>
            <a:ext cx="588600" cy="30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6"/>
          <p:cNvSpPr txBox="1"/>
          <p:nvPr/>
        </p:nvSpPr>
        <p:spPr>
          <a:xfrm>
            <a:off x="1955564" y="2618123"/>
            <a:ext cx="681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</a:rPr>
              <a:t>€206,99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937" name="Google Shape;937;p26"/>
          <p:cNvSpPr txBox="1"/>
          <p:nvPr/>
        </p:nvSpPr>
        <p:spPr>
          <a:xfrm>
            <a:off x="1851953" y="4533399"/>
            <a:ext cx="588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</a:rPr>
              <a:t>€81,19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938" name="Google Shape;938;p26"/>
          <p:cNvSpPr txBox="1"/>
          <p:nvPr/>
        </p:nvSpPr>
        <p:spPr>
          <a:xfrm>
            <a:off x="6582729" y="2469348"/>
            <a:ext cx="681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</a:rPr>
              <a:t>48002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939" name="Google Shape;939;p26"/>
          <p:cNvSpPr txBox="1"/>
          <p:nvPr/>
        </p:nvSpPr>
        <p:spPr>
          <a:xfrm>
            <a:off x="6516166" y="3903548"/>
            <a:ext cx="681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</a:rPr>
              <a:t>29279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940" name="Google Shape;940;p26"/>
          <p:cNvSpPr txBox="1"/>
          <p:nvPr/>
        </p:nvSpPr>
        <p:spPr>
          <a:xfrm>
            <a:off x="5732946" y="5277323"/>
            <a:ext cx="6819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666666"/>
                </a:solidFill>
              </a:rPr>
              <a:t>10862</a:t>
            </a:r>
            <a:endParaRPr b="1" sz="1000">
              <a:solidFill>
                <a:srgbClr val="666666"/>
              </a:solidFill>
            </a:endParaRPr>
          </a:p>
        </p:txBody>
      </p:sp>
      <p:sp>
        <p:nvSpPr>
          <p:cNvPr id="941" name="Google Shape;941;p26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Outliers &amp; Anomalies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27" title="Знімок екрана 2025-10-02 145502.png"/>
          <p:cNvPicPr preferRelativeResize="0"/>
          <p:nvPr/>
        </p:nvPicPr>
        <p:blipFill rotWithShape="1">
          <a:blip r:embed="rId3">
            <a:alphaModFix/>
          </a:blip>
          <a:srcRect b="0" l="0" r="55136" t="0"/>
          <a:stretch/>
        </p:blipFill>
        <p:spPr>
          <a:xfrm>
            <a:off x="11280275" y="5348950"/>
            <a:ext cx="911725" cy="1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7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9" name="Google Shape;949;p27"/>
          <p:cNvGraphicFramePr/>
          <p:nvPr/>
        </p:nvGraphicFramePr>
        <p:xfrm>
          <a:off x="942550" y="12957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{39D985A5-DCBA-4111-812E-06D6A0EA7986}</a:tableStyleId>
              </a:tblPr>
              <a:tblGrid>
                <a:gridCol w="1203450"/>
                <a:gridCol w="2750275"/>
                <a:gridCol w="2857100"/>
                <a:gridCol w="1293700"/>
                <a:gridCol w="2202375"/>
              </a:tblGrid>
              <a:tr h="764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Category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Assortment Focus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Demand &amp; Reviews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Perceived Value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Positioning </a:t>
                      </a:r>
                      <a:endParaRPr b="1" sz="15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(</a:t>
                      </a:r>
                      <a:r>
                        <a:rPr b="1" lang="en-US" sz="1500"/>
                        <a:t>Emo/Eco/Edu tags</a:t>
                      </a:r>
                      <a:r>
                        <a:rPr b="1" lang="en-US" sz="1500"/>
                        <a:t>)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3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59% in 10-20 €,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18% in 30-40 €, limited budget and premium.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Mid-market + higher-mid      </a:t>
                      </a:r>
                      <a:endParaRPr b="1" sz="1800"/>
                    </a:p>
                  </a:txBody>
                  <a:tcPr marT="88900" marB="88900" marR="88900" marL="88900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Demand split: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44% in 10-20 €, 41% in 30-40 €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dual peak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A few “super-hits” in &lt;10 €</a:t>
                      </a:r>
                      <a:endParaRPr sz="1500"/>
                    </a:p>
                  </a:txBody>
                  <a:tcPr marT="91425" marB="91425" marR="91425" marL="91425">
                    <a:lnL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1.98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            </a:t>
                      </a:r>
                      <a:r>
                        <a:rPr lang="en-US" sz="2000"/>
                        <a:t>   </a:t>
                      </a:r>
                      <a:r>
                        <a:rPr lang="en-US" sz="1500"/>
                        <a:t>-</a:t>
                      </a:r>
                      <a:r>
                        <a:rPr lang="en-US" sz="2000"/>
                        <a:t> </a:t>
                      </a:r>
                      <a:r>
                        <a:rPr lang="en-US" sz="1500"/>
                        <a:t>79%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                    </a:t>
                      </a:r>
                      <a:endParaRPr sz="15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                        -</a:t>
                      </a:r>
                      <a:r>
                        <a:rPr lang="en-US" sz="1500"/>
                        <a:t>   </a:t>
                      </a:r>
                      <a:r>
                        <a:rPr lang="en-US" sz="1500"/>
                        <a:t>74%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43% &lt;10 €, 29% in 10-20 €, 29% in 20-30 €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Budget + mid-market, no premium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Highly c</a:t>
                      </a:r>
                      <a:r>
                        <a:rPr lang="en-US" sz="1500"/>
                        <a:t>oncentrated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64%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500"/>
                        <a:t>in 10-20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Steady mid-range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13.93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- 86%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    -   43%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5</a:t>
                      </a:r>
                      <a:r>
                        <a:rPr lang="en-US" sz="1500"/>
                        <a:t>0% in 10-20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, 22% in 20-30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, 11% in 30-40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,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limited budget and premium.</a:t>
                      </a:r>
                      <a:r>
                        <a:rPr b="1" lang="en-US" sz="1800"/>
                        <a:t>Mid-to- premium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Unique </a:t>
                      </a:r>
                      <a:r>
                        <a:rPr b="1" lang="en-US" sz="1800"/>
                        <a:t>premium demand</a:t>
                      </a:r>
                      <a:r>
                        <a:rPr b="1" lang="en-US" sz="1500"/>
                        <a:t> </a:t>
                      </a:r>
                      <a:r>
                        <a:rPr lang="en-US" sz="1500"/>
                        <a:t>(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15% in &gt;=</a:t>
                      </a:r>
                      <a:r>
                        <a:rPr lang="en-US" sz="1500"/>
                        <a:t>40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,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19% in </a:t>
                      </a:r>
                      <a:r>
                        <a:rPr lang="en-US" sz="1500"/>
                        <a:t>30-40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€</a:t>
                      </a:r>
                      <a:r>
                        <a:rPr lang="en-US" sz="1500"/>
                        <a:t>)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5.25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-  100%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    -   94%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0" name="Google Shape;950;p27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27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27" title="2.вуден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365" y="4955806"/>
            <a:ext cx="783583" cy="78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27" title="3.еко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250" y="3677574"/>
            <a:ext cx="795824" cy="79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27" title="1.бейбі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55248" y="2320877"/>
            <a:ext cx="795824" cy="7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grpSp>
        <p:nvGrpSpPr>
          <p:cNvPr id="957" name="Google Shape;957;p27"/>
          <p:cNvGrpSpPr/>
          <p:nvPr/>
        </p:nvGrpSpPr>
        <p:grpSpPr>
          <a:xfrm>
            <a:off x="8235696" y="5943517"/>
            <a:ext cx="3500243" cy="436003"/>
            <a:chOff x="8235696" y="6058170"/>
            <a:chExt cx="3500243" cy="436003"/>
          </a:xfrm>
        </p:grpSpPr>
        <p:sp>
          <p:nvSpPr>
            <p:cNvPr id="958" name="Google Shape;958;p27"/>
            <p:cNvSpPr txBox="1"/>
            <p:nvPr/>
          </p:nvSpPr>
          <p:spPr>
            <a:xfrm>
              <a:off x="8235696" y="6058170"/>
              <a:ext cx="249600" cy="2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666666"/>
                  </a:solidFill>
                </a:rPr>
                <a:t>*</a:t>
              </a:r>
              <a:endParaRPr sz="2000">
                <a:solidFill>
                  <a:srgbClr val="666666"/>
                </a:solidFill>
              </a:endParaRPr>
            </a:p>
          </p:txBody>
        </p:sp>
        <p:pic>
          <p:nvPicPr>
            <p:cNvPr id="959" name="Google Shape;959;p27" title="2.вуден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11807" y="6202179"/>
              <a:ext cx="205993" cy="205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27" title="3.еко.jp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197031" y="6208620"/>
              <a:ext cx="205993" cy="205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1" name="Google Shape;961;p27" title="1.бейбі.jp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50657" y="6208637"/>
              <a:ext cx="205993" cy="205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2" name="Google Shape;962;p27"/>
            <p:cNvSpPr txBox="1"/>
            <p:nvPr/>
          </p:nvSpPr>
          <p:spPr>
            <a:xfrm>
              <a:off x="8610813" y="6129073"/>
              <a:ext cx="6078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200">
                  <a:solidFill>
                    <a:srgbClr val="666666"/>
                  </a:solidFill>
                </a:rPr>
                <a:t>Baby </a:t>
              </a:r>
              <a:endParaRPr b="1" sz="1200">
                <a:solidFill>
                  <a:srgbClr val="666666"/>
                </a:solidFill>
              </a:endParaRPr>
            </a:p>
          </p:txBody>
        </p:sp>
        <p:sp>
          <p:nvSpPr>
            <p:cNvPr id="963" name="Google Shape;963;p27"/>
            <p:cNvSpPr txBox="1"/>
            <p:nvPr/>
          </p:nvSpPr>
          <p:spPr>
            <a:xfrm>
              <a:off x="9362282" y="6117783"/>
              <a:ext cx="10611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66666"/>
                  </a:solidFill>
                </a:rPr>
                <a:t>Sustainable</a:t>
              </a:r>
              <a:r>
                <a:rPr b="1" lang="en-US" sz="1200">
                  <a:solidFill>
                    <a:srgbClr val="666666"/>
                  </a:solidFill>
                </a:rPr>
                <a:t> </a:t>
              </a:r>
              <a:endParaRPr b="1" sz="1200">
                <a:solidFill>
                  <a:srgbClr val="666666"/>
                </a:solidFill>
              </a:endParaRPr>
            </a:p>
          </p:txBody>
        </p:sp>
        <p:sp>
          <p:nvSpPr>
            <p:cNvPr id="964" name="Google Shape;964;p27"/>
            <p:cNvSpPr txBox="1"/>
            <p:nvPr/>
          </p:nvSpPr>
          <p:spPr>
            <a:xfrm>
              <a:off x="10573438" y="6122205"/>
              <a:ext cx="11625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66666"/>
                  </a:solidFill>
                </a:rPr>
                <a:t>Wooden</a:t>
              </a:r>
              <a:r>
                <a:rPr b="1" lang="en-US" sz="1200">
                  <a:solidFill>
                    <a:srgbClr val="666666"/>
                  </a:solidFill>
                </a:rPr>
                <a:t> </a:t>
              </a:r>
              <a:endParaRPr b="1" sz="1200">
                <a:solidFill>
                  <a:srgbClr val="666666"/>
                </a:solidFill>
              </a:endParaRPr>
            </a:p>
          </p:txBody>
        </p:sp>
      </p:grpSp>
      <p:pic>
        <p:nvPicPr>
          <p:cNvPr id="965" name="Google Shape;965;p27" title="value_lo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3420" y="2528239"/>
            <a:ext cx="612349" cy="633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27" title="value_high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6008" y="3933879"/>
            <a:ext cx="612349" cy="633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27" title="value_midl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16041" y="5170331"/>
            <a:ext cx="612349" cy="633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49057" y="2787919"/>
            <a:ext cx="398281" cy="3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80519" y="4135298"/>
            <a:ext cx="398281" cy="3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85976" y="2388175"/>
            <a:ext cx="398279" cy="39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27" title="diamond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519416" y="5614245"/>
            <a:ext cx="349728" cy="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27" title="banner.png"/>
          <p:cNvPicPr preferRelativeResize="0"/>
          <p:nvPr/>
        </p:nvPicPr>
        <p:blipFill rotWithShape="1">
          <a:blip r:embed="rId14">
            <a:alphaModFix/>
          </a:blip>
          <a:srcRect b="0" l="30" r="-29" t="0"/>
          <a:stretch/>
        </p:blipFill>
        <p:spPr>
          <a:xfrm>
            <a:off x="4225" y="-1350"/>
            <a:ext cx="12192276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485953" y="3591611"/>
            <a:ext cx="398281" cy="3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4" name="Google Shape;974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449436" y="4962427"/>
            <a:ext cx="398279" cy="39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980519" y="5392572"/>
            <a:ext cx="398281" cy="3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6" name="Google Shape;976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031075" y="3051779"/>
            <a:ext cx="263894" cy="29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7" name="Google Shape;977;p27" title="srar_plus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332842" y="3022626"/>
            <a:ext cx="306028" cy="33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203325" y="4313963"/>
            <a:ext cx="263894" cy="29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9" name="Google Shape;979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00200" y="5643397"/>
            <a:ext cx="263894" cy="29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27" title="srar_plus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1967" y="5614244"/>
            <a:ext cx="306028" cy="33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27"/>
          <p:cNvSpPr txBox="1"/>
          <p:nvPr>
            <p:ph type="title"/>
          </p:nvPr>
        </p:nvSpPr>
        <p:spPr>
          <a:xfrm>
            <a:off x="902725" y="-488225"/>
            <a:ext cx="100644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Category Insights (Summary Table)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28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8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9" name="Google Shape;989;p28" title="banner.png"/>
          <p:cNvPicPr preferRelativeResize="0"/>
          <p:nvPr/>
        </p:nvPicPr>
        <p:blipFill rotWithShape="1">
          <a:blip r:embed="rId3">
            <a:alphaModFix/>
          </a:blip>
          <a:srcRect b="0" l="30" r="-29" t="0"/>
          <a:stretch/>
        </p:blipFill>
        <p:spPr>
          <a:xfrm>
            <a:off x="4225" y="-1350"/>
            <a:ext cx="12192276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28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2" name="Google Shape;992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993" name="Google Shape;993;p28"/>
          <p:cNvSpPr txBox="1"/>
          <p:nvPr/>
        </p:nvSpPr>
        <p:spPr>
          <a:xfrm>
            <a:off x="955206" y="1717913"/>
            <a:ext cx="6303000" cy="45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Main Question:</a:t>
            </a:r>
            <a:endParaRPr b="1" sz="17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Which toy categories have the highest sales potential considering price segments, popularity, and positioning?</a:t>
            </a:r>
            <a:endParaRPr sz="17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Answer:</a:t>
            </a:r>
            <a:endParaRPr b="1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37662"/>
                </a:highlight>
              </a:rPr>
              <a:t>Baby</a:t>
            </a:r>
            <a:r>
              <a:rPr lang="en-US" sz="1700">
                <a:solidFill>
                  <a:schemeClr val="dk1"/>
                </a:solidFill>
              </a:rPr>
              <a:t>  -  Mass-market, high demand, but crowded  - short-term </a:t>
            </a:r>
            <a:r>
              <a:rPr i="1" lang="en-US" sz="1700">
                <a:solidFill>
                  <a:schemeClr val="dk1"/>
                </a:solidFill>
              </a:rPr>
              <a:t>volume strategy</a:t>
            </a:r>
            <a:endParaRPr i="1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DBC07F"/>
                </a:highlight>
              </a:rPr>
              <a:t>Wooden</a:t>
            </a:r>
            <a:r>
              <a:rPr lang="en-US" sz="1700">
                <a:solidFill>
                  <a:schemeClr val="dk1"/>
                </a:solidFill>
              </a:rPr>
              <a:t>  -  Premium, low competition, strong eco/educational perception  -  </a:t>
            </a:r>
            <a:r>
              <a:rPr i="1" lang="en-US" sz="1700">
                <a:solidFill>
                  <a:schemeClr val="dk1"/>
                </a:solidFill>
              </a:rPr>
              <a:t>strategic brand positioning in high-value segment</a:t>
            </a:r>
            <a:endParaRPr i="1" sz="17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000">
                <a:solidFill>
                  <a:srgbClr val="EFEFEF"/>
                </a:solidFill>
                <a:highlight>
                  <a:srgbClr val="026581"/>
                </a:highlight>
              </a:rPr>
              <a:t>Sustainable</a:t>
            </a:r>
            <a:r>
              <a:rPr lang="en-US" sz="1700">
                <a:solidFill>
                  <a:schemeClr val="dk1"/>
                </a:solidFill>
              </a:rPr>
              <a:t>  -  Budget-friendly, stable demand  -  </a:t>
            </a:r>
            <a:r>
              <a:rPr i="1" lang="en-US" sz="1700">
                <a:solidFill>
                  <a:schemeClr val="dk1"/>
                </a:solidFill>
              </a:rPr>
              <a:t>core eco line, niche but reliable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94" name="Google Shape;994;p28" title="Fisher Price LNL First Words Sis Soft Toy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119" y="1962764"/>
            <a:ext cx="3802675" cy="3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28"/>
          <p:cNvSpPr txBox="1"/>
          <p:nvPr>
            <p:ph type="title"/>
          </p:nvPr>
        </p:nvSpPr>
        <p:spPr>
          <a:xfrm>
            <a:off x="902725" y="-488225"/>
            <a:ext cx="105327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Business Recommendation &amp; Strategy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9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2" name="Google Shape;1002;p29" title="Fisher-Price-Wooden-Coffee-to-Go-Set-15-Piece-Cafe-Shop-Playset-Toddler-Ages-3-5-Years_b06588dd-9413-4c64-83f6-2046df15fc5d.536cc3afbe140b8f470be60a1bb414eb.jpg"/>
          <p:cNvPicPr preferRelativeResize="0"/>
          <p:nvPr/>
        </p:nvPicPr>
        <p:blipFill rotWithShape="1">
          <a:blip r:embed="rId3">
            <a:alphaModFix/>
          </a:blip>
          <a:srcRect b="10273" l="0" r="14214" t="4329"/>
          <a:stretch/>
        </p:blipFill>
        <p:spPr>
          <a:xfrm>
            <a:off x="6366125" y="1054400"/>
            <a:ext cx="5830375" cy="5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29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9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5" name="Google Shape;1005;p29" title="banner.png"/>
          <p:cNvPicPr preferRelativeResize="0"/>
          <p:nvPr/>
        </p:nvPicPr>
        <p:blipFill rotWithShape="1">
          <a:blip r:embed="rId4">
            <a:alphaModFix/>
          </a:blip>
          <a:srcRect b="0" l="30" r="-29" t="0"/>
          <a:stretch/>
        </p:blipFill>
        <p:spPr>
          <a:xfrm>
            <a:off x="4225" y="-1350"/>
            <a:ext cx="12192276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7" name="Google Shape;1007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1008" name="Google Shape;1008;p29"/>
          <p:cNvSpPr txBox="1"/>
          <p:nvPr/>
        </p:nvSpPr>
        <p:spPr>
          <a:xfrm>
            <a:off x="944650" y="1217242"/>
            <a:ext cx="6267600" cy="4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Limitations: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Single store data only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Focused on 3 base categories: Wooden, Sustainable, Baby (all non-Wooden, non-Sustainable); functional/marketing ones overlap and were excluded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Quantitative scope only (price, reviews, keywords)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Seasonality, marketing, social trends not included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Next Steps: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Collect data from 10–15 stores / marketplaces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Analyze social media trends (TikTok, Instagram, Pinterest)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Conduct detailed review text analysis: frequency, pain points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Competitive analysis: prices, positioning, promo messages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Consider seasonality and marketing campaigns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009" name="Google Shape;1009;p29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&amp; Next Steps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0"/>
          <p:cNvSpPr/>
          <p:nvPr/>
        </p:nvSpPr>
        <p:spPr>
          <a:xfrm>
            <a:off x="0" y="0"/>
            <a:ext cx="1297500" cy="119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5871800" y="278300"/>
            <a:ext cx="2246100" cy="169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8035500" y="5428850"/>
            <a:ext cx="2116800" cy="142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8" name="Google Shape;1018;p30" title="banner.png"/>
          <p:cNvPicPr preferRelativeResize="0"/>
          <p:nvPr/>
        </p:nvPicPr>
        <p:blipFill rotWithShape="1">
          <a:blip r:embed="rId3">
            <a:alphaModFix/>
          </a:blip>
          <a:srcRect b="0" l="30" r="-29" t="0"/>
          <a:stretch/>
        </p:blipFill>
        <p:spPr>
          <a:xfrm>
            <a:off x="4225" y="-1350"/>
            <a:ext cx="12192276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1020" name="Google Shape;1020;p30"/>
          <p:cNvSpPr txBox="1"/>
          <p:nvPr/>
        </p:nvSpPr>
        <p:spPr>
          <a:xfrm>
            <a:off x="2674050" y="5052575"/>
            <a:ext cx="68439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34343"/>
                </a:solidFill>
              </a:rPr>
              <a:t>Data: Amazon.de (scraped, 2025)</a:t>
            </a:r>
            <a:br>
              <a:rPr lang="en-US" sz="1500">
                <a:solidFill>
                  <a:srgbClr val="434343"/>
                </a:solidFill>
              </a:rPr>
            </a:br>
            <a:endParaRPr sz="15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434343"/>
                </a:solidFill>
              </a:rPr>
              <a:t>Images: Open web sources (Google Images / product pages), used for educational &amp; non-commercial portfolio purposes only</a:t>
            </a:r>
            <a:endParaRPr sz="3000">
              <a:solidFill>
                <a:srgbClr val="434343"/>
              </a:solidFill>
            </a:endParaRPr>
          </a:p>
        </p:txBody>
      </p:sp>
      <p:pic>
        <p:nvPicPr>
          <p:cNvPr id="1021" name="Google Shape;1021;p30" title="1e00680b-50c9-41ac-affe-cc539d4eaa34_w960_r1.778_fpx52.25_fpy5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9125" y="4606075"/>
            <a:ext cx="793750" cy="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6"/>
          <p:cNvSpPr/>
          <p:nvPr/>
        </p:nvSpPr>
        <p:spPr>
          <a:xfrm>
            <a:off x="10747200" y="478625"/>
            <a:ext cx="1144800" cy="116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16" title="Fisher-Price_PlanetFriendsLineSpottingFunSnowLeopard-jp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62467">
            <a:off x="8858771" y="67431"/>
            <a:ext cx="1710163" cy="13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16"/>
          <p:cNvSpPr/>
          <p:nvPr/>
        </p:nvSpPr>
        <p:spPr>
          <a:xfrm>
            <a:off x="10516275" y="4866525"/>
            <a:ext cx="1375800" cy="1355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5558950" y="559650"/>
            <a:ext cx="1969500" cy="904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5" name="Google Shape;665;p16"/>
          <p:cNvGraphicFramePr/>
          <p:nvPr/>
        </p:nvGraphicFramePr>
        <p:xfrm>
          <a:off x="1188962" y="14368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{862B2C50-F8FE-4909-89E9-20E425B9DFC9}</a:tableStyleId>
              </a:tblPr>
              <a:tblGrid>
                <a:gridCol w="1890150"/>
                <a:gridCol w="8274700"/>
              </a:tblGrid>
              <a:tr h="49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Store:</a:t>
                      </a:r>
                      <a:endParaRPr b="1" sz="18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Fisher-Price products on Amazon.de</a:t>
                      </a:r>
                      <a:endParaRPr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Dataset includes:</a:t>
                      </a:r>
                      <a:endParaRPr b="1" sz="18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Key product info (price, old price, discount, stock, reviews count, age, weight, description);</a:t>
                      </a:r>
                      <a:endParaRPr sz="1500"/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Calculated metrics (€/g, price per year, value for money, review density);</a:t>
                      </a:r>
                      <a:endParaRPr sz="1500"/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Keyword flags (emotional, educational, eco);</a:t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Price buckets:</a:t>
                      </a:r>
                      <a:endParaRPr sz="15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           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&lt;10 €            10-20 €          20-30 €           30-40 €             &gt;=40 €                 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  <a:p>
                      <a:pPr indent="-3238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Char char="●"/>
                      </a:pPr>
                      <a:r>
                        <a:rPr lang="en-US" sz="1500"/>
                        <a:t>Outliers (prices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&amp; </a:t>
                      </a:r>
                      <a:r>
                        <a:rPr lang="en-US" sz="1500"/>
                        <a:t>reviews)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43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Categories analyzed:</a:t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                     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                                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sustainable toys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wooden toys</a:t>
                      </a:r>
                      <a:r>
                        <a:rPr lang="en-US" sz="1500">
                          <a:solidFill>
                            <a:schemeClr val="dk1"/>
                          </a:solidFill>
                        </a:rPr>
                        <a:t>                 </a:t>
                      </a:r>
                      <a:r>
                        <a:rPr b="1" lang="en-US" sz="1500">
                          <a:solidFill>
                            <a:schemeClr val="dk1"/>
                          </a:solidFill>
                        </a:rPr>
                        <a:t>baby toys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Purpose:</a:t>
                      </a:r>
                      <a:endParaRPr b="1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Provide insights into pricing, popularity, and positioning across toy categories.</a:t>
                      </a:r>
                      <a:endParaRPr sz="15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66" name="Google Shape;6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999999"/>
                </a:solidFill>
              </a:rPr>
              <a:t>© 2025 Liliia Rastorhuieva | Data Analytics Project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667" name="Google Shape;6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8" name="Google Shape;668;p16" title="2.вуден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122" y="4967893"/>
            <a:ext cx="652475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6" title="3.еко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9324" y="4967879"/>
            <a:ext cx="652475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6" title="1.бейбі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79834" y="4967886"/>
            <a:ext cx="652475" cy="6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16" title="banner.png"/>
          <p:cNvPicPr preferRelativeResize="0"/>
          <p:nvPr/>
        </p:nvPicPr>
        <p:blipFill rotWithShape="1">
          <a:blip r:embed="rId7">
            <a:alphaModFix/>
          </a:blip>
          <a:srcRect b="0" l="33368" r="0" t="0"/>
          <a:stretch/>
        </p:blipFill>
        <p:spPr>
          <a:xfrm>
            <a:off x="-606" y="-1208"/>
            <a:ext cx="8123776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16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Context / Overview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73" name="Google Shape;67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82875" y="2966435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34134" y="2966436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03164" y="2966435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16" title="low_price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29268" y="3855598"/>
            <a:ext cx="365125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16" title="diamond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463211" y="3832350"/>
            <a:ext cx="391814" cy="37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753622" y="3839671"/>
            <a:ext cx="326370" cy="35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16" title="star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35678" y="3879266"/>
            <a:ext cx="342835" cy="34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16" title="srar_plus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146285" y="3844700"/>
            <a:ext cx="342835" cy="376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16" title="Fisher-Price-Wooden-Balance-Tree-Stacking-Activity-Toy-for-Toddler-Development-Play-10-Pieces_94f47df1-f78c-4f8d-9233-c4fdba163640.ec9c8833f77b9f738f31b275bb824b7b.jp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-10">
            <a:off x="1450041" y="2835710"/>
            <a:ext cx="1375800" cy="148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7"/>
          <p:cNvSpPr/>
          <p:nvPr/>
        </p:nvSpPr>
        <p:spPr>
          <a:xfrm>
            <a:off x="8462875" y="5416400"/>
            <a:ext cx="1474200" cy="144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8" name="Google Shape;688;p17"/>
          <p:cNvGraphicFramePr/>
          <p:nvPr/>
        </p:nvGraphicFramePr>
        <p:xfrm>
          <a:off x="707345" y="20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{39D985A5-DCBA-4111-812E-06D6A0EA7986}</a:tableStyleId>
              </a:tblPr>
              <a:tblGrid>
                <a:gridCol w="990900"/>
                <a:gridCol w="1125825"/>
                <a:gridCol w="1086325"/>
                <a:gridCol w="936100"/>
                <a:gridCol w="1052525"/>
                <a:gridCol w="721125"/>
                <a:gridCol w="755050"/>
                <a:gridCol w="963575"/>
              </a:tblGrid>
              <a:tr h="829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price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old_price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discount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stock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reviews_count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min_age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max_age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weight_grams</a:t>
                      </a:r>
                      <a:endParaRPr sz="1700"/>
                    </a:p>
                  </a:txBody>
                  <a:tcPr marT="91425" marB="91425" marR="76200" marL="76200">
                    <a:lnL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€12.99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€22.99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43%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16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140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1.50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1050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€8.53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€9.17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7%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12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31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7.00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640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€17.47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€19.99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13%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157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495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1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€13.90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€15.99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13%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29279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0.25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3.00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rgbClr val="434343"/>
                          </a:solidFill>
                        </a:rPr>
                        <a:t>470</a:t>
                      </a:r>
                      <a:endParaRPr sz="17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76200" marL="76200" anchor="ctr">
                    <a:lnL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9" name="Google Shape;689;p17" title="banner.png"/>
          <p:cNvPicPr preferRelativeResize="0"/>
          <p:nvPr/>
        </p:nvPicPr>
        <p:blipFill rotWithShape="1">
          <a:blip r:embed="rId3">
            <a:alphaModFix/>
          </a:blip>
          <a:srcRect b="0" l="53607" r="0" t="0"/>
          <a:stretch/>
        </p:blipFill>
        <p:spPr>
          <a:xfrm>
            <a:off x="0" y="-386"/>
            <a:ext cx="5656325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17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Key product info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91" name="Google Shape;691;p17" title="HXT86.png"/>
          <p:cNvPicPr preferRelativeResize="0"/>
          <p:nvPr/>
        </p:nvPicPr>
        <p:blipFill rotWithShape="1">
          <a:blip r:embed="rId4">
            <a:alphaModFix/>
          </a:blip>
          <a:srcRect b="0" l="40476" r="0" t="0"/>
          <a:stretch/>
        </p:blipFill>
        <p:spPr>
          <a:xfrm flipH="1">
            <a:off x="8396099" y="193700"/>
            <a:ext cx="3795900" cy="637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17"/>
          <p:cNvSpPr/>
          <p:nvPr/>
        </p:nvSpPr>
        <p:spPr>
          <a:xfrm>
            <a:off x="209193" y="5745307"/>
            <a:ext cx="401700" cy="401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7"/>
          <p:cNvSpPr txBox="1"/>
          <p:nvPr/>
        </p:nvSpPr>
        <p:spPr>
          <a:xfrm>
            <a:off x="4301610" y="6364945"/>
            <a:ext cx="3591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B7B7B7"/>
                </a:solidFill>
              </a:rPr>
              <a:t>© 2025 Liliia Rastorhuieva | Data Analytics Project</a:t>
            </a:r>
            <a:endParaRPr b="1" sz="11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8"/>
          <p:cNvSpPr/>
          <p:nvPr/>
        </p:nvSpPr>
        <p:spPr>
          <a:xfrm>
            <a:off x="10425900" y="338050"/>
            <a:ext cx="1124700" cy="124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0" name="Google Shape;700;p18" title="fisher-price-spiel-und-stapelwuerfe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80" y="4914124"/>
            <a:ext cx="2064850" cy="17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18"/>
          <p:cNvSpPr/>
          <p:nvPr/>
        </p:nvSpPr>
        <p:spPr>
          <a:xfrm>
            <a:off x="4007" y="586775"/>
            <a:ext cx="1290000" cy="112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703" name="Google Shape;70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4" name="Google Shape;704;p18"/>
          <p:cNvGrpSpPr/>
          <p:nvPr/>
        </p:nvGrpSpPr>
        <p:grpSpPr>
          <a:xfrm>
            <a:off x="-444962" y="1346467"/>
            <a:ext cx="11140439" cy="4493505"/>
            <a:chOff x="3265" y="0"/>
            <a:chExt cx="11140439" cy="4493505"/>
          </a:xfrm>
        </p:grpSpPr>
        <p:sp>
          <p:nvSpPr>
            <p:cNvPr id="705" name="Google Shape;705;p18"/>
            <p:cNvSpPr/>
            <p:nvPr/>
          </p:nvSpPr>
          <p:spPr>
            <a:xfrm rot="-5400000">
              <a:off x="1423998" y="1192689"/>
              <a:ext cx="435133" cy="19659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 txBox="1"/>
            <p:nvPr/>
          </p:nvSpPr>
          <p:spPr>
            <a:xfrm>
              <a:off x="658586" y="1958099"/>
              <a:ext cx="1965900" cy="578400"/>
            </a:xfrm>
            <a:prstGeom prst="rect">
              <a:avLst/>
            </a:prstGeom>
            <a:solidFill>
              <a:srgbClr val="B5B1AE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Data scraping</a:t>
              </a:r>
              <a:endParaRPr b="1" sz="1800"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326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 txBox="1"/>
            <p:nvPr/>
          </p:nvSpPr>
          <p:spPr>
            <a:xfrm>
              <a:off x="458364" y="0"/>
              <a:ext cx="24108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Collect toy data from marketplace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9" name="Google Shape;709;p18"/>
            <p:cNvCxnSpPr/>
            <p:nvPr/>
          </p:nvCxnSpPr>
          <p:spPr>
            <a:xfrm>
              <a:off x="164156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0" name="Google Shape;710;p18"/>
            <p:cNvSpPr/>
            <p:nvPr/>
          </p:nvSpPr>
          <p:spPr>
            <a:xfrm>
              <a:off x="1598052" y="1602475"/>
              <a:ext cx="87026" cy="870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2624545" y="1958102"/>
              <a:ext cx="1965959" cy="435133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 txBox="1"/>
            <p:nvPr/>
          </p:nvSpPr>
          <p:spPr>
            <a:xfrm>
              <a:off x="2624536" y="1958099"/>
              <a:ext cx="1965900" cy="578400"/>
            </a:xfrm>
            <a:prstGeom prst="rect">
              <a:avLst/>
            </a:prstGeom>
            <a:solidFill>
              <a:srgbClr val="F6B7B2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CSV Export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2196736" y="2828369"/>
              <a:ext cx="2821578" cy="152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 txBox="1"/>
            <p:nvPr/>
          </p:nvSpPr>
          <p:spPr>
            <a:xfrm>
              <a:off x="2624493" y="2970405"/>
              <a:ext cx="18984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Store raw structured data in tables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5" name="Google Shape;715;p18"/>
            <p:cNvCxnSpPr/>
            <p:nvPr/>
          </p:nvCxnSpPr>
          <p:spPr>
            <a:xfrm>
              <a:off x="3607525" y="2535265"/>
              <a:ext cx="0" cy="348000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16" name="Google Shape;716;p18"/>
            <p:cNvSpPr/>
            <p:nvPr/>
          </p:nvSpPr>
          <p:spPr>
            <a:xfrm>
              <a:off x="3556061" y="2811816"/>
              <a:ext cx="87000" cy="8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590505" y="1958102"/>
              <a:ext cx="1965959" cy="4351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 txBox="1"/>
            <p:nvPr/>
          </p:nvSpPr>
          <p:spPr>
            <a:xfrm>
              <a:off x="4590511" y="1958099"/>
              <a:ext cx="1965900" cy="578400"/>
            </a:xfrm>
            <a:prstGeom prst="rect">
              <a:avLst/>
            </a:prstGeom>
            <a:solidFill>
              <a:srgbClr val="7CC3C7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Data Cleaning &amp; Normalization</a:t>
              </a:r>
              <a:endParaRPr b="1" sz="1800"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393518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 txBox="1"/>
            <p:nvPr/>
          </p:nvSpPr>
          <p:spPr>
            <a:xfrm>
              <a:off x="4590443" y="0"/>
              <a:ext cx="19659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Remove duplicates, fix formats, unify currencies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1" name="Google Shape;721;p18"/>
            <p:cNvCxnSpPr/>
            <p:nvPr/>
          </p:nvCxnSpPr>
          <p:spPr>
            <a:xfrm>
              <a:off x="557348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2" name="Google Shape;722;p18"/>
            <p:cNvSpPr/>
            <p:nvPr/>
          </p:nvSpPr>
          <p:spPr>
            <a:xfrm>
              <a:off x="5537922" y="1602475"/>
              <a:ext cx="87026" cy="870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6556465" y="1958102"/>
              <a:ext cx="1965959" cy="435133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8"/>
            <p:cNvSpPr txBox="1"/>
            <p:nvPr/>
          </p:nvSpPr>
          <p:spPr>
            <a:xfrm>
              <a:off x="6556461" y="1958099"/>
              <a:ext cx="1965900" cy="578400"/>
            </a:xfrm>
            <a:prstGeom prst="rect">
              <a:avLst/>
            </a:prstGeom>
            <a:solidFill>
              <a:srgbClr val="F37662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Feature Engineering</a:t>
              </a:r>
              <a:endParaRPr b="1" sz="1800"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18"/>
            <p:cNvSpPr/>
            <p:nvPr/>
          </p:nvSpPr>
          <p:spPr>
            <a:xfrm>
              <a:off x="5901145" y="2828369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8"/>
            <p:cNvSpPr txBox="1"/>
            <p:nvPr/>
          </p:nvSpPr>
          <p:spPr>
            <a:xfrm>
              <a:off x="6556469" y="2960260"/>
              <a:ext cx="19659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Derived metrics, flags &amp; outliers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7" name="Google Shape;727;p18"/>
            <p:cNvCxnSpPr/>
            <p:nvPr/>
          </p:nvCxnSpPr>
          <p:spPr>
            <a:xfrm>
              <a:off x="7539445" y="2525120"/>
              <a:ext cx="0" cy="348000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8" name="Google Shape;728;p18"/>
            <p:cNvSpPr/>
            <p:nvPr/>
          </p:nvSpPr>
          <p:spPr>
            <a:xfrm>
              <a:off x="7495932" y="2793720"/>
              <a:ext cx="87000" cy="8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8"/>
            <p:cNvSpPr/>
            <p:nvPr/>
          </p:nvSpPr>
          <p:spPr>
            <a:xfrm rot="5400000">
              <a:off x="9287838" y="1192689"/>
              <a:ext cx="435133" cy="1965959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8"/>
            <p:cNvSpPr txBox="1"/>
            <p:nvPr/>
          </p:nvSpPr>
          <p:spPr>
            <a:xfrm>
              <a:off x="8522433" y="1958100"/>
              <a:ext cx="1965900" cy="578400"/>
            </a:xfrm>
            <a:prstGeom prst="rect">
              <a:avLst/>
            </a:prstGeom>
            <a:solidFill>
              <a:srgbClr val="DBC07F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Pivot Tables &amp; Aggregation</a:t>
              </a:r>
              <a:endParaRPr b="1"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18"/>
            <p:cNvSpPr/>
            <p:nvPr/>
          </p:nvSpPr>
          <p:spPr>
            <a:xfrm>
              <a:off x="7867105" y="0"/>
              <a:ext cx="3276599" cy="15229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8"/>
            <p:cNvSpPr txBox="1"/>
            <p:nvPr/>
          </p:nvSpPr>
          <p:spPr>
            <a:xfrm>
              <a:off x="8335583" y="0"/>
              <a:ext cx="22995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b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Summarize data, calculate shares, medians, and category splits</a:t>
              </a:r>
              <a:endParaRPr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" name="Google Shape;733;p18"/>
            <p:cNvCxnSpPr/>
            <p:nvPr/>
          </p:nvCxnSpPr>
          <p:spPr>
            <a:xfrm>
              <a:off x="9505405" y="1609995"/>
              <a:ext cx="0" cy="348107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34" name="Google Shape;734;p18"/>
            <p:cNvSpPr/>
            <p:nvPr/>
          </p:nvSpPr>
          <p:spPr>
            <a:xfrm>
              <a:off x="9453941" y="1602477"/>
              <a:ext cx="87026" cy="87026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5" name="Google Shape;735;p18"/>
          <p:cNvSpPr/>
          <p:nvPr/>
        </p:nvSpPr>
        <p:spPr>
          <a:xfrm>
            <a:off x="11536593" y="5968657"/>
            <a:ext cx="401700" cy="4017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8"/>
          <p:cNvSpPr/>
          <p:nvPr/>
        </p:nvSpPr>
        <p:spPr>
          <a:xfrm>
            <a:off x="8610596" y="416886"/>
            <a:ext cx="923700" cy="883500"/>
          </a:xfrm>
          <a:prstGeom prst="ellips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p18"/>
          <p:cNvGrpSpPr/>
          <p:nvPr/>
        </p:nvGrpSpPr>
        <p:grpSpPr>
          <a:xfrm>
            <a:off x="9868182" y="3304467"/>
            <a:ext cx="2132400" cy="2515225"/>
            <a:chOff x="6379934" y="1947850"/>
            <a:chExt cx="2132400" cy="2515225"/>
          </a:xfrm>
        </p:grpSpPr>
        <p:sp>
          <p:nvSpPr>
            <p:cNvPr id="738" name="Google Shape;738;p18"/>
            <p:cNvSpPr txBox="1"/>
            <p:nvPr/>
          </p:nvSpPr>
          <p:spPr>
            <a:xfrm>
              <a:off x="6379934" y="2939975"/>
              <a:ext cx="2132400" cy="15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26850" lIns="57775" spcFirstLastPara="1" rIns="57775" wrap="square" tIns="2685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500">
                  <a:solidFill>
                    <a:schemeClr val="dk1"/>
                  </a:solidFill>
                </a:rPr>
                <a:t>Charts + interpretation for business question</a:t>
              </a:r>
              <a:r>
                <a:rPr lang="en-US">
                  <a:solidFill>
                    <a:schemeClr val="dk1"/>
                  </a:solidFill>
                </a:rPr>
                <a:t>s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9" name="Google Shape;739;p18"/>
            <p:cNvCxnSpPr/>
            <p:nvPr/>
          </p:nvCxnSpPr>
          <p:spPr>
            <a:xfrm>
              <a:off x="7529300" y="2527668"/>
              <a:ext cx="0" cy="348000"/>
            </a:xfrm>
            <a:prstGeom prst="straightConnector1">
              <a:avLst/>
            </a:prstGeom>
            <a:solidFill>
              <a:srgbClr val="F33B5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40" name="Google Shape;740;p18"/>
            <p:cNvSpPr/>
            <p:nvPr/>
          </p:nvSpPr>
          <p:spPr>
            <a:xfrm>
              <a:off x="7485787" y="2788166"/>
              <a:ext cx="87000" cy="8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 txBox="1"/>
            <p:nvPr/>
          </p:nvSpPr>
          <p:spPr>
            <a:xfrm>
              <a:off x="6546308" y="1947850"/>
              <a:ext cx="1965900" cy="5799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1" anchor="ctr" bIns="0" lIns="34675" spcFirstLastPara="1" rIns="34675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rgbClr val="FFFFFF"/>
                  </a:solidFill>
                </a:rPr>
                <a:t>Visualization &amp; Insights </a:t>
              </a:r>
              <a:r>
                <a:rPr lang="en-US" sz="1800">
                  <a:solidFill>
                    <a:schemeClr val="dk1"/>
                  </a:solidFill>
                </a:rPr>
                <a:t>   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42" name="Google Shape;742;p18" title="Знімок екрана 2025-10-02 145502.png"/>
          <p:cNvPicPr preferRelativeResize="0"/>
          <p:nvPr/>
        </p:nvPicPr>
        <p:blipFill rotWithShape="1">
          <a:blip r:embed="rId4">
            <a:alphaModFix/>
          </a:blip>
          <a:srcRect b="0" l="17481" r="3809" t="0"/>
          <a:stretch/>
        </p:blipFill>
        <p:spPr>
          <a:xfrm>
            <a:off x="10452575" y="828400"/>
            <a:ext cx="17394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18" title="banner.png"/>
          <p:cNvPicPr preferRelativeResize="0"/>
          <p:nvPr/>
        </p:nvPicPr>
        <p:blipFill rotWithShape="1">
          <a:blip r:embed="rId5">
            <a:alphaModFix/>
          </a:blip>
          <a:srcRect b="0" l="53607" r="0" t="0"/>
          <a:stretch/>
        </p:blipFill>
        <p:spPr>
          <a:xfrm>
            <a:off x="0" y="-386"/>
            <a:ext cx="5656325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18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 Workflow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"/>
          <p:cNvSpPr/>
          <p:nvPr/>
        </p:nvSpPr>
        <p:spPr>
          <a:xfrm>
            <a:off x="605800" y="3410600"/>
            <a:ext cx="582300" cy="582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9"/>
          <p:cNvSpPr txBox="1"/>
          <p:nvPr>
            <p:ph idx="1" type="body"/>
          </p:nvPr>
        </p:nvSpPr>
        <p:spPr>
          <a:xfrm>
            <a:off x="6027950" y="1422062"/>
            <a:ext cx="58842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/>
              <a:t>Which toy categories have the highest potential for sales considering price segments, popularity (reviews), and positioning (keywords)?</a:t>
            </a:r>
            <a:endParaRPr/>
          </a:p>
        </p:txBody>
      </p:sp>
      <p:sp>
        <p:nvSpPr>
          <p:cNvPr id="752" name="Google Shape;7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753" name="Google Shape;7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54" name="Google Shape;754;p19"/>
          <p:cNvGrpSpPr/>
          <p:nvPr/>
        </p:nvGrpSpPr>
        <p:grpSpPr>
          <a:xfrm>
            <a:off x="2787696" y="4866097"/>
            <a:ext cx="975146" cy="975148"/>
            <a:chOff x="5829300" y="3162300"/>
            <a:chExt cx="532256" cy="532257"/>
          </a:xfrm>
        </p:grpSpPr>
        <p:sp>
          <p:nvSpPr>
            <p:cNvPr id="755" name="Google Shape;755;p19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8" name="Google Shape;768;p19" title="jp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00" y="1491075"/>
            <a:ext cx="4776125" cy="393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9" name="Google Shape;769;p19"/>
          <p:cNvCxnSpPr/>
          <p:nvPr/>
        </p:nvCxnSpPr>
        <p:spPr>
          <a:xfrm flipH="1">
            <a:off x="5847350" y="1400012"/>
            <a:ext cx="9900" cy="108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19"/>
          <p:cNvSpPr txBox="1"/>
          <p:nvPr/>
        </p:nvSpPr>
        <p:spPr>
          <a:xfrm>
            <a:off x="5847350" y="2823884"/>
            <a:ext cx="5959500" cy="315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</a:rPr>
              <a:t>Sub-questions:</a:t>
            </a:r>
            <a:endParaRPr sz="18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US" sz="1500">
                <a:solidFill>
                  <a:srgbClr val="434343"/>
                </a:solidFill>
              </a:rPr>
              <a:t>How do prices and discounts differ across categories?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US" sz="1500">
                <a:solidFill>
                  <a:srgbClr val="434343"/>
                </a:solidFill>
              </a:rPr>
              <a:t>Which categories are most popular and why?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US" sz="1500">
                <a:solidFill>
                  <a:srgbClr val="434343"/>
                </a:solidFill>
              </a:rPr>
              <a:t>Where is the best balance of price vs value (value for money)?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US" sz="1500">
                <a:solidFill>
                  <a:srgbClr val="434343"/>
                </a:solidFill>
              </a:rPr>
              <a:t>How are categories positioned via keywords (emotional, Montessori, eco)?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en-US" sz="1500">
                <a:solidFill>
                  <a:srgbClr val="434343"/>
                </a:solidFill>
              </a:rPr>
              <a:t>Where are anomalies or super-hit products?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771" name="Google Shape;771;p19" title="banner.png"/>
          <p:cNvPicPr preferRelativeResize="0"/>
          <p:nvPr/>
        </p:nvPicPr>
        <p:blipFill rotWithShape="1">
          <a:blip r:embed="rId4">
            <a:alphaModFix/>
          </a:blip>
          <a:srcRect b="0" l="33368" r="10615" t="0"/>
          <a:stretch/>
        </p:blipFill>
        <p:spPr>
          <a:xfrm>
            <a:off x="5362300" y="-93"/>
            <a:ext cx="6829701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9"/>
          <p:cNvSpPr txBox="1"/>
          <p:nvPr>
            <p:ph type="title"/>
          </p:nvPr>
        </p:nvSpPr>
        <p:spPr>
          <a:xfrm>
            <a:off x="5646687" y="-356000"/>
            <a:ext cx="63780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Main Research Question: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0"/>
          <p:cNvSpPr/>
          <p:nvPr/>
        </p:nvSpPr>
        <p:spPr>
          <a:xfrm>
            <a:off x="5947200" y="380150"/>
            <a:ext cx="2206200" cy="88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0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0" name="Google Shape;780;p20" title="banner.png"/>
          <p:cNvPicPr preferRelativeResize="0"/>
          <p:nvPr/>
        </p:nvPicPr>
        <p:blipFill rotWithShape="1">
          <a:blip r:embed="rId3">
            <a:alphaModFix/>
          </a:blip>
          <a:srcRect b="0" l="33368" r="11193" t="0"/>
          <a:stretch/>
        </p:blipFill>
        <p:spPr>
          <a:xfrm>
            <a:off x="58" y="-386"/>
            <a:ext cx="6759025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782" name="Google Shape;78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3" name="Google Shape;783;p20" title="Діаграма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400" y="1338605"/>
            <a:ext cx="3733675" cy="201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20" title="Діаграма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3925" y="1337049"/>
            <a:ext cx="3733675" cy="2016002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20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6" name="Google Shape;786;p20" title="Діаграма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3982" y="3521506"/>
            <a:ext cx="4137513" cy="271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20" title="2.вуден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2332" y="5343927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20" title="3.еко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2333" y="4560574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20" title="1.бейбі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2325" y="3775851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20" title="2.вуден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7207" y="5283539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20" title="3.еко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7208" y="4500187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20" title="1.бейбі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7200" y="3715463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20" title="Діаграма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41303" y="1338600"/>
            <a:ext cx="2859393" cy="2077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20" title="Діаграма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63250" y="3549550"/>
            <a:ext cx="4114800" cy="267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20" title="Fisher-Price-Wooden-Stack-Sort-Animals-Stacking-Toy-for-Development-Play-Baby-Toddler-1Y-10-Pcs_03471c89-bedc-417b-b364-397ec22c9c60.18588311c07491800f1fb3ffa44ca5sdfga5.jpg"/>
          <p:cNvPicPr preferRelativeResize="0"/>
          <p:nvPr/>
        </p:nvPicPr>
        <p:blipFill rotWithShape="1">
          <a:blip r:embed="rId12">
            <a:alphaModFix/>
          </a:blip>
          <a:srcRect b="-7" l="0" r="26847" t="26212"/>
          <a:stretch/>
        </p:blipFill>
        <p:spPr>
          <a:xfrm>
            <a:off x="10372125" y="0"/>
            <a:ext cx="1819874" cy="1273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20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Pricing &amp; Discounts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1"/>
          <p:cNvSpPr/>
          <p:nvPr/>
        </p:nvSpPr>
        <p:spPr>
          <a:xfrm>
            <a:off x="5950" y="300050"/>
            <a:ext cx="1476000" cy="124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3" name="Google Shape;803;p21" title="Fisher-Price-Wooden-Stack-Sort-Animals-Stacking-Toy-for-Development-Play-Baby-Toddler-1Y-10-Pcs_03471c89-bedc-417b-b364-397ec22c9c60.18588311c07491800f1fb3ffa44ca5a5.jpg"/>
          <p:cNvPicPr preferRelativeResize="0"/>
          <p:nvPr/>
        </p:nvPicPr>
        <p:blipFill rotWithShape="1">
          <a:blip r:embed="rId3">
            <a:alphaModFix/>
          </a:blip>
          <a:srcRect b="10865" l="0" r="67032" t="0"/>
          <a:stretch/>
        </p:blipFill>
        <p:spPr>
          <a:xfrm>
            <a:off x="7607025" y="0"/>
            <a:ext cx="4584975" cy="680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21" title="banner.png"/>
          <p:cNvPicPr preferRelativeResize="0"/>
          <p:nvPr/>
        </p:nvPicPr>
        <p:blipFill rotWithShape="1">
          <a:blip r:embed="rId4">
            <a:alphaModFix/>
          </a:blip>
          <a:srcRect b="0" l="29383" r="0" t="0"/>
          <a:stretch/>
        </p:blipFill>
        <p:spPr>
          <a:xfrm>
            <a:off x="58" y="31"/>
            <a:ext cx="8609577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806" name="Google Shape;806;p21"/>
          <p:cNvSpPr txBox="1"/>
          <p:nvPr>
            <p:ph idx="12" type="sldNum"/>
          </p:nvPr>
        </p:nvSpPr>
        <p:spPr>
          <a:xfrm>
            <a:off x="8644339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7" name="Google Shape;807;p21"/>
          <p:cNvSpPr txBox="1"/>
          <p:nvPr/>
        </p:nvSpPr>
        <p:spPr>
          <a:xfrm>
            <a:off x="1387175" y="1844525"/>
            <a:ext cx="66774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Wooden: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DBC07F"/>
                </a:highlight>
              </a:rPr>
              <a:t>Premium segment</a:t>
            </a:r>
            <a:r>
              <a:rPr i="1"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- median price €17.60, median price per year €5.17. High median discounts 43%</a:t>
            </a:r>
            <a:r>
              <a:rPr lang="en-US" sz="1500">
                <a:solidFill>
                  <a:schemeClr val="dk1"/>
                </a:solidFill>
              </a:rPr>
              <a:t> (</a:t>
            </a:r>
            <a:r>
              <a:rPr lang="en-US" sz="1500">
                <a:solidFill>
                  <a:schemeClr val="dk1"/>
                </a:solidFill>
              </a:rPr>
              <a:t>max 62%) suggest discounts are used to stimulate sales of premium products. Low €/g median (€0.03) suggests higher material density and/or heavier construction, which may indicate premium or durable materials.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8" name="Google Shape;808;p21"/>
          <p:cNvSpPr txBox="1"/>
          <p:nvPr/>
        </p:nvSpPr>
        <p:spPr>
          <a:xfrm>
            <a:off x="1392722" y="3171175"/>
            <a:ext cx="72282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Baby: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  <a:highlight>
                  <a:srgbClr val="F37662"/>
                </a:highlight>
              </a:rPr>
              <a:t>Mid-market segment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- median price €15.99, median price per year €2.93. Median discount 17% </a:t>
            </a:r>
            <a:r>
              <a:rPr lang="en-US" sz="1500">
                <a:solidFill>
                  <a:schemeClr val="dk1"/>
                </a:solidFill>
              </a:rPr>
              <a:t>(</a:t>
            </a:r>
            <a:r>
              <a:rPr lang="en-US" sz="1500">
                <a:solidFill>
                  <a:schemeClr val="dk1"/>
                </a:solidFill>
              </a:rPr>
              <a:t>max 48%) reflects moderate discounts; median €/g (€0.03) signals accessible materials and mass-market appeal. Highlights strategic focus on wide selection and mass appeal.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9" name="Google Shape;809;p21"/>
          <p:cNvSpPr txBox="1"/>
          <p:nvPr/>
        </p:nvSpPr>
        <p:spPr>
          <a:xfrm>
            <a:off x="1402247" y="4273043"/>
            <a:ext cx="72282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Sustainable: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rgbClr val="EFEFEF"/>
                </a:solidFill>
                <a:highlight>
                  <a:srgbClr val="026581"/>
                </a:highlight>
              </a:rPr>
              <a:t>Budget-friendly segment</a:t>
            </a:r>
            <a:r>
              <a:rPr lang="en-US" sz="1500">
                <a:solidFill>
                  <a:srgbClr val="EFEFEF"/>
                </a:solidFill>
              </a:rPr>
              <a:t> -</a:t>
            </a:r>
            <a:r>
              <a:rPr lang="en-US" sz="1500">
                <a:solidFill>
                  <a:schemeClr val="dk1"/>
                </a:solidFill>
              </a:rPr>
              <a:t> median price €12.99, median price per year €3.47. Median discount 23% (max 27%) shows moderate, stable pricing. Median €/g €0.10 suggests lighter/smaller items, delivering transparent and “honest” pricing without artificial inflation.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10" name="Google Shape;810;p21" title="2.вуден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457" y="2094020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21" title="3.еко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58" y="4596432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21" title="1.бейбі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450" y="3393524"/>
            <a:ext cx="635942" cy="635942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21"/>
          <p:cNvSpPr txBox="1"/>
          <p:nvPr>
            <p:ph type="title"/>
          </p:nvPr>
        </p:nvSpPr>
        <p:spPr>
          <a:xfrm>
            <a:off x="902725" y="-488225"/>
            <a:ext cx="73362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Pricing &amp; Discounts Insights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2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2"/>
          <p:cNvSpPr/>
          <p:nvPr/>
        </p:nvSpPr>
        <p:spPr>
          <a:xfrm>
            <a:off x="6693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1" name="Google Shape;821;p22" title="banner.png"/>
          <p:cNvPicPr preferRelativeResize="0"/>
          <p:nvPr/>
        </p:nvPicPr>
        <p:blipFill rotWithShape="1">
          <a:blip r:embed="rId3">
            <a:alphaModFix/>
          </a:blip>
          <a:srcRect b="0" l="33367" r="10364" t="0"/>
          <a:stretch/>
        </p:blipFill>
        <p:spPr>
          <a:xfrm>
            <a:off x="-508" y="-549"/>
            <a:ext cx="6860201" cy="13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823" name="Google Shape;82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4" name="Google Shape;824;p22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2"/>
          <p:cNvSpPr txBox="1"/>
          <p:nvPr/>
        </p:nvSpPr>
        <p:spPr>
          <a:xfrm>
            <a:off x="6286925" y="1238832"/>
            <a:ext cx="5655600" cy="49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Baby:</a:t>
            </a:r>
            <a:r>
              <a:rPr lang="en-US" sz="1500">
                <a:solidFill>
                  <a:schemeClr val="dk1"/>
                </a:solidFill>
              </a:rPr>
              <a:t> concentrated in the 10-20 € range (59%), with additional presence in 30-40 € (18%). Very limited budget (&lt;10 € = 6%)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and premium </a:t>
            </a:r>
            <a:r>
              <a:rPr lang="en-US" sz="1500">
                <a:solidFill>
                  <a:schemeClr val="dk1"/>
                </a:solidFill>
              </a:rPr>
              <a:t>(&gt;=40 </a:t>
            </a:r>
            <a:r>
              <a:rPr lang="en-US" sz="1500">
                <a:solidFill>
                  <a:schemeClr val="dk1"/>
                </a:solidFill>
              </a:rPr>
              <a:t>€ = 6%).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This indicates </a:t>
            </a:r>
            <a:r>
              <a:rPr lang="en-US" sz="1900">
                <a:solidFill>
                  <a:schemeClr val="dk1"/>
                </a:solidFill>
                <a:highlight>
                  <a:srgbClr val="F37662"/>
                </a:highlight>
              </a:rPr>
              <a:t>a strong mid-market focus</a:t>
            </a:r>
            <a:r>
              <a:rPr lang="en-US" sz="1900">
                <a:solidFill>
                  <a:schemeClr val="dk1"/>
                </a:solidFill>
              </a:rPr>
              <a:t>,</a:t>
            </a:r>
            <a:r>
              <a:rPr lang="en-US" sz="1500">
                <a:solidFill>
                  <a:schemeClr val="dk1"/>
                </a:solidFill>
              </a:rPr>
              <a:t> with a smaller but notable premium tier.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Sustainable:</a:t>
            </a:r>
            <a:r>
              <a:rPr lang="en-US" sz="1500">
                <a:solidFill>
                  <a:schemeClr val="dk1"/>
                </a:solidFill>
              </a:rPr>
              <a:t> almost half are budget (&lt;10 € = 43%), another large share in 10-20 € (29%), and 20-30 € (29%). No presence in premium (&gt;=40 €).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Clearly positioned in </a:t>
            </a:r>
            <a:r>
              <a:rPr lang="en-US" sz="1900">
                <a:solidFill>
                  <a:srgbClr val="EFEFEF"/>
                </a:solidFill>
                <a:highlight>
                  <a:srgbClr val="026581"/>
                </a:highlight>
              </a:rPr>
              <a:t>the affordable segment</a:t>
            </a:r>
            <a:r>
              <a:rPr i="1" lang="en-US" sz="1500">
                <a:solidFill>
                  <a:schemeClr val="dk1"/>
                </a:solidFill>
              </a:rPr>
              <a:t>.</a:t>
            </a:r>
            <a:r>
              <a:rPr lang="en-US" sz="1500">
                <a:solidFill>
                  <a:schemeClr val="dk1"/>
                </a:solidFill>
              </a:rPr>
              <a:t> Unlike Baby and Wooden, Sustainable avoids premium tiers, emphasizing cost-effective options.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Wooden:</a:t>
            </a:r>
            <a:r>
              <a:rPr lang="en-US" sz="1500">
                <a:solidFill>
                  <a:schemeClr val="dk1"/>
                </a:solidFill>
              </a:rPr>
              <a:t> majority fall in 10-20 € (50%), with some in 20-30 € (22%) and 30-40 € (11%). Small premium tier (&gt;=40 € = 6%), and very limited budget (11%).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This reflects </a:t>
            </a:r>
            <a:r>
              <a:rPr lang="en-US" sz="1900">
                <a:solidFill>
                  <a:schemeClr val="dk1"/>
                </a:solidFill>
                <a:highlight>
                  <a:srgbClr val="DBC07F"/>
                </a:highlight>
              </a:rPr>
              <a:t>a balanced mid-to-premium assortment</a:t>
            </a:r>
            <a:r>
              <a:rPr lang="en-US" sz="1900">
                <a:solidFill>
                  <a:schemeClr val="dk1"/>
                </a:solidFill>
              </a:rPr>
              <a:t>,</a:t>
            </a:r>
            <a:r>
              <a:rPr lang="en-US" sz="1500">
                <a:solidFill>
                  <a:schemeClr val="dk1"/>
                </a:solidFill>
              </a:rPr>
              <a:t> with stronger value perception compared to Baby.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6" name="Google Shape;826;p22" title="2.вуден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292" y="4960260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22" title="3.еко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2726" y="3321780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22" title="1.бейбі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2718" y="1718554"/>
            <a:ext cx="635942" cy="63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22" title="Діаграма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060" y="1400668"/>
            <a:ext cx="4844966" cy="461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22" title="Знімок екрана 2025-10-02 124156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877429" y="308975"/>
            <a:ext cx="23145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22" title="low_price.png"/>
          <p:cNvPicPr preferRelativeResize="0"/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>
            <a:off x="1384869" y="5920455"/>
            <a:ext cx="432512" cy="43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2" title="diamond.png"/>
          <p:cNvPicPr preferRelativeResize="0"/>
          <p:nvPr/>
        </p:nvPicPr>
        <p:blipFill>
          <a:blip r:embed="rId10">
            <a:alphaModFix amt="60000"/>
          </a:blip>
          <a:stretch>
            <a:fillRect/>
          </a:stretch>
        </p:blipFill>
        <p:spPr>
          <a:xfrm>
            <a:off x="2139943" y="5868842"/>
            <a:ext cx="432524" cy="41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2"/>
          <p:cNvPicPr preferRelativeResize="0"/>
          <p:nvPr/>
        </p:nvPicPr>
        <p:blipFill>
          <a:blip r:embed="rId11">
            <a:alphaModFix amt="60000"/>
          </a:blip>
          <a:stretch>
            <a:fillRect/>
          </a:stretch>
        </p:blipFill>
        <p:spPr>
          <a:xfrm>
            <a:off x="2902147" y="5896353"/>
            <a:ext cx="326370" cy="35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2" title="star.png"/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3638096" y="5917060"/>
            <a:ext cx="342835" cy="34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22" title="srar_plus.png"/>
          <p:cNvPicPr preferRelativeResize="0"/>
          <p:nvPr/>
        </p:nvPicPr>
        <p:blipFill>
          <a:blip r:embed="rId13">
            <a:alphaModFix amt="60000"/>
          </a:blip>
          <a:stretch>
            <a:fillRect/>
          </a:stretch>
        </p:blipFill>
        <p:spPr>
          <a:xfrm>
            <a:off x="4366425" y="5887891"/>
            <a:ext cx="342835" cy="376089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22"/>
          <p:cNvSpPr txBox="1"/>
          <p:nvPr>
            <p:ph type="title"/>
          </p:nvPr>
        </p:nvSpPr>
        <p:spPr>
          <a:xfrm>
            <a:off x="902725" y="-488225"/>
            <a:ext cx="73362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Assortment Insights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"/>
          <p:cNvSpPr/>
          <p:nvPr/>
        </p:nvSpPr>
        <p:spPr>
          <a:xfrm>
            <a:off x="18750" y="1924"/>
            <a:ext cx="1162500" cy="112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23"/>
          <p:cNvSpPr/>
          <p:nvPr/>
        </p:nvSpPr>
        <p:spPr>
          <a:xfrm>
            <a:off x="5900200" y="257025"/>
            <a:ext cx="2063700" cy="102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23" title="banner.png"/>
          <p:cNvPicPr preferRelativeResize="0"/>
          <p:nvPr/>
        </p:nvPicPr>
        <p:blipFill rotWithShape="1">
          <a:blip r:embed="rId3">
            <a:alphaModFix/>
          </a:blip>
          <a:srcRect b="0" l="50847" r="0" t="0"/>
          <a:stretch/>
        </p:blipFill>
        <p:spPr>
          <a:xfrm>
            <a:off x="0" y="-867"/>
            <a:ext cx="5992724" cy="13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5" name="Google Shape;845;p23" title="Знімок екрана 2025-10-02 145502.png"/>
          <p:cNvPicPr preferRelativeResize="0"/>
          <p:nvPr/>
        </p:nvPicPr>
        <p:blipFill rotWithShape="1">
          <a:blip r:embed="rId4">
            <a:alphaModFix/>
          </a:blip>
          <a:srcRect b="0" l="0" r="13606" t="0"/>
          <a:stretch/>
        </p:blipFill>
        <p:spPr>
          <a:xfrm>
            <a:off x="10436275" y="102639"/>
            <a:ext cx="1755725" cy="10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B7B7B7"/>
                </a:solidFill>
              </a:rPr>
              <a:t>© 2025 Liliia Rastorhuieva | Data Analytics Project</a:t>
            </a:r>
            <a:endParaRPr sz="1100">
              <a:solidFill>
                <a:srgbClr val="B7B7B7"/>
              </a:solidFill>
            </a:endParaRPr>
          </a:p>
        </p:txBody>
      </p:sp>
      <p:sp>
        <p:nvSpPr>
          <p:cNvPr id="847" name="Google Shape;84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8" name="Google Shape;848;p23"/>
          <p:cNvSpPr/>
          <p:nvPr/>
        </p:nvSpPr>
        <p:spPr>
          <a:xfrm>
            <a:off x="8347425" y="5433675"/>
            <a:ext cx="1639800" cy="142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3"/>
          <p:cNvSpPr txBox="1"/>
          <p:nvPr/>
        </p:nvSpPr>
        <p:spPr>
          <a:xfrm>
            <a:off x="9424429" y="1578125"/>
            <a:ext cx="2251500" cy="1424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Baby:</a:t>
            </a:r>
            <a:r>
              <a:rPr lang="en-US" sz="1500">
                <a:solidFill>
                  <a:schemeClr val="dk1"/>
                </a:solidFill>
              </a:rPr>
              <a:t> demand split -  10-20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€ (44%) and 30-40</a:t>
            </a: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€ (41%). Almost no premium (</a:t>
            </a:r>
            <a:r>
              <a:rPr lang="en-US" sz="1500">
                <a:solidFill>
                  <a:schemeClr val="dk1"/>
                </a:solidFill>
              </a:rPr>
              <a:t>&gt;=40 €</a:t>
            </a:r>
            <a:r>
              <a:rPr lang="en-US" sz="1500">
                <a:solidFill>
                  <a:schemeClr val="dk1"/>
                </a:solidFill>
              </a:rPr>
              <a:t> = 0,1%).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0" name="Google Shape;850;p23" title="2.вуден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5307" y="1033266"/>
            <a:ext cx="597480" cy="5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3" title="3.еко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9434" y="1041218"/>
            <a:ext cx="597480" cy="5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3" title="1.бейбі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33079" y="1053150"/>
            <a:ext cx="597480" cy="59748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23"/>
          <p:cNvSpPr txBox="1"/>
          <p:nvPr/>
        </p:nvSpPr>
        <p:spPr>
          <a:xfrm>
            <a:off x="7259698" y="1578125"/>
            <a:ext cx="23601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Sustainable: </a:t>
            </a:r>
            <a:r>
              <a:rPr lang="en-US" sz="1500">
                <a:solidFill>
                  <a:schemeClr val="dk1"/>
                </a:solidFill>
              </a:rPr>
              <a:t>concentrated in 10-20 € (64%), some in &lt;10 € (21%) and 20-30 € (15%). No premium.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54" name="Google Shape;854;p23"/>
          <p:cNvSpPr txBox="1"/>
          <p:nvPr/>
        </p:nvSpPr>
        <p:spPr>
          <a:xfrm>
            <a:off x="5365396" y="1578125"/>
            <a:ext cx="2194200" cy="1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Wooden:</a:t>
            </a:r>
            <a:r>
              <a:rPr lang="en-US" sz="1500">
                <a:solidFill>
                  <a:schemeClr val="dk1"/>
                </a:solidFill>
              </a:rPr>
              <a:t> 10-20 € (56%), plus notable </a:t>
            </a:r>
            <a:r>
              <a:rPr lang="en-US" sz="1500">
                <a:solidFill>
                  <a:schemeClr val="dk1"/>
                </a:solidFill>
              </a:rPr>
              <a:t>&gt;=40 €</a:t>
            </a:r>
            <a:r>
              <a:rPr lang="en-US" sz="1500">
                <a:solidFill>
                  <a:schemeClr val="dk1"/>
                </a:solidFill>
              </a:rPr>
              <a:t> (15%) and 30-40 € (19%) - real premium demand.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5" name="Google Shape;855;p23" title="Діаграма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925" y="1384901"/>
            <a:ext cx="4839950" cy="4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23"/>
          <p:cNvSpPr txBox="1"/>
          <p:nvPr/>
        </p:nvSpPr>
        <p:spPr>
          <a:xfrm flipH="1">
            <a:off x="5458649" y="3074217"/>
            <a:ext cx="62661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All categories show strong mid-range (10-20 €) demand.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</a:rPr>
              <a:t>Wooden</a:t>
            </a:r>
            <a:r>
              <a:rPr lang="en-US" sz="1500">
                <a:solidFill>
                  <a:schemeClr val="dk1"/>
                </a:solidFill>
              </a:rPr>
              <a:t> is unique in showing additional </a:t>
            </a:r>
            <a:r>
              <a:rPr lang="en-US" sz="2000">
                <a:solidFill>
                  <a:schemeClr val="dk1"/>
                </a:solidFill>
                <a:highlight>
                  <a:srgbClr val="DBC07F"/>
                </a:highlight>
              </a:rPr>
              <a:t>premium demand</a:t>
            </a:r>
            <a:r>
              <a:rPr lang="en-US" sz="1500">
                <a:solidFill>
                  <a:schemeClr val="dk1"/>
                </a:solidFill>
              </a:rPr>
              <a:t> (&gt;=40 € = 15%) and </a:t>
            </a:r>
            <a:r>
              <a:rPr lang="en-US" sz="2000">
                <a:solidFill>
                  <a:schemeClr val="dk1"/>
                </a:solidFill>
                <a:highlight>
                  <a:srgbClr val="DBC07F"/>
                </a:highlight>
              </a:rPr>
              <a:t>higher-price interest </a:t>
            </a:r>
            <a:r>
              <a:rPr lang="en-US" sz="1500">
                <a:solidFill>
                  <a:schemeClr val="dk1"/>
                </a:solidFill>
              </a:rPr>
              <a:t>(30-40 € = 19%).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chemeClr val="lt1"/>
                </a:highlight>
              </a:rPr>
              <a:t>Baby</a:t>
            </a:r>
            <a:r>
              <a:rPr lang="en-US" sz="1500">
                <a:solidFill>
                  <a:schemeClr val="dk1"/>
                </a:solidFill>
              </a:rPr>
              <a:t> shows a </a:t>
            </a:r>
            <a:r>
              <a:rPr lang="en-US" sz="2000">
                <a:solidFill>
                  <a:schemeClr val="dk1"/>
                </a:solidFill>
                <a:highlight>
                  <a:srgbClr val="F37662"/>
                </a:highlight>
              </a:rPr>
              <a:t>dual mid-range peak</a:t>
            </a:r>
            <a:r>
              <a:rPr lang="en-US" sz="1500">
                <a:solidFill>
                  <a:schemeClr val="dk1"/>
                </a:solidFill>
                <a:highlight>
                  <a:srgbClr val="F37662"/>
                </a:highlight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(10-20 € and 30-40 €). Several super-hit products drive.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Sustainable remains concentrated in </a:t>
            </a:r>
            <a:r>
              <a:rPr lang="en-US" sz="2000">
                <a:solidFill>
                  <a:srgbClr val="EFEFEF"/>
                </a:solidFill>
                <a:highlight>
                  <a:srgbClr val="026581"/>
                </a:highlight>
              </a:rPr>
              <a:t>mid-range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(10-20 €).</a:t>
            </a:r>
            <a:r>
              <a:rPr lang="en-US" sz="1500">
                <a:solidFill>
                  <a:schemeClr val="dk1"/>
                </a:solidFill>
              </a:rPr>
              <a:t> Steady, </a:t>
            </a:r>
            <a:r>
              <a:rPr lang="en-US" sz="2000">
                <a:solidFill>
                  <a:srgbClr val="EFEFEF"/>
                </a:solidFill>
                <a:highlight>
                  <a:srgbClr val="026581"/>
                </a:highlight>
              </a:rPr>
              <a:t>consistent demand.</a:t>
            </a:r>
            <a:endParaRPr sz="1900">
              <a:solidFill>
                <a:srgbClr val="EFEFEF"/>
              </a:solidFill>
              <a:highlight>
                <a:srgbClr val="026581"/>
              </a:highlight>
            </a:endParaRPr>
          </a:p>
        </p:txBody>
      </p:sp>
      <p:pic>
        <p:nvPicPr>
          <p:cNvPr id="857" name="Google Shape;857;p23" title="low_price.png"/>
          <p:cNvPicPr preferRelativeResize="0"/>
          <p:nvPr/>
        </p:nvPicPr>
        <p:blipFill>
          <a:blip r:embed="rId9">
            <a:alphaModFix amt="60000"/>
          </a:blip>
          <a:stretch>
            <a:fillRect/>
          </a:stretch>
        </p:blipFill>
        <p:spPr>
          <a:xfrm>
            <a:off x="1384869" y="5920455"/>
            <a:ext cx="432512" cy="43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3" title="diamond.png"/>
          <p:cNvPicPr preferRelativeResize="0"/>
          <p:nvPr/>
        </p:nvPicPr>
        <p:blipFill>
          <a:blip r:embed="rId10">
            <a:alphaModFix amt="60000"/>
          </a:blip>
          <a:stretch>
            <a:fillRect/>
          </a:stretch>
        </p:blipFill>
        <p:spPr>
          <a:xfrm>
            <a:off x="2139943" y="5868842"/>
            <a:ext cx="432524" cy="41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3"/>
          <p:cNvPicPr preferRelativeResize="0"/>
          <p:nvPr/>
        </p:nvPicPr>
        <p:blipFill>
          <a:blip r:embed="rId11">
            <a:alphaModFix amt="60000"/>
          </a:blip>
          <a:stretch>
            <a:fillRect/>
          </a:stretch>
        </p:blipFill>
        <p:spPr>
          <a:xfrm>
            <a:off x="2902147" y="5896353"/>
            <a:ext cx="326370" cy="35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3" title="star.png"/>
          <p:cNvPicPr preferRelativeResize="0"/>
          <p:nvPr/>
        </p:nvPicPr>
        <p:blipFill>
          <a:blip r:embed="rId12">
            <a:alphaModFix amt="60000"/>
          </a:blip>
          <a:stretch>
            <a:fillRect/>
          </a:stretch>
        </p:blipFill>
        <p:spPr>
          <a:xfrm>
            <a:off x="3638096" y="5917060"/>
            <a:ext cx="342835" cy="342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3" title="srar_plus.png"/>
          <p:cNvPicPr preferRelativeResize="0"/>
          <p:nvPr/>
        </p:nvPicPr>
        <p:blipFill>
          <a:blip r:embed="rId13">
            <a:alphaModFix amt="60000"/>
          </a:blip>
          <a:stretch>
            <a:fillRect/>
          </a:stretch>
        </p:blipFill>
        <p:spPr>
          <a:xfrm>
            <a:off x="4366425" y="5887891"/>
            <a:ext cx="342835" cy="37608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23"/>
          <p:cNvSpPr txBox="1"/>
          <p:nvPr>
            <p:ph type="title"/>
          </p:nvPr>
        </p:nvSpPr>
        <p:spPr>
          <a:xfrm>
            <a:off x="902725" y="-488225"/>
            <a:ext cx="67458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 sz="4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Demand Insights</a:t>
            </a:r>
            <a:endParaRPr b="1" sz="4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