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5" r:id="rId9"/>
    <p:sldId id="266" r:id="rId10"/>
    <p:sldId id="262"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86"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85720" y="928676"/>
            <a:ext cx="8565600" cy="160040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To understand the trends and patterns and the buying behaviour of customers, let’s compare old and new customers based on the following factors:</a:t>
            </a:r>
          </a:p>
          <a:p>
            <a:r>
              <a:rPr lang="en-IN" dirty="0" smtClean="0"/>
              <a:t> </a:t>
            </a:r>
            <a:endParaRPr/>
          </a:p>
        </p:txBody>
      </p:sp>
      <p:sp>
        <p:nvSpPr>
          <p:cNvPr id="124" name="Shape 73"/>
          <p:cNvSpPr/>
          <p:nvPr/>
        </p:nvSpPr>
        <p:spPr>
          <a:xfrm>
            <a:off x="205025" y="2164724"/>
            <a:ext cx="4134600" cy="124646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mj-lt"/>
              <a:buAutoNum type="arabicPeriod"/>
            </a:pPr>
            <a:r>
              <a:rPr lang="en-IN" dirty="0" smtClean="0"/>
              <a:t> State-wise Analysis</a:t>
            </a:r>
          </a:p>
          <a:p>
            <a:pPr marL="342900" indent="-342900">
              <a:buFont typeface="+mj-lt"/>
              <a:buAutoNum type="arabicPeriod"/>
            </a:pPr>
            <a:r>
              <a:rPr lang="en-IN" dirty="0" smtClean="0"/>
              <a:t> Gender and Wealth segment</a:t>
            </a:r>
          </a:p>
          <a:p>
            <a:pPr marL="342900" indent="-342900">
              <a:buFont typeface="+mj-lt"/>
              <a:buAutoNum type="arabicPeriod"/>
            </a:pPr>
            <a:r>
              <a:rPr lang="en-IN" dirty="0" smtClean="0"/>
              <a:t> Job industry category and car owners</a:t>
            </a:r>
          </a:p>
          <a:p>
            <a:pPr marL="342900" indent="-342900">
              <a:buFont typeface="+mj-lt"/>
              <a:buAutoNum type="arabicPeriod"/>
            </a:pPr>
            <a:r>
              <a:rPr lang="en-IN" dirty="0" smtClean="0"/>
              <a:t> Age of the customers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0" y="857238"/>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State-wise Analysis of customers </a:t>
            </a:r>
          </a:p>
          <a:p>
            <a:r>
              <a:rPr lang="en-IN" dirty="0" smtClean="0"/>
              <a:t>from Australia</a:t>
            </a:r>
            <a:endParaRPr/>
          </a:p>
        </p:txBody>
      </p:sp>
      <p:sp>
        <p:nvSpPr>
          <p:cNvPr id="133" name="Shape 82"/>
          <p:cNvSpPr/>
          <p:nvPr/>
        </p:nvSpPr>
        <p:spPr>
          <a:xfrm>
            <a:off x="214282" y="1785932"/>
            <a:ext cx="4134600" cy="283920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IN" dirty="0" smtClean="0"/>
              <a:t> The geographical map of old customers show that the least number of customers are from Queensland i.e. 4135 and the most number of customers are from New South Wales i.e. 10,327</a:t>
            </a:r>
          </a:p>
          <a:p>
            <a:pPr>
              <a:buFont typeface="Arial" pitchFamily="34" charset="0"/>
              <a:buChar char="•"/>
            </a:pPr>
            <a:r>
              <a:rPr lang="en-IN" dirty="0" smtClean="0"/>
              <a:t> The map of new customers shows the same scenario. </a:t>
            </a:r>
          </a:p>
          <a:p>
            <a:pPr>
              <a:buFont typeface="Arial" pitchFamily="34" charset="0"/>
              <a:buChar char="•"/>
            </a:pPr>
            <a:r>
              <a:rPr lang="en-IN" dirty="0" smtClean="0"/>
              <a:t> From these maps, we understand that the purchases are most made in New South Wales </a:t>
            </a:r>
            <a:r>
              <a:rPr lang="en-IN" dirty="0" smtClean="0"/>
              <a:t>so it should be our target market.</a:t>
            </a:r>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9" name="Picture 5" descr="C:\Users\Sony\Pictures\Screenshots\Screenshot (56).png"/>
          <p:cNvPicPr>
            <a:picLocks noChangeAspect="1" noChangeArrowheads="1"/>
          </p:cNvPicPr>
          <p:nvPr/>
        </p:nvPicPr>
        <p:blipFill>
          <a:blip r:embed="rId2"/>
          <a:srcRect/>
          <a:stretch>
            <a:fillRect/>
          </a:stretch>
        </p:blipFill>
        <p:spPr bwMode="auto">
          <a:xfrm>
            <a:off x="5452818" y="571486"/>
            <a:ext cx="3691182" cy="2163415"/>
          </a:xfrm>
          <a:prstGeom prst="rect">
            <a:avLst/>
          </a:prstGeom>
          <a:noFill/>
        </p:spPr>
      </p:pic>
      <p:sp>
        <p:nvSpPr>
          <p:cNvPr id="14" name="TextBox 13"/>
          <p:cNvSpPr txBox="1"/>
          <p:nvPr/>
        </p:nvSpPr>
        <p:spPr>
          <a:xfrm>
            <a:off x="4929190" y="1500180"/>
            <a:ext cx="92869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smtClean="0"/>
              <a:t>OLD</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pic>
        <p:nvPicPr>
          <p:cNvPr id="1030" name="Picture 6" descr="C:\Users\Sony\Pictures\Screenshots\Screenshot (57).png"/>
          <p:cNvPicPr>
            <a:picLocks noChangeAspect="1" noChangeArrowheads="1"/>
          </p:cNvPicPr>
          <p:nvPr/>
        </p:nvPicPr>
        <p:blipFill>
          <a:blip r:embed="rId3"/>
          <a:srcRect/>
          <a:stretch>
            <a:fillRect/>
          </a:stretch>
        </p:blipFill>
        <p:spPr bwMode="auto">
          <a:xfrm>
            <a:off x="5557098" y="2857502"/>
            <a:ext cx="3586902" cy="2143122"/>
          </a:xfrm>
          <a:prstGeom prst="rect">
            <a:avLst/>
          </a:prstGeom>
          <a:noFill/>
        </p:spPr>
      </p:pic>
      <p:sp>
        <p:nvSpPr>
          <p:cNvPr id="16" name="TextBox 15"/>
          <p:cNvSpPr txBox="1"/>
          <p:nvPr/>
        </p:nvSpPr>
        <p:spPr>
          <a:xfrm>
            <a:off x="4929190" y="3500444"/>
            <a:ext cx="100013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smtClean="0">
                <a:ln>
                  <a:noFill/>
                </a:ln>
                <a:solidFill>
                  <a:srgbClr val="000000"/>
                </a:solidFill>
                <a:effectLst/>
                <a:uFillTx/>
                <a:latin typeface="+mn-lt"/>
                <a:ea typeface="+mn-ea"/>
                <a:cs typeface="+mn-cs"/>
                <a:sym typeface="Arial"/>
              </a:rPr>
              <a:t>NEW</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Data Exploration</a:t>
            </a:r>
            <a:endParaRPr/>
          </a:p>
        </p:txBody>
      </p:sp>
      <p:sp>
        <p:nvSpPr>
          <p:cNvPr id="141" name="Shape 90"/>
          <p:cNvSpPr/>
          <p:nvPr/>
        </p:nvSpPr>
        <p:spPr>
          <a:xfrm>
            <a:off x="0" y="714362"/>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Analysis based on gender and wealth </a:t>
            </a:r>
          </a:p>
          <a:p>
            <a:r>
              <a:rPr lang="en-IN" dirty="0" smtClean="0"/>
              <a:t>segment the customers belong to</a:t>
            </a:r>
            <a:endParaRPr/>
          </a:p>
        </p:txBody>
      </p:sp>
      <p:sp>
        <p:nvSpPr>
          <p:cNvPr id="142" name="Shape 91"/>
          <p:cNvSpPr/>
          <p:nvPr/>
        </p:nvSpPr>
        <p:spPr>
          <a:xfrm>
            <a:off x="214282" y="1507922"/>
            <a:ext cx="4134600" cy="31046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IN" dirty="0" smtClean="0"/>
              <a:t> The customers who purchased </a:t>
            </a:r>
            <a:r>
              <a:rPr lang="en-IN" dirty="0" smtClean="0"/>
              <a:t>bikes  </a:t>
            </a:r>
            <a:r>
              <a:rPr lang="en-IN" dirty="0" smtClean="0"/>
              <a:t>belongs to three different wealth segments- Affluent customers, High net worth, mass customers.</a:t>
            </a:r>
          </a:p>
          <a:p>
            <a:pPr>
              <a:buFont typeface="Arial" pitchFamily="34" charset="0"/>
              <a:buChar char="•"/>
            </a:pPr>
            <a:r>
              <a:rPr lang="en-IN" dirty="0" smtClean="0"/>
              <a:t> Both old and new customers are highest in count </a:t>
            </a:r>
            <a:r>
              <a:rPr lang="en-IN" dirty="0" smtClean="0"/>
              <a:t>are </a:t>
            </a:r>
            <a:r>
              <a:rPr lang="en-IN" b="1" dirty="0" smtClean="0"/>
              <a:t>females from </a:t>
            </a:r>
            <a:r>
              <a:rPr lang="en-IN" b="1" dirty="0" smtClean="0"/>
              <a:t>mass </a:t>
            </a:r>
            <a:r>
              <a:rPr lang="en-IN" b="1" dirty="0" smtClean="0"/>
              <a:t>segment</a:t>
            </a:r>
            <a:r>
              <a:rPr lang="en-IN" dirty="0" smtClean="0"/>
              <a:t>.</a:t>
            </a:r>
            <a:endParaRPr lang="en-IN" dirty="0" smtClean="0"/>
          </a:p>
          <a:p>
            <a:pPr>
              <a:buFont typeface="Arial" pitchFamily="34" charset="0"/>
              <a:buChar char="•"/>
            </a:pPr>
            <a:r>
              <a:rPr lang="en-IN" dirty="0" smtClean="0"/>
              <a:t> The change seen in new customers is that there is a </a:t>
            </a:r>
            <a:r>
              <a:rPr lang="en-IN" dirty="0" smtClean="0"/>
              <a:t>decrement </a:t>
            </a:r>
            <a:r>
              <a:rPr lang="en-IN" dirty="0" smtClean="0"/>
              <a:t>in </a:t>
            </a:r>
            <a:r>
              <a:rPr lang="en-IN" b="1" dirty="0" smtClean="0"/>
              <a:t>high net worth male customers</a:t>
            </a:r>
            <a:r>
              <a:rPr lang="en-IN" dirty="0" smtClean="0"/>
              <a:t>.</a:t>
            </a:r>
          </a:p>
          <a:p>
            <a:pPr>
              <a:buFont typeface="Arial" pitchFamily="34" charset="0"/>
              <a:buChar char="•"/>
            </a:pPr>
            <a:r>
              <a:rPr lang="en-IN" dirty="0" smtClean="0"/>
              <a:t> The </a:t>
            </a:r>
            <a:r>
              <a:rPr lang="en-IN" dirty="0" smtClean="0"/>
              <a:t>strategy should be to make your customer base as your target customers.</a:t>
            </a:r>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1" name="Picture 3" descr="C:\Users\Sony\Pictures\Screenshots\Screenshot (59).png"/>
          <p:cNvPicPr>
            <a:picLocks noChangeAspect="1" noChangeArrowheads="1"/>
          </p:cNvPicPr>
          <p:nvPr/>
        </p:nvPicPr>
        <p:blipFill>
          <a:blip r:embed="rId2"/>
          <a:srcRect/>
          <a:stretch>
            <a:fillRect/>
          </a:stretch>
        </p:blipFill>
        <p:spPr bwMode="auto">
          <a:xfrm>
            <a:off x="5572132" y="428610"/>
            <a:ext cx="3428992" cy="2214578"/>
          </a:xfrm>
          <a:prstGeom prst="rect">
            <a:avLst/>
          </a:prstGeom>
          <a:noFill/>
        </p:spPr>
      </p:pic>
      <p:pic>
        <p:nvPicPr>
          <p:cNvPr id="2052" name="Picture 4" descr="C:\Users\Sony\Pictures\Screenshots\Screenshot (58).png"/>
          <p:cNvPicPr>
            <a:picLocks noChangeAspect="1" noChangeArrowheads="1"/>
          </p:cNvPicPr>
          <p:nvPr/>
        </p:nvPicPr>
        <p:blipFill>
          <a:blip r:embed="rId3"/>
          <a:srcRect/>
          <a:stretch>
            <a:fillRect/>
          </a:stretch>
        </p:blipFill>
        <p:spPr bwMode="auto">
          <a:xfrm>
            <a:off x="5572132" y="2714626"/>
            <a:ext cx="3381369" cy="2272308"/>
          </a:xfrm>
          <a:prstGeom prst="rect">
            <a:avLst/>
          </a:prstGeom>
          <a:noFill/>
        </p:spPr>
      </p:pic>
      <p:sp>
        <p:nvSpPr>
          <p:cNvPr id="13" name="TextBox 12"/>
          <p:cNvSpPr txBox="1"/>
          <p:nvPr/>
        </p:nvSpPr>
        <p:spPr>
          <a:xfrm>
            <a:off x="5072066" y="1571618"/>
            <a:ext cx="11430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smtClean="0"/>
              <a:t>OLD</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14" name="TextBox 13"/>
          <p:cNvSpPr txBox="1"/>
          <p:nvPr/>
        </p:nvSpPr>
        <p:spPr>
          <a:xfrm>
            <a:off x="5072066" y="3786196"/>
            <a:ext cx="92869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smtClean="0">
                <a:ln>
                  <a:noFill/>
                </a:ln>
                <a:solidFill>
                  <a:srgbClr val="000000"/>
                </a:solidFill>
                <a:effectLst/>
                <a:uFillTx/>
                <a:latin typeface="+mn-lt"/>
                <a:ea typeface="+mn-ea"/>
                <a:cs typeface="+mn-cs"/>
                <a:sym typeface="Arial"/>
              </a:rPr>
              <a:t>NEW</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0"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Data Exploration</a:t>
            </a:r>
            <a:endParaRPr/>
          </a:p>
        </p:txBody>
      </p:sp>
      <p:sp>
        <p:nvSpPr>
          <p:cNvPr id="150" name="Shape 99"/>
          <p:cNvSpPr/>
          <p:nvPr/>
        </p:nvSpPr>
        <p:spPr>
          <a:xfrm>
            <a:off x="0" y="928676"/>
            <a:ext cx="8565600" cy="84731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Analysis on the basis of the job industry</a:t>
            </a:r>
          </a:p>
          <a:p>
            <a:r>
              <a:rPr lang="en-IN" dirty="0" smtClean="0"/>
              <a:t>category and owner of cars</a:t>
            </a:r>
            <a:endParaRPr/>
          </a:p>
        </p:txBody>
      </p:sp>
      <p:sp>
        <p:nvSpPr>
          <p:cNvPr id="151" name="Shape 100"/>
          <p:cNvSpPr/>
          <p:nvPr/>
        </p:nvSpPr>
        <p:spPr>
          <a:xfrm>
            <a:off x="5500694" y="1242464"/>
            <a:ext cx="4206038" cy="39010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IN" sz="1400" dirty="0" smtClean="0"/>
              <a:t> Given are the highlight tables </a:t>
            </a:r>
          </a:p>
          <a:p>
            <a:r>
              <a:rPr lang="en-IN" sz="1400" dirty="0" smtClean="0"/>
              <a:t>where we see among old customers,</a:t>
            </a:r>
          </a:p>
          <a:p>
            <a:r>
              <a:rPr lang="en-IN" sz="1400" dirty="0" smtClean="0"/>
              <a:t>The highest belong to financial </a:t>
            </a:r>
          </a:p>
          <a:p>
            <a:r>
              <a:rPr lang="en-IN" sz="1400" dirty="0" smtClean="0"/>
              <a:t>service sector who owns cars i.e.</a:t>
            </a:r>
          </a:p>
          <a:p>
            <a:r>
              <a:rPr lang="en-IN" sz="1400" dirty="0" smtClean="0"/>
              <a:t>2070. The same pattern is seen in new customers too where highest are 103.</a:t>
            </a:r>
          </a:p>
          <a:p>
            <a:pPr>
              <a:buFont typeface="Arial" pitchFamily="34" charset="0"/>
              <a:buChar char="•"/>
            </a:pPr>
            <a:r>
              <a:rPr lang="en-IN" sz="1400" dirty="0" smtClean="0"/>
              <a:t> Among </a:t>
            </a:r>
            <a:r>
              <a:rPr lang="en-IN" sz="1400" dirty="0" smtClean="0"/>
              <a:t>new customers, agriculture</a:t>
            </a:r>
          </a:p>
          <a:p>
            <a:r>
              <a:rPr lang="en-IN" sz="1400" dirty="0" smtClean="0"/>
              <a:t>domain shows a </a:t>
            </a:r>
            <a:r>
              <a:rPr lang="en-IN" sz="1400" dirty="0" smtClean="0"/>
              <a:t>decrement</a:t>
            </a:r>
            <a:r>
              <a:rPr lang="en-IN" sz="1400" dirty="0" smtClean="0"/>
              <a:t>.</a:t>
            </a:r>
          </a:p>
          <a:p>
            <a:pPr>
              <a:buFont typeface="Arial" pitchFamily="34" charset="0"/>
              <a:buChar char="•"/>
            </a:pPr>
            <a:r>
              <a:rPr lang="en-IN" sz="1400" dirty="0" smtClean="0"/>
              <a:t> Owning a car or not is not affecting</a:t>
            </a:r>
          </a:p>
          <a:p>
            <a:r>
              <a:rPr lang="en-IN" sz="1400" dirty="0" smtClean="0"/>
              <a:t>the purchasing behaviour.</a:t>
            </a:r>
          </a:p>
          <a:p>
            <a:pPr>
              <a:buFont typeface="Arial" pitchFamily="34" charset="0"/>
              <a:buChar char="•"/>
            </a:pPr>
            <a:r>
              <a:rPr lang="en-IN" sz="1400" dirty="0" smtClean="0"/>
              <a:t> Job category is affecting the number</a:t>
            </a:r>
          </a:p>
          <a:p>
            <a:r>
              <a:rPr lang="en-IN" sz="1400" dirty="0" smtClean="0"/>
              <a:t>of purchases</a:t>
            </a:r>
            <a:r>
              <a:rPr lang="en-IN" sz="1400" dirty="0" smtClean="0"/>
              <a:t>.</a:t>
            </a:r>
          </a:p>
          <a:p>
            <a:pPr>
              <a:buFont typeface="Arial" pitchFamily="34" charset="0"/>
              <a:buChar char="•"/>
            </a:pPr>
            <a:r>
              <a:rPr lang="en-IN" sz="1400" dirty="0" smtClean="0"/>
              <a:t> </a:t>
            </a:r>
            <a:r>
              <a:rPr lang="en-IN" sz="1400" dirty="0" smtClean="0"/>
              <a:t>Target customers can be from financial</a:t>
            </a:r>
          </a:p>
          <a:p>
            <a:r>
              <a:rPr lang="en-IN" sz="1400" dirty="0" smtClean="0"/>
              <a:t>Service sector, Health, manufacturing,</a:t>
            </a:r>
          </a:p>
          <a:p>
            <a:r>
              <a:rPr lang="en-IN" sz="1400" dirty="0" smtClean="0"/>
              <a:t>Retail etc.</a:t>
            </a:r>
            <a:endParaRPr sz="140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4" name="Picture 2" descr="C:\Users\Sony\Pictures\Screenshots\Screenshot (61).png"/>
          <p:cNvPicPr>
            <a:picLocks noChangeAspect="1" noChangeArrowheads="1"/>
          </p:cNvPicPr>
          <p:nvPr/>
        </p:nvPicPr>
        <p:blipFill>
          <a:blip r:embed="rId2"/>
          <a:srcRect/>
          <a:stretch>
            <a:fillRect/>
          </a:stretch>
        </p:blipFill>
        <p:spPr bwMode="auto">
          <a:xfrm>
            <a:off x="2571736" y="1928808"/>
            <a:ext cx="2428892" cy="2928958"/>
          </a:xfrm>
          <a:prstGeom prst="rect">
            <a:avLst/>
          </a:prstGeom>
          <a:noFill/>
        </p:spPr>
      </p:pic>
      <p:pic>
        <p:nvPicPr>
          <p:cNvPr id="3075" name="Picture 3" descr="C:\Users\Sony\Pictures\Screenshots\Screenshot (60).png"/>
          <p:cNvPicPr>
            <a:picLocks noChangeAspect="1" noChangeArrowheads="1"/>
          </p:cNvPicPr>
          <p:nvPr/>
        </p:nvPicPr>
        <p:blipFill>
          <a:blip r:embed="rId3"/>
          <a:srcRect/>
          <a:stretch>
            <a:fillRect/>
          </a:stretch>
        </p:blipFill>
        <p:spPr bwMode="auto">
          <a:xfrm>
            <a:off x="0" y="1857370"/>
            <a:ext cx="2571736" cy="2981325"/>
          </a:xfrm>
          <a:prstGeom prst="rect">
            <a:avLst/>
          </a:prstGeom>
          <a:noFill/>
        </p:spPr>
      </p:pic>
      <p:sp>
        <p:nvSpPr>
          <p:cNvPr id="12" name="TextBox 11"/>
          <p:cNvSpPr txBox="1"/>
          <p:nvPr/>
        </p:nvSpPr>
        <p:spPr>
          <a:xfrm>
            <a:off x="1000100" y="4835725"/>
            <a:ext cx="7143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smtClean="0"/>
              <a:t>OLD</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13" name="TextBox 12"/>
          <p:cNvSpPr txBox="1"/>
          <p:nvPr/>
        </p:nvSpPr>
        <p:spPr>
          <a:xfrm>
            <a:off x="3786182" y="4835725"/>
            <a:ext cx="64294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smtClean="0">
                <a:ln>
                  <a:noFill/>
                </a:ln>
                <a:solidFill>
                  <a:srgbClr val="000000"/>
                </a:solidFill>
                <a:effectLst/>
                <a:uFillTx/>
                <a:latin typeface="+mn-lt"/>
                <a:ea typeface="+mn-ea"/>
                <a:cs typeface="+mn-cs"/>
                <a:sym typeface="Arial"/>
              </a:rPr>
              <a:t>NEW</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Data Exploration</a:t>
            </a:r>
            <a:endParaRPr/>
          </a:p>
        </p:txBody>
      </p:sp>
      <p:sp>
        <p:nvSpPr>
          <p:cNvPr id="141" name="Shape 90"/>
          <p:cNvSpPr/>
          <p:nvPr/>
        </p:nvSpPr>
        <p:spPr>
          <a:xfrm>
            <a:off x="0" y="857238"/>
            <a:ext cx="8565600" cy="5385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Analysis based on the age of customers</a:t>
            </a:r>
            <a:endParaRPr/>
          </a:p>
        </p:txBody>
      </p:sp>
      <p:sp>
        <p:nvSpPr>
          <p:cNvPr id="142" name="Shape 91"/>
          <p:cNvSpPr/>
          <p:nvPr/>
        </p:nvSpPr>
        <p:spPr>
          <a:xfrm>
            <a:off x="214282" y="1507922"/>
            <a:ext cx="4134600" cy="33701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IN" dirty="0" smtClean="0"/>
              <a:t> The grey colour denotes females whereas pink denotes males.</a:t>
            </a:r>
          </a:p>
          <a:p>
            <a:pPr>
              <a:buFont typeface="Arial" pitchFamily="34" charset="0"/>
              <a:buChar char="•"/>
            </a:pPr>
            <a:r>
              <a:rPr lang="en-IN" dirty="0" smtClean="0"/>
              <a:t> The customers who are in their 40s are more interested in the purchase of bikes while the teens and aged show less number of purchases in the old dataset.</a:t>
            </a:r>
          </a:p>
          <a:p>
            <a:pPr>
              <a:buFont typeface="Arial" pitchFamily="34" charset="0"/>
              <a:buChar char="•"/>
            </a:pPr>
            <a:r>
              <a:rPr lang="en-IN" dirty="0" smtClean="0"/>
              <a:t> </a:t>
            </a:r>
            <a:r>
              <a:rPr lang="en-IN" dirty="0" smtClean="0"/>
              <a:t>Our target customers are thus females in 20s, 40s, 50s.</a:t>
            </a:r>
          </a:p>
          <a:p>
            <a:pPr>
              <a:buFont typeface="Arial" pitchFamily="34" charset="0"/>
              <a:buChar char="•"/>
            </a:pPr>
            <a:r>
              <a:rPr lang="en-IN" dirty="0" smtClean="0"/>
              <a:t> </a:t>
            </a:r>
            <a:r>
              <a:rPr lang="en-IN" dirty="0" smtClean="0"/>
              <a:t>The next focus should to explore the change in buying behaviours of customers who 70-89 yrs old. There is a decline seen in the new customer.</a:t>
            </a:r>
            <a:endParaRPr lang="en-IN" dirty="0" smtClean="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TextBox 12"/>
          <p:cNvSpPr txBox="1"/>
          <p:nvPr/>
        </p:nvSpPr>
        <p:spPr>
          <a:xfrm>
            <a:off x="5072066" y="1571618"/>
            <a:ext cx="11430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smtClean="0"/>
              <a:t>OLD</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14" name="TextBox 13"/>
          <p:cNvSpPr txBox="1"/>
          <p:nvPr/>
        </p:nvSpPr>
        <p:spPr>
          <a:xfrm>
            <a:off x="5072066" y="3786196"/>
            <a:ext cx="92869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smtClean="0">
                <a:ln>
                  <a:noFill/>
                </a:ln>
                <a:solidFill>
                  <a:srgbClr val="000000"/>
                </a:solidFill>
                <a:effectLst/>
                <a:uFillTx/>
                <a:latin typeface="+mn-lt"/>
                <a:ea typeface="+mn-ea"/>
                <a:cs typeface="+mn-cs"/>
                <a:sym typeface="Arial"/>
              </a:rPr>
              <a:t>NEW</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pic>
        <p:nvPicPr>
          <p:cNvPr id="4098" name="Picture 2" descr="C:\Users\Sony\Pictures\Screenshots\Screenshot (63).png"/>
          <p:cNvPicPr>
            <a:picLocks noChangeAspect="1" noChangeArrowheads="1"/>
          </p:cNvPicPr>
          <p:nvPr/>
        </p:nvPicPr>
        <p:blipFill>
          <a:blip r:embed="rId2"/>
          <a:srcRect/>
          <a:stretch>
            <a:fillRect/>
          </a:stretch>
        </p:blipFill>
        <p:spPr bwMode="auto">
          <a:xfrm>
            <a:off x="5715008" y="285734"/>
            <a:ext cx="3286148" cy="2362898"/>
          </a:xfrm>
          <a:prstGeom prst="rect">
            <a:avLst/>
          </a:prstGeom>
          <a:noFill/>
        </p:spPr>
      </p:pic>
      <p:pic>
        <p:nvPicPr>
          <p:cNvPr id="4099" name="Picture 3" descr="C:\Users\Sony\Pictures\Screenshots\Screenshot (62).png"/>
          <p:cNvPicPr>
            <a:picLocks noChangeAspect="1" noChangeArrowheads="1"/>
          </p:cNvPicPr>
          <p:nvPr/>
        </p:nvPicPr>
        <p:blipFill>
          <a:blip r:embed="rId3"/>
          <a:srcRect/>
          <a:stretch>
            <a:fillRect/>
          </a:stretch>
        </p:blipFill>
        <p:spPr bwMode="auto">
          <a:xfrm>
            <a:off x="5715008" y="2714627"/>
            <a:ext cx="3214710" cy="2428874"/>
          </a:xfrm>
          <a:prstGeom prst="rect">
            <a:avLst/>
          </a:prstGeom>
          <a:noFill/>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Model Development</a:t>
            </a:r>
            <a:endParaRPr/>
          </a:p>
        </p:txBody>
      </p:sp>
      <p:sp>
        <p:nvSpPr>
          <p:cNvPr id="141" name="Shape 90"/>
          <p:cNvSpPr/>
          <p:nvPr/>
        </p:nvSpPr>
        <p:spPr>
          <a:xfrm>
            <a:off x="0" y="857238"/>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“If you try to sell to everyone, then you’ll end up selling to no one”</a:t>
            </a:r>
            <a:endParaRPr/>
          </a:p>
        </p:txBody>
      </p:sp>
      <p:sp>
        <p:nvSpPr>
          <p:cNvPr id="142" name="Shape 91"/>
          <p:cNvSpPr/>
          <p:nvPr/>
        </p:nvSpPr>
        <p:spPr>
          <a:xfrm>
            <a:off x="214282" y="1714494"/>
            <a:ext cx="7786742" cy="39010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IN" dirty="0" smtClean="0"/>
              <a:t> Firstly, we need to know your target customers who will respond positively to the promotions, products and services of your company. </a:t>
            </a:r>
          </a:p>
          <a:p>
            <a:pPr>
              <a:buFont typeface="Arial" pitchFamily="34" charset="0"/>
              <a:buChar char="•"/>
            </a:pPr>
            <a:r>
              <a:rPr lang="en-IN" dirty="0" smtClean="0"/>
              <a:t> </a:t>
            </a:r>
            <a:r>
              <a:rPr lang="en-IN" dirty="0" smtClean="0"/>
              <a:t>On the basis of demographic, geographic, psychographic and behavioural segmentation, we have understood your customer base which will be your target market.</a:t>
            </a:r>
          </a:p>
          <a:p>
            <a:pPr>
              <a:buFont typeface="Arial" pitchFamily="34" charset="0"/>
              <a:buChar char="•"/>
            </a:pPr>
            <a:r>
              <a:rPr lang="en-IN" dirty="0" smtClean="0"/>
              <a:t> </a:t>
            </a:r>
            <a:r>
              <a:rPr lang="en-IN" dirty="0" smtClean="0"/>
              <a:t>Target Market on the basis of different factors is given below-</a:t>
            </a:r>
          </a:p>
          <a:p>
            <a:r>
              <a:rPr lang="en-IN" dirty="0" smtClean="0"/>
              <a:t>   </a:t>
            </a:r>
            <a:r>
              <a:rPr lang="en-IN" b="1" dirty="0" smtClean="0"/>
              <a:t>State</a:t>
            </a:r>
            <a:r>
              <a:rPr lang="en-IN" dirty="0" smtClean="0"/>
              <a:t>- New South Wales</a:t>
            </a:r>
          </a:p>
          <a:p>
            <a:r>
              <a:rPr lang="en-IN" dirty="0" smtClean="0"/>
              <a:t>   </a:t>
            </a:r>
            <a:r>
              <a:rPr lang="en-IN" b="1" dirty="0" smtClean="0"/>
              <a:t>Gender</a:t>
            </a:r>
            <a:r>
              <a:rPr lang="en-IN" dirty="0" smtClean="0"/>
              <a:t>- Females</a:t>
            </a:r>
          </a:p>
          <a:p>
            <a:r>
              <a:rPr lang="en-IN" dirty="0" smtClean="0"/>
              <a:t> </a:t>
            </a:r>
            <a:r>
              <a:rPr lang="en-IN" dirty="0" smtClean="0"/>
              <a:t>  </a:t>
            </a:r>
            <a:r>
              <a:rPr lang="en-IN" b="1" dirty="0" smtClean="0"/>
              <a:t>Wealth segment</a:t>
            </a:r>
            <a:r>
              <a:rPr lang="en-IN" dirty="0" smtClean="0"/>
              <a:t>- Mass segment</a:t>
            </a:r>
          </a:p>
          <a:p>
            <a:r>
              <a:rPr lang="en-IN" dirty="0" smtClean="0"/>
              <a:t> </a:t>
            </a:r>
            <a:r>
              <a:rPr lang="en-IN" dirty="0" smtClean="0"/>
              <a:t>  </a:t>
            </a:r>
            <a:r>
              <a:rPr lang="en-IN" b="1" dirty="0" smtClean="0"/>
              <a:t>Age</a:t>
            </a:r>
            <a:r>
              <a:rPr lang="en-IN" dirty="0" smtClean="0"/>
              <a:t>- Mid aged people</a:t>
            </a:r>
          </a:p>
          <a:p>
            <a:r>
              <a:rPr lang="en-IN" dirty="0" smtClean="0"/>
              <a:t> </a:t>
            </a:r>
            <a:r>
              <a:rPr lang="en-IN" dirty="0" smtClean="0"/>
              <a:t>  </a:t>
            </a:r>
            <a:r>
              <a:rPr lang="en-IN" b="1" dirty="0" smtClean="0"/>
              <a:t>Job Industry category</a:t>
            </a:r>
            <a:r>
              <a:rPr lang="en-IN" dirty="0" smtClean="0"/>
              <a:t>- Financial Service sector, Retail, Manufacturing,      Health etc.</a:t>
            </a:r>
          </a:p>
          <a:p>
            <a:r>
              <a:rPr lang="en-IN" dirty="0" smtClean="0"/>
              <a:t> </a:t>
            </a:r>
            <a:r>
              <a:rPr lang="en-IN" dirty="0" smtClean="0"/>
              <a:t>  </a:t>
            </a:r>
          </a:p>
          <a:p>
            <a:pPr marL="342900" indent="-342900">
              <a:buFont typeface="+mj-lt"/>
              <a:buAutoNum type="arabicPeriod"/>
            </a:pPr>
            <a:endParaRPr lang="en-IN" dirty="0" smtClean="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Interpretation</a:t>
            </a:r>
            <a:endParaRPr/>
          </a:p>
        </p:txBody>
      </p:sp>
      <p:sp>
        <p:nvSpPr>
          <p:cNvPr id="141" name="Shape 90"/>
          <p:cNvSpPr/>
          <p:nvPr/>
        </p:nvSpPr>
        <p:spPr>
          <a:xfrm>
            <a:off x="0" y="857238"/>
            <a:ext cx="8565600" cy="4933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Market Strategies based on the interpretation</a:t>
            </a:r>
            <a:endParaRPr/>
          </a:p>
        </p:txBody>
      </p:sp>
      <p:sp>
        <p:nvSpPr>
          <p:cNvPr id="142" name="Shape 91"/>
          <p:cNvSpPr/>
          <p:nvPr/>
        </p:nvSpPr>
        <p:spPr>
          <a:xfrm>
            <a:off x="214282" y="1507922"/>
            <a:ext cx="8429684" cy="17773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IN" dirty="0" smtClean="0"/>
              <a:t> Social media </a:t>
            </a:r>
            <a:r>
              <a:rPr lang="en-IN" dirty="0" smtClean="0"/>
              <a:t>strategy should be given emphasis to engage your customers with campaigns, </a:t>
            </a:r>
            <a:r>
              <a:rPr lang="en-IN" dirty="0" err="1" smtClean="0"/>
              <a:t>advertisments</a:t>
            </a:r>
            <a:r>
              <a:rPr lang="en-IN" dirty="0" smtClean="0"/>
              <a:t>, products details, promotions, discounts, offers on platforms like </a:t>
            </a:r>
            <a:r>
              <a:rPr lang="en-IN" dirty="0" err="1" smtClean="0"/>
              <a:t>Linkedin</a:t>
            </a:r>
            <a:r>
              <a:rPr lang="en-IN" dirty="0" smtClean="0"/>
              <a:t>, </a:t>
            </a:r>
            <a:r>
              <a:rPr lang="en-IN" dirty="0" err="1" smtClean="0"/>
              <a:t>Facebook</a:t>
            </a:r>
            <a:r>
              <a:rPr lang="en-IN" dirty="0" smtClean="0"/>
              <a:t>, </a:t>
            </a:r>
            <a:r>
              <a:rPr lang="en-IN" dirty="0" err="1" smtClean="0"/>
              <a:t>Instagram</a:t>
            </a:r>
            <a:r>
              <a:rPr lang="en-IN" dirty="0" smtClean="0"/>
              <a:t> etc.</a:t>
            </a:r>
          </a:p>
          <a:p>
            <a:pPr>
              <a:buFont typeface="Arial" pitchFamily="34" charset="0"/>
              <a:buChar char="•"/>
            </a:pPr>
            <a:r>
              <a:rPr lang="en-IN" dirty="0" smtClean="0"/>
              <a:t> </a:t>
            </a:r>
            <a:r>
              <a:rPr lang="en-IN" dirty="0" smtClean="0"/>
              <a:t>These platforms can be used to address the pain points of customers and get honest reviews from them for improvisations.</a:t>
            </a:r>
          </a:p>
          <a:p>
            <a:pPr>
              <a:buFont typeface="Arial" pitchFamily="34" charset="0"/>
              <a:buChar char="•"/>
            </a:pPr>
            <a:r>
              <a:rPr lang="en-IN" dirty="0" smtClean="0"/>
              <a:t> </a:t>
            </a:r>
            <a:r>
              <a:rPr lang="en-IN" dirty="0" smtClean="0"/>
              <a:t>This will help to retain the customers and expand the </a:t>
            </a:r>
            <a:r>
              <a:rPr lang="en-IN" dirty="0" err="1" smtClean="0"/>
              <a:t>businesse</a:t>
            </a:r>
            <a:r>
              <a:rPr lang="en-IN" dirty="0" smtClean="0"/>
              <a:t> efficiently. </a:t>
            </a:r>
            <a:r>
              <a:rPr lang="en-IN" dirty="0" smtClean="0"/>
              <a:t> </a:t>
            </a:r>
            <a:endParaRPr lang="en-IN" dirty="0" smtClean="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202</TotalTime>
  <Words>968</Words>
  <PresentationFormat>On-screen Show (16:9)</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Sony</cp:lastModifiedBy>
  <cp:revision>22</cp:revision>
  <dcterms:modified xsi:type="dcterms:W3CDTF">2020-07-10T20:36:51Z</dcterms:modified>
</cp:coreProperties>
</file>