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5"/>
  </p:notesMasterIdLst>
  <p:sldIdLst>
    <p:sldId id="470" r:id="rId5"/>
    <p:sldId id="476" r:id="rId6"/>
    <p:sldId id="480" r:id="rId7"/>
    <p:sldId id="494" r:id="rId8"/>
    <p:sldId id="486" r:id="rId9"/>
    <p:sldId id="487" r:id="rId10"/>
    <p:sldId id="488" r:id="rId11"/>
    <p:sldId id="495" r:id="rId12"/>
    <p:sldId id="491" r:id="rId13"/>
    <p:sldId id="496" r:id="rId14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5" userDrawn="1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4" userDrawn="1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Jen Witsoe" initials="JW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D0"/>
    <a:srgbClr val="0C9B2E"/>
    <a:srgbClr val="C6C6C6"/>
    <a:srgbClr val="DBDBDB"/>
    <a:srgbClr val="595A5D"/>
    <a:srgbClr val="414042"/>
    <a:srgbClr val="DCDCDC"/>
    <a:srgbClr val="4F81BD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1" autoAdjust="0"/>
    <p:restoredTop sz="55556" autoAdjust="0"/>
  </p:normalViewPr>
  <p:slideViewPr>
    <p:cSldViewPr snapToGrid="0" showGuides="1">
      <p:cViewPr varScale="1">
        <p:scale>
          <a:sx n="116" d="100"/>
          <a:sy n="116" d="100"/>
        </p:scale>
        <p:origin x="2880" y="176"/>
      </p:cViewPr>
      <p:guideLst>
        <p:guide orient="horz" pos="645"/>
        <p:guide orient="horz" pos="2898"/>
        <p:guide orient="horz" pos="2414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11/20/19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4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8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prerequisites, the only thing you need is a computer with a Chrome browser. That’s it. </a:t>
            </a:r>
          </a:p>
          <a:p>
            <a:r>
              <a:rPr lang="en-US" dirty="0"/>
              <a:t>Now, I don't expect you to be a programmer. We are going to start from scratch. Though if you know about programming fundamentals, variables, loops,</a:t>
            </a:r>
          </a:p>
          <a:p>
            <a:r>
              <a:rPr lang="en-US" dirty="0"/>
              <a:t>conditions, that's very useful. And of course, if you are an experienced programmer, that's great and welcome.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9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It's very common to see JavaScript referred to as one of the three core languages of web pages.</a:t>
            </a:r>
          </a:p>
          <a:p>
            <a:endParaRPr lang="en-US" dirty="0"/>
          </a:p>
          <a:p>
            <a:r>
              <a:rPr lang="en-US" dirty="0"/>
              <a:t>It’s not Java. </a:t>
            </a:r>
          </a:p>
          <a:p>
            <a:r>
              <a:rPr lang="en-US" dirty="0"/>
              <a:t>It is not a light version of Java.</a:t>
            </a:r>
          </a:p>
          <a:p>
            <a:r>
              <a:rPr lang="en-US" dirty="0"/>
              <a:t>It doesn't matter if you know Java, and we will talk no more on the matter.</a:t>
            </a:r>
          </a:p>
          <a:p>
            <a:endParaRPr lang="en-US" dirty="0"/>
          </a:p>
          <a:p>
            <a:r>
              <a:rPr lang="en-US" dirty="0"/>
              <a:t>It doesn't matter if you know Java, and we will talk no more on the matter.</a:t>
            </a:r>
          </a:p>
          <a:p>
            <a:endParaRPr lang="en-US" dirty="0"/>
          </a:p>
          <a:p>
            <a:r>
              <a:rPr lang="en-US" dirty="0"/>
              <a:t>You have the HTML markup language for content and structure.</a:t>
            </a:r>
          </a:p>
          <a:p>
            <a:r>
              <a:rPr lang="en-US" dirty="0"/>
              <a:t>What's your headline, how many divisions are in your page, how many paragraphs</a:t>
            </a:r>
          </a:p>
          <a:p>
            <a:r>
              <a:rPr lang="en-US" dirty="0"/>
              <a:t>Then the CSS, the style sheet language, for presentation.</a:t>
            </a:r>
          </a:p>
          <a:p>
            <a:r>
              <a:rPr lang="en-US" dirty="0"/>
              <a:t>What font does the headline use, what's the background color of the page, what’s</a:t>
            </a:r>
          </a:p>
          <a:p>
            <a:endParaRPr lang="en-US" dirty="0"/>
          </a:p>
          <a:p>
            <a:r>
              <a:rPr lang="en-US" dirty="0"/>
              <a:t>And JavaScript, the programming language for your behavior and interactivity.</a:t>
            </a:r>
          </a:p>
          <a:p>
            <a:r>
              <a:rPr lang="en-US" dirty="0"/>
              <a:t>What happens when you mouse over a menu, what happens when you type the wrong field in a 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6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17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Besides regular numbers, there are so-called “special numeric values” which also belong to this data type: Infinity, -Infinity and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48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51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4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48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function </a:t>
            </a:r>
            <a:r>
              <a:rPr lang="en-US" i="1" dirty="0">
                <a:effectLst/>
              </a:rPr>
              <a:t>palindrome</a:t>
            </a:r>
            <a:r>
              <a:rPr lang="en-US" dirty="0"/>
              <a:t>(str) {</a:t>
            </a:r>
            <a:br>
              <a:rPr lang="en-US" dirty="0"/>
            </a:br>
            <a:r>
              <a:rPr lang="en-US" dirty="0"/>
              <a:t>  str = </a:t>
            </a:r>
            <a:r>
              <a:rPr lang="en-US" dirty="0" err="1"/>
              <a:t>str.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toLowerCase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let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len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</a:t>
            </a:r>
            <a:r>
              <a:rPr lang="en-US" dirty="0"/>
              <a:t>= </a:t>
            </a:r>
            <a:r>
              <a:rPr lang="en-US" dirty="0" err="1"/>
              <a:t>str.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length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for </a:t>
            </a:r>
            <a:r>
              <a:rPr lang="en-US" dirty="0"/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let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</a:t>
            </a:r>
            <a:r>
              <a:rPr lang="en-US" dirty="0"/>
              <a:t>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0</a:t>
            </a:r>
            <a:r>
              <a:rPr lang="en-US" dirty="0"/>
              <a:t>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</a:t>
            </a:r>
            <a:r>
              <a:rPr lang="en-US" dirty="0"/>
              <a:t>&lt;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len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</a:t>
            </a:r>
            <a:r>
              <a:rPr lang="en-US" dirty="0"/>
              <a:t>/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2</a:t>
            </a:r>
            <a:r>
              <a:rPr lang="en-US" dirty="0"/>
              <a:t>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i</a:t>
            </a:r>
            <a:r>
              <a:rPr lang="en-US" dirty="0"/>
              <a:t>++)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if </a:t>
            </a:r>
            <a:r>
              <a:rPr lang="en-US" dirty="0"/>
              <a:t>(str[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i</a:t>
            </a:r>
            <a:r>
              <a:rPr lang="en-US" dirty="0"/>
              <a:t>] !== str[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len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</a:t>
            </a:r>
            <a:r>
              <a:rPr lang="en-US" dirty="0"/>
              <a:t>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1 </a:t>
            </a:r>
            <a:r>
              <a:rPr lang="en-US" dirty="0"/>
              <a:t>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i</a:t>
            </a:r>
            <a:r>
              <a:rPr lang="en-US" dirty="0"/>
              <a:t>])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return false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return true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7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 Revision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0987938"/>
              </p:ext>
            </p:extLst>
          </p:nvPr>
        </p:nvGraphicFramePr>
        <p:xfrm>
          <a:off x="439153" y="953254"/>
          <a:ext cx="8265694" cy="6891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1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414042"/>
                          </a:solidFill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414042"/>
                          </a:solidFill>
                        </a:rPr>
                        <a:t>Alias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414042"/>
                          </a:solidFill>
                        </a:rPr>
                        <a:t>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414042"/>
                          </a:solidFill>
                        </a:rPr>
                        <a:t>Change 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71">
                <a:tc>
                  <a:txBody>
                    <a:bodyPr/>
                    <a:lstStyle/>
                    <a:p>
                      <a:r>
                        <a:rPr lang="en-US" sz="900" dirty="0"/>
                        <a:t>3/30/2016</a:t>
                      </a:r>
                      <a:endParaRPr lang="en-US" sz="900" dirty="0">
                        <a:solidFill>
                          <a:srgbClr val="41404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dejrod</a:t>
                      </a:r>
                      <a:r>
                        <a:rPr lang="en-US" sz="900" dirty="0"/>
                        <a:t>@</a:t>
                      </a:r>
                      <a:endParaRPr lang="en-US" sz="900" dirty="0">
                        <a:solidFill>
                          <a:srgbClr val="41404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4.0</a:t>
                      </a:r>
                      <a:endParaRPr lang="en-US" sz="900" dirty="0">
                        <a:solidFill>
                          <a:srgbClr val="41404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Content and design completely reviewed.</a:t>
                      </a:r>
                      <a:endParaRPr lang="en-US" sz="900" dirty="0">
                        <a:solidFill>
                          <a:srgbClr val="41404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7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414042"/>
                          </a:solidFill>
                        </a:rPr>
                        <a:t>5/03/2016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rgbClr val="414042"/>
                          </a:solidFill>
                        </a:rPr>
                        <a:t>dejrod</a:t>
                      </a:r>
                      <a:r>
                        <a:rPr lang="en-US" sz="900" dirty="0">
                          <a:solidFill>
                            <a:srgbClr val="414042"/>
                          </a:solidFill>
                        </a:rPr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414042"/>
                          </a:solidFill>
                        </a:rPr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414042"/>
                          </a:solidFill>
                        </a:rPr>
                        <a:t>Added new labs</a:t>
                      </a:r>
                      <a:r>
                        <a:rPr lang="en-US" sz="900" baseline="0" dirty="0">
                          <a:solidFill>
                            <a:srgbClr val="414042"/>
                          </a:solidFill>
                        </a:rPr>
                        <a:t> per service.</a:t>
                      </a:r>
                      <a:endParaRPr lang="en-US" sz="900" dirty="0">
                        <a:solidFill>
                          <a:srgbClr val="41404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 userDrawn="1"/>
        </p:nvSpPr>
        <p:spPr>
          <a:xfrm>
            <a:off x="3351153" y="10066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Deck</a:t>
            </a:r>
            <a:r>
              <a:rPr lang="en-US" baseline="0" dirty="0"/>
              <a:t> Revision History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r"/>
            <a:fld id="{9F667F12-9AC6-0840-95D9-4A40596F4D8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4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33" y="881044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3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765" y="207215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934909" y="2244176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4074284" y="2244176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7219950" y="2244176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34909" y="4055919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4074284" y="4055919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7219950" y="4055919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34915" y="1020577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074284" y="1020577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219950" y="1020577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34915" y="2874651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074284" y="2874651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219950" y="2874651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8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96" y="253529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0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505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20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79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620" y="2215217"/>
            <a:ext cx="747130" cy="1744684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-1421252" y="2676225"/>
            <a:ext cx="3771900" cy="50800"/>
          </a:xfrm>
          <a:prstGeom prst="rect">
            <a:avLst/>
          </a:prstGeom>
        </p:spPr>
      </p:pic>
      <p:pic>
        <p:nvPicPr>
          <p:cNvPr id="7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110251" y="178325"/>
            <a:ext cx="6180762" cy="2388287"/>
          </a:xfrm>
          <a:prstGeom prst="rect">
            <a:avLst/>
          </a:prstGeom>
          <a:noFill/>
        </p:spPr>
      </p:pic>
      <p:pic>
        <p:nvPicPr>
          <p:cNvPr id="10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184" y="2789079"/>
            <a:ext cx="1136260" cy="1766822"/>
          </a:xfrm>
          <a:prstGeom prst="rect">
            <a:avLst/>
          </a:prstGeom>
          <a:noFill/>
        </p:spPr>
      </p:pic>
      <p:pic>
        <p:nvPicPr>
          <p:cNvPr id="11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859945" y="2830848"/>
            <a:ext cx="970412" cy="1683284"/>
          </a:xfrm>
          <a:prstGeom prst="rect">
            <a:avLst/>
          </a:prstGeom>
          <a:noFill/>
        </p:spPr>
      </p:pic>
      <p:pic>
        <p:nvPicPr>
          <p:cNvPr id="13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35676" y="2617513"/>
            <a:ext cx="818226" cy="1698927"/>
          </a:xfrm>
          <a:prstGeom prst="rect">
            <a:avLst/>
          </a:prstGeom>
          <a:noFill/>
        </p:spPr>
      </p:pic>
      <p:pic>
        <p:nvPicPr>
          <p:cNvPr id="14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6426598" y="2617513"/>
            <a:ext cx="1109078" cy="1687635"/>
          </a:xfrm>
          <a:prstGeom prst="rect">
            <a:avLst/>
          </a:prstGeom>
          <a:noFill/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808210" y="425251"/>
            <a:ext cx="4587444" cy="1086137"/>
          </a:xfrm>
        </p:spPr>
        <p:txBody>
          <a:bodyPr anchor="ctr">
            <a:noAutofit/>
          </a:bodyPr>
          <a:lstStyle>
            <a:lvl1pPr algn="ctr" defTabSz="475476" rtl="0" eaLnBrk="1" latinLnBrk="0" hangingPunct="1">
              <a:spcBef>
                <a:spcPct val="0"/>
              </a:spcBef>
              <a:buNone/>
              <a:defRPr lang="en-US" sz="3200" b="1" i="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808211" y="1562289"/>
            <a:ext cx="4587444" cy="726237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i="0" kern="1200" dirty="0">
                <a:solidFill>
                  <a:schemeClr val="bg1">
                    <a:lumMod val="6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75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0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6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1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5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8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03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591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421252" y="2676225"/>
            <a:ext cx="3771900" cy="5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8556" y="184890"/>
            <a:ext cx="2019808" cy="12804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3203" y="682498"/>
            <a:ext cx="1584198" cy="5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6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20" y="-113413"/>
            <a:ext cx="9559547" cy="5408428"/>
          </a:xfrm>
          <a:prstGeom prst="rect">
            <a:avLst/>
          </a:prstGeom>
        </p:spPr>
      </p:pic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236179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9651"/>
            <a:ext cx="971555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9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Not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9" y="1493863"/>
            <a:ext cx="2155775" cy="215577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 userDrawn="1"/>
        </p:nvSpPr>
        <p:spPr>
          <a:xfrm>
            <a:off x="2342166" y="2296470"/>
            <a:ext cx="4459669" cy="6494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Do not disclose this information before public launch!</a:t>
            </a: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2342166" y="1821849"/>
            <a:ext cx="4459669" cy="4746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Confidential Information!</a:t>
            </a:r>
          </a:p>
        </p:txBody>
      </p:sp>
    </p:spTree>
    <p:extLst>
      <p:ext uri="{BB962C8B-B14F-4D97-AF65-F5344CB8AC3E}">
        <p14:creationId xmlns:p14="http://schemas.microsoft.com/office/powerpoint/2010/main" val="414952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266" y="165270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>
                <a:solidFill>
                  <a:srgbClr val="4D4D4C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0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177" y="249160"/>
            <a:ext cx="8139421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931176" y="1018797"/>
            <a:ext cx="8139421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10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2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96" y="182048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04118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04118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8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999664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9" y="1479485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38696" y="324661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999664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1479485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96" y="249160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807883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701367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046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7000">
              <a:schemeClr val="bg1"/>
            </a:gs>
            <a:gs pos="0">
              <a:schemeClr val="bg1">
                <a:lumMod val="75000"/>
              </a:schemeClr>
            </a:gs>
            <a:gs pos="41000">
              <a:srgbClr val="C6C6C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5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0463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266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4075"/>
            <a:ext cx="9144000" cy="35942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170904" y="4814722"/>
            <a:ext cx="2802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Amazon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647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21"/>
        </a:buBlip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CB64C"/>
        </a:buClr>
        <a:buFont typeface="Wingdings" panose="05000000000000000000" pitchFamily="2" charset="2"/>
        <a:buChar char="§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CB64C"/>
        </a:buClr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CB64C"/>
        </a:buClr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CB64C"/>
        </a:buClr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1490" y="1138902"/>
            <a:ext cx="7324988" cy="1314074"/>
          </a:xfrm>
        </p:spPr>
        <p:txBody>
          <a:bodyPr/>
          <a:lstStyle/>
          <a:p>
            <a:r>
              <a:rPr lang="en-US" dirty="0"/>
              <a:t>Introduction to jQuery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81490" y="2544734"/>
            <a:ext cx="27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5FACB50-CCBA-4062-BDC3-F0CB829F6DCC}" type="datetime2">
              <a:rPr lang="en-AU"/>
              <a:t>Wednesday, 20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4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191" y="205273"/>
            <a:ext cx="8205304" cy="545741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jQuery &amp; </a:t>
            </a:r>
            <a:r>
              <a:rPr lang="en-AU" dirty="0" err="1">
                <a:solidFill>
                  <a:schemeClr val="bg1"/>
                </a:solidFill>
              </a:rPr>
              <a:t>Greasemonkey</a:t>
            </a:r>
            <a:r>
              <a:rPr lang="en-AU" dirty="0">
                <a:solidFill>
                  <a:schemeClr val="bg1"/>
                </a:solidFill>
              </a:rPr>
              <a:t> - Demo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7CC232D-26CA-E34F-8647-FA7EB479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92" y="1200000"/>
            <a:ext cx="8205303" cy="2978104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Greasemonkey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jQuery, write a script which changes the color of headline to red and add a button “where to go next”, copy the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clipboard.</a:t>
            </a:r>
          </a:p>
          <a:p>
            <a:pPr marL="0" indent="0" algn="ctr">
              <a:buNone/>
            </a:pPr>
            <a:endParaRPr lang="en-US" b="1" i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23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191" y="205273"/>
            <a:ext cx="8205304" cy="545741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Prerequisites and 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266" y="1135794"/>
            <a:ext cx="6814829" cy="2564009"/>
          </a:xfrm>
        </p:spPr>
        <p:txBody>
          <a:bodyPr/>
          <a:lstStyle/>
          <a:p>
            <a:r>
              <a:rPr lang="en-AU" sz="2000" dirty="0"/>
              <a:t>HTML, CSS</a:t>
            </a:r>
          </a:p>
          <a:p>
            <a:pPr lvl="1"/>
            <a:r>
              <a:rPr lang="en-AU" sz="1200" dirty="0"/>
              <a:t>Html tags and attributes </a:t>
            </a:r>
          </a:p>
          <a:p>
            <a:pPr lvl="1"/>
            <a:r>
              <a:rPr lang="en-AU" sz="1200" dirty="0"/>
              <a:t>CSS selectors</a:t>
            </a:r>
          </a:p>
          <a:p>
            <a:r>
              <a:rPr lang="en-AU" sz="2000" dirty="0"/>
              <a:t>JavaScript &amp; jQuery </a:t>
            </a:r>
          </a:p>
          <a:p>
            <a:pPr lvl="1"/>
            <a:r>
              <a:rPr lang="en-AU" sz="1200" dirty="0"/>
              <a:t>Variables, data types, operators, inputs via prompt and document manipulation</a:t>
            </a:r>
          </a:p>
          <a:p>
            <a:pPr lvl="1"/>
            <a:r>
              <a:rPr lang="en-AU" sz="1200" dirty="0"/>
              <a:t>Conditions , Functions</a:t>
            </a:r>
          </a:p>
          <a:p>
            <a:pPr lvl="1"/>
            <a:r>
              <a:rPr lang="en-AU" sz="1200" dirty="0"/>
              <a:t>Loops and iterate through arrays and objects</a:t>
            </a:r>
          </a:p>
          <a:p>
            <a:pPr lvl="1"/>
            <a:r>
              <a:rPr lang="en-AU" sz="1200" dirty="0"/>
              <a:t>Events – Calculator, Form Validation Demo</a:t>
            </a:r>
          </a:p>
        </p:txBody>
      </p:sp>
    </p:spTree>
    <p:extLst>
      <p:ext uri="{BB962C8B-B14F-4D97-AF65-F5344CB8AC3E}">
        <p14:creationId xmlns:p14="http://schemas.microsoft.com/office/powerpoint/2010/main" val="261798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191" y="205273"/>
            <a:ext cx="8205304" cy="545741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Core and Fundamentals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461" y="1129615"/>
            <a:ext cx="2417345" cy="545741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 elements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73985-7655-F740-A53C-346B140C0097}"/>
              </a:ext>
            </a:extLst>
          </p:cNvPr>
          <p:cNvSpPr/>
          <p:nvPr/>
        </p:nvSpPr>
        <p:spPr>
          <a:xfrm>
            <a:off x="635870" y="2011707"/>
            <a:ext cx="190479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endParaRPr lang="en-US" sz="54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30F07-D30F-9849-B50A-050785807BBE}"/>
              </a:ext>
            </a:extLst>
          </p:cNvPr>
          <p:cNvSpPr/>
          <p:nvPr/>
        </p:nvSpPr>
        <p:spPr>
          <a:xfrm>
            <a:off x="3153038" y="2011707"/>
            <a:ext cx="2085657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6B52A-2DD2-BD42-A5C2-54B4905293D3}"/>
              </a:ext>
            </a:extLst>
          </p:cNvPr>
          <p:cNvSpPr/>
          <p:nvPr/>
        </p:nvSpPr>
        <p:spPr>
          <a:xfrm>
            <a:off x="5901195" y="2053958"/>
            <a:ext cx="2518639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E18-5770-424B-B015-D9535A811BAE}"/>
              </a:ext>
            </a:extLst>
          </p:cNvPr>
          <p:cNvSpPr txBox="1"/>
          <p:nvPr/>
        </p:nvSpPr>
        <p:spPr>
          <a:xfrm>
            <a:off x="573461" y="2940101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Markup language</a:t>
            </a:r>
          </a:p>
          <a:p>
            <a:pPr algn="ctr"/>
            <a:r>
              <a:rPr lang="en-US" b="1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0D45F6-1CEB-384D-B286-08E0B8D3928E}"/>
              </a:ext>
            </a:extLst>
          </p:cNvPr>
          <p:cNvSpPr txBox="1"/>
          <p:nvPr/>
        </p:nvSpPr>
        <p:spPr>
          <a:xfrm>
            <a:off x="3058375" y="2940102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Stylesheet language</a:t>
            </a:r>
          </a:p>
          <a:p>
            <a:pPr algn="ctr"/>
            <a:r>
              <a:rPr lang="en-US" b="1" dirty="0"/>
              <a:t>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638F1-755F-EB4D-9E31-8F23633587A6}"/>
              </a:ext>
            </a:extLst>
          </p:cNvPr>
          <p:cNvSpPr txBox="1"/>
          <p:nvPr/>
        </p:nvSpPr>
        <p:spPr>
          <a:xfrm>
            <a:off x="5869135" y="2914580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 language</a:t>
            </a:r>
          </a:p>
          <a:p>
            <a:pPr algn="ctr"/>
            <a:r>
              <a:rPr lang="en-US" b="1" dirty="0"/>
              <a:t>Behavior </a:t>
            </a:r>
          </a:p>
        </p:txBody>
      </p:sp>
    </p:spTree>
    <p:extLst>
      <p:ext uri="{BB962C8B-B14F-4D97-AF65-F5344CB8AC3E}">
        <p14:creationId xmlns:p14="http://schemas.microsoft.com/office/powerpoint/2010/main" val="309775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191" y="205273"/>
            <a:ext cx="8205304" cy="545741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HTML &amp; CSS Demo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7CC232D-26CA-E34F-8647-FA7EB479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60" y="1468110"/>
            <a:ext cx="8205304" cy="220728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html web page and use CSS to style it.</a:t>
            </a:r>
          </a:p>
          <a:p>
            <a:pPr marL="0" indent="0" algn="ctr">
              <a:buNone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 different CSS selectors to target the html elements</a:t>
            </a:r>
          </a:p>
          <a:p>
            <a:pPr marL="0" indent="0" algn="ctr">
              <a:buNone/>
            </a:pPr>
            <a:endParaRPr lang="en-US" sz="3200" b="1" i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2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191" y="205273"/>
            <a:ext cx="8205304" cy="545741"/>
          </a:xfrm>
        </p:spPr>
        <p:txBody>
          <a:bodyPr/>
          <a:lstStyle/>
          <a:p>
            <a:r>
              <a:rPr lang="en-AU" dirty="0" err="1">
                <a:solidFill>
                  <a:schemeClr val="bg1"/>
                </a:solidFill>
              </a:rPr>
              <a:t>Javascript</a:t>
            </a:r>
            <a:r>
              <a:rPr lang="en-AU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266" y="896643"/>
            <a:ext cx="6603814" cy="4041583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case sensitive.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– let const , let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 , let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String, let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myStr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”this is string”;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true, false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let obj = {key: “value”}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Arrays, let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[‘str’,2,{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key:”value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”}, null, undefined];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documentGetElementById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getElementsByClassname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inneHTML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onload,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5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191" y="205273"/>
            <a:ext cx="8205304" cy="545741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JavaScript  - Demo 2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7CC232D-26CA-E34F-8647-FA7EB479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9" y="1214068"/>
            <a:ext cx="9190603" cy="220728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previous page, using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change the text for two following elements: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/>
              <a:t>“AWS Elastic Beanstalk Platforms Glossary”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“AWS EB Jargons”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dirty="0"/>
              <a:t>Simple HTML Page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to “Our Demo Page”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the first part, grab it with id and for the second one use class selectors. </a:t>
            </a:r>
          </a:p>
        </p:txBody>
      </p:sp>
    </p:spTree>
    <p:extLst>
      <p:ext uri="{BB962C8B-B14F-4D97-AF65-F5344CB8AC3E}">
        <p14:creationId xmlns:p14="http://schemas.microsoft.com/office/powerpoint/2010/main" val="369872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191" y="205273"/>
            <a:ext cx="8205304" cy="545741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F2BEF3-7D5E-4245-B1B3-24744C7612E0}"/>
              </a:ext>
            </a:extLst>
          </p:cNvPr>
          <p:cNvSpPr txBox="1">
            <a:spLocks/>
          </p:cNvSpPr>
          <p:nvPr/>
        </p:nvSpPr>
        <p:spPr>
          <a:xfrm>
            <a:off x="612913" y="2229998"/>
            <a:ext cx="8629562" cy="1551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4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CB64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CB64C"/>
              </a:buClr>
              <a:buFont typeface="Arial"/>
              <a:buChar char="•"/>
              <a:defRPr sz="18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CB64C"/>
              </a:buClr>
              <a:buFont typeface="Arial"/>
              <a:buChar char="–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CB64C"/>
              </a:buClr>
              <a:buFont typeface="Arial"/>
              <a:buChar char="»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is a JavaScript library designed to simplify HTML  traversal and manipulation, as well as event handling, CSS animation, and Ajax.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7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191" y="205273"/>
            <a:ext cx="8205304" cy="545741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jQuery  - Demo 3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7CC232D-26CA-E34F-8647-FA7EB479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9" y="1214068"/>
            <a:ext cx="9190603" cy="3540812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previous page, using jQuery, change the text for two following elements: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/>
              <a:t>“AWS Elastic Beanstalk Platforms Glossary”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“AWS EB Jargons”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dirty="0"/>
              <a:t>Simple HTML Page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to “Our Demo Page”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the first part, grab it with id and for the second one use class selectors. </a:t>
            </a:r>
          </a:p>
        </p:txBody>
      </p:sp>
    </p:spTree>
    <p:extLst>
      <p:ext uri="{BB962C8B-B14F-4D97-AF65-F5344CB8AC3E}">
        <p14:creationId xmlns:p14="http://schemas.microsoft.com/office/powerpoint/2010/main" val="347331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191" y="205273"/>
            <a:ext cx="8205304" cy="545741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jQuery Event Handling - Demo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7CC232D-26CA-E34F-8647-FA7EB479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92" y="1200000"/>
            <a:ext cx="8205303" cy="2978104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jQuery, get the input form a form -  checks if the input word is a Palindrome, if yes, submit the form</a:t>
            </a:r>
          </a:p>
          <a:p>
            <a:pPr marL="0" indent="0" algn="ctr">
              <a:buNone/>
            </a:pPr>
            <a:endParaRPr lang="en-US" b="1" i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68486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_Template_3.potx" id="{07E96FCE-F552-4005-8ED5-C94A17F96490}" vid="{5A393903-1C1A-4E81-A069-0AB9D7F0B8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EF9E4E97CEA0449F4FDAC2719F06A2" ma:contentTypeVersion="0" ma:contentTypeDescription="Create a new document." ma:contentTypeScope="" ma:versionID="1244fe2e11ae87d49f47b08bb8275ef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C662CE-7AA8-4B50-AE4A-C82C943706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84FB2A-2B3C-4B32-840B-6C74B3D380C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D7E809C-A378-4620-8F86-07D6C95EE5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118271</TotalTime>
  <Words>667</Words>
  <Application>Microsoft Macintosh PowerPoint</Application>
  <PresentationFormat>On-screen Show (16:9)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Console</vt:lpstr>
      <vt:lpstr>Times New Roman</vt:lpstr>
      <vt:lpstr>Wingdings</vt:lpstr>
      <vt:lpstr>DeckTemplate-AWS</vt:lpstr>
      <vt:lpstr>PowerPoint Presentation</vt:lpstr>
      <vt:lpstr>Prerequisites and agenda</vt:lpstr>
      <vt:lpstr>Core and Fundamentals  </vt:lpstr>
      <vt:lpstr>HTML &amp; CSS Demo 1</vt:lpstr>
      <vt:lpstr>Javascript </vt:lpstr>
      <vt:lpstr>JavaScript  - Demo 2 </vt:lpstr>
      <vt:lpstr>jQuery</vt:lpstr>
      <vt:lpstr>jQuery  - Demo 3 </vt:lpstr>
      <vt:lpstr>jQuery Event Handling - Demo 4</vt:lpstr>
      <vt:lpstr>jQuery &amp; Greasemonkey - Demo 5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healytim@amazon.com</dc:creator>
  <cp:lastModifiedBy>V Rasti</cp:lastModifiedBy>
  <cp:revision>1089</cp:revision>
  <cp:lastPrinted>2016-03-29T19:49:16Z</cp:lastPrinted>
  <dcterms:created xsi:type="dcterms:W3CDTF">2012-12-27T19:47:40Z</dcterms:created>
  <dcterms:modified xsi:type="dcterms:W3CDTF">2019-11-21T03:58:41Z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0x01010069EF9E4E97CEA0449F4FDAC2719F06A2</vt:lpwstr>
  </property>
</Properties>
</file>