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8DA"/>
    <a:srgbClr val="FDF36F"/>
    <a:srgbClr val="FCEA04"/>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5" autoAdjust="0"/>
    <p:restoredTop sz="94095" autoAdjust="0"/>
  </p:normalViewPr>
  <p:slideViewPr>
    <p:cSldViewPr>
      <p:cViewPr>
        <p:scale>
          <a:sx n="10" d="100"/>
          <a:sy n="10" d="100"/>
        </p:scale>
        <p:origin x="1984" y="46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FEEFC-E73F-45D4-AA49-F037654D275B}" type="datetimeFigureOut">
              <a:rPr lang="en-US" smtClean="0"/>
              <a:pPr/>
              <a:t>6/26/2016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C2892-E0E1-46CA-8E75-9726B0621D66}" type="slidenum">
              <a:rPr lang="en-US" smtClean="0"/>
              <a:pPr/>
              <a:t>‹#›</a:t>
            </a:fld>
            <a:endParaRPr lang="en-US"/>
          </a:p>
        </p:txBody>
      </p:sp>
    </p:spTree>
    <p:extLst>
      <p:ext uri="{BB962C8B-B14F-4D97-AF65-F5344CB8AC3E}">
        <p14:creationId xmlns:p14="http://schemas.microsoft.com/office/powerpoint/2010/main" val="49172436"/>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BC2892-E0E1-46CA-8E75-9726B0621D66}" type="slidenum">
              <a:rPr lang="en-US" smtClean="0"/>
              <a:pPr/>
              <a:t>1</a:t>
            </a:fld>
            <a:endParaRPr lang="en-US"/>
          </a:p>
        </p:txBody>
      </p:sp>
    </p:spTree>
    <p:extLst>
      <p:ext uri="{BB962C8B-B14F-4D97-AF65-F5344CB8AC3E}">
        <p14:creationId xmlns:p14="http://schemas.microsoft.com/office/powerpoint/2010/main" val="507967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9104D6-5048-444B-8F05-EF79377CECD1}"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104D6-5048-444B-8F05-EF79377CECD1}"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104D6-5048-444B-8F05-EF79377CECD1}"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104D6-5048-444B-8F05-EF79377CECD1}"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9104D6-5048-444B-8F05-EF79377CECD1}" type="datetimeFigureOut">
              <a:rPr lang="en-US" smtClean="0"/>
              <a:pPr/>
              <a:t>6/26/2016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9104D6-5048-444B-8F05-EF79377CECD1}" type="datetimeFigureOut">
              <a:rPr lang="en-US" smtClean="0"/>
              <a:pPr/>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9104D6-5048-444B-8F05-EF79377CECD1}" type="datetimeFigureOut">
              <a:rPr lang="en-US" smtClean="0"/>
              <a:pPr/>
              <a:t>6/26/2016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9104D6-5048-444B-8F05-EF79377CECD1}" type="datetimeFigureOut">
              <a:rPr lang="en-US" smtClean="0"/>
              <a:pPr/>
              <a:t>6/26/2016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104D6-5048-444B-8F05-EF79377CECD1}" type="datetimeFigureOut">
              <a:rPr lang="en-US" smtClean="0"/>
              <a:pPr/>
              <a:t>6/26/2016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104D6-5048-444B-8F05-EF79377CECD1}" type="datetimeFigureOut">
              <a:rPr lang="en-US" smtClean="0"/>
              <a:pPr/>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104D6-5048-444B-8F05-EF79377CECD1}" type="datetimeFigureOut">
              <a:rPr lang="en-US" smtClean="0"/>
              <a:pPr/>
              <a:t>6/26/2016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5FC04-752D-4E81-9511-BA99F38545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39000">
              <a:schemeClr val="bg1"/>
            </a:gs>
            <a:gs pos="98000">
              <a:srgbClr val="FCEA04">
                <a:alpha val="73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49104D6-5048-444B-8F05-EF79377CECD1}" type="datetimeFigureOut">
              <a:rPr lang="en-US" smtClean="0"/>
              <a:pPr/>
              <a:t>6/26/2016</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265FC04-752D-4E81-9511-BA99F38545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helios.gsfc.nasa.gov/cosmic.html"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hyperlink" Target="http://www.srl.caltech.edu/personnel/dick/cos_encyc.html" TargetMode="External"/><Relationship Id="rId4" Type="http://schemas.openxmlformats.org/officeDocument/2006/relationships/image" Target="../media/image2.jpeg"/><Relationship Id="rId9" Type="http://schemas.openxmlformats.org/officeDocument/2006/relationships/hyperlink" Target="http://neutronm.bartol.udel.edu/catch/cr3.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39000">
              <a:schemeClr val="bg1"/>
            </a:gs>
            <a:gs pos="98000">
              <a:schemeClr val="accent6">
                <a:lumMod val="60000"/>
                <a:lumOff val="4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58" name="Rectangle 157"/>
          <p:cNvSpPr/>
          <p:nvPr/>
        </p:nvSpPr>
        <p:spPr>
          <a:xfrm>
            <a:off x="952499" y="11277600"/>
            <a:ext cx="11501437" cy="12192000"/>
          </a:xfrm>
          <a:prstGeom prst="rect">
            <a:avLst/>
          </a:prstGeom>
          <a:solidFill>
            <a:srgbClr val="EAE8DA"/>
          </a:solidFill>
          <a:scene3d>
            <a:camera prst="orthographicFront"/>
            <a:lightRig rig="threePt" dir="t"/>
          </a:scene3d>
          <a:sp3d prstMaterial="flat">
            <a:bevelT w="203200" h="2032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952500" y="1600200"/>
            <a:ext cx="11468100" cy="9372600"/>
          </a:xfrm>
          <a:prstGeom prst="rect">
            <a:avLst/>
          </a:prstGeom>
          <a:solidFill>
            <a:srgbClr val="EAE8DA"/>
          </a:solidFill>
          <a:scene3d>
            <a:camera prst="orthographicFront"/>
            <a:lightRig rig="threePt" dir="t"/>
          </a:scene3d>
          <a:sp3d prstMaterial="flat">
            <a:bevelT w="203200" h="2032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1219200" y="1600200"/>
            <a:ext cx="10896600" cy="1323439"/>
          </a:xfrm>
          <a:prstGeom prst="rect">
            <a:avLst/>
          </a:prstGeom>
          <a:noFill/>
        </p:spPr>
        <p:txBody>
          <a:bodyPr wrap="square" rtlCol="0">
            <a:spAutoFit/>
          </a:bodyPr>
          <a:lstStyle/>
          <a:p>
            <a:pPr algn="ctr"/>
            <a:r>
              <a:rPr lang="en-US" sz="8000" dirty="0" smtClean="0"/>
              <a:t>Background</a:t>
            </a:r>
            <a:endParaRPr lang="en-US" sz="8000" dirty="0"/>
          </a:p>
        </p:txBody>
      </p:sp>
      <p:sp>
        <p:nvSpPr>
          <p:cNvPr id="51" name="TextBox 50"/>
          <p:cNvSpPr txBox="1"/>
          <p:nvPr/>
        </p:nvSpPr>
        <p:spPr>
          <a:xfrm>
            <a:off x="1371600" y="11249561"/>
            <a:ext cx="10506075" cy="1323439"/>
          </a:xfrm>
          <a:prstGeom prst="rect">
            <a:avLst/>
          </a:prstGeom>
          <a:noFill/>
        </p:spPr>
        <p:txBody>
          <a:bodyPr wrap="square" rtlCol="0">
            <a:spAutoFit/>
          </a:bodyPr>
          <a:lstStyle/>
          <a:p>
            <a:pPr algn="ctr"/>
            <a:r>
              <a:rPr lang="en-US" sz="8000" dirty="0" smtClean="0"/>
              <a:t>Materials and Procedure</a:t>
            </a:r>
            <a:endParaRPr lang="en-US" sz="8000" dirty="0"/>
          </a:p>
        </p:txBody>
      </p:sp>
      <p:sp>
        <p:nvSpPr>
          <p:cNvPr id="52" name="TextBox 51"/>
          <p:cNvSpPr txBox="1"/>
          <p:nvPr/>
        </p:nvSpPr>
        <p:spPr>
          <a:xfrm>
            <a:off x="1590675" y="12496800"/>
            <a:ext cx="10134600" cy="11603176"/>
          </a:xfrm>
          <a:prstGeom prst="rect">
            <a:avLst/>
          </a:prstGeom>
          <a:noFill/>
        </p:spPr>
        <p:txBody>
          <a:bodyPr wrap="square" rtlCol="0">
            <a:spAutoFit/>
          </a:bodyPr>
          <a:lstStyle/>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dirty="0" smtClean="0"/>
              <a:t>Materials:</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dirty="0"/>
              <a:t>A</a:t>
            </a:r>
            <a:r>
              <a:rPr lang="en-US" sz="3400" dirty="0" smtClean="0"/>
              <a:t>n </a:t>
            </a:r>
            <a:r>
              <a:rPr lang="en-US" sz="3400" dirty="0"/>
              <a:t>“off the shelf” Geiger-Muller tube (ranged from .5 to 50 </a:t>
            </a:r>
            <a:r>
              <a:rPr lang="en-US" sz="3400" dirty="0" err="1"/>
              <a:t>mR</a:t>
            </a:r>
            <a:r>
              <a:rPr lang="en-US" sz="3400" dirty="0"/>
              <a:t>/hour and referenced to Cs-137</a:t>
            </a:r>
            <a:r>
              <a:rPr lang="en-US" sz="3400" dirty="0" smtClean="0"/>
              <a:t>)</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dirty="0" smtClean="0"/>
              <a:t>A 1.57”x3” lead sheet</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dirty="0" smtClean="0"/>
              <a:t>Trevecca Nazarene University’s Pic Pod data logging board (Figure 1) with adaptor cord and MicroSD card</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dirty="0" smtClean="0"/>
              <a:t>Portable battery pack and charging cord</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dirty="0" smtClean="0"/>
              <a:t>LabVIEW (32-bit) Software</a:t>
            </a:r>
            <a:endParaRPr lang="en-US" sz="3400" dirty="0"/>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400" dirty="0"/>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dirty="0" smtClean="0"/>
              <a:t>Procedure:</a:t>
            </a:r>
          </a:p>
          <a:p>
            <a:pPr marL="107950" algn="jus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dirty="0"/>
              <a:t> </a:t>
            </a:r>
            <a:r>
              <a:rPr lang="en-US" sz="3400" dirty="0" smtClean="0"/>
              <a:t> The Geiger-Muller tube was fitted with the lead sheet to form a column around the detection chamber that would theoretically minimize peripheral radiation detection within 18.5</a:t>
            </a:r>
            <a:r>
              <a:rPr lang="en-US" sz="3400" baseline="30000" dirty="0" smtClean="0"/>
              <a:t>O</a:t>
            </a:r>
            <a:r>
              <a:rPr lang="en-US" sz="3400" dirty="0" smtClean="0"/>
              <a:t> of the length axis of the tube (Figure 2). The Geiger counter and Pic Pod board were launched  on a high altitude latex balloon with fixed relative positions. While the Geiger counter was gathering radiation counts, the Pic Pod board was tracking their altitude and additional data with its internal gyroscope, accelerometer, and magnetometer.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400" dirty="0"/>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400" dirty="0"/>
          </a:p>
        </p:txBody>
      </p:sp>
      <p:sp>
        <p:nvSpPr>
          <p:cNvPr id="54" name="TextBox 53"/>
          <p:cNvSpPr txBox="1"/>
          <p:nvPr/>
        </p:nvSpPr>
        <p:spPr>
          <a:xfrm>
            <a:off x="1447800" y="2743200"/>
            <a:ext cx="10515600" cy="7940635"/>
          </a:xfrm>
          <a:prstGeom prst="rect">
            <a:avLst/>
          </a:prstGeom>
          <a:noFill/>
        </p:spPr>
        <p:txBody>
          <a:bodyPr wrap="square" rtlCol="0">
            <a:spAutoFit/>
          </a:bodyPr>
          <a:lstStyle/>
          <a:p>
            <a:pPr algn="just"/>
            <a:r>
              <a:rPr lang="en-US" sz="3400" dirty="0"/>
              <a:t>Cosmic rays are high energy atomic nuclei travelling near the speed of light that collide with atoms and molecules in Earth’s upper atmosphere (primarily with nitrogen and oxygen), breaking down into a shower of particles of various energies in the stratosphere. As they travel earthward, these particles continue to break down and lose energy which results in relatively little ionizing radiation reaching the surface. Due to the scattering of cosmic rays, the angle at which the rays enter the atmosphere can affect the number and energies of ionizing particles detected at various altitudes. When using a standard Geiger counter on a high altitude balloon flight, cosmic rays of all energies and orientations are counted in the same manner making it impossible to determine the origin and history of a particular detection.</a:t>
            </a:r>
          </a:p>
        </p:txBody>
      </p:sp>
      <p:sp>
        <p:nvSpPr>
          <p:cNvPr id="165" name="Rectangle 164"/>
          <p:cNvSpPr/>
          <p:nvPr/>
        </p:nvSpPr>
        <p:spPr>
          <a:xfrm>
            <a:off x="31394400" y="16607711"/>
            <a:ext cx="11506200" cy="7776289"/>
          </a:xfrm>
          <a:prstGeom prst="rect">
            <a:avLst/>
          </a:prstGeom>
          <a:solidFill>
            <a:srgbClr val="EAE8DA"/>
          </a:solidFill>
          <a:scene3d>
            <a:camera prst="orthographicFront"/>
            <a:lightRig rig="threePt" dir="t"/>
          </a:scene3d>
          <a:sp3d prstMaterial="flat">
            <a:bevelT w="203200" h="2032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1373744" y="2722423"/>
            <a:ext cx="11526855" cy="13639801"/>
          </a:xfrm>
          <a:prstGeom prst="rect">
            <a:avLst/>
          </a:prstGeom>
          <a:solidFill>
            <a:srgbClr val="EAE8DA"/>
          </a:solidFill>
          <a:scene3d>
            <a:camera prst="orthographicFront"/>
            <a:lightRig rig="threePt" dir="t"/>
          </a:scene3d>
          <a:sp3d prstMaterial="flat">
            <a:bevelT w="203200" h="2032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p:cNvSpPr/>
          <p:nvPr/>
        </p:nvSpPr>
        <p:spPr>
          <a:xfrm>
            <a:off x="952500" y="23720961"/>
            <a:ext cx="11506200" cy="6682839"/>
          </a:xfrm>
          <a:prstGeom prst="rect">
            <a:avLst/>
          </a:prstGeom>
          <a:solidFill>
            <a:srgbClr val="EAE8DA"/>
          </a:solidFill>
          <a:scene3d>
            <a:camera prst="orthographicFront"/>
            <a:lightRig rig="threePt" dir="t"/>
          </a:scene3d>
          <a:sp3d prstMaterial="flat">
            <a:bevelT w="203200" h="2032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12725400" y="16840200"/>
            <a:ext cx="18326100" cy="13563600"/>
          </a:xfrm>
          <a:prstGeom prst="rect">
            <a:avLst/>
          </a:prstGeom>
          <a:solidFill>
            <a:srgbClr val="EAE8DA"/>
          </a:solidFill>
          <a:scene3d>
            <a:camera prst="orthographicFront"/>
            <a:lightRig rig="threePt" dir="t"/>
          </a:scene3d>
          <a:sp3d prstMaterial="flat">
            <a:bevelT w="203200" h="2032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316200" y="228600"/>
            <a:ext cx="13411200" cy="2739211"/>
          </a:xfrm>
          <a:prstGeom prst="rect">
            <a:avLst/>
          </a:prstGeom>
          <a:noFill/>
        </p:spPr>
        <p:txBody>
          <a:bodyPr wrap="square" rtlCol="0">
            <a:spAutoFit/>
          </a:bodyPr>
          <a:lstStyle/>
          <a:p>
            <a:pPr algn="ctr"/>
            <a:r>
              <a:rPr lang="en-US" b="1" dirty="0" smtClean="0"/>
              <a:t>High </a:t>
            </a:r>
            <a:r>
              <a:rPr lang="en-US" b="1" spc="-100" dirty="0" smtClean="0"/>
              <a:t>Altitude Cosmic Ray Detection</a:t>
            </a:r>
            <a:endParaRPr lang="en-US" b="1" spc="-100" dirty="0"/>
          </a:p>
        </p:txBody>
      </p:sp>
      <p:sp>
        <p:nvSpPr>
          <p:cNvPr id="22" name="Rectangle 21"/>
          <p:cNvSpPr/>
          <p:nvPr/>
        </p:nvSpPr>
        <p:spPr>
          <a:xfrm>
            <a:off x="14078144" y="6400801"/>
            <a:ext cx="15563656" cy="10134600"/>
          </a:xfrm>
          <a:prstGeom prst="rect">
            <a:avLst/>
          </a:prstGeom>
          <a:solidFill>
            <a:srgbClr val="EAE8DA"/>
          </a:solidFill>
          <a:scene3d>
            <a:camera prst="orthographicFront"/>
            <a:lightRig rig="threePt" dir="t"/>
          </a:scene3d>
          <a:sp3d prstMaterial="flat">
            <a:bevelT w="203200" h="2032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27" name="Rectangle 26"/>
          <p:cNvSpPr/>
          <p:nvPr/>
        </p:nvSpPr>
        <p:spPr>
          <a:xfrm>
            <a:off x="31394400" y="24618612"/>
            <a:ext cx="11506200" cy="4946988"/>
          </a:xfrm>
          <a:prstGeom prst="rect">
            <a:avLst/>
          </a:prstGeom>
          <a:solidFill>
            <a:srgbClr val="EAE8DA"/>
          </a:solidFill>
          <a:scene3d>
            <a:camera prst="orthographicFront"/>
            <a:lightRig rig="threePt" dir="t"/>
          </a:scene3d>
          <a:sp3d prstMaterial="flat">
            <a:bevelT w="203200" h="2032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286000" y="14630400"/>
            <a:ext cx="9067800" cy="1323439"/>
          </a:xfrm>
          <a:prstGeom prst="rect">
            <a:avLst/>
          </a:prstGeom>
          <a:noFill/>
        </p:spPr>
        <p:txBody>
          <a:bodyPr wrap="square" rtlCol="0">
            <a:spAutoFit/>
          </a:bodyPr>
          <a:lstStyle/>
          <a:p>
            <a:endParaRPr lang="en-US" sz="4000" dirty="0" smtClean="0"/>
          </a:p>
          <a:p>
            <a:pPr>
              <a:buFont typeface="Arial" pitchFamily="34" charset="0"/>
              <a:buChar char="•"/>
            </a:pPr>
            <a:endParaRPr lang="en-US" sz="4000" dirty="0"/>
          </a:p>
        </p:txBody>
      </p:sp>
      <p:sp>
        <p:nvSpPr>
          <p:cNvPr id="121" name="TextBox 120"/>
          <p:cNvSpPr txBox="1"/>
          <p:nvPr/>
        </p:nvSpPr>
        <p:spPr>
          <a:xfrm>
            <a:off x="2209800" y="23698200"/>
            <a:ext cx="8991600" cy="1323439"/>
          </a:xfrm>
          <a:prstGeom prst="rect">
            <a:avLst/>
          </a:prstGeom>
          <a:noFill/>
        </p:spPr>
        <p:txBody>
          <a:bodyPr wrap="square" rtlCol="0">
            <a:spAutoFit/>
          </a:bodyPr>
          <a:lstStyle/>
          <a:p>
            <a:pPr algn="ctr"/>
            <a:r>
              <a:rPr lang="en-US" sz="8000" dirty="0" smtClean="0"/>
              <a:t>Orientation Software</a:t>
            </a:r>
            <a:endParaRPr lang="en-US" sz="8000" dirty="0"/>
          </a:p>
        </p:txBody>
      </p:sp>
      <p:sp>
        <p:nvSpPr>
          <p:cNvPr id="13" name="TextBox 12"/>
          <p:cNvSpPr txBox="1"/>
          <p:nvPr/>
        </p:nvSpPr>
        <p:spPr>
          <a:xfrm>
            <a:off x="15697200" y="16812161"/>
            <a:ext cx="12344400" cy="1323439"/>
          </a:xfrm>
          <a:prstGeom prst="rect">
            <a:avLst/>
          </a:prstGeom>
          <a:noFill/>
        </p:spPr>
        <p:txBody>
          <a:bodyPr wrap="square" rtlCol="0">
            <a:spAutoFit/>
          </a:bodyPr>
          <a:lstStyle/>
          <a:p>
            <a:pPr algn="ctr"/>
            <a:r>
              <a:rPr lang="en-US" sz="8000" dirty="0" smtClean="0"/>
              <a:t>Data</a:t>
            </a:r>
            <a:endParaRPr lang="en-US" sz="8000" u="sng" dirty="0"/>
          </a:p>
        </p:txBody>
      </p:sp>
      <p:sp>
        <p:nvSpPr>
          <p:cNvPr id="136" name="TextBox 135"/>
          <p:cNvSpPr txBox="1"/>
          <p:nvPr/>
        </p:nvSpPr>
        <p:spPr>
          <a:xfrm>
            <a:off x="1447800" y="3048000"/>
            <a:ext cx="10515600" cy="625428"/>
          </a:xfrm>
          <a:prstGeom prst="rect">
            <a:avLst/>
          </a:prstGeom>
          <a:noFill/>
        </p:spPr>
        <p:txBody>
          <a:bodyPr wrap="square" rtlCol="0">
            <a:spAutoFit/>
          </a:bodyPr>
          <a:lstStyle/>
          <a:p>
            <a:pPr indent="457200">
              <a:lnSpc>
                <a:spcPct val="115000"/>
              </a:lnSpc>
              <a:spcAft>
                <a:spcPts val="1000"/>
              </a:spcAft>
            </a:pPr>
            <a:endParaRPr lang="en-US" sz="3200" dirty="0">
              <a:ea typeface="Calibri"/>
              <a:cs typeface="Times New Roman"/>
            </a:endParaRPr>
          </a:p>
        </p:txBody>
      </p:sp>
      <p:sp>
        <p:nvSpPr>
          <p:cNvPr id="147" name="TextBox 146"/>
          <p:cNvSpPr txBox="1"/>
          <p:nvPr/>
        </p:nvSpPr>
        <p:spPr>
          <a:xfrm>
            <a:off x="15582900" y="2667000"/>
            <a:ext cx="12839700" cy="3785652"/>
          </a:xfrm>
          <a:prstGeom prst="rect">
            <a:avLst/>
          </a:prstGeom>
          <a:noFill/>
        </p:spPr>
        <p:txBody>
          <a:bodyPr wrap="square" rtlCol="0">
            <a:spAutoFit/>
          </a:bodyPr>
          <a:lstStyle/>
          <a:p>
            <a:pPr algn="ctr"/>
            <a:r>
              <a:rPr lang="en-US" sz="4800" dirty="0" smtClean="0"/>
              <a:t>Jordan D. Van Nest</a:t>
            </a:r>
          </a:p>
          <a:p>
            <a:pPr algn="ctr"/>
            <a:r>
              <a:rPr lang="en-US" sz="4800" dirty="0" smtClean="0"/>
              <a:t>Academic High Altitude Conference</a:t>
            </a:r>
          </a:p>
          <a:p>
            <a:pPr algn="ctr"/>
            <a:r>
              <a:rPr lang="en-US" sz="4800" dirty="0" smtClean="0"/>
              <a:t>St. Catherine University – St. Paul, Minnesota</a:t>
            </a:r>
          </a:p>
          <a:p>
            <a:pPr algn="ctr"/>
            <a:r>
              <a:rPr lang="en-US" sz="4800" dirty="0" smtClean="0"/>
              <a:t>June 29</a:t>
            </a:r>
            <a:r>
              <a:rPr lang="en-US" sz="4800" baseline="30000" dirty="0" smtClean="0"/>
              <a:t>th</a:t>
            </a:r>
            <a:r>
              <a:rPr lang="en-US" sz="4800" dirty="0" smtClean="0"/>
              <a:t> – July 1</a:t>
            </a:r>
            <a:r>
              <a:rPr lang="en-US" sz="4800" baseline="30000" dirty="0" smtClean="0"/>
              <a:t>st</a:t>
            </a:r>
            <a:r>
              <a:rPr lang="en-US" sz="4800" dirty="0" smtClean="0"/>
              <a:t>, 2016</a:t>
            </a:r>
          </a:p>
          <a:p>
            <a:pPr algn="ctr"/>
            <a:r>
              <a:rPr lang="en-US" sz="4800" dirty="0" smtClean="0"/>
              <a:t>Advised by Dr. Matthew Huddleston</a:t>
            </a:r>
          </a:p>
        </p:txBody>
      </p:sp>
      <p:sp>
        <p:nvSpPr>
          <p:cNvPr id="156" name="TextBox 155"/>
          <p:cNvSpPr txBox="1"/>
          <p:nvPr/>
        </p:nvSpPr>
        <p:spPr>
          <a:xfrm>
            <a:off x="31737300" y="16606403"/>
            <a:ext cx="10706100" cy="1323439"/>
          </a:xfrm>
          <a:prstGeom prst="rect">
            <a:avLst/>
          </a:prstGeom>
          <a:noFill/>
        </p:spPr>
        <p:txBody>
          <a:bodyPr wrap="square" rtlCol="0">
            <a:spAutoFit/>
          </a:bodyPr>
          <a:lstStyle/>
          <a:p>
            <a:pPr algn="ctr"/>
            <a:r>
              <a:rPr lang="en-US" sz="8000" dirty="0" smtClean="0"/>
              <a:t>Future Research</a:t>
            </a:r>
            <a:endParaRPr lang="en-US" sz="8000" dirty="0"/>
          </a:p>
        </p:txBody>
      </p:sp>
      <p:sp>
        <p:nvSpPr>
          <p:cNvPr id="166" name="TextBox 165"/>
          <p:cNvSpPr txBox="1"/>
          <p:nvPr/>
        </p:nvSpPr>
        <p:spPr>
          <a:xfrm>
            <a:off x="17798589" y="6400800"/>
            <a:ext cx="8795211" cy="1323439"/>
          </a:xfrm>
          <a:prstGeom prst="rect">
            <a:avLst/>
          </a:prstGeom>
          <a:noFill/>
        </p:spPr>
        <p:txBody>
          <a:bodyPr wrap="square" rtlCol="0">
            <a:spAutoFit/>
          </a:bodyPr>
          <a:lstStyle/>
          <a:p>
            <a:r>
              <a:rPr lang="en-US" sz="8000" dirty="0" smtClean="0"/>
              <a:t>Experimental Setup</a:t>
            </a:r>
            <a:endParaRPr lang="en-US" sz="8000" dirty="0"/>
          </a:p>
        </p:txBody>
      </p:sp>
      <p:sp>
        <p:nvSpPr>
          <p:cNvPr id="5" name="Rectangle 4"/>
          <p:cNvSpPr/>
          <p:nvPr/>
        </p:nvSpPr>
        <p:spPr>
          <a:xfrm>
            <a:off x="32156400" y="19824680"/>
            <a:ext cx="10438086" cy="646331"/>
          </a:xfrm>
          <a:prstGeom prst="rect">
            <a:avLst/>
          </a:prstGeom>
        </p:spPr>
        <p:txBody>
          <a:bodyPr wrap="square">
            <a:spAutoFit/>
          </a:bodyPr>
          <a:lstStyle/>
          <a:p>
            <a:endParaRPr lang="en-US" sz="3600" dirty="0"/>
          </a:p>
        </p:txBody>
      </p:sp>
      <p:sp>
        <p:nvSpPr>
          <p:cNvPr id="59" name="Rectangle 58"/>
          <p:cNvSpPr/>
          <p:nvPr/>
        </p:nvSpPr>
        <p:spPr>
          <a:xfrm>
            <a:off x="31889700" y="26365200"/>
            <a:ext cx="10704786" cy="671851"/>
          </a:xfrm>
          <a:prstGeom prst="rect">
            <a:avLst/>
          </a:prstGeom>
        </p:spPr>
        <p:txBody>
          <a:bodyPr wrap="square">
            <a:spAutoFit/>
          </a:bodyPr>
          <a:lstStyle/>
          <a:p>
            <a:pPr>
              <a:lnSpc>
                <a:spcPct val="150000"/>
              </a:lnSpc>
            </a:pPr>
            <a:endParaRPr lang="en-US" sz="2800" dirty="0">
              <a:ea typeface="Calibri"/>
              <a:cs typeface="Times New Roman"/>
            </a:endParaRPr>
          </a:p>
        </p:txBody>
      </p:sp>
      <p:sp>
        <p:nvSpPr>
          <p:cNvPr id="60" name="TextBox 59"/>
          <p:cNvSpPr txBox="1"/>
          <p:nvPr/>
        </p:nvSpPr>
        <p:spPr>
          <a:xfrm>
            <a:off x="31775400" y="24612600"/>
            <a:ext cx="10706100" cy="1323439"/>
          </a:xfrm>
          <a:prstGeom prst="rect">
            <a:avLst/>
          </a:prstGeom>
          <a:noFill/>
        </p:spPr>
        <p:txBody>
          <a:bodyPr wrap="square" rtlCol="0">
            <a:spAutoFit/>
          </a:bodyPr>
          <a:lstStyle/>
          <a:p>
            <a:pPr algn="ctr"/>
            <a:r>
              <a:rPr lang="en-US" sz="8000" dirty="0" smtClean="0"/>
              <a:t>References</a:t>
            </a:r>
            <a:endParaRPr lang="en-US" sz="8000" dirty="0"/>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64200" y="30622875"/>
            <a:ext cx="7086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36242" y="7724239"/>
            <a:ext cx="5265888" cy="7021907"/>
          </a:xfrm>
          <a:prstGeom prst="rect">
            <a:avLst/>
          </a:prstGeom>
        </p:spPr>
      </p:pic>
      <p:pic>
        <p:nvPicPr>
          <p:cNvPr id="3" name="Picture 2"/>
          <p:cNvPicPr>
            <a:picLocks noChangeAspect="1"/>
          </p:cNvPicPr>
          <p:nvPr/>
        </p:nvPicPr>
        <p:blipFill rotWithShape="1">
          <a:blip r:embed="rId5"/>
          <a:srcRect l="36250" t="38889" r="51667" b="10000"/>
          <a:stretch/>
        </p:blipFill>
        <p:spPr>
          <a:xfrm>
            <a:off x="26107856" y="7199450"/>
            <a:ext cx="3171800" cy="7546697"/>
          </a:xfrm>
          <a:prstGeom prst="rect">
            <a:avLst/>
          </a:prstGeom>
        </p:spPr>
      </p:pic>
      <p:sp>
        <p:nvSpPr>
          <p:cNvPr id="7" name="TextBox 6"/>
          <p:cNvSpPr txBox="1"/>
          <p:nvPr/>
        </p:nvSpPr>
        <p:spPr>
          <a:xfrm>
            <a:off x="22250400" y="14750982"/>
            <a:ext cx="7029256" cy="1661993"/>
          </a:xfrm>
          <a:prstGeom prst="rect">
            <a:avLst/>
          </a:prstGeom>
          <a:noFill/>
        </p:spPr>
        <p:txBody>
          <a:bodyPr wrap="square" rtlCol="0">
            <a:spAutoFit/>
          </a:bodyPr>
          <a:lstStyle/>
          <a:p>
            <a:r>
              <a:rPr lang="en-US" sz="3400" b="1" dirty="0" smtClean="0"/>
              <a:t>Figure 2</a:t>
            </a:r>
            <a:r>
              <a:rPr lang="en-US" sz="3400" dirty="0" smtClean="0"/>
              <a:t>: The lead collimated Geiger counter with adjusted peripheral detection range</a:t>
            </a:r>
            <a:endParaRPr lang="en-US" sz="3400" dirty="0"/>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14546371" y="8742336"/>
            <a:ext cx="6910268" cy="5182701"/>
          </a:xfrm>
          <a:prstGeom prst="rect">
            <a:avLst/>
          </a:prstGeom>
        </p:spPr>
      </p:pic>
      <p:pic>
        <p:nvPicPr>
          <p:cNvPr id="6" name="Picture 5"/>
          <p:cNvPicPr>
            <a:picLocks noChangeAspect="1"/>
          </p:cNvPicPr>
          <p:nvPr/>
        </p:nvPicPr>
        <p:blipFill rotWithShape="1">
          <a:blip r:embed="rId7"/>
          <a:srcRect l="22150" t="25877" r="8803" b="12830"/>
          <a:stretch/>
        </p:blipFill>
        <p:spPr>
          <a:xfrm>
            <a:off x="13034962" y="18167356"/>
            <a:ext cx="17745075" cy="10932191"/>
          </a:xfrm>
          <a:prstGeom prst="rect">
            <a:avLst/>
          </a:prstGeom>
        </p:spPr>
      </p:pic>
      <p:sp>
        <p:nvSpPr>
          <p:cNvPr id="8" name="TextBox 7"/>
          <p:cNvSpPr txBox="1"/>
          <p:nvPr/>
        </p:nvSpPr>
        <p:spPr>
          <a:xfrm>
            <a:off x="16089855" y="17601516"/>
            <a:ext cx="14445236" cy="615553"/>
          </a:xfrm>
          <a:prstGeom prst="rect">
            <a:avLst/>
          </a:prstGeom>
          <a:noFill/>
        </p:spPr>
        <p:txBody>
          <a:bodyPr wrap="none" rtlCol="0">
            <a:spAutoFit/>
          </a:bodyPr>
          <a:lstStyle/>
          <a:p>
            <a:r>
              <a:rPr lang="en-US" sz="3400" dirty="0" smtClean="0"/>
              <a:t>April 14</a:t>
            </a:r>
            <a:r>
              <a:rPr lang="en-US" sz="3400" baseline="30000" dirty="0" smtClean="0"/>
              <a:t>th</a:t>
            </a:r>
            <a:r>
              <a:rPr lang="en-US" sz="3400" dirty="0" smtClean="0"/>
              <a:t> 2016                                                               November 16</a:t>
            </a:r>
            <a:r>
              <a:rPr lang="en-US" sz="3400" baseline="30000" dirty="0" smtClean="0"/>
              <a:t>th</a:t>
            </a:r>
            <a:r>
              <a:rPr lang="en-US" sz="3400" dirty="0" smtClean="0"/>
              <a:t> 2015                    </a:t>
            </a:r>
            <a:endParaRPr lang="en-US" sz="3400" dirty="0"/>
          </a:p>
        </p:txBody>
      </p:sp>
      <p:sp>
        <p:nvSpPr>
          <p:cNvPr id="37" name="TextBox 36"/>
          <p:cNvSpPr txBox="1"/>
          <p:nvPr/>
        </p:nvSpPr>
        <p:spPr>
          <a:xfrm>
            <a:off x="15523264" y="14746146"/>
            <a:ext cx="4956481" cy="1138773"/>
          </a:xfrm>
          <a:prstGeom prst="rect">
            <a:avLst/>
          </a:prstGeom>
          <a:noFill/>
        </p:spPr>
        <p:txBody>
          <a:bodyPr wrap="square" rtlCol="0">
            <a:spAutoFit/>
          </a:bodyPr>
          <a:lstStyle/>
          <a:p>
            <a:r>
              <a:rPr lang="en-US" sz="3400" b="1" dirty="0" smtClean="0"/>
              <a:t>Figure 1</a:t>
            </a:r>
            <a:r>
              <a:rPr lang="en-US" sz="3400" dirty="0" smtClean="0"/>
              <a:t>: </a:t>
            </a:r>
            <a:r>
              <a:rPr lang="en-US" sz="3400" dirty="0" err="1" smtClean="0"/>
              <a:t>Trevecca’s</a:t>
            </a:r>
            <a:r>
              <a:rPr lang="en-US" sz="3400" dirty="0" smtClean="0"/>
              <a:t> Pic Pod</a:t>
            </a:r>
          </a:p>
          <a:p>
            <a:r>
              <a:rPr lang="en-US" sz="3400" dirty="0"/>
              <a:t>d</a:t>
            </a:r>
            <a:r>
              <a:rPr lang="en-US" sz="3400" dirty="0" smtClean="0"/>
              <a:t>ata logging board</a:t>
            </a:r>
            <a:endParaRPr lang="en-US" sz="3400" dirty="0"/>
          </a:p>
        </p:txBody>
      </p:sp>
      <p:sp>
        <p:nvSpPr>
          <p:cNvPr id="38" name="TextBox 37"/>
          <p:cNvSpPr txBox="1"/>
          <p:nvPr/>
        </p:nvSpPr>
        <p:spPr>
          <a:xfrm>
            <a:off x="13122275" y="29099547"/>
            <a:ext cx="17576800" cy="1138773"/>
          </a:xfrm>
          <a:prstGeom prst="rect">
            <a:avLst/>
          </a:prstGeom>
          <a:noFill/>
        </p:spPr>
        <p:txBody>
          <a:bodyPr wrap="square" rtlCol="0">
            <a:spAutoFit/>
          </a:bodyPr>
          <a:lstStyle/>
          <a:p>
            <a:r>
              <a:rPr lang="en-US" sz="3400" b="1" dirty="0" smtClean="0"/>
              <a:t>Figure </a:t>
            </a:r>
            <a:r>
              <a:rPr lang="en-US" sz="3400" b="1" dirty="0"/>
              <a:t>3</a:t>
            </a:r>
            <a:r>
              <a:rPr lang="en-US" sz="3400" dirty="0" smtClean="0"/>
              <a:t>: LabVIEW rendered graphs of altitude (meters), </a:t>
            </a:r>
            <a:r>
              <a:rPr lang="en-US" sz="3400" dirty="0" smtClean="0"/>
              <a:t>total radiation </a:t>
            </a:r>
            <a:r>
              <a:rPr lang="en-US" sz="3400" dirty="0" smtClean="0"/>
              <a:t>counts, and </a:t>
            </a:r>
            <a:r>
              <a:rPr lang="en-US" sz="3400" dirty="0" smtClean="0"/>
              <a:t>binned radiation </a:t>
            </a:r>
            <a:r>
              <a:rPr lang="en-US" sz="3400" dirty="0" smtClean="0"/>
              <a:t>counts </a:t>
            </a:r>
            <a:r>
              <a:rPr lang="en-US" sz="3400" dirty="0" smtClean="0"/>
              <a:t>(from top to bottom) from two separate flights</a:t>
            </a:r>
          </a:p>
        </p:txBody>
      </p:sp>
      <p:sp>
        <p:nvSpPr>
          <p:cNvPr id="39" name="TextBox 38"/>
          <p:cNvSpPr txBox="1"/>
          <p:nvPr/>
        </p:nvSpPr>
        <p:spPr>
          <a:xfrm>
            <a:off x="31737300" y="2722423"/>
            <a:ext cx="10706100" cy="1323439"/>
          </a:xfrm>
          <a:prstGeom prst="rect">
            <a:avLst/>
          </a:prstGeom>
          <a:noFill/>
        </p:spPr>
        <p:txBody>
          <a:bodyPr wrap="square" rtlCol="0">
            <a:spAutoFit/>
          </a:bodyPr>
          <a:lstStyle/>
          <a:p>
            <a:pPr algn="ctr"/>
            <a:r>
              <a:rPr lang="en-US" sz="8000" dirty="0" smtClean="0"/>
              <a:t>Analysis and Discussion </a:t>
            </a:r>
            <a:endParaRPr lang="en-US" sz="8000" dirty="0"/>
          </a:p>
        </p:txBody>
      </p:sp>
      <p:sp>
        <p:nvSpPr>
          <p:cNvPr id="41" name="TextBox 40"/>
          <p:cNvSpPr txBox="1"/>
          <p:nvPr/>
        </p:nvSpPr>
        <p:spPr>
          <a:xfrm>
            <a:off x="31778866" y="3985636"/>
            <a:ext cx="10664533" cy="12126397"/>
          </a:xfrm>
          <a:prstGeom prst="rect">
            <a:avLst/>
          </a:prstGeom>
          <a:noFill/>
        </p:spPr>
        <p:txBody>
          <a:bodyPr wrap="square" rtlCol="0">
            <a:spAutoFit/>
          </a:bodyPr>
          <a:lstStyle/>
          <a:p>
            <a:pPr algn="just"/>
            <a:r>
              <a:rPr lang="en-US" sz="3400" dirty="0" smtClean="0"/>
              <a:t>The flight from 2016 utilized the Geiger counter from Figure 2, applying the lead column. The flight from 2015 used the same Geiger counter without the lead column. It is clear that the flight with the collimated counter gathered significantly less radiation counts within the first 15 kilometers than that of the flight only 6 months prior. Initial reactions would suggest that the collimation was successful in blocking some, if not all, of the peripheral radiation. While cosmic rays increase and decrease inversely with sunspot cycles, these cycles are 11 years long, and 6 months would not explain such a significant variation in radiation. Further examination of the data shows that the highest influx of radiation counts (per time) occurred around 5 kilometers lower on the 2016 flight than that of the one in 2015. While it was expected that the total radiation counts would be lower, it is unclear why the spike in radiation occurred at a lower elevation. After 15 kilometers, however, some technical failure occurred with either the Geiger counter or the Pic Pod. It is unknown why, but the data levels out after 6000 radiation counts and remains there for the remainder of the flight. Unfortunately, this calls into question the validity of the entire data set. </a:t>
            </a:r>
            <a:endParaRPr lang="en-US" sz="3400" dirty="0"/>
          </a:p>
        </p:txBody>
      </p:sp>
      <p:sp>
        <p:nvSpPr>
          <p:cNvPr id="43" name="TextBox 42"/>
          <p:cNvSpPr txBox="1"/>
          <p:nvPr/>
        </p:nvSpPr>
        <p:spPr>
          <a:xfrm>
            <a:off x="31832550" y="17763649"/>
            <a:ext cx="10515600" cy="6370975"/>
          </a:xfrm>
          <a:prstGeom prst="rect">
            <a:avLst/>
          </a:prstGeom>
          <a:noFill/>
        </p:spPr>
        <p:txBody>
          <a:bodyPr wrap="square" rtlCol="0">
            <a:spAutoFit/>
          </a:bodyPr>
          <a:lstStyle/>
          <a:p>
            <a:pPr marL="457200" indent="-457200" algn="just">
              <a:buFont typeface="Arial" panose="020B0604020202020204" pitchFamily="34" charset="0"/>
              <a:buChar char="•"/>
            </a:pPr>
            <a:r>
              <a:rPr lang="en-US" sz="3400" dirty="0" smtClean="0"/>
              <a:t>Completion of the LabVIEW orientation software could provide definitive information on the frequency of incoming radiation from specific zenith angles</a:t>
            </a:r>
            <a:endParaRPr lang="en-US" sz="3400" dirty="0" smtClean="0"/>
          </a:p>
          <a:p>
            <a:pPr marL="457200" indent="-457200" algn="just">
              <a:buFont typeface="Arial" panose="020B0604020202020204" pitchFamily="34" charset="0"/>
              <a:buChar char="•"/>
            </a:pPr>
            <a:r>
              <a:rPr lang="en-US" sz="3400" dirty="0" smtClean="0"/>
              <a:t>Launching the </a:t>
            </a:r>
            <a:r>
              <a:rPr lang="en-US" sz="3400" dirty="0" smtClean="0"/>
              <a:t>collimated </a:t>
            </a:r>
            <a:r>
              <a:rPr lang="en-US" sz="3400" dirty="0" smtClean="0"/>
              <a:t>Geiger counter alongside one without the lead could provide more definitive evidence of the lead’s success in blocking peripheral radiation</a:t>
            </a:r>
          </a:p>
          <a:p>
            <a:pPr marL="457200" indent="-457200" algn="just">
              <a:buFont typeface="Arial" panose="020B0604020202020204" pitchFamily="34" charset="0"/>
              <a:buChar char="•"/>
            </a:pPr>
            <a:r>
              <a:rPr lang="en-US" sz="3400" dirty="0" smtClean="0"/>
              <a:t>Launching the Geiger counter alongside an energy spectrometer would provide information about which levels of altitude provide more high energy cosmic rays. This could also verify whether the lead collimation blocks all peripheral radiation or only low energy radiation</a:t>
            </a:r>
            <a:endParaRPr lang="en-US" sz="3400" dirty="0"/>
          </a:p>
        </p:txBody>
      </p:sp>
      <p:sp>
        <p:nvSpPr>
          <p:cNvPr id="40" name="TextBox 39"/>
          <p:cNvSpPr txBox="1"/>
          <p:nvPr/>
        </p:nvSpPr>
        <p:spPr>
          <a:xfrm>
            <a:off x="31641393" y="25787781"/>
            <a:ext cx="11468100" cy="3539430"/>
          </a:xfrm>
          <a:prstGeom prst="rect">
            <a:avLst/>
          </a:prstGeom>
          <a:noFill/>
        </p:spPr>
        <p:txBody>
          <a:bodyPr wrap="square" rtlCol="0">
            <a:spAutoFit/>
          </a:bodyPr>
          <a:lstStyle/>
          <a:p>
            <a:r>
              <a:rPr lang="en-US" sz="2800" dirty="0" smtClean="0"/>
              <a:t>“Cosmic Rays.” </a:t>
            </a:r>
            <a:r>
              <a:rPr lang="en-US" sz="2800" i="1" dirty="0" smtClean="0"/>
              <a:t>Nasa’s </a:t>
            </a:r>
            <a:r>
              <a:rPr lang="en-US" sz="2800" i="1" dirty="0" err="1" smtClean="0"/>
              <a:t>Cosmocopia</a:t>
            </a:r>
            <a:r>
              <a:rPr lang="en-US" sz="2800" dirty="0" smtClean="0"/>
              <a:t>. Web. 18 April. 2016.</a:t>
            </a:r>
          </a:p>
          <a:p>
            <a:r>
              <a:rPr lang="en-US" sz="2800" dirty="0"/>
              <a:t> </a:t>
            </a:r>
            <a:r>
              <a:rPr lang="en-US" sz="2800" dirty="0" smtClean="0"/>
              <a:t>       &lt;</a:t>
            </a:r>
            <a:r>
              <a:rPr lang="en-US" sz="2800" dirty="0" smtClean="0">
                <a:hlinkClick r:id="rId8"/>
              </a:rPr>
              <a:t>http</a:t>
            </a:r>
            <a:r>
              <a:rPr lang="en-US" sz="2800" dirty="0">
                <a:hlinkClick r:id="rId8"/>
              </a:rPr>
              <a:t>://</a:t>
            </a:r>
            <a:r>
              <a:rPr lang="en-US" sz="2800" dirty="0" smtClean="0">
                <a:hlinkClick r:id="rId8"/>
              </a:rPr>
              <a:t>helios.gsfc.nasa.gov/cosmic.html</a:t>
            </a:r>
            <a:r>
              <a:rPr lang="en-US" sz="2800" dirty="0" smtClean="0"/>
              <a:t>&gt;</a:t>
            </a:r>
          </a:p>
          <a:p>
            <a:endParaRPr lang="en-US" sz="2800" dirty="0" smtClean="0"/>
          </a:p>
          <a:p>
            <a:r>
              <a:rPr lang="en-US" sz="2800" dirty="0" smtClean="0"/>
              <a:t>“Cosmic Rays and the Solar Cycle.” </a:t>
            </a:r>
            <a:r>
              <a:rPr lang="en-US" sz="2800" i="1" dirty="0" smtClean="0"/>
              <a:t>University of Delaware</a:t>
            </a:r>
            <a:r>
              <a:rPr lang="en-US" sz="2800" dirty="0" smtClean="0"/>
              <a:t>. Web. 20 June.</a:t>
            </a:r>
          </a:p>
          <a:p>
            <a:r>
              <a:rPr lang="en-US" sz="2800" dirty="0"/>
              <a:t> </a:t>
            </a:r>
            <a:r>
              <a:rPr lang="en-US" sz="2800" dirty="0" smtClean="0"/>
              <a:t>       2016</a:t>
            </a:r>
            <a:r>
              <a:rPr lang="en-US" sz="2800" dirty="0"/>
              <a:t>. </a:t>
            </a:r>
            <a:r>
              <a:rPr lang="en-US" sz="2800" dirty="0" smtClean="0"/>
              <a:t>&lt;</a:t>
            </a:r>
            <a:r>
              <a:rPr lang="en-US" sz="2800" dirty="0" smtClean="0">
                <a:hlinkClick r:id="rId9"/>
              </a:rPr>
              <a:t>http</a:t>
            </a:r>
            <a:r>
              <a:rPr lang="en-US" sz="2800" dirty="0">
                <a:hlinkClick r:id="rId9"/>
              </a:rPr>
              <a:t>://</a:t>
            </a:r>
            <a:r>
              <a:rPr lang="en-US" sz="2800" dirty="0" smtClean="0">
                <a:hlinkClick r:id="rId9"/>
              </a:rPr>
              <a:t>neutronm.bartol.udel.edu/catch/cr3.html</a:t>
            </a:r>
            <a:r>
              <a:rPr lang="en-US" sz="2800" dirty="0"/>
              <a:t>&gt;</a:t>
            </a:r>
            <a:endParaRPr lang="en-US" sz="2800" dirty="0" smtClean="0"/>
          </a:p>
          <a:p>
            <a:endParaRPr lang="en-US" sz="2800" dirty="0" smtClean="0"/>
          </a:p>
          <a:p>
            <a:r>
              <a:rPr lang="en-US" sz="2800" dirty="0" err="1" smtClean="0"/>
              <a:t>Mewaldt</a:t>
            </a:r>
            <a:r>
              <a:rPr lang="en-US" sz="2800" dirty="0" smtClean="0"/>
              <a:t>, R. A. “Cosmic Rays.” </a:t>
            </a:r>
            <a:r>
              <a:rPr lang="en-US" sz="2800" i="1" dirty="0" smtClean="0"/>
              <a:t>Caltech</a:t>
            </a:r>
            <a:r>
              <a:rPr lang="en-US" sz="2800" dirty="0" smtClean="0"/>
              <a:t>. Web. 17 April.</a:t>
            </a:r>
          </a:p>
          <a:p>
            <a:r>
              <a:rPr lang="en-US" sz="2800" dirty="0"/>
              <a:t> </a:t>
            </a:r>
            <a:r>
              <a:rPr lang="en-US" sz="2800" dirty="0" smtClean="0"/>
              <a:t>       2016. &lt;</a:t>
            </a:r>
            <a:r>
              <a:rPr lang="en-US" sz="2800" dirty="0" smtClean="0">
                <a:hlinkClick r:id="rId10"/>
              </a:rPr>
              <a:t>http</a:t>
            </a:r>
            <a:r>
              <a:rPr lang="en-US" sz="2800" dirty="0">
                <a:hlinkClick r:id="rId10"/>
              </a:rPr>
              <a:t>://</a:t>
            </a:r>
            <a:r>
              <a:rPr lang="en-US" sz="2800" dirty="0" smtClean="0">
                <a:hlinkClick r:id="rId10"/>
              </a:rPr>
              <a:t>www.srl.caltech.edu/personnel/dick/cos_encyc.html</a:t>
            </a:r>
            <a:r>
              <a:rPr lang="en-US" sz="2800" dirty="0"/>
              <a:t>&gt;</a:t>
            </a:r>
          </a:p>
        </p:txBody>
      </p:sp>
      <p:sp>
        <p:nvSpPr>
          <p:cNvPr id="42" name="TextBox 41"/>
          <p:cNvSpPr txBox="1"/>
          <p:nvPr/>
        </p:nvSpPr>
        <p:spPr>
          <a:xfrm>
            <a:off x="1590675" y="24850665"/>
            <a:ext cx="10134600" cy="5324535"/>
          </a:xfrm>
          <a:prstGeom prst="rect">
            <a:avLst/>
          </a:prstGeom>
          <a:noFill/>
        </p:spPr>
        <p:txBody>
          <a:bodyPr wrap="square" rtlCol="0">
            <a:spAutoFit/>
          </a:bodyPr>
          <a:lstStyle/>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400" dirty="0" smtClean="0"/>
              <a:t>With the Pic Pod’s internal instruments, a LabVIEW software was created with the purpose of determining a physical orientation of the board in 3Dimensional space. This software would provide information about the zenith angle of detected radiation. The software would ideally provide the pitch, roll, and yaw angles of the board and Geiger counter. Unfortunately, the software in its current state is unable to correctly identify the yaw angle by utilizing the magnetometer’s detection of true North.</a:t>
            </a:r>
            <a:endParaRPr lang="en-US" sz="3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1513</TotalTime>
  <Words>868</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Company>Montana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george.council</dc:creator>
  <cp:lastModifiedBy>Jordan Van Nest</cp:lastModifiedBy>
  <cp:revision>159</cp:revision>
  <dcterms:created xsi:type="dcterms:W3CDTF">2011-06-16T17:52:16Z</dcterms:created>
  <dcterms:modified xsi:type="dcterms:W3CDTF">2016-06-26T21:02:17Z</dcterms:modified>
</cp:coreProperties>
</file>