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gHMxat1Yd1kU8IcUdaELDPh98I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MavenPro-bold.fntdata"/><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Nunit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198abfa0f5_0_20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198abfa0f5_0_2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1a3ed5915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1a3ed591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1a3ed59151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1a3ed591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g21a3ed59151_0_287"/>
          <p:cNvGrpSpPr/>
          <p:nvPr/>
        </p:nvGrpSpPr>
        <p:grpSpPr>
          <a:xfrm>
            <a:off x="9790426" y="4546120"/>
            <a:ext cx="2255173" cy="2310006"/>
            <a:chOff x="7343003" y="3409675"/>
            <a:chExt cx="1691422" cy="1732548"/>
          </a:xfrm>
        </p:grpSpPr>
        <p:grpSp>
          <p:nvGrpSpPr>
            <p:cNvPr id="11" name="Google Shape;11;g21a3ed59151_0_287"/>
            <p:cNvGrpSpPr/>
            <p:nvPr/>
          </p:nvGrpSpPr>
          <p:grpSpPr>
            <a:xfrm>
              <a:off x="7343003" y="4453711"/>
              <a:ext cx="316800" cy="688513"/>
              <a:chOff x="7343003" y="4453711"/>
              <a:chExt cx="316800" cy="688513"/>
            </a:xfrm>
          </p:grpSpPr>
          <p:sp>
            <p:nvSpPr>
              <p:cNvPr id="12" name="Google Shape;12;g21a3ed59151_0_287"/>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21a3ed59151_0_287"/>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 name="Google Shape;14;g21a3ed59151_0_287"/>
            <p:cNvGrpSpPr/>
            <p:nvPr/>
          </p:nvGrpSpPr>
          <p:grpSpPr>
            <a:xfrm>
              <a:off x="7801210" y="4105700"/>
              <a:ext cx="316800" cy="1036523"/>
              <a:chOff x="7801210" y="4105700"/>
              <a:chExt cx="316800" cy="1036523"/>
            </a:xfrm>
          </p:grpSpPr>
          <p:sp>
            <p:nvSpPr>
              <p:cNvPr id="15" name="Google Shape;15;g21a3ed59151_0_287"/>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21a3ed59151_0_287"/>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21a3ed59151_0_28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g21a3ed59151_0_287"/>
            <p:cNvGrpSpPr/>
            <p:nvPr/>
          </p:nvGrpSpPr>
          <p:grpSpPr>
            <a:xfrm>
              <a:off x="8259418" y="3757688"/>
              <a:ext cx="316800" cy="1384535"/>
              <a:chOff x="8259418" y="3757688"/>
              <a:chExt cx="316800" cy="1384535"/>
            </a:xfrm>
          </p:grpSpPr>
          <p:sp>
            <p:nvSpPr>
              <p:cNvPr id="19" name="Google Shape;19;g21a3ed59151_0_287"/>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21a3ed59151_0_287"/>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21a3ed59151_0_287"/>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21a3ed59151_0_287"/>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 name="Google Shape;23;g21a3ed59151_0_287"/>
            <p:cNvGrpSpPr/>
            <p:nvPr/>
          </p:nvGrpSpPr>
          <p:grpSpPr>
            <a:xfrm>
              <a:off x="8717625" y="3409675"/>
              <a:ext cx="316800" cy="1732548"/>
              <a:chOff x="8717625" y="3409675"/>
              <a:chExt cx="316800" cy="1732548"/>
            </a:xfrm>
          </p:grpSpPr>
          <p:sp>
            <p:nvSpPr>
              <p:cNvPr id="24" name="Google Shape;24;g21a3ed59151_0_287"/>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21a3ed59151_0_287"/>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21a3ed59151_0_287"/>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21a3ed59151_0_28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21a3ed59151_0_287"/>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29" name="Google Shape;29;g21a3ed59151_0_287"/>
          <p:cNvGrpSpPr/>
          <p:nvPr/>
        </p:nvGrpSpPr>
        <p:grpSpPr>
          <a:xfrm>
            <a:off x="6724502" y="0"/>
            <a:ext cx="5085303" cy="5118675"/>
            <a:chOff x="5043503" y="0"/>
            <a:chExt cx="3814072" cy="3839102"/>
          </a:xfrm>
        </p:grpSpPr>
        <p:sp>
          <p:nvSpPr>
            <p:cNvPr id="30" name="Google Shape;30;g21a3ed59151_0_287"/>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21a3ed59151_0_287"/>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2" name="Google Shape;32;g21a3ed59151_0_287"/>
            <p:cNvGrpSpPr/>
            <p:nvPr/>
          </p:nvGrpSpPr>
          <p:grpSpPr>
            <a:xfrm>
              <a:off x="7647812" y="2704283"/>
              <a:ext cx="635219" cy="635219"/>
              <a:chOff x="6725724" y="2701260"/>
              <a:chExt cx="1208101" cy="1208100"/>
            </a:xfrm>
          </p:grpSpPr>
          <p:sp>
            <p:nvSpPr>
              <p:cNvPr id="33" name="Google Shape;33;g21a3ed59151_0_287"/>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21a3ed59151_0_287"/>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21a3ed59151_0_287"/>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g21a3ed59151_0_287"/>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g21a3ed59151_0_287"/>
            <p:cNvGrpSpPr/>
            <p:nvPr/>
          </p:nvGrpSpPr>
          <p:grpSpPr>
            <a:xfrm>
              <a:off x="7952720" y="179238"/>
              <a:ext cx="873165" cy="873003"/>
              <a:chOff x="7754428" y="208725"/>
              <a:chExt cx="541800" cy="541800"/>
            </a:xfrm>
          </p:grpSpPr>
          <p:sp>
            <p:nvSpPr>
              <p:cNvPr id="38" name="Google Shape;38;g21a3ed59151_0_287"/>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21a3ed59151_0_287"/>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g21a3ed59151_0_287"/>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21a3ed59151_0_287"/>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21a3ed59151_0_287"/>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g21a3ed59151_0_287"/>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21a3ed59151_0_287"/>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g21a3ed59151_0_287"/>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6" name="Google Shape;46;g21a3ed59151_0_287"/>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g21a3ed59151_0_287"/>
          <p:cNvSpPr txBox="1"/>
          <p:nvPr>
            <p:ph idx="1" type="subTitle"/>
          </p:nvPr>
        </p:nvSpPr>
        <p:spPr>
          <a:xfrm>
            <a:off x="1098667" y="4795067"/>
            <a:ext cx="5673900" cy="927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48" name="Google Shape;48;g21a3ed59151_0_28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g21a3ed59151_0_419"/>
          <p:cNvGrpSpPr/>
          <p:nvPr/>
        </p:nvGrpSpPr>
        <p:grpSpPr>
          <a:xfrm>
            <a:off x="69" y="5465463"/>
            <a:ext cx="12191743" cy="1392365"/>
            <a:chOff x="52" y="4099200"/>
            <a:chExt cx="9144036" cy="1044300"/>
          </a:xfrm>
        </p:grpSpPr>
        <p:grpSp>
          <p:nvGrpSpPr>
            <p:cNvPr id="143" name="Google Shape;143;g21a3ed59151_0_419"/>
            <p:cNvGrpSpPr/>
            <p:nvPr/>
          </p:nvGrpSpPr>
          <p:grpSpPr>
            <a:xfrm>
              <a:off x="52" y="4309200"/>
              <a:ext cx="231622" cy="834300"/>
              <a:chOff x="2688737" y="4301380"/>
              <a:chExt cx="231900" cy="834300"/>
            </a:xfrm>
          </p:grpSpPr>
          <p:sp>
            <p:nvSpPr>
              <p:cNvPr id="144" name="Google Shape;144;g21a3ed59151_0_41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 name="Google Shape;145;g21a3ed59151_0_419"/>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 name="Google Shape;146;g21a3ed59151_0_419"/>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g21a3ed59151_0_419"/>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8" name="Google Shape;148;g21a3ed59151_0_419"/>
            <p:cNvGrpSpPr/>
            <p:nvPr/>
          </p:nvGrpSpPr>
          <p:grpSpPr>
            <a:xfrm>
              <a:off x="371406" y="4099200"/>
              <a:ext cx="231622" cy="1044300"/>
              <a:chOff x="2688737" y="4091380"/>
              <a:chExt cx="231900" cy="1044300"/>
            </a:xfrm>
          </p:grpSpPr>
          <p:sp>
            <p:nvSpPr>
              <p:cNvPr id="149" name="Google Shape;149;g21a3ed59151_0_41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g21a3ed59151_0_419"/>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g21a3ed59151_0_419"/>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 name="Google Shape;152;g21a3ed59151_0_419"/>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 name="Google Shape;153;g21a3ed59151_0_419"/>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4" name="Google Shape;154;g21a3ed59151_0_419"/>
            <p:cNvGrpSpPr/>
            <p:nvPr/>
          </p:nvGrpSpPr>
          <p:grpSpPr>
            <a:xfrm>
              <a:off x="742761" y="4309200"/>
              <a:ext cx="231622" cy="834300"/>
              <a:chOff x="2688737" y="4301380"/>
              <a:chExt cx="231900" cy="834300"/>
            </a:xfrm>
          </p:grpSpPr>
          <p:sp>
            <p:nvSpPr>
              <p:cNvPr id="155" name="Google Shape;155;g21a3ed59151_0_41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g21a3ed59151_0_419"/>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g21a3ed59151_0_419"/>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 name="Google Shape;158;g21a3ed59151_0_419"/>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9" name="Google Shape;159;g21a3ed59151_0_419"/>
            <p:cNvGrpSpPr/>
            <p:nvPr/>
          </p:nvGrpSpPr>
          <p:grpSpPr>
            <a:xfrm>
              <a:off x="1114115" y="4518900"/>
              <a:ext cx="231622" cy="624600"/>
              <a:chOff x="2688737" y="4511080"/>
              <a:chExt cx="231900" cy="624600"/>
            </a:xfrm>
          </p:grpSpPr>
          <p:sp>
            <p:nvSpPr>
              <p:cNvPr id="160" name="Google Shape;160;g21a3ed59151_0_41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g21a3ed59151_0_419"/>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g21a3ed59151_0_419"/>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g21a3ed59151_0_419"/>
            <p:cNvGrpSpPr/>
            <p:nvPr/>
          </p:nvGrpSpPr>
          <p:grpSpPr>
            <a:xfrm>
              <a:off x="1856753" y="4099200"/>
              <a:ext cx="231600" cy="1044300"/>
              <a:chOff x="1856753" y="4099200"/>
              <a:chExt cx="231600" cy="1044300"/>
            </a:xfrm>
          </p:grpSpPr>
          <p:sp>
            <p:nvSpPr>
              <p:cNvPr id="164" name="Google Shape;164;g21a3ed59151_0_419"/>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g21a3ed59151_0_419"/>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g21a3ed59151_0_419"/>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 name="Google Shape;167;g21a3ed59151_0_419"/>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 name="Google Shape;168;g21a3ed59151_0_419"/>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9" name="Google Shape;169;g21a3ed59151_0_419"/>
            <p:cNvGrpSpPr/>
            <p:nvPr/>
          </p:nvGrpSpPr>
          <p:grpSpPr>
            <a:xfrm>
              <a:off x="2228107" y="4309200"/>
              <a:ext cx="231600" cy="834300"/>
              <a:chOff x="2228107" y="4309200"/>
              <a:chExt cx="231600" cy="834300"/>
            </a:xfrm>
          </p:grpSpPr>
          <p:sp>
            <p:nvSpPr>
              <p:cNvPr id="170" name="Google Shape;170;g21a3ed59151_0_419"/>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g21a3ed59151_0_419"/>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g21a3ed59151_0_419"/>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 name="Google Shape;173;g21a3ed59151_0_419"/>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4" name="Google Shape;174;g21a3ed59151_0_419"/>
            <p:cNvGrpSpPr/>
            <p:nvPr/>
          </p:nvGrpSpPr>
          <p:grpSpPr>
            <a:xfrm>
              <a:off x="2599462" y="4518900"/>
              <a:ext cx="231600" cy="624600"/>
              <a:chOff x="2599462" y="4518900"/>
              <a:chExt cx="231600" cy="624600"/>
            </a:xfrm>
          </p:grpSpPr>
          <p:sp>
            <p:nvSpPr>
              <p:cNvPr id="175" name="Google Shape;175;g21a3ed59151_0_419"/>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g21a3ed59151_0_419"/>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g21a3ed59151_0_419"/>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g21a3ed59151_0_419"/>
            <p:cNvGrpSpPr/>
            <p:nvPr/>
          </p:nvGrpSpPr>
          <p:grpSpPr>
            <a:xfrm>
              <a:off x="3342171" y="4099200"/>
              <a:ext cx="231600" cy="1044300"/>
              <a:chOff x="3342171" y="4099200"/>
              <a:chExt cx="231600" cy="1044300"/>
            </a:xfrm>
          </p:grpSpPr>
          <p:sp>
            <p:nvSpPr>
              <p:cNvPr id="179" name="Google Shape;179;g21a3ed59151_0_41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g21a3ed59151_0_419"/>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g21a3ed59151_0_419"/>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 name="Google Shape;182;g21a3ed59151_0_419"/>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 name="Google Shape;183;g21a3ed59151_0_419"/>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4" name="Google Shape;184;g21a3ed59151_0_419"/>
            <p:cNvGrpSpPr/>
            <p:nvPr/>
          </p:nvGrpSpPr>
          <p:grpSpPr>
            <a:xfrm>
              <a:off x="3713525" y="4309200"/>
              <a:ext cx="231600" cy="834300"/>
              <a:chOff x="3713525" y="4309200"/>
              <a:chExt cx="231600" cy="834300"/>
            </a:xfrm>
          </p:grpSpPr>
          <p:sp>
            <p:nvSpPr>
              <p:cNvPr id="185" name="Google Shape;185;g21a3ed59151_0_419"/>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g21a3ed59151_0_419"/>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g21a3ed59151_0_419"/>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 name="Google Shape;188;g21a3ed59151_0_419"/>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9" name="Google Shape;189;g21a3ed59151_0_419"/>
            <p:cNvGrpSpPr/>
            <p:nvPr/>
          </p:nvGrpSpPr>
          <p:grpSpPr>
            <a:xfrm>
              <a:off x="1485398" y="4309200"/>
              <a:ext cx="231600" cy="834300"/>
              <a:chOff x="1485398" y="4309200"/>
              <a:chExt cx="231600" cy="834300"/>
            </a:xfrm>
          </p:grpSpPr>
          <p:sp>
            <p:nvSpPr>
              <p:cNvPr id="190" name="Google Shape;190;g21a3ed59151_0_419"/>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g21a3ed59151_0_419"/>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g21a3ed59151_0_419"/>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 name="Google Shape;193;g21a3ed59151_0_419"/>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4" name="Google Shape;194;g21a3ed59151_0_419"/>
            <p:cNvGrpSpPr/>
            <p:nvPr/>
          </p:nvGrpSpPr>
          <p:grpSpPr>
            <a:xfrm>
              <a:off x="4084879" y="4518900"/>
              <a:ext cx="231600" cy="624600"/>
              <a:chOff x="4084879" y="4518900"/>
              <a:chExt cx="231600" cy="624600"/>
            </a:xfrm>
          </p:grpSpPr>
          <p:sp>
            <p:nvSpPr>
              <p:cNvPr id="195" name="Google Shape;195;g21a3ed59151_0_419"/>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g21a3ed59151_0_419"/>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g21a3ed59151_0_419"/>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g21a3ed59151_0_419"/>
            <p:cNvGrpSpPr/>
            <p:nvPr/>
          </p:nvGrpSpPr>
          <p:grpSpPr>
            <a:xfrm>
              <a:off x="2970816" y="4309200"/>
              <a:ext cx="231600" cy="834300"/>
              <a:chOff x="2970816" y="4309200"/>
              <a:chExt cx="231600" cy="834300"/>
            </a:xfrm>
          </p:grpSpPr>
          <p:sp>
            <p:nvSpPr>
              <p:cNvPr id="199" name="Google Shape;199;g21a3ed59151_0_41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g21a3ed59151_0_419"/>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g21a3ed59151_0_419"/>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 name="Google Shape;202;g21a3ed59151_0_419"/>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3" name="Google Shape;203;g21a3ed59151_0_419"/>
            <p:cNvGrpSpPr/>
            <p:nvPr/>
          </p:nvGrpSpPr>
          <p:grpSpPr>
            <a:xfrm>
              <a:off x="4456234" y="4309200"/>
              <a:ext cx="231600" cy="834300"/>
              <a:chOff x="4456234" y="4309200"/>
              <a:chExt cx="231600" cy="834300"/>
            </a:xfrm>
          </p:grpSpPr>
          <p:sp>
            <p:nvSpPr>
              <p:cNvPr id="204" name="Google Shape;204;g21a3ed59151_0_419"/>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g21a3ed59151_0_419"/>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g21a3ed59151_0_419"/>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 name="Google Shape;207;g21a3ed59151_0_419"/>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8" name="Google Shape;208;g21a3ed59151_0_419"/>
            <p:cNvGrpSpPr/>
            <p:nvPr/>
          </p:nvGrpSpPr>
          <p:grpSpPr>
            <a:xfrm>
              <a:off x="4827588" y="4099200"/>
              <a:ext cx="231600" cy="1044300"/>
              <a:chOff x="4827588" y="4099200"/>
              <a:chExt cx="231600" cy="1044300"/>
            </a:xfrm>
          </p:grpSpPr>
          <p:sp>
            <p:nvSpPr>
              <p:cNvPr id="209" name="Google Shape;209;g21a3ed59151_0_41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g21a3ed59151_0_419"/>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g21a3ed59151_0_419"/>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 name="Google Shape;212;g21a3ed59151_0_419"/>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 name="Google Shape;213;g21a3ed59151_0_419"/>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4" name="Google Shape;214;g21a3ed59151_0_419"/>
            <p:cNvGrpSpPr/>
            <p:nvPr/>
          </p:nvGrpSpPr>
          <p:grpSpPr>
            <a:xfrm>
              <a:off x="5198943" y="4309200"/>
              <a:ext cx="231600" cy="834300"/>
              <a:chOff x="5198943" y="4309200"/>
              <a:chExt cx="231600" cy="834300"/>
            </a:xfrm>
          </p:grpSpPr>
          <p:sp>
            <p:nvSpPr>
              <p:cNvPr id="215" name="Google Shape;215;g21a3ed59151_0_419"/>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g21a3ed59151_0_419"/>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g21a3ed59151_0_419"/>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 name="Google Shape;218;g21a3ed59151_0_419"/>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9" name="Google Shape;219;g21a3ed59151_0_419"/>
            <p:cNvGrpSpPr/>
            <p:nvPr/>
          </p:nvGrpSpPr>
          <p:grpSpPr>
            <a:xfrm>
              <a:off x="5570297" y="4518900"/>
              <a:ext cx="231600" cy="624600"/>
              <a:chOff x="5570297" y="4518900"/>
              <a:chExt cx="231600" cy="624600"/>
            </a:xfrm>
          </p:grpSpPr>
          <p:sp>
            <p:nvSpPr>
              <p:cNvPr id="220" name="Google Shape;220;g21a3ed59151_0_419"/>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g21a3ed59151_0_419"/>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g21a3ed59151_0_419"/>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g21a3ed59151_0_419"/>
            <p:cNvGrpSpPr/>
            <p:nvPr/>
          </p:nvGrpSpPr>
          <p:grpSpPr>
            <a:xfrm>
              <a:off x="5941652" y="4309200"/>
              <a:ext cx="231600" cy="834300"/>
              <a:chOff x="5941652" y="4309200"/>
              <a:chExt cx="231600" cy="834300"/>
            </a:xfrm>
          </p:grpSpPr>
          <p:sp>
            <p:nvSpPr>
              <p:cNvPr id="224" name="Google Shape;224;g21a3ed59151_0_419"/>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g21a3ed59151_0_419"/>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g21a3ed59151_0_419"/>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 name="Google Shape;227;g21a3ed59151_0_419"/>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8" name="Google Shape;228;g21a3ed59151_0_419"/>
            <p:cNvGrpSpPr/>
            <p:nvPr/>
          </p:nvGrpSpPr>
          <p:grpSpPr>
            <a:xfrm>
              <a:off x="6313006" y="4099200"/>
              <a:ext cx="231600" cy="1044300"/>
              <a:chOff x="6313006" y="4099200"/>
              <a:chExt cx="231600" cy="1044300"/>
            </a:xfrm>
          </p:grpSpPr>
          <p:sp>
            <p:nvSpPr>
              <p:cNvPr id="229" name="Google Shape;229;g21a3ed59151_0_41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g21a3ed59151_0_419"/>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g21a3ed59151_0_419"/>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 name="Google Shape;232;g21a3ed59151_0_419"/>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g21a3ed59151_0_419"/>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4" name="Google Shape;234;g21a3ed59151_0_419"/>
            <p:cNvGrpSpPr/>
            <p:nvPr/>
          </p:nvGrpSpPr>
          <p:grpSpPr>
            <a:xfrm>
              <a:off x="6684361" y="4309200"/>
              <a:ext cx="231600" cy="834300"/>
              <a:chOff x="6684361" y="4309200"/>
              <a:chExt cx="231600" cy="834300"/>
            </a:xfrm>
          </p:grpSpPr>
          <p:sp>
            <p:nvSpPr>
              <p:cNvPr id="235" name="Google Shape;235;g21a3ed59151_0_419"/>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g21a3ed59151_0_419"/>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g21a3ed59151_0_419"/>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 name="Google Shape;238;g21a3ed59151_0_419"/>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9" name="Google Shape;239;g21a3ed59151_0_419"/>
            <p:cNvGrpSpPr/>
            <p:nvPr/>
          </p:nvGrpSpPr>
          <p:grpSpPr>
            <a:xfrm>
              <a:off x="7055715" y="4518900"/>
              <a:ext cx="231600" cy="624600"/>
              <a:chOff x="7055715" y="4518900"/>
              <a:chExt cx="231600" cy="624600"/>
            </a:xfrm>
          </p:grpSpPr>
          <p:sp>
            <p:nvSpPr>
              <p:cNvPr id="240" name="Google Shape;240;g21a3ed59151_0_419"/>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g21a3ed59151_0_419"/>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g21a3ed59151_0_419"/>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g21a3ed59151_0_419"/>
            <p:cNvGrpSpPr/>
            <p:nvPr/>
          </p:nvGrpSpPr>
          <p:grpSpPr>
            <a:xfrm>
              <a:off x="7798424" y="4099200"/>
              <a:ext cx="231600" cy="1044300"/>
              <a:chOff x="7798424" y="4099200"/>
              <a:chExt cx="231600" cy="1044300"/>
            </a:xfrm>
          </p:grpSpPr>
          <p:sp>
            <p:nvSpPr>
              <p:cNvPr id="244" name="Google Shape;244;g21a3ed59151_0_419"/>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g21a3ed59151_0_419"/>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g21a3ed59151_0_419"/>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g21a3ed59151_0_419"/>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 name="Google Shape;248;g21a3ed59151_0_419"/>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9" name="Google Shape;249;g21a3ed59151_0_419"/>
            <p:cNvGrpSpPr/>
            <p:nvPr/>
          </p:nvGrpSpPr>
          <p:grpSpPr>
            <a:xfrm>
              <a:off x="8169779" y="4309200"/>
              <a:ext cx="231600" cy="834300"/>
              <a:chOff x="8169779" y="4309200"/>
              <a:chExt cx="231600" cy="834300"/>
            </a:xfrm>
          </p:grpSpPr>
          <p:sp>
            <p:nvSpPr>
              <p:cNvPr id="250" name="Google Shape;250;g21a3ed59151_0_419"/>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g21a3ed59151_0_419"/>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g21a3ed59151_0_419"/>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 name="Google Shape;253;g21a3ed59151_0_419"/>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4" name="Google Shape;254;g21a3ed59151_0_419"/>
            <p:cNvGrpSpPr/>
            <p:nvPr/>
          </p:nvGrpSpPr>
          <p:grpSpPr>
            <a:xfrm>
              <a:off x="7427070" y="4309200"/>
              <a:ext cx="231600" cy="834300"/>
              <a:chOff x="7427070" y="4309200"/>
              <a:chExt cx="231600" cy="834300"/>
            </a:xfrm>
          </p:grpSpPr>
          <p:sp>
            <p:nvSpPr>
              <p:cNvPr id="255" name="Google Shape;255;g21a3ed59151_0_419"/>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g21a3ed59151_0_419"/>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g21a3ed59151_0_419"/>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 name="Google Shape;258;g21a3ed59151_0_419"/>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9" name="Google Shape;259;g21a3ed59151_0_419"/>
            <p:cNvGrpSpPr/>
            <p:nvPr/>
          </p:nvGrpSpPr>
          <p:grpSpPr>
            <a:xfrm>
              <a:off x="8541133" y="4518900"/>
              <a:ext cx="231600" cy="624600"/>
              <a:chOff x="8541133" y="4518900"/>
              <a:chExt cx="231600" cy="624600"/>
            </a:xfrm>
          </p:grpSpPr>
          <p:sp>
            <p:nvSpPr>
              <p:cNvPr id="260" name="Google Shape;260;g21a3ed59151_0_419"/>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g21a3ed59151_0_419"/>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g21a3ed59151_0_419"/>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g21a3ed59151_0_419"/>
            <p:cNvGrpSpPr/>
            <p:nvPr/>
          </p:nvGrpSpPr>
          <p:grpSpPr>
            <a:xfrm>
              <a:off x="8912488" y="4309200"/>
              <a:ext cx="231600" cy="834300"/>
              <a:chOff x="8912488" y="4309200"/>
              <a:chExt cx="231600" cy="834300"/>
            </a:xfrm>
          </p:grpSpPr>
          <p:sp>
            <p:nvSpPr>
              <p:cNvPr id="264" name="Google Shape;264;g21a3ed59151_0_419"/>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g21a3ed59151_0_419"/>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g21a3ed59151_0_419"/>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7" name="Google Shape;267;g21a3ed59151_0_419"/>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68" name="Google Shape;268;g21a3ed59151_0_419"/>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g21a3ed59151_0_419"/>
          <p:cNvSpPr txBox="1"/>
          <p:nvPr>
            <p:ph idx="1" type="body"/>
          </p:nvPr>
        </p:nvSpPr>
        <p:spPr>
          <a:xfrm>
            <a:off x="1851500" y="3616400"/>
            <a:ext cx="8489100" cy="1481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Clr>
                <a:schemeClr val="lt1"/>
              </a:buClr>
              <a:buSzPts val="1700"/>
              <a:buChar char="●"/>
              <a:defRPr>
                <a:solidFill>
                  <a:schemeClr val="lt1"/>
                </a:solidFill>
              </a:defRPr>
            </a:lvl1pPr>
            <a:lvl2pPr indent="-323850" lvl="1" marL="914400" algn="ctr">
              <a:spcBef>
                <a:spcPts val="0"/>
              </a:spcBef>
              <a:spcAft>
                <a:spcPts val="0"/>
              </a:spcAft>
              <a:buClr>
                <a:schemeClr val="lt1"/>
              </a:buClr>
              <a:buSzPts val="1500"/>
              <a:buChar char="○"/>
              <a:defRPr>
                <a:solidFill>
                  <a:schemeClr val="lt1"/>
                </a:solidFill>
              </a:defRPr>
            </a:lvl2pPr>
            <a:lvl3pPr indent="-323850" lvl="2" marL="1371600" algn="ctr">
              <a:spcBef>
                <a:spcPts val="0"/>
              </a:spcBef>
              <a:spcAft>
                <a:spcPts val="0"/>
              </a:spcAft>
              <a:buClr>
                <a:schemeClr val="lt1"/>
              </a:buClr>
              <a:buSzPts val="1500"/>
              <a:buChar char="■"/>
              <a:defRPr>
                <a:solidFill>
                  <a:schemeClr val="lt1"/>
                </a:solidFill>
              </a:defRPr>
            </a:lvl3pPr>
            <a:lvl4pPr indent="-323850" lvl="3" marL="1828800" algn="ctr">
              <a:spcBef>
                <a:spcPts val="0"/>
              </a:spcBef>
              <a:spcAft>
                <a:spcPts val="0"/>
              </a:spcAft>
              <a:buClr>
                <a:schemeClr val="lt1"/>
              </a:buClr>
              <a:buSzPts val="1500"/>
              <a:buChar char="●"/>
              <a:defRPr>
                <a:solidFill>
                  <a:schemeClr val="lt1"/>
                </a:solidFill>
              </a:defRPr>
            </a:lvl4pPr>
            <a:lvl5pPr indent="-323850" lvl="4" marL="2286000" algn="ctr">
              <a:spcBef>
                <a:spcPts val="0"/>
              </a:spcBef>
              <a:spcAft>
                <a:spcPts val="0"/>
              </a:spcAft>
              <a:buClr>
                <a:schemeClr val="lt1"/>
              </a:buClr>
              <a:buSzPts val="1500"/>
              <a:buChar char="○"/>
              <a:defRPr>
                <a:solidFill>
                  <a:schemeClr val="lt1"/>
                </a:solidFill>
              </a:defRPr>
            </a:lvl5pPr>
            <a:lvl6pPr indent="-323850" lvl="5" marL="2743200" algn="ctr">
              <a:spcBef>
                <a:spcPts val="0"/>
              </a:spcBef>
              <a:spcAft>
                <a:spcPts val="0"/>
              </a:spcAft>
              <a:buClr>
                <a:schemeClr val="lt1"/>
              </a:buClr>
              <a:buSzPts val="1500"/>
              <a:buChar char="■"/>
              <a:defRPr>
                <a:solidFill>
                  <a:schemeClr val="lt1"/>
                </a:solidFill>
              </a:defRPr>
            </a:lvl6pPr>
            <a:lvl7pPr indent="-323850" lvl="6" marL="3200400" algn="ctr">
              <a:spcBef>
                <a:spcPts val="0"/>
              </a:spcBef>
              <a:spcAft>
                <a:spcPts val="0"/>
              </a:spcAft>
              <a:buClr>
                <a:schemeClr val="lt1"/>
              </a:buClr>
              <a:buSzPts val="1500"/>
              <a:buChar char="●"/>
              <a:defRPr>
                <a:solidFill>
                  <a:schemeClr val="lt1"/>
                </a:solidFill>
              </a:defRPr>
            </a:lvl7pPr>
            <a:lvl8pPr indent="-323850" lvl="7" marL="3657600" algn="ctr">
              <a:spcBef>
                <a:spcPts val="0"/>
              </a:spcBef>
              <a:spcAft>
                <a:spcPts val="0"/>
              </a:spcAft>
              <a:buClr>
                <a:schemeClr val="lt1"/>
              </a:buClr>
              <a:buSzPts val="1500"/>
              <a:buChar char="○"/>
              <a:defRPr>
                <a:solidFill>
                  <a:schemeClr val="lt1"/>
                </a:solidFill>
              </a:defRPr>
            </a:lvl8pPr>
            <a:lvl9pPr indent="-323850" lvl="8" marL="4114800" algn="ctr">
              <a:spcBef>
                <a:spcPts val="0"/>
              </a:spcBef>
              <a:spcAft>
                <a:spcPts val="0"/>
              </a:spcAft>
              <a:buClr>
                <a:schemeClr val="lt1"/>
              </a:buClr>
              <a:buSzPts val="1500"/>
              <a:buChar char="■"/>
              <a:defRPr>
                <a:solidFill>
                  <a:schemeClr val="lt1"/>
                </a:solidFill>
              </a:defRPr>
            </a:lvl9pPr>
          </a:lstStyle>
          <a:p/>
        </p:txBody>
      </p:sp>
      <p:sp>
        <p:nvSpPr>
          <p:cNvPr id="270" name="Google Shape;270;g21a3ed59151_0_419"/>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g21a3ed59151_0_549"/>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g21a3ed59151_0_327"/>
          <p:cNvGrpSpPr/>
          <p:nvPr/>
        </p:nvGrpSpPr>
        <p:grpSpPr>
          <a:xfrm>
            <a:off x="195687" y="4541"/>
            <a:ext cx="1644245" cy="1846001"/>
            <a:chOff x="146769" y="3406"/>
            <a:chExt cx="1233215" cy="1384535"/>
          </a:xfrm>
        </p:grpSpPr>
        <p:grpSp>
          <p:nvGrpSpPr>
            <p:cNvPr id="51" name="Google Shape;51;g21a3ed59151_0_327"/>
            <p:cNvGrpSpPr/>
            <p:nvPr/>
          </p:nvGrpSpPr>
          <p:grpSpPr>
            <a:xfrm>
              <a:off x="1063183" y="3406"/>
              <a:ext cx="316800" cy="688513"/>
              <a:chOff x="1063183" y="3406"/>
              <a:chExt cx="316800" cy="688513"/>
            </a:xfrm>
          </p:grpSpPr>
          <p:sp>
            <p:nvSpPr>
              <p:cNvPr id="52" name="Google Shape;52;g21a3ed59151_0_327"/>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21a3ed59151_0_327"/>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4" name="Google Shape;54;g21a3ed59151_0_327"/>
            <p:cNvGrpSpPr/>
            <p:nvPr/>
          </p:nvGrpSpPr>
          <p:grpSpPr>
            <a:xfrm>
              <a:off x="604976" y="3406"/>
              <a:ext cx="316800" cy="1036524"/>
              <a:chOff x="604976" y="3406"/>
              <a:chExt cx="316800" cy="1036524"/>
            </a:xfrm>
          </p:grpSpPr>
          <p:sp>
            <p:nvSpPr>
              <p:cNvPr id="55" name="Google Shape;55;g21a3ed59151_0_327"/>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21a3ed59151_0_327"/>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21a3ed59151_0_32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g21a3ed59151_0_327"/>
            <p:cNvGrpSpPr/>
            <p:nvPr/>
          </p:nvGrpSpPr>
          <p:grpSpPr>
            <a:xfrm>
              <a:off x="146769" y="3406"/>
              <a:ext cx="316800" cy="1384535"/>
              <a:chOff x="146769" y="3406"/>
              <a:chExt cx="316800" cy="1384535"/>
            </a:xfrm>
          </p:grpSpPr>
          <p:sp>
            <p:nvSpPr>
              <p:cNvPr id="59" name="Google Shape;59;g21a3ed59151_0_327"/>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g21a3ed59151_0_327"/>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g21a3ed59151_0_327"/>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g21a3ed59151_0_327"/>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3" name="Google Shape;63;g21a3ed59151_0_327"/>
          <p:cNvGrpSpPr/>
          <p:nvPr/>
        </p:nvGrpSpPr>
        <p:grpSpPr>
          <a:xfrm>
            <a:off x="9033219" y="3871914"/>
            <a:ext cx="2914791" cy="2985925"/>
            <a:chOff x="6775084" y="2904008"/>
            <a:chExt cx="2186148" cy="2239500"/>
          </a:xfrm>
        </p:grpSpPr>
        <p:grpSp>
          <p:nvGrpSpPr>
            <p:cNvPr id="64" name="Google Shape;64;g21a3ed59151_0_327"/>
            <p:cNvGrpSpPr/>
            <p:nvPr/>
          </p:nvGrpSpPr>
          <p:grpSpPr>
            <a:xfrm>
              <a:off x="6775084" y="4253708"/>
              <a:ext cx="409500" cy="889800"/>
              <a:chOff x="6775084" y="4253708"/>
              <a:chExt cx="409500" cy="889800"/>
            </a:xfrm>
          </p:grpSpPr>
          <p:sp>
            <p:nvSpPr>
              <p:cNvPr id="65" name="Google Shape;65;g21a3ed59151_0_327"/>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g21a3ed59151_0_327"/>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7" name="Google Shape;67;g21a3ed59151_0_327"/>
            <p:cNvGrpSpPr/>
            <p:nvPr/>
          </p:nvGrpSpPr>
          <p:grpSpPr>
            <a:xfrm>
              <a:off x="7367299" y="3804008"/>
              <a:ext cx="409500" cy="1339500"/>
              <a:chOff x="7367299" y="3804008"/>
              <a:chExt cx="409500" cy="1339500"/>
            </a:xfrm>
          </p:grpSpPr>
          <p:sp>
            <p:nvSpPr>
              <p:cNvPr id="68" name="Google Shape;68;g21a3ed59151_0_327"/>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g21a3ed59151_0_327"/>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g21a3ed59151_0_327"/>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g21a3ed59151_0_327"/>
            <p:cNvGrpSpPr/>
            <p:nvPr/>
          </p:nvGrpSpPr>
          <p:grpSpPr>
            <a:xfrm>
              <a:off x="7959516" y="3354008"/>
              <a:ext cx="409500" cy="1789500"/>
              <a:chOff x="7959516" y="3354008"/>
              <a:chExt cx="409500" cy="1789500"/>
            </a:xfrm>
          </p:grpSpPr>
          <p:sp>
            <p:nvSpPr>
              <p:cNvPr id="72" name="Google Shape;72;g21a3ed59151_0_327"/>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21a3ed59151_0_327"/>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21a3ed59151_0_327"/>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21a3ed59151_0_327"/>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6" name="Google Shape;76;g21a3ed59151_0_327"/>
            <p:cNvGrpSpPr/>
            <p:nvPr/>
          </p:nvGrpSpPr>
          <p:grpSpPr>
            <a:xfrm>
              <a:off x="8551731" y="2904008"/>
              <a:ext cx="409500" cy="2239500"/>
              <a:chOff x="8551731" y="2904008"/>
              <a:chExt cx="409500" cy="2239500"/>
            </a:xfrm>
          </p:grpSpPr>
          <p:sp>
            <p:nvSpPr>
              <p:cNvPr id="77" name="Google Shape;77;g21a3ed59151_0_32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21a3ed59151_0_327"/>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21a3ed59151_0_327"/>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21a3ed59151_0_327"/>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21a3ed59151_0_327"/>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2" name="Google Shape;82;g21a3ed59151_0_327"/>
          <p:cNvSpPr txBox="1"/>
          <p:nvPr>
            <p:ph type="title"/>
          </p:nvPr>
        </p:nvSpPr>
        <p:spPr>
          <a:xfrm>
            <a:off x="1098667" y="2151767"/>
            <a:ext cx="78105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3" name="Google Shape;83;g21a3ed59151_0_32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g21a3ed59151_0_362"/>
          <p:cNvGrpSpPr/>
          <p:nvPr/>
        </p:nvGrpSpPr>
        <p:grpSpPr>
          <a:xfrm>
            <a:off x="834621" y="399168"/>
            <a:ext cx="1332416" cy="1332416"/>
            <a:chOff x="348199" y="179450"/>
            <a:chExt cx="1116300" cy="1116300"/>
          </a:xfrm>
        </p:grpSpPr>
        <p:sp>
          <p:nvSpPr>
            <p:cNvPr id="86" name="Google Shape;86;g21a3ed59151_0_36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21a3ed59151_0_36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8" name="Google Shape;88;g21a3ed59151_0_362"/>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89" name="Google Shape;89;g21a3ed59151_0_362"/>
          <p:cNvSpPr txBox="1"/>
          <p:nvPr>
            <p:ph idx="1" type="body"/>
          </p:nvPr>
        </p:nvSpPr>
        <p:spPr>
          <a:xfrm>
            <a:off x="1738400" y="2653400"/>
            <a:ext cx="93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0" name="Google Shape;90;g21a3ed59151_0_36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g21a3ed59151_0_369"/>
          <p:cNvGrpSpPr/>
          <p:nvPr/>
        </p:nvGrpSpPr>
        <p:grpSpPr>
          <a:xfrm>
            <a:off x="834621" y="399168"/>
            <a:ext cx="1332416" cy="1332416"/>
            <a:chOff x="348199" y="179450"/>
            <a:chExt cx="1116300" cy="1116300"/>
          </a:xfrm>
        </p:grpSpPr>
        <p:sp>
          <p:nvSpPr>
            <p:cNvPr id="93" name="Google Shape;93;g21a3ed59151_0_36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21a3ed59151_0_36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21a3ed59151_0_369"/>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6" name="Google Shape;96;g21a3ed59151_0_369"/>
          <p:cNvSpPr txBox="1"/>
          <p:nvPr>
            <p:ph idx="1" type="body"/>
          </p:nvPr>
        </p:nvSpPr>
        <p:spPr>
          <a:xfrm>
            <a:off x="17384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7" name="Google Shape;97;g21a3ed59151_0_369"/>
          <p:cNvSpPr txBox="1"/>
          <p:nvPr>
            <p:ph idx="2" type="body"/>
          </p:nvPr>
        </p:nvSpPr>
        <p:spPr>
          <a:xfrm>
            <a:off x="65382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g21a3ed59151_0_369"/>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g21a3ed59151_0_377"/>
          <p:cNvGrpSpPr/>
          <p:nvPr/>
        </p:nvGrpSpPr>
        <p:grpSpPr>
          <a:xfrm>
            <a:off x="834621" y="399168"/>
            <a:ext cx="1332416" cy="1332416"/>
            <a:chOff x="348199" y="179450"/>
            <a:chExt cx="1116300" cy="1116300"/>
          </a:xfrm>
        </p:grpSpPr>
        <p:sp>
          <p:nvSpPr>
            <p:cNvPr id="101" name="Google Shape;101;g21a3ed59151_0_37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21a3ed59151_0_37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21a3ed59151_0_377"/>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4" name="Google Shape;104;g21a3ed59151_0_37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g21a3ed59151_0_383"/>
          <p:cNvGrpSpPr/>
          <p:nvPr/>
        </p:nvGrpSpPr>
        <p:grpSpPr>
          <a:xfrm>
            <a:off x="834621" y="399168"/>
            <a:ext cx="1332416" cy="1332416"/>
            <a:chOff x="348199" y="179450"/>
            <a:chExt cx="1116300" cy="1116300"/>
          </a:xfrm>
        </p:grpSpPr>
        <p:sp>
          <p:nvSpPr>
            <p:cNvPr id="107" name="Google Shape;107;g21a3ed59151_0_38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21a3ed59151_0_383"/>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9" name="Google Shape;109;g21a3ed59151_0_383"/>
          <p:cNvSpPr txBox="1"/>
          <p:nvPr>
            <p:ph type="title"/>
          </p:nvPr>
        </p:nvSpPr>
        <p:spPr>
          <a:xfrm>
            <a:off x="1738400" y="798100"/>
            <a:ext cx="4416000" cy="21201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0" name="Google Shape;110;g21a3ed59151_0_383"/>
          <p:cNvSpPr txBox="1"/>
          <p:nvPr>
            <p:ph idx="1" type="body"/>
          </p:nvPr>
        </p:nvSpPr>
        <p:spPr>
          <a:xfrm>
            <a:off x="1738400" y="3079567"/>
            <a:ext cx="4416000" cy="29625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11" name="Google Shape;111;g21a3ed59151_0_38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g21a3ed59151_0_390"/>
          <p:cNvGrpSpPr/>
          <p:nvPr/>
        </p:nvGrpSpPr>
        <p:grpSpPr>
          <a:xfrm>
            <a:off x="9155392" y="1742"/>
            <a:ext cx="3023192" cy="3468833"/>
            <a:chOff x="6790514" y="1306"/>
            <a:chExt cx="2267451" cy="2601690"/>
          </a:xfrm>
        </p:grpSpPr>
        <p:grpSp>
          <p:nvGrpSpPr>
            <p:cNvPr id="114" name="Google Shape;114;g21a3ed59151_0_390"/>
            <p:cNvGrpSpPr/>
            <p:nvPr/>
          </p:nvGrpSpPr>
          <p:grpSpPr>
            <a:xfrm>
              <a:off x="7067465" y="1306"/>
              <a:ext cx="1990500" cy="1990200"/>
              <a:chOff x="7067465" y="1306"/>
              <a:chExt cx="1990500" cy="1990200"/>
            </a:xfrm>
          </p:grpSpPr>
          <p:sp>
            <p:nvSpPr>
              <p:cNvPr id="115" name="Google Shape;115;g21a3ed59151_0_390"/>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21a3ed59151_0_390"/>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21a3ed59151_0_390"/>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8" name="Google Shape;118;g21a3ed59151_0_390"/>
            <p:cNvGrpSpPr/>
            <p:nvPr/>
          </p:nvGrpSpPr>
          <p:grpSpPr>
            <a:xfrm>
              <a:off x="8207126" y="1807996"/>
              <a:ext cx="795000" cy="795000"/>
              <a:chOff x="8207126" y="1807996"/>
              <a:chExt cx="795000" cy="795000"/>
            </a:xfrm>
          </p:grpSpPr>
          <p:sp>
            <p:nvSpPr>
              <p:cNvPr id="119" name="Google Shape;119;g21a3ed59151_0_390"/>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21a3ed59151_0_390"/>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21a3ed59151_0_390"/>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g21a3ed59151_0_390"/>
            <p:cNvGrpSpPr/>
            <p:nvPr/>
          </p:nvGrpSpPr>
          <p:grpSpPr>
            <a:xfrm>
              <a:off x="6790514" y="118857"/>
              <a:ext cx="548700" cy="548700"/>
              <a:chOff x="6790514" y="118857"/>
              <a:chExt cx="548700" cy="548700"/>
            </a:xfrm>
          </p:grpSpPr>
          <p:sp>
            <p:nvSpPr>
              <p:cNvPr id="123" name="Google Shape;123;g21a3ed59151_0_390"/>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21a3ed59151_0_390"/>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5" name="Google Shape;125;g21a3ed59151_0_390"/>
          <p:cNvSpPr txBox="1"/>
          <p:nvPr>
            <p:ph type="title"/>
          </p:nvPr>
        </p:nvSpPr>
        <p:spPr>
          <a:xfrm>
            <a:off x="1098667" y="1018133"/>
            <a:ext cx="7810500" cy="476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6" name="Google Shape;126;g21a3ed59151_0_390"/>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g21a3ed59151_0_405"/>
          <p:cNvGrpSpPr/>
          <p:nvPr/>
        </p:nvGrpSpPr>
        <p:grpSpPr>
          <a:xfrm>
            <a:off x="834621" y="399168"/>
            <a:ext cx="1332416" cy="1332416"/>
            <a:chOff x="348199" y="179450"/>
            <a:chExt cx="1116300" cy="1116300"/>
          </a:xfrm>
        </p:grpSpPr>
        <p:sp>
          <p:nvSpPr>
            <p:cNvPr id="129" name="Google Shape;129;g21a3ed59151_0_40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 name="Google Shape;130;g21a3ed59151_0_40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1" name="Google Shape;131;g21a3ed59151_0_405"/>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32" name="Google Shape;132;g21a3ed59151_0_405"/>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33" name="Google Shape;133;g21a3ed59151_0_405"/>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34" name="Google Shape;134;g21a3ed59151_0_405"/>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g21a3ed59151_0_413"/>
          <p:cNvGrpSpPr/>
          <p:nvPr/>
        </p:nvGrpSpPr>
        <p:grpSpPr>
          <a:xfrm>
            <a:off x="951176" y="5129497"/>
            <a:ext cx="1100560" cy="1100560"/>
            <a:chOff x="348199" y="179450"/>
            <a:chExt cx="1116300" cy="1116300"/>
          </a:xfrm>
        </p:grpSpPr>
        <p:sp>
          <p:nvSpPr>
            <p:cNvPr id="137" name="Google Shape;137;g21a3ed59151_0_41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 name="Google Shape;138;g21a3ed59151_0_413"/>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9" name="Google Shape;139;g21a3ed59151_0_413"/>
          <p:cNvSpPr txBox="1"/>
          <p:nvPr>
            <p:ph idx="1" type="body"/>
          </p:nvPr>
        </p:nvSpPr>
        <p:spPr>
          <a:xfrm>
            <a:off x="1738400" y="5518633"/>
            <a:ext cx="7790700" cy="713100"/>
          </a:xfrm>
          <a:prstGeom prst="rect">
            <a:avLst/>
          </a:prstGeom>
        </p:spPr>
        <p:txBody>
          <a:bodyPr anchorCtr="0" anchor="t"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40" name="Google Shape;140;g21a3ed59151_0_41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g21a3ed59151_0_28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7" name="Google Shape;7;g21a3ed59151_0_28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8" name="Google Shape;8;g21a3ed59151_0_283"/>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76" name="Shape 276"/>
        <p:cNvGrpSpPr/>
        <p:nvPr/>
      </p:nvGrpSpPr>
      <p:grpSpPr>
        <a:xfrm>
          <a:off x="0" y="0"/>
          <a:ext cx="0" cy="0"/>
          <a:chOff x="0" y="0"/>
          <a:chExt cx="0" cy="0"/>
        </a:xfrm>
      </p:grpSpPr>
      <p:sp>
        <p:nvSpPr>
          <p:cNvPr id="277" name="Google Shape;277;p1"/>
          <p:cNvSpPr txBox="1"/>
          <p:nvPr>
            <p:ph type="ctrTitle"/>
          </p:nvPr>
        </p:nvSpPr>
        <p:spPr>
          <a:xfrm>
            <a:off x="86250" y="2836875"/>
            <a:ext cx="12019500" cy="757200"/>
          </a:xfrm>
          <a:prstGeom prst="rect">
            <a:avLst/>
          </a:prstGeom>
          <a:noFill/>
          <a:ln>
            <a:noFill/>
          </a:ln>
          <a:effectLst>
            <a:outerShdw blurRad="57150" rotWithShape="0" algn="bl" dir="5400000" dist="19050">
              <a:srgbClr val="000000">
                <a:alpha val="50000"/>
              </a:srgbClr>
            </a:outerShdw>
          </a:effectLst>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1"/>
              </a:buClr>
              <a:buSzPts val="6000"/>
              <a:buFont typeface="Calibri"/>
              <a:buNone/>
            </a:pPr>
            <a:r>
              <a:rPr b="1" lang="en-US"/>
              <a:t>Consumer Goods AD-HOC INSIGHTS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5" name="Shape 335"/>
        <p:cNvGrpSpPr/>
        <p:nvPr/>
      </p:nvGrpSpPr>
      <p:grpSpPr>
        <a:xfrm>
          <a:off x="0" y="0"/>
          <a:ext cx="0" cy="0"/>
          <a:chOff x="0" y="0"/>
          <a:chExt cx="0" cy="0"/>
        </a:xfrm>
      </p:grpSpPr>
      <p:sp>
        <p:nvSpPr>
          <p:cNvPr id="336" name="Google Shape;336;g2198abfa0f5_0_2016"/>
          <p:cNvSpPr txBox="1"/>
          <p:nvPr/>
        </p:nvSpPr>
        <p:spPr>
          <a:xfrm>
            <a:off x="354025" y="1302575"/>
            <a:ext cx="5117100" cy="397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highlight>
                  <a:schemeClr val="accent4"/>
                </a:highlight>
                <a:latin typeface="Nunito"/>
                <a:ea typeface="Nunito"/>
                <a:cs typeface="Nunito"/>
                <a:sym typeface="Nunito"/>
              </a:rPr>
              <a:t>*Get the complete report of the Gross sales amount for the customer “Atliq</a:t>
            </a:r>
            <a:endParaRPr sz="1800">
              <a:highlight>
                <a:schemeClr val="accent4"/>
              </a:highlight>
              <a:latin typeface="Nunito"/>
              <a:ea typeface="Nunito"/>
              <a:cs typeface="Nunito"/>
              <a:sym typeface="Nunito"/>
            </a:endParaRPr>
          </a:p>
          <a:p>
            <a:pPr indent="0" lvl="0" marL="0" rtl="0" algn="l">
              <a:spcBef>
                <a:spcPts val="0"/>
              </a:spcBef>
              <a:spcAft>
                <a:spcPts val="0"/>
              </a:spcAft>
              <a:buNone/>
            </a:pPr>
            <a:r>
              <a:rPr lang="en-US" sz="1800">
                <a:highlight>
                  <a:schemeClr val="accent4"/>
                </a:highlight>
                <a:latin typeface="Nunito"/>
                <a:ea typeface="Nunito"/>
                <a:cs typeface="Nunito"/>
                <a:sym typeface="Nunito"/>
              </a:rPr>
              <a:t>Exclusive” for each month. This analysis helps to get an idea of low and</a:t>
            </a:r>
            <a:endParaRPr sz="1800">
              <a:highlight>
                <a:schemeClr val="accent4"/>
              </a:highlight>
              <a:latin typeface="Nunito"/>
              <a:ea typeface="Nunito"/>
              <a:cs typeface="Nunito"/>
              <a:sym typeface="Nunito"/>
            </a:endParaRPr>
          </a:p>
          <a:p>
            <a:pPr indent="0" lvl="0" marL="0" rtl="0" algn="l">
              <a:spcBef>
                <a:spcPts val="0"/>
              </a:spcBef>
              <a:spcAft>
                <a:spcPts val="0"/>
              </a:spcAft>
              <a:buNone/>
            </a:pPr>
            <a:r>
              <a:rPr lang="en-US" sz="1800">
                <a:highlight>
                  <a:schemeClr val="accent4"/>
                </a:highlight>
                <a:latin typeface="Nunito"/>
                <a:ea typeface="Nunito"/>
                <a:cs typeface="Nunito"/>
                <a:sym typeface="Nunito"/>
              </a:rPr>
              <a:t>high-performing months and take strategic decisions.</a:t>
            </a:r>
            <a:endParaRPr sz="1800">
              <a:highlight>
                <a:schemeClr val="accent4"/>
              </a:highlight>
              <a:latin typeface="Nunito"/>
              <a:ea typeface="Nunito"/>
              <a:cs typeface="Nunito"/>
              <a:sym typeface="Nunito"/>
            </a:endParaRPr>
          </a:p>
          <a:p>
            <a:pPr indent="0" lvl="0" marL="0" rtl="0" algn="l">
              <a:spcBef>
                <a:spcPts val="0"/>
              </a:spcBef>
              <a:spcAft>
                <a:spcPts val="0"/>
              </a:spcAft>
              <a:buNone/>
            </a:pPr>
            <a:r>
              <a:rPr lang="en-US" sz="1800">
                <a:highlight>
                  <a:schemeClr val="accent4"/>
                </a:highlight>
                <a:latin typeface="Nunito"/>
                <a:ea typeface="Nunito"/>
                <a:cs typeface="Nunito"/>
                <a:sym typeface="Nunito"/>
              </a:rPr>
              <a:t>The final report contains these columns:</a:t>
            </a:r>
            <a:endParaRPr sz="1800">
              <a:highlight>
                <a:schemeClr val="accent4"/>
              </a:highlight>
              <a:latin typeface="Nunito"/>
              <a:ea typeface="Nunito"/>
              <a:cs typeface="Nunito"/>
              <a:sym typeface="Nunito"/>
            </a:endParaRPr>
          </a:p>
          <a:p>
            <a:pPr indent="0" lvl="0" marL="0" rtl="0" algn="l">
              <a:spcBef>
                <a:spcPts val="0"/>
              </a:spcBef>
              <a:spcAft>
                <a:spcPts val="0"/>
              </a:spcAft>
              <a:buNone/>
            </a:pPr>
            <a:r>
              <a:rPr lang="en-US" sz="1800">
                <a:highlight>
                  <a:schemeClr val="accent4"/>
                </a:highlight>
                <a:latin typeface="Nunito"/>
                <a:ea typeface="Nunito"/>
                <a:cs typeface="Nunito"/>
                <a:sym typeface="Nunito"/>
              </a:rPr>
              <a:t>Month</a:t>
            </a:r>
            <a:endParaRPr sz="1800">
              <a:highlight>
                <a:schemeClr val="accent4"/>
              </a:highlight>
              <a:latin typeface="Nunito"/>
              <a:ea typeface="Nunito"/>
              <a:cs typeface="Nunito"/>
              <a:sym typeface="Nunito"/>
            </a:endParaRPr>
          </a:p>
          <a:p>
            <a:pPr indent="0" lvl="0" marL="0" rtl="0" algn="l">
              <a:spcBef>
                <a:spcPts val="0"/>
              </a:spcBef>
              <a:spcAft>
                <a:spcPts val="0"/>
              </a:spcAft>
              <a:buNone/>
            </a:pPr>
            <a:r>
              <a:rPr lang="en-US" sz="1800">
                <a:highlight>
                  <a:schemeClr val="accent4"/>
                </a:highlight>
                <a:latin typeface="Nunito"/>
                <a:ea typeface="Nunito"/>
                <a:cs typeface="Nunito"/>
                <a:sym typeface="Nunito"/>
              </a:rPr>
              <a:t>Year</a:t>
            </a:r>
            <a:endParaRPr sz="1800">
              <a:highlight>
                <a:schemeClr val="accent4"/>
              </a:highlight>
              <a:latin typeface="Nunito"/>
              <a:ea typeface="Nunito"/>
              <a:cs typeface="Nunito"/>
              <a:sym typeface="Nunito"/>
            </a:endParaRPr>
          </a:p>
          <a:p>
            <a:pPr indent="0" lvl="0" marL="0" rtl="0" algn="l">
              <a:spcBef>
                <a:spcPts val="0"/>
              </a:spcBef>
              <a:spcAft>
                <a:spcPts val="0"/>
              </a:spcAft>
              <a:buNone/>
            </a:pPr>
            <a:r>
              <a:rPr lang="en-US" sz="1800">
                <a:highlight>
                  <a:schemeClr val="accent4"/>
                </a:highlight>
                <a:latin typeface="Nunito"/>
                <a:ea typeface="Nunito"/>
                <a:cs typeface="Nunito"/>
                <a:sym typeface="Nunito"/>
              </a:rPr>
              <a:t>Gross sales Amount</a:t>
            </a:r>
            <a:endParaRPr sz="1800">
              <a:highlight>
                <a:schemeClr val="accent4"/>
              </a:highlight>
              <a:latin typeface="Nunito"/>
              <a:ea typeface="Nunito"/>
              <a:cs typeface="Nunito"/>
              <a:sym typeface="Nunito"/>
            </a:endParaRPr>
          </a:p>
          <a:p>
            <a:pPr indent="0" lvl="0" marL="0" rtl="0" algn="l">
              <a:spcBef>
                <a:spcPts val="0"/>
              </a:spcBef>
              <a:spcAft>
                <a:spcPts val="0"/>
              </a:spcAft>
              <a:buNone/>
            </a:pPr>
            <a:r>
              <a:rPr lang="en-US" sz="1800">
                <a:highlight>
                  <a:schemeClr val="accent4"/>
                </a:highlight>
                <a:latin typeface="Nunito"/>
                <a:ea typeface="Nunito"/>
                <a:cs typeface="Nunito"/>
                <a:sym typeface="Nunito"/>
              </a:rPr>
              <a:t>*/</a:t>
            </a:r>
            <a:endParaRPr sz="1800">
              <a:highlight>
                <a:schemeClr val="accent4"/>
              </a:highlight>
              <a:latin typeface="Nunito"/>
              <a:ea typeface="Nunito"/>
              <a:cs typeface="Nunito"/>
              <a:sym typeface="Nunito"/>
            </a:endParaRPr>
          </a:p>
          <a:p>
            <a:pPr indent="0" lvl="0" marL="0" rtl="0" algn="l">
              <a:spcBef>
                <a:spcPts val="0"/>
              </a:spcBef>
              <a:spcAft>
                <a:spcPts val="0"/>
              </a:spcAft>
              <a:buNone/>
            </a:pPr>
            <a:r>
              <a:t/>
            </a:r>
            <a:endParaRPr sz="1700">
              <a:latin typeface="Nunito"/>
              <a:ea typeface="Nunito"/>
              <a:cs typeface="Nunito"/>
              <a:sym typeface="Nunito"/>
            </a:endParaRPr>
          </a:p>
          <a:p>
            <a:pPr indent="0" lvl="0" marL="0" rtl="0" algn="l">
              <a:spcBef>
                <a:spcPts val="0"/>
              </a:spcBef>
              <a:spcAft>
                <a:spcPts val="0"/>
              </a:spcAft>
              <a:buNone/>
            </a:pPr>
            <a:r>
              <a:t/>
            </a:r>
            <a:endParaRPr sz="1708">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37" name="Google Shape;337;g2198abfa0f5_0_2016"/>
          <p:cNvSpPr txBox="1"/>
          <p:nvPr/>
        </p:nvSpPr>
        <p:spPr>
          <a:xfrm>
            <a:off x="6034300" y="599750"/>
            <a:ext cx="4730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200">
              <a:highlight>
                <a:schemeClr val="lt2"/>
              </a:highlight>
              <a:latin typeface="Nunito"/>
              <a:ea typeface="Nunito"/>
              <a:cs typeface="Nunito"/>
              <a:sym typeface="Nunito"/>
            </a:endParaRPr>
          </a:p>
        </p:txBody>
      </p:sp>
      <p:sp>
        <p:nvSpPr>
          <p:cNvPr id="338" name="Google Shape;338;g2198abfa0f5_0_2016"/>
          <p:cNvSpPr txBox="1"/>
          <p:nvPr/>
        </p:nvSpPr>
        <p:spPr>
          <a:xfrm>
            <a:off x="6839950" y="902375"/>
            <a:ext cx="489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9" name="Google Shape;339;g2198abfa0f5_0_2016"/>
          <p:cNvSpPr txBox="1"/>
          <p:nvPr/>
        </p:nvSpPr>
        <p:spPr>
          <a:xfrm>
            <a:off x="6479000" y="902375"/>
            <a:ext cx="448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0" name="Google Shape;340;g2198abfa0f5_0_2016"/>
          <p:cNvSpPr txBox="1"/>
          <p:nvPr/>
        </p:nvSpPr>
        <p:spPr>
          <a:xfrm>
            <a:off x="5471125" y="1444200"/>
            <a:ext cx="6350100" cy="3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8">
                <a:solidFill>
                  <a:schemeClr val="lt1"/>
                </a:solidFill>
                <a:highlight>
                  <a:schemeClr val="accent3"/>
                </a:highlight>
                <a:latin typeface="Nunito"/>
                <a:ea typeface="Nunito"/>
                <a:cs typeface="Nunito"/>
                <a:sym typeface="Nunito"/>
              </a:rPr>
              <a:t>select monthname(date) as month ,extract(year from date) as Year,</a:t>
            </a:r>
            <a:endParaRPr sz="2108">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2108">
                <a:solidFill>
                  <a:schemeClr val="lt1"/>
                </a:solidFill>
                <a:highlight>
                  <a:schemeClr val="accent3"/>
                </a:highlight>
                <a:latin typeface="Nunito"/>
                <a:ea typeface="Nunito"/>
                <a:cs typeface="Nunito"/>
                <a:sym typeface="Nunito"/>
              </a:rPr>
              <a:t>sum(round(gross_price*sold_quantity,2)) as 'Gross sales Amount' from fact_sales_monthly fsm join </a:t>
            </a:r>
            <a:endParaRPr sz="2108">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2108">
                <a:solidFill>
                  <a:schemeClr val="lt1"/>
                </a:solidFill>
                <a:highlight>
                  <a:schemeClr val="accent3"/>
                </a:highlight>
                <a:latin typeface="Nunito"/>
                <a:ea typeface="Nunito"/>
                <a:cs typeface="Nunito"/>
                <a:sym typeface="Nunito"/>
              </a:rPr>
              <a:t>fact_gross_price fgp on fsm.product_code=fgp.product_code</a:t>
            </a:r>
            <a:endParaRPr sz="2108">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2108">
                <a:solidFill>
                  <a:schemeClr val="lt1"/>
                </a:solidFill>
                <a:highlight>
                  <a:schemeClr val="accent3"/>
                </a:highlight>
                <a:latin typeface="Nunito"/>
                <a:ea typeface="Nunito"/>
                <a:cs typeface="Nunito"/>
                <a:sym typeface="Nunito"/>
              </a:rPr>
              <a:t>where customer_code in (select customer_code from dim_customer where customer ='Atliq Exclusive')</a:t>
            </a:r>
            <a:endParaRPr sz="2108">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2108">
                <a:solidFill>
                  <a:schemeClr val="lt1"/>
                </a:solidFill>
                <a:highlight>
                  <a:schemeClr val="accent3"/>
                </a:highlight>
                <a:latin typeface="Nunito"/>
                <a:ea typeface="Nunito"/>
                <a:cs typeface="Nunito"/>
                <a:sym typeface="Nunito"/>
              </a:rPr>
              <a:t>group by month,Year</a:t>
            </a:r>
            <a:endParaRPr sz="2108">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2108">
                <a:solidFill>
                  <a:schemeClr val="lt1"/>
                </a:solidFill>
                <a:highlight>
                  <a:schemeClr val="accent3"/>
                </a:highlight>
                <a:latin typeface="Nunito"/>
                <a:ea typeface="Nunito"/>
                <a:cs typeface="Nunito"/>
                <a:sym typeface="Nunito"/>
              </a:rPr>
              <a:t>order by Year </a:t>
            </a:r>
            <a:endParaRPr sz="2108">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descr="AtliqExclusive&amp;apos;s gross Sales" id="345" name="Google Shape;345;p8"/>
          <p:cNvPicPr preferRelativeResize="0"/>
          <p:nvPr/>
        </p:nvPicPr>
        <p:blipFill rotWithShape="1">
          <a:blip r:embed="rId3">
            <a:alphaModFix amt="70000"/>
          </a:blip>
          <a:srcRect b="0" l="0" r="0" t="0"/>
          <a:stretch/>
        </p:blipFill>
        <p:spPr>
          <a:xfrm>
            <a:off x="158250" y="140675"/>
            <a:ext cx="12033749" cy="6717325"/>
          </a:xfrm>
          <a:prstGeom prst="rect">
            <a:avLst/>
          </a:prstGeom>
          <a:noFill/>
          <a:ln>
            <a:noFill/>
          </a:ln>
        </p:spPr>
      </p:pic>
      <p:sp>
        <p:nvSpPr>
          <p:cNvPr id="346" name="Google Shape;346;p8"/>
          <p:cNvSpPr txBox="1"/>
          <p:nvPr/>
        </p:nvSpPr>
        <p:spPr>
          <a:xfrm>
            <a:off x="0" y="0"/>
            <a:ext cx="4026600" cy="6858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US">
                <a:highlight>
                  <a:schemeClr val="accent4"/>
                </a:highlight>
                <a:latin typeface="Nunito"/>
                <a:ea typeface="Nunito"/>
                <a:cs typeface="Nunito"/>
                <a:sym typeface="Nunito"/>
              </a:rPr>
              <a:t>/</a:t>
            </a:r>
            <a:endParaRPr>
              <a:latin typeface="Nunito"/>
              <a:ea typeface="Nunito"/>
              <a:cs typeface="Nunito"/>
              <a:sym typeface="Nunito"/>
            </a:endParaRPr>
          </a:p>
        </p:txBody>
      </p:sp>
      <p:sp>
        <p:nvSpPr>
          <p:cNvPr id="347" name="Google Shape;347;p8"/>
          <p:cNvSpPr txBox="1"/>
          <p:nvPr/>
        </p:nvSpPr>
        <p:spPr>
          <a:xfrm>
            <a:off x="703850" y="379000"/>
            <a:ext cx="52878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highlight>
                  <a:schemeClr val="lt2"/>
                </a:highlight>
                <a:latin typeface="Nunito"/>
                <a:ea typeface="Nunito"/>
                <a:cs typeface="Nunito"/>
                <a:sym typeface="Nunito"/>
              </a:rPr>
              <a:t>The sales of 2020 is on the lower side and Corona virus pandemic may have been the major reason.However the good thing is that there is substantial  improvement in 2021 sales</a:t>
            </a:r>
            <a:endParaRPr b="1" sz="2200">
              <a:highlight>
                <a:schemeClr val="lt2"/>
              </a:highlight>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descr="Quantity Sold 2020" id="352" name="Google Shape;352;p9"/>
          <p:cNvPicPr preferRelativeResize="0"/>
          <p:nvPr/>
        </p:nvPicPr>
        <p:blipFill rotWithShape="1">
          <a:blip r:embed="rId3">
            <a:alphaModFix/>
          </a:blip>
          <a:srcRect b="0" l="0" r="0" t="0"/>
          <a:stretch/>
        </p:blipFill>
        <p:spPr>
          <a:xfrm>
            <a:off x="-100025" y="140675"/>
            <a:ext cx="12192000" cy="6717325"/>
          </a:xfrm>
          <a:prstGeom prst="rect">
            <a:avLst/>
          </a:prstGeom>
          <a:noFill/>
          <a:ln>
            <a:noFill/>
          </a:ln>
        </p:spPr>
      </p:pic>
      <p:sp>
        <p:nvSpPr>
          <p:cNvPr id="353" name="Google Shape;353;p9"/>
          <p:cNvSpPr txBox="1"/>
          <p:nvPr/>
        </p:nvSpPr>
        <p:spPr>
          <a:xfrm>
            <a:off x="0" y="298925"/>
            <a:ext cx="3358800" cy="712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Nunito"/>
                <a:ea typeface="Nunito"/>
                <a:cs typeface="Nunito"/>
                <a:sym typeface="Nunito"/>
              </a:rPr>
              <a:t>I</a:t>
            </a:r>
            <a:r>
              <a:rPr lang="en-US" sz="1500">
                <a:highlight>
                  <a:schemeClr val="accent4"/>
                </a:highlight>
                <a:latin typeface="Nunito"/>
                <a:ea typeface="Nunito"/>
                <a:cs typeface="Nunito"/>
                <a:sym typeface="Nunito"/>
              </a:rPr>
              <a:t>n which quarter of 2020, got the maximum total_sold_quantity? The final</a:t>
            </a:r>
            <a:endParaRPr sz="1500">
              <a:highlight>
                <a:schemeClr val="accent4"/>
              </a:highlight>
              <a:latin typeface="Nunito"/>
              <a:ea typeface="Nunito"/>
              <a:cs typeface="Nunito"/>
              <a:sym typeface="Nunito"/>
            </a:endParaRPr>
          </a:p>
          <a:p>
            <a:pPr indent="0" lvl="0" marL="0" rtl="0" algn="l">
              <a:spcBef>
                <a:spcPts val="0"/>
              </a:spcBef>
              <a:spcAft>
                <a:spcPts val="0"/>
              </a:spcAft>
              <a:buNone/>
            </a:pPr>
            <a:r>
              <a:rPr lang="en-US" sz="1500">
                <a:highlight>
                  <a:schemeClr val="accent4"/>
                </a:highlight>
                <a:latin typeface="Nunito"/>
                <a:ea typeface="Nunito"/>
                <a:cs typeface="Nunito"/>
                <a:sym typeface="Nunito"/>
              </a:rPr>
              <a:t>output contains these fields sorted by the total_sold_quantity,</a:t>
            </a:r>
            <a:endParaRPr sz="1500">
              <a:highlight>
                <a:schemeClr val="accent4"/>
              </a:highlight>
              <a:latin typeface="Nunito"/>
              <a:ea typeface="Nunito"/>
              <a:cs typeface="Nunito"/>
              <a:sym typeface="Nunito"/>
            </a:endParaRPr>
          </a:p>
          <a:p>
            <a:pPr indent="0" lvl="0" marL="0" rtl="0" algn="l">
              <a:spcBef>
                <a:spcPts val="0"/>
              </a:spcBef>
              <a:spcAft>
                <a:spcPts val="0"/>
              </a:spcAft>
              <a:buNone/>
            </a:pPr>
            <a:r>
              <a:rPr lang="en-US" sz="1500">
                <a:highlight>
                  <a:schemeClr val="accent4"/>
                </a:highlight>
                <a:latin typeface="Nunito"/>
                <a:ea typeface="Nunito"/>
                <a:cs typeface="Nunito"/>
                <a:sym typeface="Nunito"/>
              </a:rPr>
              <a:t>Quarter</a:t>
            </a:r>
            <a:endParaRPr sz="1500">
              <a:highlight>
                <a:schemeClr val="accent4"/>
              </a:highlight>
              <a:latin typeface="Nunito"/>
              <a:ea typeface="Nunito"/>
              <a:cs typeface="Nunito"/>
              <a:sym typeface="Nunito"/>
            </a:endParaRPr>
          </a:p>
          <a:p>
            <a:pPr indent="0" lvl="0" marL="0" rtl="0" algn="l">
              <a:spcBef>
                <a:spcPts val="0"/>
              </a:spcBef>
              <a:spcAft>
                <a:spcPts val="0"/>
              </a:spcAft>
              <a:buNone/>
            </a:pPr>
            <a:r>
              <a:rPr lang="en-US" sz="1500">
                <a:highlight>
                  <a:schemeClr val="accent4"/>
                </a:highlight>
                <a:latin typeface="Nunito"/>
                <a:ea typeface="Nunito"/>
                <a:cs typeface="Nunito"/>
                <a:sym typeface="Nunito"/>
              </a:rPr>
              <a:t>total_sold_quantity</a:t>
            </a:r>
            <a:endParaRPr sz="1500">
              <a:highlight>
                <a:schemeClr val="accent4"/>
              </a:highlight>
              <a:latin typeface="Nunito"/>
              <a:ea typeface="Nunito"/>
              <a:cs typeface="Nunito"/>
              <a:sym typeface="Nunito"/>
            </a:endParaRPr>
          </a:p>
          <a:p>
            <a:pPr indent="0" lvl="0" marL="0" rtl="0" algn="l">
              <a:spcBef>
                <a:spcPts val="0"/>
              </a:spcBef>
              <a:spcAft>
                <a:spcPts val="0"/>
              </a:spcAft>
              <a:buNone/>
            </a:pPr>
            <a:r>
              <a:rPr lang="en-US" sz="1500">
                <a:highlight>
                  <a:schemeClr val="accent4"/>
                </a:highlight>
                <a:latin typeface="Nunito"/>
                <a:ea typeface="Nunito"/>
                <a:cs typeface="Nunito"/>
                <a:sym typeface="Nunito"/>
              </a:rPr>
              <a:t>given Quarter starts from september</a:t>
            </a:r>
            <a:endParaRPr sz="1500">
              <a:highlight>
                <a:schemeClr val="accent4"/>
              </a:highlight>
              <a:latin typeface="Nunito"/>
              <a:ea typeface="Nunito"/>
              <a:cs typeface="Nunito"/>
              <a:sym typeface="Nunito"/>
            </a:endParaRPr>
          </a:p>
          <a:p>
            <a:pPr indent="0" lvl="0" marL="0" rtl="0" algn="l">
              <a:spcBef>
                <a:spcPts val="0"/>
              </a:spcBef>
              <a:spcAft>
                <a:spcPts val="0"/>
              </a:spcAft>
              <a:buNone/>
            </a:pPr>
            <a:r>
              <a:rPr lang="en-US" sz="1500">
                <a:highlight>
                  <a:schemeClr val="accent4"/>
                </a:highlight>
                <a:latin typeface="Nunito"/>
                <a:ea typeface="Nunito"/>
                <a:cs typeface="Nunito"/>
                <a:sym typeface="Nunito"/>
              </a:rPr>
              <a:t>*/</a:t>
            </a:r>
            <a:endParaRPr sz="1500">
              <a:highlight>
                <a:schemeClr val="accent4"/>
              </a:highlight>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US" sz="1600">
                <a:solidFill>
                  <a:schemeClr val="lt1"/>
                </a:solidFill>
                <a:highlight>
                  <a:schemeClr val="accent3"/>
                </a:highlight>
                <a:latin typeface="Nunito"/>
                <a:ea typeface="Nunito"/>
                <a:cs typeface="Nunito"/>
                <a:sym typeface="Nunito"/>
              </a:rPr>
              <a:t>select </a:t>
            </a:r>
            <a:endParaRPr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600">
                <a:solidFill>
                  <a:schemeClr val="lt1"/>
                </a:solidFill>
                <a:highlight>
                  <a:schemeClr val="accent3"/>
                </a:highlight>
                <a:latin typeface="Nunito"/>
                <a:ea typeface="Nunito"/>
                <a:cs typeface="Nunito"/>
                <a:sym typeface="Nunito"/>
              </a:rPr>
              <a:t>case when month(date) in (9,10,11) then 'Q-1'</a:t>
            </a:r>
            <a:endParaRPr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600">
                <a:solidFill>
                  <a:schemeClr val="lt1"/>
                </a:solidFill>
                <a:highlight>
                  <a:schemeClr val="accent3"/>
                </a:highlight>
                <a:latin typeface="Nunito"/>
                <a:ea typeface="Nunito"/>
                <a:cs typeface="Nunito"/>
                <a:sym typeface="Nunito"/>
              </a:rPr>
              <a:t>	 when month (date) in (12,1,2) then 'Q-2'</a:t>
            </a:r>
            <a:endParaRPr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600">
                <a:solidFill>
                  <a:schemeClr val="lt1"/>
                </a:solidFill>
                <a:highlight>
                  <a:schemeClr val="accent3"/>
                </a:highlight>
                <a:latin typeface="Nunito"/>
                <a:ea typeface="Nunito"/>
                <a:cs typeface="Nunito"/>
                <a:sym typeface="Nunito"/>
              </a:rPr>
              <a:t>	 when month (date) in (3,4,5) then 'Q-3'</a:t>
            </a:r>
            <a:endParaRPr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600">
                <a:solidFill>
                  <a:schemeClr val="lt1"/>
                </a:solidFill>
                <a:highlight>
                  <a:schemeClr val="accent3"/>
                </a:highlight>
                <a:latin typeface="Nunito"/>
                <a:ea typeface="Nunito"/>
                <a:cs typeface="Nunito"/>
                <a:sym typeface="Nunito"/>
              </a:rPr>
              <a:t>	 when month (date) in (6,7,8) then 'Q-4'</a:t>
            </a:r>
            <a:endParaRPr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600">
                <a:solidFill>
                  <a:schemeClr val="lt1"/>
                </a:solidFill>
                <a:highlight>
                  <a:schemeClr val="accent3"/>
                </a:highlight>
                <a:latin typeface="Nunito"/>
                <a:ea typeface="Nunito"/>
                <a:cs typeface="Nunito"/>
                <a:sym typeface="Nunito"/>
              </a:rPr>
              <a:t>     end as 'Quarter'</a:t>
            </a:r>
            <a:endParaRPr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600">
                <a:solidFill>
                  <a:schemeClr val="lt1"/>
                </a:solidFill>
                <a:highlight>
                  <a:schemeClr val="accent3"/>
                </a:highlight>
                <a:latin typeface="Nunito"/>
                <a:ea typeface="Nunito"/>
                <a:cs typeface="Nunito"/>
                <a:sym typeface="Nunito"/>
              </a:rPr>
              <a:t>,sum(sold_quantity)/10000 as total_sold_quantity_K from fact_sales_monthly </a:t>
            </a:r>
            <a:endParaRPr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600">
                <a:solidFill>
                  <a:schemeClr val="lt1"/>
                </a:solidFill>
                <a:highlight>
                  <a:schemeClr val="accent3"/>
                </a:highlight>
                <a:latin typeface="Nunito"/>
                <a:ea typeface="Nunito"/>
                <a:cs typeface="Nunito"/>
                <a:sym typeface="Nunito"/>
              </a:rPr>
              <a:t>where fiscal_year=2020</a:t>
            </a:r>
            <a:endParaRPr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600">
                <a:solidFill>
                  <a:schemeClr val="lt1"/>
                </a:solidFill>
                <a:highlight>
                  <a:schemeClr val="accent3"/>
                </a:highlight>
                <a:latin typeface="Nunito"/>
                <a:ea typeface="Nunito"/>
                <a:cs typeface="Nunito"/>
                <a:sym typeface="Nunito"/>
              </a:rPr>
              <a:t>group by Quarter</a:t>
            </a:r>
            <a:endParaRPr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600">
                <a:solidFill>
                  <a:schemeClr val="lt1"/>
                </a:solidFill>
                <a:highlight>
                  <a:schemeClr val="accent3"/>
                </a:highlight>
                <a:latin typeface="Nunito"/>
                <a:ea typeface="Nunito"/>
                <a:cs typeface="Nunito"/>
                <a:sym typeface="Nunito"/>
              </a:rPr>
              <a:t>order by total_sold_quantity_K desc</a:t>
            </a:r>
            <a:endParaRPr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t/>
            </a:r>
            <a:endParaRPr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54" name="Google Shape;354;p9"/>
          <p:cNvSpPr txBox="1"/>
          <p:nvPr/>
        </p:nvSpPr>
        <p:spPr>
          <a:xfrm>
            <a:off x="6805250" y="369275"/>
            <a:ext cx="5205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highlight>
                  <a:schemeClr val="lt2"/>
                </a:highlight>
                <a:latin typeface="Nunito"/>
                <a:ea typeface="Nunito"/>
                <a:cs typeface="Nunito"/>
                <a:sym typeface="Nunito"/>
              </a:rPr>
              <a:t>700.56 thousand quantities were sold in </a:t>
            </a:r>
            <a:r>
              <a:rPr b="1" lang="en-US" sz="1800">
                <a:highlight>
                  <a:schemeClr val="lt2"/>
                </a:highlight>
                <a:latin typeface="Nunito"/>
                <a:ea typeface="Nunito"/>
                <a:cs typeface="Nunito"/>
                <a:sym typeface="Nunito"/>
              </a:rPr>
              <a:t>quarter</a:t>
            </a:r>
            <a:r>
              <a:rPr b="1" lang="en-US" sz="1800">
                <a:highlight>
                  <a:schemeClr val="lt2"/>
                </a:highlight>
                <a:latin typeface="Nunito"/>
                <a:ea typeface="Nunito"/>
                <a:cs typeface="Nunito"/>
                <a:sym typeface="Nunito"/>
              </a:rPr>
              <a:t> 1 of 2020 followed by  2nd ,4th and 3rd </a:t>
            </a:r>
            <a:r>
              <a:rPr b="1" lang="en-US" sz="1800">
                <a:highlight>
                  <a:schemeClr val="lt2"/>
                </a:highlight>
                <a:latin typeface="Nunito"/>
                <a:ea typeface="Nunito"/>
                <a:cs typeface="Nunito"/>
                <a:sym typeface="Nunito"/>
              </a:rPr>
              <a:t>quarter</a:t>
            </a:r>
            <a:endParaRPr b="1" sz="1800">
              <a:highlight>
                <a:schemeClr val="lt2"/>
              </a:highlight>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descr="Channel wise gross Sales" id="359" name="Google Shape;359;p10"/>
          <p:cNvPicPr preferRelativeResize="0"/>
          <p:nvPr/>
        </p:nvPicPr>
        <p:blipFill rotWithShape="1">
          <a:blip r:embed="rId3">
            <a:alphaModFix/>
          </a:blip>
          <a:srcRect b="0" l="0" r="0" t="0"/>
          <a:stretch/>
        </p:blipFill>
        <p:spPr>
          <a:xfrm>
            <a:off x="4625862" y="2134325"/>
            <a:ext cx="7477125" cy="4629150"/>
          </a:xfrm>
          <a:prstGeom prst="rect">
            <a:avLst/>
          </a:prstGeom>
          <a:noFill/>
          <a:ln>
            <a:noFill/>
          </a:ln>
        </p:spPr>
      </p:pic>
      <p:sp>
        <p:nvSpPr>
          <p:cNvPr id="360" name="Google Shape;360;p10"/>
          <p:cNvSpPr txBox="1"/>
          <p:nvPr/>
        </p:nvSpPr>
        <p:spPr>
          <a:xfrm>
            <a:off x="105500" y="158250"/>
            <a:ext cx="4167600" cy="729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highlight>
                  <a:schemeClr val="accent4"/>
                </a:highlight>
                <a:latin typeface="Nunito"/>
                <a:ea typeface="Nunito"/>
                <a:cs typeface="Nunito"/>
                <a:sym typeface="Nunito"/>
              </a:rPr>
              <a:t>*Which channel helped to bring more gross sales in the fiscal year 2021</a:t>
            </a:r>
            <a:endParaRPr sz="1600">
              <a:highlight>
                <a:schemeClr val="accent4"/>
              </a:highlight>
              <a:latin typeface="Nunito"/>
              <a:ea typeface="Nunito"/>
              <a:cs typeface="Nunito"/>
              <a:sym typeface="Nunito"/>
            </a:endParaRPr>
          </a:p>
          <a:p>
            <a:pPr indent="0" lvl="0" marL="0" rtl="0" algn="l">
              <a:spcBef>
                <a:spcPts val="0"/>
              </a:spcBef>
              <a:spcAft>
                <a:spcPts val="0"/>
              </a:spcAft>
              <a:buNone/>
            </a:pPr>
            <a:r>
              <a:rPr lang="en-US" sz="1600">
                <a:highlight>
                  <a:schemeClr val="accent4"/>
                </a:highlight>
                <a:latin typeface="Nunito"/>
                <a:ea typeface="Nunito"/>
                <a:cs typeface="Nunito"/>
                <a:sym typeface="Nunito"/>
              </a:rPr>
              <a:t>and the percentage of contribution? The final output contains these fields,</a:t>
            </a:r>
            <a:endParaRPr sz="1600">
              <a:highlight>
                <a:schemeClr val="accent4"/>
              </a:highlight>
              <a:latin typeface="Nunito"/>
              <a:ea typeface="Nunito"/>
              <a:cs typeface="Nunito"/>
              <a:sym typeface="Nunito"/>
            </a:endParaRPr>
          </a:p>
          <a:p>
            <a:pPr indent="0" lvl="0" marL="0" rtl="0" algn="l">
              <a:spcBef>
                <a:spcPts val="0"/>
              </a:spcBef>
              <a:spcAft>
                <a:spcPts val="0"/>
              </a:spcAft>
              <a:buNone/>
            </a:pPr>
            <a:r>
              <a:rPr lang="en-US" sz="1600">
                <a:highlight>
                  <a:schemeClr val="accent4"/>
                </a:highlight>
                <a:latin typeface="Nunito"/>
                <a:ea typeface="Nunito"/>
                <a:cs typeface="Nunito"/>
                <a:sym typeface="Nunito"/>
              </a:rPr>
              <a:t>channel</a:t>
            </a:r>
            <a:endParaRPr sz="1600">
              <a:highlight>
                <a:schemeClr val="accent4"/>
              </a:highlight>
              <a:latin typeface="Nunito"/>
              <a:ea typeface="Nunito"/>
              <a:cs typeface="Nunito"/>
              <a:sym typeface="Nunito"/>
            </a:endParaRPr>
          </a:p>
          <a:p>
            <a:pPr indent="0" lvl="0" marL="0" rtl="0" algn="l">
              <a:spcBef>
                <a:spcPts val="0"/>
              </a:spcBef>
              <a:spcAft>
                <a:spcPts val="0"/>
              </a:spcAft>
              <a:buNone/>
            </a:pPr>
            <a:r>
              <a:rPr lang="en-US" sz="1600">
                <a:highlight>
                  <a:schemeClr val="accent4"/>
                </a:highlight>
                <a:latin typeface="Nunito"/>
                <a:ea typeface="Nunito"/>
                <a:cs typeface="Nunito"/>
                <a:sym typeface="Nunito"/>
              </a:rPr>
              <a:t>gross_sales_mln</a:t>
            </a:r>
            <a:endParaRPr sz="1600">
              <a:highlight>
                <a:schemeClr val="accent4"/>
              </a:highlight>
              <a:latin typeface="Nunito"/>
              <a:ea typeface="Nunito"/>
              <a:cs typeface="Nunito"/>
              <a:sym typeface="Nunito"/>
            </a:endParaRPr>
          </a:p>
          <a:p>
            <a:pPr indent="0" lvl="0" marL="0" rtl="0" algn="l">
              <a:spcBef>
                <a:spcPts val="0"/>
              </a:spcBef>
              <a:spcAft>
                <a:spcPts val="0"/>
              </a:spcAft>
              <a:buNone/>
            </a:pPr>
            <a:r>
              <a:rPr lang="en-US" sz="1600">
                <a:highlight>
                  <a:schemeClr val="accent4"/>
                </a:highlight>
                <a:latin typeface="Nunito"/>
                <a:ea typeface="Nunito"/>
                <a:cs typeface="Nunito"/>
                <a:sym typeface="Nunito"/>
              </a:rPr>
              <a:t>percentage</a:t>
            </a:r>
            <a:endParaRPr sz="1600">
              <a:highlight>
                <a:schemeClr val="accent4"/>
              </a:highlight>
              <a:latin typeface="Nunito"/>
              <a:ea typeface="Nunito"/>
              <a:cs typeface="Nunito"/>
              <a:sym typeface="Nunito"/>
            </a:endParaRPr>
          </a:p>
          <a:p>
            <a:pPr indent="0" lvl="0" marL="0" rtl="0" algn="l">
              <a:spcBef>
                <a:spcPts val="0"/>
              </a:spcBef>
              <a:spcAft>
                <a:spcPts val="0"/>
              </a:spcAft>
              <a:buNone/>
            </a:pPr>
            <a:r>
              <a:rPr lang="en-US" sz="1600">
                <a:highlight>
                  <a:schemeClr val="accent4"/>
                </a:highlight>
                <a:latin typeface="Nunito"/>
                <a:ea typeface="Nunito"/>
                <a:cs typeface="Nunito"/>
                <a:sym typeface="Nunito"/>
              </a:rPr>
              <a:t>*/</a:t>
            </a:r>
            <a:endParaRPr sz="1600">
              <a:highlight>
                <a:schemeClr val="accent4"/>
              </a:highlight>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US" sz="1600">
                <a:solidFill>
                  <a:schemeClr val="lt1"/>
                </a:solidFill>
                <a:highlight>
                  <a:schemeClr val="accent3"/>
                </a:highlight>
                <a:latin typeface="Nunito"/>
                <a:ea typeface="Nunito"/>
                <a:cs typeface="Nunito"/>
                <a:sym typeface="Nunito"/>
              </a:rPr>
              <a:t>with gs2021 as </a:t>
            </a:r>
            <a:endParaRPr b="1"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b="1" lang="en-US" sz="1600">
                <a:solidFill>
                  <a:schemeClr val="lt1"/>
                </a:solidFill>
                <a:highlight>
                  <a:schemeClr val="accent3"/>
                </a:highlight>
                <a:latin typeface="Nunito"/>
                <a:ea typeface="Nunito"/>
                <a:cs typeface="Nunito"/>
                <a:sym typeface="Nunito"/>
              </a:rPr>
              <a:t>(select round(sum(sold_quantity*gross_price)/1000000,3)  as gross_sales_mln,channel</a:t>
            </a:r>
            <a:endParaRPr b="1"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t/>
            </a:r>
            <a:endParaRPr b="1"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b="1" lang="en-US" sz="1600">
                <a:solidFill>
                  <a:schemeClr val="lt1"/>
                </a:solidFill>
                <a:highlight>
                  <a:schemeClr val="accent3"/>
                </a:highlight>
                <a:latin typeface="Nunito"/>
                <a:ea typeface="Nunito"/>
                <a:cs typeface="Nunito"/>
                <a:sym typeface="Nunito"/>
              </a:rPr>
              <a:t>from dim_customer dc join fact_sales_monthly fsm on </a:t>
            </a:r>
            <a:endParaRPr b="1"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b="1" lang="en-US" sz="1600">
                <a:solidFill>
                  <a:schemeClr val="lt1"/>
                </a:solidFill>
                <a:highlight>
                  <a:schemeClr val="accent3"/>
                </a:highlight>
                <a:latin typeface="Nunito"/>
                <a:ea typeface="Nunito"/>
                <a:cs typeface="Nunito"/>
                <a:sym typeface="Nunito"/>
              </a:rPr>
              <a:t>dc.customer_code=fsm.customer_code join </a:t>
            </a:r>
            <a:endParaRPr b="1"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b="1" lang="en-US" sz="1600">
                <a:solidFill>
                  <a:schemeClr val="lt1"/>
                </a:solidFill>
                <a:highlight>
                  <a:schemeClr val="accent3"/>
                </a:highlight>
                <a:latin typeface="Nunito"/>
                <a:ea typeface="Nunito"/>
                <a:cs typeface="Nunito"/>
                <a:sym typeface="Nunito"/>
              </a:rPr>
              <a:t>fact_gross_price as fgp on fsm.product_code=fgp.product_code</a:t>
            </a:r>
            <a:endParaRPr b="1"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b="1" lang="en-US" sz="1600">
                <a:solidFill>
                  <a:schemeClr val="lt1"/>
                </a:solidFill>
                <a:highlight>
                  <a:schemeClr val="accent3"/>
                </a:highlight>
                <a:latin typeface="Nunito"/>
                <a:ea typeface="Nunito"/>
                <a:cs typeface="Nunito"/>
                <a:sym typeface="Nunito"/>
              </a:rPr>
              <a:t>where fsm.fiscal_year=2021</a:t>
            </a:r>
            <a:endParaRPr b="1"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b="1" lang="en-US" sz="1600">
                <a:solidFill>
                  <a:schemeClr val="lt1"/>
                </a:solidFill>
                <a:highlight>
                  <a:schemeClr val="accent3"/>
                </a:highlight>
                <a:latin typeface="Nunito"/>
                <a:ea typeface="Nunito"/>
                <a:cs typeface="Nunito"/>
                <a:sym typeface="Nunito"/>
              </a:rPr>
              <a:t>group by(channel)</a:t>
            </a:r>
            <a:endParaRPr b="1"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b="1" lang="en-US" sz="1600">
                <a:solidFill>
                  <a:schemeClr val="lt1"/>
                </a:solidFill>
                <a:highlight>
                  <a:schemeClr val="accent3"/>
                </a:highlight>
                <a:latin typeface="Nunito"/>
                <a:ea typeface="Nunito"/>
                <a:cs typeface="Nunito"/>
                <a:sym typeface="Nunito"/>
              </a:rPr>
              <a:t>order by gross_sales_mln desc)</a:t>
            </a:r>
            <a:endParaRPr b="1"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t/>
            </a:r>
            <a:endParaRPr b="1"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b="1" lang="en-US" sz="1600">
                <a:solidFill>
                  <a:schemeClr val="lt1"/>
                </a:solidFill>
                <a:highlight>
                  <a:schemeClr val="accent3"/>
                </a:highlight>
                <a:latin typeface="Nunito"/>
                <a:ea typeface="Nunito"/>
                <a:cs typeface="Nunito"/>
                <a:sym typeface="Nunito"/>
              </a:rPr>
              <a:t>select *,gross_sales_mln*100/sum(gross_sales_mln) over() as percentage from gs2021</a:t>
            </a:r>
            <a:endParaRPr b="1"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t/>
            </a:r>
            <a:endParaRPr b="1" sz="1600">
              <a:highlight>
                <a:schemeClr val="accent3"/>
              </a:highlight>
              <a:latin typeface="Nunito"/>
              <a:ea typeface="Nunito"/>
              <a:cs typeface="Nunito"/>
              <a:sym typeface="Nunito"/>
            </a:endParaRPr>
          </a:p>
          <a:p>
            <a:pPr indent="0" lvl="0" marL="0" rtl="0" algn="l">
              <a:spcBef>
                <a:spcPts val="0"/>
              </a:spcBef>
              <a:spcAft>
                <a:spcPts val="0"/>
              </a:spcAft>
              <a:buNone/>
            </a:pPr>
            <a:r>
              <a:t/>
            </a:r>
            <a:endParaRPr b="1" sz="1600">
              <a:highlight>
                <a:schemeClr val="accent3"/>
              </a:highlight>
              <a:latin typeface="Nunito"/>
              <a:ea typeface="Nunito"/>
              <a:cs typeface="Nunito"/>
              <a:sym typeface="Nunito"/>
            </a:endParaRPr>
          </a:p>
        </p:txBody>
      </p:sp>
      <p:sp>
        <p:nvSpPr>
          <p:cNvPr id="361" name="Google Shape;361;p10"/>
          <p:cNvSpPr txBox="1"/>
          <p:nvPr/>
        </p:nvSpPr>
        <p:spPr>
          <a:xfrm>
            <a:off x="4800600" y="228600"/>
            <a:ext cx="7174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highlight>
                  <a:schemeClr val="lt2"/>
                </a:highlight>
                <a:latin typeface="Nunito"/>
                <a:ea typeface="Nunito"/>
                <a:cs typeface="Nunito"/>
                <a:sym typeface="Nunito"/>
              </a:rPr>
              <a:t>There is a huge gap between gross sales of  Retailer Channel (73.22%.) and other channel.Further analysis is required to determine the reason of this disparity </a:t>
            </a:r>
            <a:r>
              <a:rPr b="1" lang="en-US" sz="1700">
                <a:highlight>
                  <a:schemeClr val="lt2"/>
                </a:highlight>
                <a:latin typeface="Nunito"/>
                <a:ea typeface="Nunito"/>
                <a:cs typeface="Nunito"/>
                <a:sym typeface="Nunito"/>
              </a:rPr>
              <a:t>among channel sales.</a:t>
            </a:r>
            <a:endParaRPr b="1" sz="1700">
              <a:highlight>
                <a:schemeClr val="lt2"/>
              </a:highlight>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descr="Division wise Quantity Sold " id="366" name="Google Shape;366;p11"/>
          <p:cNvPicPr preferRelativeResize="0"/>
          <p:nvPr/>
        </p:nvPicPr>
        <p:blipFill rotWithShape="1">
          <a:blip r:embed="rId3">
            <a:alphaModFix/>
          </a:blip>
          <a:srcRect b="0" l="0" r="0" t="0"/>
          <a:stretch/>
        </p:blipFill>
        <p:spPr>
          <a:xfrm>
            <a:off x="5416050" y="2883875"/>
            <a:ext cx="6699750" cy="3974125"/>
          </a:xfrm>
          <a:prstGeom prst="rect">
            <a:avLst/>
          </a:prstGeom>
          <a:noFill/>
          <a:ln>
            <a:noFill/>
          </a:ln>
        </p:spPr>
      </p:pic>
      <p:sp>
        <p:nvSpPr>
          <p:cNvPr id="367" name="Google Shape;367;p11"/>
          <p:cNvSpPr txBox="1"/>
          <p:nvPr/>
        </p:nvSpPr>
        <p:spPr>
          <a:xfrm>
            <a:off x="70350" y="175850"/>
            <a:ext cx="4941300" cy="701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highlight>
                  <a:schemeClr val="accent4"/>
                </a:highlight>
                <a:latin typeface="Nunito"/>
                <a:ea typeface="Nunito"/>
                <a:cs typeface="Nunito"/>
                <a:sym typeface="Nunito"/>
              </a:rPr>
              <a:t>*Get the Top 3 products in each division that have a high</a:t>
            </a:r>
            <a:endParaRPr sz="1700">
              <a:highlight>
                <a:schemeClr val="accent4"/>
              </a:highlight>
              <a:latin typeface="Nunito"/>
              <a:ea typeface="Nunito"/>
              <a:cs typeface="Nunito"/>
              <a:sym typeface="Nunito"/>
            </a:endParaRPr>
          </a:p>
          <a:p>
            <a:pPr indent="0" lvl="0" marL="0" rtl="0" algn="l">
              <a:spcBef>
                <a:spcPts val="0"/>
              </a:spcBef>
              <a:spcAft>
                <a:spcPts val="0"/>
              </a:spcAft>
              <a:buNone/>
            </a:pPr>
            <a:r>
              <a:rPr lang="en-US" sz="1700">
                <a:highlight>
                  <a:schemeClr val="accent4"/>
                </a:highlight>
                <a:latin typeface="Nunito"/>
                <a:ea typeface="Nunito"/>
                <a:cs typeface="Nunito"/>
                <a:sym typeface="Nunito"/>
              </a:rPr>
              <a:t>total_sold_quantity in the fiscal_year 2021? The final output contains these fields,</a:t>
            </a:r>
            <a:endParaRPr sz="1700">
              <a:highlight>
                <a:schemeClr val="accent4"/>
              </a:highlight>
              <a:latin typeface="Nunito"/>
              <a:ea typeface="Nunito"/>
              <a:cs typeface="Nunito"/>
              <a:sym typeface="Nunito"/>
            </a:endParaRPr>
          </a:p>
          <a:p>
            <a:pPr indent="0" lvl="0" marL="0" rtl="0" algn="l">
              <a:spcBef>
                <a:spcPts val="0"/>
              </a:spcBef>
              <a:spcAft>
                <a:spcPts val="0"/>
              </a:spcAft>
              <a:buNone/>
            </a:pPr>
            <a:r>
              <a:rPr lang="en-US" sz="1700">
                <a:highlight>
                  <a:schemeClr val="accent4"/>
                </a:highlight>
                <a:latin typeface="Nunito"/>
                <a:ea typeface="Nunito"/>
                <a:cs typeface="Nunito"/>
                <a:sym typeface="Nunito"/>
              </a:rPr>
              <a:t>division</a:t>
            </a:r>
            <a:endParaRPr sz="1700">
              <a:highlight>
                <a:schemeClr val="accent4"/>
              </a:highlight>
              <a:latin typeface="Nunito"/>
              <a:ea typeface="Nunito"/>
              <a:cs typeface="Nunito"/>
              <a:sym typeface="Nunito"/>
            </a:endParaRPr>
          </a:p>
          <a:p>
            <a:pPr indent="0" lvl="0" marL="0" rtl="0" algn="l">
              <a:spcBef>
                <a:spcPts val="0"/>
              </a:spcBef>
              <a:spcAft>
                <a:spcPts val="0"/>
              </a:spcAft>
              <a:buNone/>
            </a:pPr>
            <a:r>
              <a:rPr lang="en-US" sz="1700">
                <a:highlight>
                  <a:schemeClr val="accent4"/>
                </a:highlight>
                <a:latin typeface="Nunito"/>
                <a:ea typeface="Nunito"/>
                <a:cs typeface="Nunito"/>
                <a:sym typeface="Nunito"/>
              </a:rPr>
              <a:t>product_code</a:t>
            </a:r>
            <a:endParaRPr sz="1700">
              <a:highlight>
                <a:schemeClr val="accent4"/>
              </a:highlight>
              <a:latin typeface="Nunito"/>
              <a:ea typeface="Nunito"/>
              <a:cs typeface="Nunito"/>
              <a:sym typeface="Nunito"/>
            </a:endParaRPr>
          </a:p>
          <a:p>
            <a:pPr indent="0" lvl="0" marL="0" rtl="0" algn="l">
              <a:spcBef>
                <a:spcPts val="0"/>
              </a:spcBef>
              <a:spcAft>
                <a:spcPts val="0"/>
              </a:spcAft>
              <a:buNone/>
            </a:pPr>
            <a:r>
              <a:rPr lang="en-US" sz="1700">
                <a:highlight>
                  <a:schemeClr val="accent4"/>
                </a:highlight>
                <a:latin typeface="Nunito"/>
                <a:ea typeface="Nunito"/>
                <a:cs typeface="Nunito"/>
                <a:sym typeface="Nunito"/>
              </a:rPr>
              <a:t>product</a:t>
            </a:r>
            <a:endParaRPr sz="1700">
              <a:highlight>
                <a:schemeClr val="accent4"/>
              </a:highlight>
              <a:latin typeface="Nunito"/>
              <a:ea typeface="Nunito"/>
              <a:cs typeface="Nunito"/>
              <a:sym typeface="Nunito"/>
            </a:endParaRPr>
          </a:p>
          <a:p>
            <a:pPr indent="0" lvl="0" marL="0" rtl="0" algn="l">
              <a:spcBef>
                <a:spcPts val="0"/>
              </a:spcBef>
              <a:spcAft>
                <a:spcPts val="0"/>
              </a:spcAft>
              <a:buNone/>
            </a:pPr>
            <a:r>
              <a:rPr lang="en-US" sz="1700">
                <a:highlight>
                  <a:schemeClr val="accent4"/>
                </a:highlight>
                <a:latin typeface="Nunito"/>
                <a:ea typeface="Nunito"/>
                <a:cs typeface="Nunito"/>
                <a:sym typeface="Nunito"/>
              </a:rPr>
              <a:t>total_sold_quantity</a:t>
            </a:r>
            <a:endParaRPr sz="1700">
              <a:highlight>
                <a:schemeClr val="accent4"/>
              </a:highlight>
              <a:latin typeface="Nunito"/>
              <a:ea typeface="Nunito"/>
              <a:cs typeface="Nunito"/>
              <a:sym typeface="Nunito"/>
            </a:endParaRPr>
          </a:p>
          <a:p>
            <a:pPr indent="0" lvl="0" marL="0" rtl="0" algn="l">
              <a:spcBef>
                <a:spcPts val="0"/>
              </a:spcBef>
              <a:spcAft>
                <a:spcPts val="0"/>
              </a:spcAft>
              <a:buNone/>
            </a:pPr>
            <a:r>
              <a:rPr lang="en-US" sz="1700">
                <a:highlight>
                  <a:schemeClr val="accent4"/>
                </a:highlight>
                <a:latin typeface="Nunito"/>
                <a:ea typeface="Nunito"/>
                <a:cs typeface="Nunito"/>
                <a:sym typeface="Nunito"/>
              </a:rPr>
              <a:t>rank_order</a:t>
            </a:r>
            <a:endParaRPr sz="1700">
              <a:highlight>
                <a:schemeClr val="accent4"/>
              </a:highlight>
              <a:latin typeface="Nunito"/>
              <a:ea typeface="Nunito"/>
              <a:cs typeface="Nunito"/>
              <a:sym typeface="Nunito"/>
            </a:endParaRPr>
          </a:p>
          <a:p>
            <a:pPr indent="0" lvl="0" marL="0" rtl="0" algn="l">
              <a:spcBef>
                <a:spcPts val="0"/>
              </a:spcBef>
              <a:spcAft>
                <a:spcPts val="0"/>
              </a:spcAft>
              <a:buNone/>
            </a:pPr>
            <a:r>
              <a:rPr lang="en-US" sz="1700">
                <a:highlight>
                  <a:schemeClr val="accent4"/>
                </a:highlight>
                <a:latin typeface="Nunito"/>
                <a:ea typeface="Nunito"/>
                <a:cs typeface="Nunito"/>
                <a:sym typeface="Nunito"/>
              </a:rPr>
              <a:t>*/</a:t>
            </a:r>
            <a:endParaRPr sz="1700">
              <a:highlight>
                <a:schemeClr val="accent4"/>
              </a:highlight>
              <a:latin typeface="Nunito"/>
              <a:ea typeface="Nunito"/>
              <a:cs typeface="Nunito"/>
              <a:sym typeface="Nunito"/>
            </a:endParaRPr>
          </a:p>
          <a:p>
            <a:pPr indent="0" lvl="0" marL="0" rtl="0" algn="l">
              <a:spcBef>
                <a:spcPts val="0"/>
              </a:spcBef>
              <a:spcAft>
                <a:spcPts val="0"/>
              </a:spcAft>
              <a:buNone/>
            </a:pPr>
            <a:r>
              <a:t/>
            </a:r>
            <a:endParaRPr sz="1700">
              <a:latin typeface="Nunito"/>
              <a:ea typeface="Nunito"/>
              <a:cs typeface="Nunito"/>
              <a:sym typeface="Nunito"/>
            </a:endParaRPr>
          </a:p>
          <a:p>
            <a:pPr indent="0" lvl="0" marL="0" rtl="0" algn="l">
              <a:spcBef>
                <a:spcPts val="0"/>
              </a:spcBef>
              <a:spcAft>
                <a:spcPts val="0"/>
              </a:spcAft>
              <a:buNone/>
            </a:pPr>
            <a:r>
              <a:rPr b="1" lang="en-US" sz="1700">
                <a:solidFill>
                  <a:schemeClr val="lt1"/>
                </a:solidFill>
                <a:highlight>
                  <a:schemeClr val="accent3"/>
                </a:highlight>
                <a:latin typeface="Nunito"/>
                <a:ea typeface="Nunito"/>
                <a:cs typeface="Nunito"/>
                <a:sym typeface="Nunito"/>
              </a:rPr>
              <a:t>with tp2021 as </a:t>
            </a:r>
            <a:endParaRPr b="1"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b="1" lang="en-US" sz="1700">
                <a:solidFill>
                  <a:schemeClr val="lt1"/>
                </a:solidFill>
                <a:highlight>
                  <a:schemeClr val="accent3"/>
                </a:highlight>
                <a:latin typeface="Nunito"/>
                <a:ea typeface="Nunito"/>
                <a:cs typeface="Nunito"/>
                <a:sym typeface="Nunito"/>
              </a:rPr>
              <a:t>(select sum(sold_quantity)  as total_sold_quantity,</a:t>
            </a:r>
            <a:endParaRPr b="1"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b="1" lang="en-US" sz="1700">
                <a:solidFill>
                  <a:schemeClr val="lt1"/>
                </a:solidFill>
                <a:highlight>
                  <a:schemeClr val="accent3"/>
                </a:highlight>
                <a:latin typeface="Nunito"/>
                <a:ea typeface="Nunito"/>
                <a:cs typeface="Nunito"/>
                <a:sym typeface="Nunito"/>
              </a:rPr>
              <a:t>division,product,fsm.product_code,</a:t>
            </a:r>
            <a:endParaRPr b="1"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b="1" lang="en-US" sz="1700">
                <a:solidFill>
                  <a:schemeClr val="lt1"/>
                </a:solidFill>
                <a:highlight>
                  <a:schemeClr val="accent3"/>
                </a:highlight>
                <a:latin typeface="Nunito"/>
                <a:ea typeface="Nunito"/>
                <a:cs typeface="Nunito"/>
                <a:sym typeface="Nunito"/>
              </a:rPr>
              <a:t>rank() over(partition by division order by sum(sold_quantity) desc) as rank_order</a:t>
            </a:r>
            <a:endParaRPr b="1"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b="1" lang="en-US" sz="1700">
                <a:solidFill>
                  <a:schemeClr val="lt1"/>
                </a:solidFill>
                <a:highlight>
                  <a:schemeClr val="accent3"/>
                </a:highlight>
                <a:latin typeface="Nunito"/>
                <a:ea typeface="Nunito"/>
                <a:cs typeface="Nunito"/>
                <a:sym typeface="Nunito"/>
              </a:rPr>
              <a:t>from fact_sales_monthly fsm </a:t>
            </a:r>
            <a:endParaRPr b="1"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b="1" lang="en-US" sz="1700">
                <a:solidFill>
                  <a:schemeClr val="lt1"/>
                </a:solidFill>
                <a:highlight>
                  <a:schemeClr val="accent3"/>
                </a:highlight>
                <a:latin typeface="Nunito"/>
                <a:ea typeface="Nunito"/>
                <a:cs typeface="Nunito"/>
                <a:sym typeface="Nunito"/>
              </a:rPr>
              <a:t> join </a:t>
            </a:r>
            <a:endParaRPr b="1"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b="1" lang="en-US" sz="1700">
                <a:solidFill>
                  <a:schemeClr val="lt1"/>
                </a:solidFill>
                <a:highlight>
                  <a:schemeClr val="accent3"/>
                </a:highlight>
                <a:latin typeface="Nunito"/>
                <a:ea typeface="Nunito"/>
                <a:cs typeface="Nunito"/>
                <a:sym typeface="Nunito"/>
              </a:rPr>
              <a:t>dim_product dp  on fsm.product_code=dp.product_code</a:t>
            </a:r>
            <a:endParaRPr b="1"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b="1" lang="en-US" sz="1700">
                <a:solidFill>
                  <a:schemeClr val="lt1"/>
                </a:solidFill>
                <a:highlight>
                  <a:schemeClr val="accent3"/>
                </a:highlight>
                <a:latin typeface="Nunito"/>
                <a:ea typeface="Nunito"/>
                <a:cs typeface="Nunito"/>
                <a:sym typeface="Nunito"/>
              </a:rPr>
              <a:t>where fsm.fiscal_year=2021</a:t>
            </a:r>
            <a:endParaRPr b="1"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b="1" lang="en-US" sz="1700">
                <a:solidFill>
                  <a:schemeClr val="lt1"/>
                </a:solidFill>
                <a:highlight>
                  <a:schemeClr val="accent3"/>
                </a:highlight>
                <a:latin typeface="Nunito"/>
                <a:ea typeface="Nunito"/>
                <a:cs typeface="Nunito"/>
                <a:sym typeface="Nunito"/>
              </a:rPr>
              <a:t>group by division,product,fsm.product_code)</a:t>
            </a:r>
            <a:endParaRPr b="1"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b="1" lang="en-US" sz="1700">
                <a:solidFill>
                  <a:schemeClr val="lt1"/>
                </a:solidFill>
                <a:highlight>
                  <a:schemeClr val="accent3"/>
                </a:highlight>
                <a:latin typeface="Nunito"/>
                <a:ea typeface="Nunito"/>
                <a:cs typeface="Nunito"/>
                <a:sym typeface="Nunito"/>
              </a:rPr>
              <a:t>select *  from tp2021</a:t>
            </a:r>
            <a:endParaRPr b="1"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b="1" lang="en-US" sz="1700">
                <a:solidFill>
                  <a:schemeClr val="lt1"/>
                </a:solidFill>
                <a:highlight>
                  <a:schemeClr val="accent3"/>
                </a:highlight>
                <a:latin typeface="Nunito"/>
                <a:ea typeface="Nunito"/>
                <a:cs typeface="Nunito"/>
                <a:sym typeface="Nunito"/>
              </a:rPr>
              <a:t>where rank_order&lt;4</a:t>
            </a:r>
            <a:endParaRPr b="1"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t/>
            </a:r>
            <a:endParaRPr sz="1900">
              <a:latin typeface="Nunito"/>
              <a:ea typeface="Nunito"/>
              <a:cs typeface="Nunito"/>
              <a:sym typeface="Nunito"/>
            </a:endParaRPr>
          </a:p>
        </p:txBody>
      </p:sp>
      <p:sp>
        <p:nvSpPr>
          <p:cNvPr id="368" name="Google Shape;368;p11"/>
          <p:cNvSpPr txBox="1"/>
          <p:nvPr/>
        </p:nvSpPr>
        <p:spPr>
          <a:xfrm>
            <a:off x="5275375" y="369275"/>
            <a:ext cx="650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latin typeface="Nunito"/>
              <a:ea typeface="Nunito"/>
              <a:cs typeface="Nunito"/>
              <a:sym typeface="Nunito"/>
            </a:endParaRPr>
          </a:p>
        </p:txBody>
      </p:sp>
      <p:sp>
        <p:nvSpPr>
          <p:cNvPr id="369" name="Google Shape;369;p11"/>
          <p:cNvSpPr txBox="1"/>
          <p:nvPr/>
        </p:nvSpPr>
        <p:spPr>
          <a:xfrm>
            <a:off x="5257800" y="281350"/>
            <a:ext cx="6506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highlight>
                  <a:schemeClr val="lt2"/>
                </a:highlight>
                <a:latin typeface="Nunito"/>
                <a:ea typeface="Nunito"/>
                <a:cs typeface="Nunito"/>
                <a:sym typeface="Nunito"/>
              </a:rPr>
              <a:t>Digital products division sales are highest among the division .N&amp;S division has sold maximum number of products. </a:t>
            </a:r>
            <a:endParaRPr b="1" sz="2000">
              <a:highlight>
                <a:schemeClr val="lt2"/>
              </a:highlight>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1a3ed59151_0_0"/>
          <p:cNvSpPr txBox="1"/>
          <p:nvPr>
            <p:ph type="ctrTitle"/>
          </p:nvPr>
        </p:nvSpPr>
        <p:spPr>
          <a:xfrm>
            <a:off x="1098675" y="1082850"/>
            <a:ext cx="5673900" cy="3566100"/>
          </a:xfrm>
          <a:prstGeom prst="rect">
            <a:avLst/>
          </a:prstGeom>
        </p:spPr>
        <p:txBody>
          <a:bodyPr anchorCtr="0" anchor="ctr" bIns="121900" lIns="121900" spcFirstLastPara="1" rIns="121900" wrap="square" tIns="121900">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Goal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Answer ad-hoc requests ,visualize the result and present the insights.</a:t>
            </a:r>
            <a:endParaRPr/>
          </a:p>
          <a:p>
            <a:pPr indent="0" lvl="0" marL="0" rtl="0" algn="l">
              <a:spcBef>
                <a:spcPts val="0"/>
              </a:spcBef>
              <a:spcAft>
                <a:spcPts val="0"/>
              </a:spcAft>
              <a:buNone/>
            </a:pPr>
            <a:r>
              <a:rPr lang="en-US"/>
              <a:t> </a:t>
            </a:r>
            <a:endParaRPr/>
          </a:p>
        </p:txBody>
      </p:sp>
      <p:sp>
        <p:nvSpPr>
          <p:cNvPr id="283" name="Google Shape;283;g21a3ed59151_0_0"/>
          <p:cNvSpPr txBox="1"/>
          <p:nvPr>
            <p:ph idx="1" type="subTitle"/>
          </p:nvPr>
        </p:nvSpPr>
        <p:spPr>
          <a:xfrm>
            <a:off x="6693350" y="1727043"/>
            <a:ext cx="5673900" cy="2922000"/>
          </a:xfrm>
          <a:prstGeom prst="rect">
            <a:avLst/>
          </a:prstGeom>
        </p:spPr>
        <p:txBody>
          <a:bodyPr anchorCtr="0" anchor="t" bIns="121900" lIns="121900" spcFirstLastPara="1" rIns="121900" wrap="square" tIns="121900">
            <a:normAutofit lnSpcReduction="10000"/>
          </a:bodyPr>
          <a:lstStyle/>
          <a:p>
            <a:pPr indent="0" lvl="0" marL="0" rtl="0" algn="l">
              <a:spcBef>
                <a:spcPts val="0"/>
              </a:spcBef>
              <a:spcAft>
                <a:spcPts val="0"/>
              </a:spcAft>
              <a:buNone/>
            </a:pPr>
            <a:r>
              <a:rPr lang="en-US"/>
              <a:t>Tools used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MySql DBMS for loading the database and running sql queries.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Tableau Desktop for visualizing the sql query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Google slide to present the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descr="APAC Region Markets" id="288" name="Google Shape;288;p2"/>
          <p:cNvPicPr preferRelativeResize="0"/>
          <p:nvPr/>
        </p:nvPicPr>
        <p:blipFill rotWithShape="1">
          <a:blip r:embed="rId3">
            <a:alphaModFix/>
          </a:blip>
          <a:srcRect b="0" l="0" r="0" t="0"/>
          <a:stretch/>
        </p:blipFill>
        <p:spPr>
          <a:xfrm>
            <a:off x="7162800" y="2510588"/>
            <a:ext cx="5029200" cy="4219075"/>
          </a:xfrm>
          <a:prstGeom prst="rect">
            <a:avLst/>
          </a:prstGeom>
          <a:noFill/>
          <a:ln cap="flat" cmpd="sng" w="28575">
            <a:solidFill>
              <a:srgbClr val="000000"/>
            </a:solidFill>
            <a:prstDash val="solid"/>
            <a:round/>
            <a:headEnd len="sm" w="sm" type="none"/>
            <a:tailEnd len="sm" w="sm" type="none"/>
          </a:ln>
        </p:spPr>
      </p:pic>
      <p:sp>
        <p:nvSpPr>
          <p:cNvPr id="289" name="Google Shape;289;p2"/>
          <p:cNvSpPr txBox="1"/>
          <p:nvPr/>
        </p:nvSpPr>
        <p:spPr>
          <a:xfrm>
            <a:off x="88000" y="4554400"/>
            <a:ext cx="56622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lt1"/>
                </a:solidFill>
                <a:highlight>
                  <a:schemeClr val="accent3"/>
                </a:highlight>
                <a:latin typeface="Nunito"/>
                <a:ea typeface="Nunito"/>
                <a:cs typeface="Nunito"/>
                <a:sym typeface="Nunito"/>
              </a:rPr>
              <a:t>select market from dim_customer</a:t>
            </a:r>
            <a:endParaRPr sz="25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2500">
                <a:solidFill>
                  <a:schemeClr val="lt1"/>
                </a:solidFill>
                <a:highlight>
                  <a:schemeClr val="accent3"/>
                </a:highlight>
                <a:latin typeface="Nunito"/>
                <a:ea typeface="Nunito"/>
                <a:cs typeface="Nunito"/>
                <a:sym typeface="Nunito"/>
              </a:rPr>
              <a:t>where customer='Atliq Exclusive' and region = 'APAC'</a:t>
            </a:r>
            <a:endParaRPr sz="25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t/>
            </a:r>
            <a:endParaRPr>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t/>
            </a:r>
            <a:endParaRPr sz="1600">
              <a:highlight>
                <a:schemeClr val="accent1"/>
              </a:highlight>
              <a:latin typeface="Nunito"/>
              <a:ea typeface="Nunito"/>
              <a:cs typeface="Nunito"/>
              <a:sym typeface="Nunito"/>
            </a:endParaRPr>
          </a:p>
        </p:txBody>
      </p:sp>
      <p:sp>
        <p:nvSpPr>
          <p:cNvPr id="290" name="Google Shape;290;p2"/>
          <p:cNvSpPr txBox="1"/>
          <p:nvPr/>
        </p:nvSpPr>
        <p:spPr>
          <a:xfrm>
            <a:off x="88000" y="2307550"/>
            <a:ext cx="51348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highlight>
                  <a:schemeClr val="accent4"/>
                </a:highlight>
                <a:latin typeface="Nunito"/>
                <a:ea typeface="Nunito"/>
                <a:cs typeface="Nunito"/>
                <a:sym typeface="Nunito"/>
              </a:rPr>
              <a:t>* Provide the list of markets in which customer "Atliq Exclusive" operates its</a:t>
            </a:r>
            <a:endParaRPr sz="1700">
              <a:highlight>
                <a:schemeClr val="accent4"/>
              </a:highlight>
              <a:latin typeface="Nunito"/>
              <a:ea typeface="Nunito"/>
              <a:cs typeface="Nunito"/>
              <a:sym typeface="Nunito"/>
            </a:endParaRPr>
          </a:p>
          <a:p>
            <a:pPr indent="0" lvl="0" marL="0" rtl="0" algn="l">
              <a:spcBef>
                <a:spcPts val="0"/>
              </a:spcBef>
              <a:spcAft>
                <a:spcPts val="0"/>
              </a:spcAft>
              <a:buNone/>
            </a:pPr>
            <a:r>
              <a:rPr lang="en-US" sz="1700">
                <a:highlight>
                  <a:schemeClr val="accent4"/>
                </a:highlight>
                <a:latin typeface="Nunito"/>
                <a:ea typeface="Nunito"/>
                <a:cs typeface="Nunito"/>
                <a:sym typeface="Nunito"/>
              </a:rPr>
              <a:t>business in the APAC region.</a:t>
            </a:r>
            <a:endParaRPr sz="1700">
              <a:highlight>
                <a:schemeClr val="accent4"/>
              </a:highlight>
              <a:latin typeface="Nunito"/>
              <a:ea typeface="Nunito"/>
              <a:cs typeface="Nunito"/>
              <a:sym typeface="Nunito"/>
            </a:endParaRPr>
          </a:p>
          <a:p>
            <a:pPr indent="0" lvl="0" marL="0" rtl="0" algn="l">
              <a:spcBef>
                <a:spcPts val="0"/>
              </a:spcBef>
              <a:spcAft>
                <a:spcPts val="0"/>
              </a:spcAft>
              <a:buNone/>
            </a:pPr>
            <a:r>
              <a:rPr lang="en-US" sz="1700">
                <a:highlight>
                  <a:schemeClr val="accent4"/>
                </a:highlight>
                <a:latin typeface="Nunito"/>
                <a:ea typeface="Nunito"/>
                <a:cs typeface="Nunito"/>
                <a:sym typeface="Nunito"/>
              </a:rPr>
              <a:t>*/</a:t>
            </a:r>
            <a:endParaRPr sz="1700">
              <a:highlight>
                <a:schemeClr val="accent4"/>
              </a:highlight>
              <a:latin typeface="Nunito"/>
              <a:ea typeface="Nunito"/>
              <a:cs typeface="Nunito"/>
              <a:sym typeface="Nunito"/>
            </a:endParaRPr>
          </a:p>
          <a:p>
            <a:pPr indent="0" lvl="0" marL="0" rtl="0" algn="l">
              <a:spcBef>
                <a:spcPts val="0"/>
              </a:spcBef>
              <a:spcAft>
                <a:spcPts val="0"/>
              </a:spcAft>
              <a:buNone/>
            </a:pPr>
            <a:r>
              <a:t/>
            </a:r>
            <a:endParaRPr sz="1700">
              <a:highlight>
                <a:schemeClr val="dk1"/>
              </a:highlight>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descr="Unique Products" id="295" name="Google Shape;295;p3"/>
          <p:cNvPicPr preferRelativeResize="0"/>
          <p:nvPr/>
        </p:nvPicPr>
        <p:blipFill rotWithShape="1">
          <a:blip r:embed="rId3">
            <a:alphaModFix/>
          </a:blip>
          <a:srcRect b="0" l="0" r="0" t="0"/>
          <a:stretch/>
        </p:blipFill>
        <p:spPr>
          <a:xfrm>
            <a:off x="5411200" y="2028813"/>
            <a:ext cx="6780801" cy="4829175"/>
          </a:xfrm>
          <a:prstGeom prst="rect">
            <a:avLst/>
          </a:prstGeom>
          <a:noFill/>
          <a:ln>
            <a:noFill/>
          </a:ln>
        </p:spPr>
      </p:pic>
      <p:sp>
        <p:nvSpPr>
          <p:cNvPr id="296" name="Google Shape;296;p3"/>
          <p:cNvSpPr txBox="1"/>
          <p:nvPr/>
        </p:nvSpPr>
        <p:spPr>
          <a:xfrm>
            <a:off x="158250" y="226875"/>
            <a:ext cx="3780900" cy="697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dk2"/>
                </a:solidFill>
                <a:highlight>
                  <a:schemeClr val="accent4"/>
                </a:highlight>
                <a:latin typeface="Nunito"/>
                <a:ea typeface="Nunito"/>
                <a:cs typeface="Nunito"/>
                <a:sym typeface="Nunito"/>
              </a:rPr>
              <a:t>What is the percentage of unique product increase in 2021 vs. 2020? The</a:t>
            </a:r>
            <a:endParaRPr b="1" sz="1500">
              <a:solidFill>
                <a:schemeClr val="dk2"/>
              </a:solidFill>
              <a:highlight>
                <a:schemeClr val="accent4"/>
              </a:highlight>
              <a:latin typeface="Nunito"/>
              <a:ea typeface="Nunito"/>
              <a:cs typeface="Nunito"/>
              <a:sym typeface="Nunito"/>
            </a:endParaRPr>
          </a:p>
          <a:p>
            <a:pPr indent="0" lvl="0" marL="0" rtl="0" algn="l">
              <a:spcBef>
                <a:spcPts val="0"/>
              </a:spcBef>
              <a:spcAft>
                <a:spcPts val="0"/>
              </a:spcAft>
              <a:buNone/>
            </a:pPr>
            <a:r>
              <a:rPr b="1" lang="en-US" sz="1500">
                <a:solidFill>
                  <a:schemeClr val="dk2"/>
                </a:solidFill>
                <a:highlight>
                  <a:schemeClr val="accent4"/>
                </a:highlight>
                <a:latin typeface="Nunito"/>
                <a:ea typeface="Nunito"/>
                <a:cs typeface="Nunito"/>
                <a:sym typeface="Nunito"/>
              </a:rPr>
              <a:t>final output contains these fields,</a:t>
            </a:r>
            <a:endParaRPr b="1" sz="1500">
              <a:solidFill>
                <a:schemeClr val="dk2"/>
              </a:solidFill>
              <a:highlight>
                <a:schemeClr val="accent4"/>
              </a:highlight>
              <a:latin typeface="Nunito"/>
              <a:ea typeface="Nunito"/>
              <a:cs typeface="Nunito"/>
              <a:sym typeface="Nunito"/>
            </a:endParaRPr>
          </a:p>
          <a:p>
            <a:pPr indent="0" lvl="0" marL="0" rtl="0" algn="l">
              <a:spcBef>
                <a:spcPts val="0"/>
              </a:spcBef>
              <a:spcAft>
                <a:spcPts val="0"/>
              </a:spcAft>
              <a:buNone/>
            </a:pPr>
            <a:r>
              <a:rPr b="1" lang="en-US" sz="1500">
                <a:solidFill>
                  <a:schemeClr val="dk2"/>
                </a:solidFill>
                <a:highlight>
                  <a:schemeClr val="accent4"/>
                </a:highlight>
                <a:latin typeface="Nunito"/>
                <a:ea typeface="Nunito"/>
                <a:cs typeface="Nunito"/>
                <a:sym typeface="Nunito"/>
              </a:rPr>
              <a:t>unique_products_2020</a:t>
            </a:r>
            <a:endParaRPr b="1" sz="1500">
              <a:solidFill>
                <a:schemeClr val="dk2"/>
              </a:solidFill>
              <a:highlight>
                <a:schemeClr val="accent4"/>
              </a:highlight>
              <a:latin typeface="Nunito"/>
              <a:ea typeface="Nunito"/>
              <a:cs typeface="Nunito"/>
              <a:sym typeface="Nunito"/>
            </a:endParaRPr>
          </a:p>
          <a:p>
            <a:pPr indent="0" lvl="0" marL="0" rtl="0" algn="l">
              <a:spcBef>
                <a:spcPts val="0"/>
              </a:spcBef>
              <a:spcAft>
                <a:spcPts val="0"/>
              </a:spcAft>
              <a:buNone/>
            </a:pPr>
            <a:r>
              <a:rPr b="1" lang="en-US" sz="1500">
                <a:solidFill>
                  <a:schemeClr val="dk2"/>
                </a:solidFill>
                <a:highlight>
                  <a:schemeClr val="accent4"/>
                </a:highlight>
                <a:latin typeface="Nunito"/>
                <a:ea typeface="Nunito"/>
                <a:cs typeface="Nunito"/>
                <a:sym typeface="Nunito"/>
              </a:rPr>
              <a:t>unique_products_2021</a:t>
            </a:r>
            <a:endParaRPr b="1" sz="1500">
              <a:solidFill>
                <a:schemeClr val="dk2"/>
              </a:solidFill>
              <a:highlight>
                <a:schemeClr val="accent4"/>
              </a:highlight>
              <a:latin typeface="Nunito"/>
              <a:ea typeface="Nunito"/>
              <a:cs typeface="Nunito"/>
              <a:sym typeface="Nunito"/>
            </a:endParaRPr>
          </a:p>
          <a:p>
            <a:pPr indent="0" lvl="0" marL="0" rtl="0" algn="l">
              <a:spcBef>
                <a:spcPts val="0"/>
              </a:spcBef>
              <a:spcAft>
                <a:spcPts val="0"/>
              </a:spcAft>
              <a:buNone/>
            </a:pPr>
            <a:r>
              <a:rPr b="1" lang="en-US" sz="1500">
                <a:solidFill>
                  <a:schemeClr val="dk2"/>
                </a:solidFill>
                <a:highlight>
                  <a:schemeClr val="accent4"/>
                </a:highlight>
                <a:latin typeface="Nunito"/>
                <a:ea typeface="Nunito"/>
                <a:cs typeface="Nunito"/>
                <a:sym typeface="Nunito"/>
              </a:rPr>
              <a:t>percentage_chg*/</a:t>
            </a:r>
            <a:endParaRPr b="1" sz="1500">
              <a:solidFill>
                <a:schemeClr val="dk2"/>
              </a:solidFill>
              <a:highlight>
                <a:schemeClr val="accent4"/>
              </a:highlight>
              <a:latin typeface="Nunito"/>
              <a:ea typeface="Nunito"/>
              <a:cs typeface="Nunito"/>
              <a:sym typeface="Nunito"/>
            </a:endParaRPr>
          </a:p>
          <a:p>
            <a:pPr indent="0" lvl="0" marL="0" rtl="0" algn="l">
              <a:spcBef>
                <a:spcPts val="0"/>
              </a:spcBef>
              <a:spcAft>
                <a:spcPts val="0"/>
              </a:spcAft>
              <a:buNone/>
            </a:pPr>
            <a:r>
              <a:t/>
            </a:r>
            <a:endParaRPr sz="1500">
              <a:solidFill>
                <a:schemeClr val="lt2"/>
              </a:solidFill>
              <a:highlight>
                <a:schemeClr val="accent4"/>
              </a:highlight>
              <a:latin typeface="Nunito"/>
              <a:ea typeface="Nunito"/>
              <a:cs typeface="Nunito"/>
              <a:sym typeface="Nunito"/>
            </a:endParaRPr>
          </a:p>
          <a:p>
            <a:pPr indent="0" lvl="0" marL="0" rtl="0" algn="l">
              <a:spcBef>
                <a:spcPts val="0"/>
              </a:spcBef>
              <a:spcAft>
                <a:spcPts val="0"/>
              </a:spcAft>
              <a:buNone/>
            </a:pPr>
            <a:r>
              <a:t/>
            </a:r>
            <a:endParaRPr sz="1500">
              <a:solidFill>
                <a:schemeClr val="lt2"/>
              </a:solidFill>
              <a:latin typeface="Nunito"/>
              <a:ea typeface="Nunito"/>
              <a:cs typeface="Nunito"/>
              <a:sym typeface="Nunito"/>
            </a:endParaRPr>
          </a:p>
          <a:p>
            <a:pPr indent="0" lvl="0" marL="0" rtl="0" algn="l">
              <a:spcBef>
                <a:spcPts val="0"/>
              </a:spcBef>
              <a:spcAft>
                <a:spcPts val="0"/>
              </a:spcAft>
              <a:buNone/>
            </a:pPr>
            <a:r>
              <a:rPr lang="en-US" sz="1600">
                <a:solidFill>
                  <a:schemeClr val="lt1"/>
                </a:solidFill>
                <a:highlight>
                  <a:schemeClr val="accent3"/>
                </a:highlight>
                <a:latin typeface="Nunito"/>
                <a:ea typeface="Nunito"/>
                <a:cs typeface="Nunito"/>
                <a:sym typeface="Nunito"/>
              </a:rPr>
              <a:t>with </a:t>
            </a:r>
            <a:endParaRPr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600">
                <a:solidFill>
                  <a:schemeClr val="lt1"/>
                </a:solidFill>
                <a:highlight>
                  <a:schemeClr val="accent3"/>
                </a:highlight>
                <a:latin typeface="Nunito"/>
                <a:ea typeface="Nunito"/>
                <a:cs typeface="Nunito"/>
                <a:sym typeface="Nunito"/>
              </a:rPr>
              <a:t>products_2020 as</a:t>
            </a:r>
            <a:endParaRPr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600">
                <a:solidFill>
                  <a:schemeClr val="lt1"/>
                </a:solidFill>
                <a:highlight>
                  <a:schemeClr val="accent3"/>
                </a:highlight>
                <a:latin typeface="Nunito"/>
                <a:ea typeface="Nunito"/>
                <a:cs typeface="Nunito"/>
                <a:sym typeface="Nunito"/>
              </a:rPr>
              <a:t>(select count(distinct(product_code)) as unique_products_2020 from fact_sales_monthly </a:t>
            </a:r>
            <a:endParaRPr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600">
                <a:solidFill>
                  <a:schemeClr val="lt1"/>
                </a:solidFill>
                <a:highlight>
                  <a:schemeClr val="accent3"/>
                </a:highlight>
                <a:latin typeface="Nunito"/>
                <a:ea typeface="Nunito"/>
                <a:cs typeface="Nunito"/>
                <a:sym typeface="Nunito"/>
              </a:rPr>
              <a:t>where fiscal_year=2020),</a:t>
            </a:r>
            <a:endParaRPr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600">
                <a:solidFill>
                  <a:schemeClr val="lt1"/>
                </a:solidFill>
                <a:highlight>
                  <a:schemeClr val="accent3"/>
                </a:highlight>
                <a:latin typeface="Nunito"/>
                <a:ea typeface="Nunito"/>
                <a:cs typeface="Nunito"/>
                <a:sym typeface="Nunito"/>
              </a:rPr>
              <a:t>products_2021 as</a:t>
            </a:r>
            <a:endParaRPr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600">
                <a:solidFill>
                  <a:schemeClr val="lt1"/>
                </a:solidFill>
                <a:highlight>
                  <a:schemeClr val="accent3"/>
                </a:highlight>
                <a:latin typeface="Nunito"/>
                <a:ea typeface="Nunito"/>
                <a:cs typeface="Nunito"/>
                <a:sym typeface="Nunito"/>
              </a:rPr>
              <a:t>(select count(distinct(product_code)) as unique_products_2021 from fact_sales_monthly </a:t>
            </a:r>
            <a:endParaRPr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600">
                <a:solidFill>
                  <a:schemeClr val="lt1"/>
                </a:solidFill>
                <a:highlight>
                  <a:schemeClr val="accent3"/>
                </a:highlight>
                <a:latin typeface="Nunito"/>
                <a:ea typeface="Nunito"/>
                <a:cs typeface="Nunito"/>
                <a:sym typeface="Nunito"/>
              </a:rPr>
              <a:t>where fiscal_year=2021)</a:t>
            </a:r>
            <a:endParaRPr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600">
                <a:solidFill>
                  <a:schemeClr val="lt1"/>
                </a:solidFill>
                <a:highlight>
                  <a:schemeClr val="accent3"/>
                </a:highlight>
                <a:latin typeface="Nunito"/>
                <a:ea typeface="Nunito"/>
                <a:cs typeface="Nunito"/>
                <a:sym typeface="Nunito"/>
              </a:rPr>
              <a:t>select unique_products_2020 ,unique_products_2021,</a:t>
            </a:r>
            <a:endParaRPr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600">
                <a:solidFill>
                  <a:schemeClr val="lt1"/>
                </a:solidFill>
                <a:highlight>
                  <a:schemeClr val="accent3"/>
                </a:highlight>
                <a:latin typeface="Nunito"/>
                <a:ea typeface="Nunito"/>
                <a:cs typeface="Nunito"/>
                <a:sym typeface="Nunito"/>
              </a:rPr>
              <a:t>round((unique_products_2021-unique_products_2020)/(unique_products_2020)*100,2 )</a:t>
            </a:r>
            <a:endParaRPr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600">
                <a:solidFill>
                  <a:schemeClr val="lt1"/>
                </a:solidFill>
                <a:highlight>
                  <a:schemeClr val="accent3"/>
                </a:highlight>
                <a:latin typeface="Nunito"/>
                <a:ea typeface="Nunito"/>
                <a:cs typeface="Nunito"/>
                <a:sym typeface="Nunito"/>
              </a:rPr>
              <a:t>as percentage_chg from products_2020,products_2021;</a:t>
            </a:r>
            <a:endParaRPr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t/>
            </a:r>
            <a:endParaRPr sz="16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t/>
            </a:r>
            <a:endParaRPr sz="1700">
              <a:highlight>
                <a:schemeClr val="accent3"/>
              </a:highlight>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descr="Segment wise Unique Products" id="301" name="Google Shape;301;p4"/>
          <p:cNvPicPr preferRelativeResize="0"/>
          <p:nvPr/>
        </p:nvPicPr>
        <p:blipFill rotWithShape="1">
          <a:blip r:embed="rId3">
            <a:alphaModFix/>
          </a:blip>
          <a:srcRect b="0" l="0" r="0" t="0"/>
          <a:stretch/>
        </p:blipFill>
        <p:spPr>
          <a:xfrm>
            <a:off x="5070300" y="568225"/>
            <a:ext cx="7121705" cy="6289775"/>
          </a:xfrm>
          <a:prstGeom prst="rect">
            <a:avLst/>
          </a:prstGeom>
          <a:noFill/>
          <a:ln>
            <a:noFill/>
          </a:ln>
        </p:spPr>
      </p:pic>
      <p:sp>
        <p:nvSpPr>
          <p:cNvPr id="302" name="Google Shape;302;p4"/>
          <p:cNvSpPr txBox="1"/>
          <p:nvPr/>
        </p:nvSpPr>
        <p:spPr>
          <a:xfrm>
            <a:off x="126325" y="433125"/>
            <a:ext cx="480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3" name="Google Shape;303;p4"/>
          <p:cNvSpPr txBox="1"/>
          <p:nvPr/>
        </p:nvSpPr>
        <p:spPr>
          <a:xfrm>
            <a:off x="211025" y="879225"/>
            <a:ext cx="446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4" name="Google Shape;304;p4"/>
          <p:cNvSpPr txBox="1"/>
          <p:nvPr/>
        </p:nvSpPr>
        <p:spPr>
          <a:xfrm>
            <a:off x="193425" y="931975"/>
            <a:ext cx="4466400" cy="463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highlight>
                  <a:schemeClr val="accent1"/>
                </a:highlight>
                <a:latin typeface="Nunito"/>
                <a:ea typeface="Nunito"/>
                <a:cs typeface="Nunito"/>
                <a:sym typeface="Nunito"/>
              </a:rPr>
              <a:t>/</a:t>
            </a:r>
            <a:r>
              <a:rPr lang="en-US" sz="1900">
                <a:highlight>
                  <a:schemeClr val="accent4"/>
                </a:highlight>
                <a:latin typeface="Nunito"/>
                <a:ea typeface="Nunito"/>
                <a:cs typeface="Nunito"/>
                <a:sym typeface="Nunito"/>
              </a:rPr>
              <a:t>* Provide a report with all the unique product counts for each segment and</a:t>
            </a:r>
            <a:endParaRPr sz="1900">
              <a:highlight>
                <a:schemeClr val="accent4"/>
              </a:highlight>
              <a:latin typeface="Nunito"/>
              <a:ea typeface="Nunito"/>
              <a:cs typeface="Nunito"/>
              <a:sym typeface="Nunito"/>
            </a:endParaRPr>
          </a:p>
          <a:p>
            <a:pPr indent="0" lvl="0" marL="0" rtl="0" algn="l">
              <a:spcBef>
                <a:spcPts val="0"/>
              </a:spcBef>
              <a:spcAft>
                <a:spcPts val="0"/>
              </a:spcAft>
              <a:buNone/>
            </a:pPr>
            <a:r>
              <a:rPr lang="en-US" sz="1900">
                <a:highlight>
                  <a:schemeClr val="accent4"/>
                </a:highlight>
                <a:latin typeface="Nunito"/>
                <a:ea typeface="Nunito"/>
                <a:cs typeface="Nunito"/>
                <a:sym typeface="Nunito"/>
              </a:rPr>
              <a:t>sort them in descending order of product counts. The final output contains</a:t>
            </a:r>
            <a:endParaRPr sz="1900">
              <a:highlight>
                <a:schemeClr val="accent4"/>
              </a:highlight>
              <a:latin typeface="Nunito"/>
              <a:ea typeface="Nunito"/>
              <a:cs typeface="Nunito"/>
              <a:sym typeface="Nunito"/>
            </a:endParaRPr>
          </a:p>
          <a:p>
            <a:pPr indent="0" lvl="0" marL="0" rtl="0" algn="l">
              <a:spcBef>
                <a:spcPts val="0"/>
              </a:spcBef>
              <a:spcAft>
                <a:spcPts val="0"/>
              </a:spcAft>
              <a:buNone/>
            </a:pPr>
            <a:r>
              <a:rPr lang="en-US" sz="1900">
                <a:highlight>
                  <a:schemeClr val="accent4"/>
                </a:highlight>
                <a:latin typeface="Nunito"/>
                <a:ea typeface="Nunito"/>
                <a:cs typeface="Nunito"/>
                <a:sym typeface="Nunito"/>
              </a:rPr>
              <a:t>2 fields,</a:t>
            </a:r>
            <a:endParaRPr sz="1900">
              <a:highlight>
                <a:schemeClr val="accent4"/>
              </a:highlight>
              <a:latin typeface="Nunito"/>
              <a:ea typeface="Nunito"/>
              <a:cs typeface="Nunito"/>
              <a:sym typeface="Nunito"/>
            </a:endParaRPr>
          </a:p>
          <a:p>
            <a:pPr indent="0" lvl="0" marL="0" rtl="0" algn="l">
              <a:spcBef>
                <a:spcPts val="0"/>
              </a:spcBef>
              <a:spcAft>
                <a:spcPts val="0"/>
              </a:spcAft>
              <a:buNone/>
            </a:pPr>
            <a:r>
              <a:rPr lang="en-US" sz="1900">
                <a:highlight>
                  <a:schemeClr val="accent4"/>
                </a:highlight>
                <a:latin typeface="Nunito"/>
                <a:ea typeface="Nunito"/>
                <a:cs typeface="Nunito"/>
                <a:sym typeface="Nunito"/>
              </a:rPr>
              <a:t>segment</a:t>
            </a:r>
            <a:endParaRPr sz="1900">
              <a:highlight>
                <a:schemeClr val="accent4"/>
              </a:highlight>
              <a:latin typeface="Nunito"/>
              <a:ea typeface="Nunito"/>
              <a:cs typeface="Nunito"/>
              <a:sym typeface="Nunito"/>
            </a:endParaRPr>
          </a:p>
          <a:p>
            <a:pPr indent="0" lvl="0" marL="0" rtl="0" algn="l">
              <a:spcBef>
                <a:spcPts val="0"/>
              </a:spcBef>
              <a:spcAft>
                <a:spcPts val="0"/>
              </a:spcAft>
              <a:buNone/>
            </a:pPr>
            <a:r>
              <a:rPr lang="en-US" sz="1900">
                <a:highlight>
                  <a:schemeClr val="accent4"/>
                </a:highlight>
                <a:latin typeface="Nunito"/>
                <a:ea typeface="Nunito"/>
                <a:cs typeface="Nunito"/>
                <a:sym typeface="Nunito"/>
              </a:rPr>
              <a:t>product_count*/</a:t>
            </a:r>
            <a:endParaRPr sz="1900">
              <a:highlight>
                <a:schemeClr val="accent4"/>
              </a:highlight>
              <a:latin typeface="Nunito"/>
              <a:ea typeface="Nunito"/>
              <a:cs typeface="Nunito"/>
              <a:sym typeface="Nunito"/>
            </a:endParaRPr>
          </a:p>
          <a:p>
            <a:pPr indent="0" lvl="0" marL="0" rtl="0" algn="l">
              <a:spcBef>
                <a:spcPts val="0"/>
              </a:spcBef>
              <a:spcAft>
                <a:spcPts val="0"/>
              </a:spcAft>
              <a:buNone/>
            </a:pPr>
            <a:r>
              <a:t/>
            </a:r>
            <a:endParaRPr sz="1800">
              <a:highlight>
                <a:schemeClr val="accent4"/>
              </a:highlight>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US" sz="2100">
                <a:solidFill>
                  <a:schemeClr val="lt1"/>
                </a:solidFill>
                <a:highlight>
                  <a:schemeClr val="accent3"/>
                </a:highlight>
                <a:latin typeface="Nunito"/>
                <a:ea typeface="Nunito"/>
                <a:cs typeface="Nunito"/>
                <a:sym typeface="Nunito"/>
              </a:rPr>
              <a:t>select count(distinct(product_code)) as product_count from dim_product</a:t>
            </a:r>
            <a:endParaRPr sz="21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2100">
                <a:solidFill>
                  <a:schemeClr val="lt1"/>
                </a:solidFill>
                <a:highlight>
                  <a:schemeClr val="accent3"/>
                </a:highlight>
                <a:latin typeface="Nunito"/>
                <a:ea typeface="Nunito"/>
                <a:cs typeface="Nunito"/>
                <a:sym typeface="Nunito"/>
              </a:rPr>
              <a:t>group by segment</a:t>
            </a:r>
            <a:endParaRPr sz="21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2100">
                <a:solidFill>
                  <a:schemeClr val="lt1"/>
                </a:solidFill>
                <a:highlight>
                  <a:schemeClr val="accent3"/>
                </a:highlight>
                <a:latin typeface="Nunito"/>
                <a:ea typeface="Nunito"/>
                <a:cs typeface="Nunito"/>
                <a:sym typeface="Nunito"/>
              </a:rPr>
              <a:t>order by product_count desc</a:t>
            </a:r>
            <a:endParaRPr sz="21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t/>
            </a:r>
            <a:endParaRPr sz="2100">
              <a:solidFill>
                <a:schemeClr val="lt1"/>
              </a:solidFill>
              <a:highlight>
                <a:schemeClr val="accent3"/>
              </a:highlight>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8" name="Shape 308"/>
        <p:cNvGrpSpPr/>
        <p:nvPr/>
      </p:nvGrpSpPr>
      <p:grpSpPr>
        <a:xfrm>
          <a:off x="0" y="0"/>
          <a:ext cx="0" cy="0"/>
          <a:chOff x="0" y="0"/>
          <a:chExt cx="0" cy="0"/>
        </a:xfrm>
      </p:grpSpPr>
      <p:sp>
        <p:nvSpPr>
          <p:cNvPr id="309" name="Google Shape;309;g21a3ed59151_0_10"/>
          <p:cNvSpPr txBox="1"/>
          <p:nvPr/>
        </p:nvSpPr>
        <p:spPr>
          <a:xfrm>
            <a:off x="6912150" y="144375"/>
            <a:ext cx="4944900" cy="718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lt1"/>
                </a:solidFill>
                <a:highlight>
                  <a:schemeClr val="accent3"/>
                </a:highlight>
                <a:latin typeface="Nunito"/>
                <a:ea typeface="Nunito"/>
                <a:cs typeface="Nunito"/>
                <a:sym typeface="Nunito"/>
              </a:rPr>
              <a:t>with pc2020 as </a:t>
            </a:r>
            <a:endParaRPr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700">
                <a:solidFill>
                  <a:schemeClr val="lt1"/>
                </a:solidFill>
                <a:highlight>
                  <a:schemeClr val="accent3"/>
                </a:highlight>
                <a:latin typeface="Nunito"/>
                <a:ea typeface="Nunito"/>
                <a:cs typeface="Nunito"/>
                <a:sym typeface="Nunito"/>
              </a:rPr>
              <a:t>(select dp.segment,count(distinct(dp.product_code)) as product_count_2020 from fact_sales_monthly fsm</a:t>
            </a:r>
            <a:endParaRPr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700">
                <a:solidFill>
                  <a:schemeClr val="lt1"/>
                </a:solidFill>
                <a:highlight>
                  <a:schemeClr val="accent3"/>
                </a:highlight>
                <a:latin typeface="Nunito"/>
                <a:ea typeface="Nunito"/>
                <a:cs typeface="Nunito"/>
                <a:sym typeface="Nunito"/>
              </a:rPr>
              <a:t> join dim_product dp on fsm.product_code=dp.product_code</a:t>
            </a:r>
            <a:endParaRPr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700">
                <a:solidFill>
                  <a:schemeClr val="lt1"/>
                </a:solidFill>
                <a:highlight>
                  <a:schemeClr val="accent3"/>
                </a:highlight>
                <a:latin typeface="Nunito"/>
                <a:ea typeface="Nunito"/>
                <a:cs typeface="Nunito"/>
                <a:sym typeface="Nunito"/>
              </a:rPr>
              <a:t>where fsm.fiscal_year=2020</a:t>
            </a:r>
            <a:endParaRPr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700">
                <a:solidFill>
                  <a:schemeClr val="lt1"/>
                </a:solidFill>
                <a:highlight>
                  <a:schemeClr val="accent3"/>
                </a:highlight>
                <a:latin typeface="Nunito"/>
                <a:ea typeface="Nunito"/>
                <a:cs typeface="Nunito"/>
                <a:sym typeface="Nunito"/>
              </a:rPr>
              <a:t>group by(dp.segment)),</a:t>
            </a:r>
            <a:endParaRPr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700">
                <a:solidFill>
                  <a:schemeClr val="lt1"/>
                </a:solidFill>
                <a:highlight>
                  <a:schemeClr val="accent3"/>
                </a:highlight>
                <a:latin typeface="Nunito"/>
                <a:ea typeface="Nunito"/>
                <a:cs typeface="Nunito"/>
                <a:sym typeface="Nunito"/>
              </a:rPr>
              <a:t>pc2021 as </a:t>
            </a:r>
            <a:endParaRPr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700">
                <a:solidFill>
                  <a:schemeClr val="lt1"/>
                </a:solidFill>
                <a:highlight>
                  <a:schemeClr val="accent3"/>
                </a:highlight>
                <a:latin typeface="Nunito"/>
                <a:ea typeface="Nunito"/>
                <a:cs typeface="Nunito"/>
                <a:sym typeface="Nunito"/>
              </a:rPr>
              <a:t>(select dp.segment,count(distinct(dp.product_code)) as product_count_2021 from fact_sales_monthly fsm </a:t>
            </a:r>
            <a:endParaRPr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700">
                <a:solidFill>
                  <a:schemeClr val="lt1"/>
                </a:solidFill>
                <a:highlight>
                  <a:schemeClr val="accent3"/>
                </a:highlight>
                <a:latin typeface="Nunito"/>
                <a:ea typeface="Nunito"/>
                <a:cs typeface="Nunito"/>
                <a:sym typeface="Nunito"/>
              </a:rPr>
              <a:t>join dim_product dp on fsm.product_code=dp.product_code</a:t>
            </a:r>
            <a:endParaRPr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700">
                <a:solidFill>
                  <a:schemeClr val="lt1"/>
                </a:solidFill>
                <a:highlight>
                  <a:schemeClr val="accent3"/>
                </a:highlight>
                <a:latin typeface="Nunito"/>
                <a:ea typeface="Nunito"/>
                <a:cs typeface="Nunito"/>
                <a:sym typeface="Nunito"/>
              </a:rPr>
              <a:t>where fsm.fiscal_year=2021</a:t>
            </a:r>
            <a:endParaRPr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700">
                <a:solidFill>
                  <a:schemeClr val="lt1"/>
                </a:solidFill>
                <a:highlight>
                  <a:schemeClr val="accent3"/>
                </a:highlight>
                <a:latin typeface="Nunito"/>
                <a:ea typeface="Nunito"/>
                <a:cs typeface="Nunito"/>
                <a:sym typeface="Nunito"/>
              </a:rPr>
              <a:t>group by(dp.segment))</a:t>
            </a:r>
            <a:endParaRPr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700">
                <a:solidFill>
                  <a:schemeClr val="lt1"/>
                </a:solidFill>
                <a:highlight>
                  <a:schemeClr val="accent3"/>
                </a:highlight>
                <a:latin typeface="Nunito"/>
                <a:ea typeface="Nunito"/>
                <a:cs typeface="Nunito"/>
                <a:sym typeface="Nunito"/>
              </a:rPr>
              <a:t>select pc2021.segment,product_count_2020,product_count_2021,(product_count_2021 - product_count_2020)</a:t>
            </a:r>
            <a:endParaRPr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700">
                <a:solidFill>
                  <a:schemeClr val="lt1"/>
                </a:solidFill>
                <a:highlight>
                  <a:schemeClr val="accent3"/>
                </a:highlight>
                <a:latin typeface="Nunito"/>
                <a:ea typeface="Nunito"/>
                <a:cs typeface="Nunito"/>
                <a:sym typeface="Nunito"/>
              </a:rPr>
              <a:t> as difference from pc2020 join pc2021 on pc2020.segment=pc2021.segment</a:t>
            </a:r>
            <a:endParaRPr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700">
                <a:solidFill>
                  <a:schemeClr val="lt1"/>
                </a:solidFill>
                <a:highlight>
                  <a:schemeClr val="accent3"/>
                </a:highlight>
                <a:latin typeface="Nunito"/>
                <a:ea typeface="Nunito"/>
                <a:cs typeface="Nunito"/>
                <a:sym typeface="Nunito"/>
              </a:rPr>
              <a:t>order by difference desc</a:t>
            </a:r>
            <a:endParaRPr sz="17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t/>
            </a:r>
            <a:endParaRPr>
              <a:highlight>
                <a:schemeClr val="accent3"/>
              </a:highlight>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p:txBody>
      </p:sp>
      <p:sp>
        <p:nvSpPr>
          <p:cNvPr id="310" name="Google Shape;310;g21a3ed59151_0_10"/>
          <p:cNvSpPr txBox="1"/>
          <p:nvPr/>
        </p:nvSpPr>
        <p:spPr>
          <a:xfrm>
            <a:off x="595575" y="1064800"/>
            <a:ext cx="5107500" cy="324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accent4"/>
                </a:solidFill>
                <a:latin typeface="Nunito"/>
                <a:ea typeface="Nunito"/>
                <a:cs typeface="Nunito"/>
                <a:sym typeface="Nunito"/>
              </a:rPr>
              <a:t>/</a:t>
            </a:r>
            <a:r>
              <a:rPr lang="en-US" sz="2100">
                <a:solidFill>
                  <a:schemeClr val="accent4"/>
                </a:solidFill>
                <a:latin typeface="Nunito"/>
                <a:ea typeface="Nunito"/>
                <a:cs typeface="Nunito"/>
                <a:sym typeface="Nunito"/>
              </a:rPr>
              <a:t>* Which segment had the most increase in unique products in</a:t>
            </a:r>
            <a:endParaRPr sz="2100">
              <a:solidFill>
                <a:schemeClr val="accent4"/>
              </a:solidFill>
              <a:latin typeface="Nunito"/>
              <a:ea typeface="Nunito"/>
              <a:cs typeface="Nunito"/>
              <a:sym typeface="Nunito"/>
            </a:endParaRPr>
          </a:p>
          <a:p>
            <a:pPr indent="0" lvl="0" marL="0" rtl="0" algn="l">
              <a:spcBef>
                <a:spcPts val="0"/>
              </a:spcBef>
              <a:spcAft>
                <a:spcPts val="0"/>
              </a:spcAft>
              <a:buNone/>
            </a:pPr>
            <a:r>
              <a:rPr lang="en-US" sz="2100">
                <a:solidFill>
                  <a:schemeClr val="accent4"/>
                </a:solidFill>
                <a:latin typeface="Nunito"/>
                <a:ea typeface="Nunito"/>
                <a:cs typeface="Nunito"/>
                <a:sym typeface="Nunito"/>
              </a:rPr>
              <a:t>2021 vs 2020? The final output contains these fields,</a:t>
            </a:r>
            <a:endParaRPr sz="2100">
              <a:solidFill>
                <a:schemeClr val="accent4"/>
              </a:solidFill>
              <a:latin typeface="Nunito"/>
              <a:ea typeface="Nunito"/>
              <a:cs typeface="Nunito"/>
              <a:sym typeface="Nunito"/>
            </a:endParaRPr>
          </a:p>
          <a:p>
            <a:pPr indent="0" lvl="0" marL="0" rtl="0" algn="l">
              <a:spcBef>
                <a:spcPts val="0"/>
              </a:spcBef>
              <a:spcAft>
                <a:spcPts val="0"/>
              </a:spcAft>
              <a:buNone/>
            </a:pPr>
            <a:r>
              <a:rPr lang="en-US" sz="2100">
                <a:solidFill>
                  <a:schemeClr val="accent4"/>
                </a:solidFill>
                <a:latin typeface="Nunito"/>
                <a:ea typeface="Nunito"/>
                <a:cs typeface="Nunito"/>
                <a:sym typeface="Nunito"/>
              </a:rPr>
              <a:t>segment</a:t>
            </a:r>
            <a:endParaRPr sz="2100">
              <a:solidFill>
                <a:schemeClr val="accent4"/>
              </a:solidFill>
              <a:latin typeface="Nunito"/>
              <a:ea typeface="Nunito"/>
              <a:cs typeface="Nunito"/>
              <a:sym typeface="Nunito"/>
            </a:endParaRPr>
          </a:p>
          <a:p>
            <a:pPr indent="0" lvl="0" marL="0" rtl="0" algn="l">
              <a:spcBef>
                <a:spcPts val="0"/>
              </a:spcBef>
              <a:spcAft>
                <a:spcPts val="0"/>
              </a:spcAft>
              <a:buNone/>
            </a:pPr>
            <a:r>
              <a:rPr lang="en-US" sz="2100">
                <a:solidFill>
                  <a:schemeClr val="accent4"/>
                </a:solidFill>
                <a:latin typeface="Nunito"/>
                <a:ea typeface="Nunito"/>
                <a:cs typeface="Nunito"/>
                <a:sym typeface="Nunito"/>
              </a:rPr>
              <a:t>product_count_2020</a:t>
            </a:r>
            <a:endParaRPr sz="2100">
              <a:solidFill>
                <a:schemeClr val="accent4"/>
              </a:solidFill>
              <a:latin typeface="Nunito"/>
              <a:ea typeface="Nunito"/>
              <a:cs typeface="Nunito"/>
              <a:sym typeface="Nunito"/>
            </a:endParaRPr>
          </a:p>
          <a:p>
            <a:pPr indent="0" lvl="0" marL="0" rtl="0" algn="l">
              <a:spcBef>
                <a:spcPts val="0"/>
              </a:spcBef>
              <a:spcAft>
                <a:spcPts val="0"/>
              </a:spcAft>
              <a:buNone/>
            </a:pPr>
            <a:r>
              <a:rPr lang="en-US" sz="2100">
                <a:solidFill>
                  <a:schemeClr val="accent4"/>
                </a:solidFill>
                <a:latin typeface="Nunito"/>
                <a:ea typeface="Nunito"/>
                <a:cs typeface="Nunito"/>
                <a:sym typeface="Nunito"/>
              </a:rPr>
              <a:t>product_count_2021</a:t>
            </a:r>
            <a:endParaRPr sz="2100">
              <a:solidFill>
                <a:schemeClr val="accent4"/>
              </a:solidFill>
              <a:latin typeface="Nunito"/>
              <a:ea typeface="Nunito"/>
              <a:cs typeface="Nunito"/>
              <a:sym typeface="Nunito"/>
            </a:endParaRPr>
          </a:p>
          <a:p>
            <a:pPr indent="0" lvl="0" marL="0" rtl="0" algn="l">
              <a:spcBef>
                <a:spcPts val="0"/>
              </a:spcBef>
              <a:spcAft>
                <a:spcPts val="0"/>
              </a:spcAft>
              <a:buNone/>
            </a:pPr>
            <a:r>
              <a:rPr lang="en-US" sz="2100">
                <a:solidFill>
                  <a:schemeClr val="accent4"/>
                </a:solidFill>
                <a:latin typeface="Nunito"/>
                <a:ea typeface="Nunito"/>
                <a:cs typeface="Nunito"/>
                <a:sym typeface="Nunito"/>
              </a:rPr>
              <a:t>difference*/</a:t>
            </a:r>
            <a:endParaRPr sz="2100">
              <a:solidFill>
                <a:schemeClr val="accent4"/>
              </a:solidFill>
              <a:latin typeface="Nunito"/>
              <a:ea typeface="Nunito"/>
              <a:cs typeface="Nunito"/>
              <a:sym typeface="Nunito"/>
            </a:endParaRPr>
          </a:p>
          <a:p>
            <a:pPr indent="0" lvl="0" marL="0" rtl="0" algn="l">
              <a:spcBef>
                <a:spcPts val="0"/>
              </a:spcBef>
              <a:spcAft>
                <a:spcPts val="0"/>
              </a:spcAft>
              <a:buNone/>
            </a:pPr>
            <a:r>
              <a:t/>
            </a:r>
            <a:endParaRPr sz="17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descr="Product increase" id="315" name="Google Shape;315;p5"/>
          <p:cNvPicPr preferRelativeResize="0"/>
          <p:nvPr/>
        </p:nvPicPr>
        <p:blipFill rotWithShape="1">
          <a:blip r:embed="rId3">
            <a:alphaModFix/>
          </a:blip>
          <a:srcRect b="0" l="0" r="0" t="0"/>
          <a:stretch/>
        </p:blipFill>
        <p:spPr>
          <a:xfrm>
            <a:off x="82925" y="70350"/>
            <a:ext cx="12109074" cy="6787650"/>
          </a:xfrm>
          <a:prstGeom prst="rect">
            <a:avLst/>
          </a:prstGeom>
          <a:noFill/>
          <a:ln>
            <a:noFill/>
          </a:ln>
        </p:spPr>
      </p:pic>
      <p:sp>
        <p:nvSpPr>
          <p:cNvPr id="316" name="Google Shape;316;p5"/>
          <p:cNvSpPr txBox="1"/>
          <p:nvPr/>
        </p:nvSpPr>
        <p:spPr>
          <a:xfrm>
            <a:off x="0" y="70350"/>
            <a:ext cx="2933700" cy="92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highlight>
                <a:schemeClr val="accent3"/>
              </a:highlight>
              <a:latin typeface="Nunito"/>
              <a:ea typeface="Nunito"/>
              <a:cs typeface="Nunito"/>
              <a:sym typeface="Nunito"/>
            </a:endParaRPr>
          </a:p>
        </p:txBody>
      </p:sp>
      <p:sp>
        <p:nvSpPr>
          <p:cNvPr id="317" name="Google Shape;317;p5"/>
          <p:cNvSpPr txBox="1"/>
          <p:nvPr/>
        </p:nvSpPr>
        <p:spPr>
          <a:xfrm>
            <a:off x="4454700" y="4375325"/>
            <a:ext cx="77373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highlight>
                  <a:schemeClr val="lt2"/>
                </a:highlight>
                <a:latin typeface="Nunito"/>
                <a:ea typeface="Nunito"/>
                <a:cs typeface="Nunito"/>
                <a:sym typeface="Nunito"/>
              </a:rPr>
              <a:t>The highest unique product increase is in Accessories </a:t>
            </a:r>
            <a:r>
              <a:rPr b="1" lang="en-US" sz="1700">
                <a:highlight>
                  <a:schemeClr val="lt2"/>
                </a:highlight>
                <a:latin typeface="Nunito"/>
                <a:ea typeface="Nunito"/>
                <a:cs typeface="Nunito"/>
                <a:sym typeface="Nunito"/>
              </a:rPr>
              <a:t>followed</a:t>
            </a:r>
            <a:r>
              <a:rPr b="1" lang="en-US" sz="1700">
                <a:highlight>
                  <a:schemeClr val="lt2"/>
                </a:highlight>
                <a:latin typeface="Nunito"/>
                <a:ea typeface="Nunito"/>
                <a:cs typeface="Nunito"/>
                <a:sym typeface="Nunito"/>
              </a:rPr>
              <a:t> by Notebook and Peripherals.The demand in digital product is on the rise due to lockdown .</a:t>
            </a:r>
            <a:endParaRPr b="1" sz="1700">
              <a:highlight>
                <a:schemeClr val="lt2"/>
              </a:highlight>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descr="Max and Min Manufacturing Cost Products" id="322" name="Google Shape;322;p6"/>
          <p:cNvPicPr preferRelativeResize="0"/>
          <p:nvPr/>
        </p:nvPicPr>
        <p:blipFill rotWithShape="1">
          <a:blip r:embed="rId3">
            <a:alphaModFix/>
          </a:blip>
          <a:srcRect b="0" l="0" r="0" t="0"/>
          <a:stretch/>
        </p:blipFill>
        <p:spPr>
          <a:xfrm>
            <a:off x="6770525" y="3231175"/>
            <a:ext cx="5421475" cy="1819775"/>
          </a:xfrm>
          <a:prstGeom prst="rect">
            <a:avLst/>
          </a:prstGeom>
          <a:noFill/>
          <a:ln>
            <a:noFill/>
          </a:ln>
        </p:spPr>
      </p:pic>
      <p:sp>
        <p:nvSpPr>
          <p:cNvPr id="323" name="Google Shape;323;p6"/>
          <p:cNvSpPr txBox="1"/>
          <p:nvPr/>
        </p:nvSpPr>
        <p:spPr>
          <a:xfrm>
            <a:off x="193450" y="0"/>
            <a:ext cx="5187600" cy="738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Nunito"/>
                <a:ea typeface="Nunito"/>
                <a:cs typeface="Nunito"/>
                <a:sym typeface="Nunito"/>
              </a:rPr>
              <a:t>*</a:t>
            </a:r>
            <a:r>
              <a:rPr lang="en-US" sz="1600">
                <a:highlight>
                  <a:schemeClr val="accent4"/>
                </a:highlight>
                <a:latin typeface="Nunito"/>
                <a:ea typeface="Nunito"/>
                <a:cs typeface="Nunito"/>
                <a:sym typeface="Nunito"/>
              </a:rPr>
              <a:t>Get the products that have the highest and lowest manufacturing costs.</a:t>
            </a:r>
            <a:endParaRPr sz="1600">
              <a:highlight>
                <a:schemeClr val="accent4"/>
              </a:highlight>
              <a:latin typeface="Nunito"/>
              <a:ea typeface="Nunito"/>
              <a:cs typeface="Nunito"/>
              <a:sym typeface="Nunito"/>
            </a:endParaRPr>
          </a:p>
          <a:p>
            <a:pPr indent="0" lvl="0" marL="0" rtl="0" algn="l">
              <a:spcBef>
                <a:spcPts val="0"/>
              </a:spcBef>
              <a:spcAft>
                <a:spcPts val="0"/>
              </a:spcAft>
              <a:buNone/>
            </a:pPr>
            <a:r>
              <a:rPr lang="en-US" sz="1600">
                <a:highlight>
                  <a:schemeClr val="accent4"/>
                </a:highlight>
                <a:latin typeface="Nunito"/>
                <a:ea typeface="Nunito"/>
                <a:cs typeface="Nunito"/>
                <a:sym typeface="Nunito"/>
              </a:rPr>
              <a:t>The final output should contain these fields,</a:t>
            </a:r>
            <a:endParaRPr sz="1600">
              <a:highlight>
                <a:schemeClr val="accent4"/>
              </a:highlight>
              <a:latin typeface="Nunito"/>
              <a:ea typeface="Nunito"/>
              <a:cs typeface="Nunito"/>
              <a:sym typeface="Nunito"/>
            </a:endParaRPr>
          </a:p>
          <a:p>
            <a:pPr indent="0" lvl="0" marL="0" rtl="0" algn="l">
              <a:spcBef>
                <a:spcPts val="0"/>
              </a:spcBef>
              <a:spcAft>
                <a:spcPts val="0"/>
              </a:spcAft>
              <a:buNone/>
            </a:pPr>
            <a:r>
              <a:rPr lang="en-US" sz="1600">
                <a:highlight>
                  <a:schemeClr val="accent4"/>
                </a:highlight>
                <a:latin typeface="Nunito"/>
                <a:ea typeface="Nunito"/>
                <a:cs typeface="Nunito"/>
                <a:sym typeface="Nunito"/>
              </a:rPr>
              <a:t>product_code</a:t>
            </a:r>
            <a:endParaRPr sz="1600">
              <a:highlight>
                <a:schemeClr val="accent4"/>
              </a:highlight>
              <a:latin typeface="Nunito"/>
              <a:ea typeface="Nunito"/>
              <a:cs typeface="Nunito"/>
              <a:sym typeface="Nunito"/>
            </a:endParaRPr>
          </a:p>
          <a:p>
            <a:pPr indent="0" lvl="0" marL="0" rtl="0" algn="l">
              <a:spcBef>
                <a:spcPts val="0"/>
              </a:spcBef>
              <a:spcAft>
                <a:spcPts val="0"/>
              </a:spcAft>
              <a:buNone/>
            </a:pPr>
            <a:r>
              <a:rPr lang="en-US" sz="1600">
                <a:highlight>
                  <a:schemeClr val="accent4"/>
                </a:highlight>
                <a:latin typeface="Nunito"/>
                <a:ea typeface="Nunito"/>
                <a:cs typeface="Nunito"/>
                <a:sym typeface="Nunito"/>
              </a:rPr>
              <a:t>product</a:t>
            </a:r>
            <a:endParaRPr sz="1600">
              <a:highlight>
                <a:schemeClr val="accent4"/>
              </a:highlight>
              <a:latin typeface="Nunito"/>
              <a:ea typeface="Nunito"/>
              <a:cs typeface="Nunito"/>
              <a:sym typeface="Nunito"/>
            </a:endParaRPr>
          </a:p>
          <a:p>
            <a:pPr indent="0" lvl="0" marL="0" rtl="0" algn="l">
              <a:spcBef>
                <a:spcPts val="0"/>
              </a:spcBef>
              <a:spcAft>
                <a:spcPts val="0"/>
              </a:spcAft>
              <a:buNone/>
            </a:pPr>
            <a:r>
              <a:rPr lang="en-US" sz="1600">
                <a:highlight>
                  <a:schemeClr val="accent4"/>
                </a:highlight>
                <a:latin typeface="Nunito"/>
                <a:ea typeface="Nunito"/>
                <a:cs typeface="Nunito"/>
                <a:sym typeface="Nunito"/>
              </a:rPr>
              <a:t>manufacturing_cost*/</a:t>
            </a:r>
            <a:endParaRPr sz="1600">
              <a:highlight>
                <a:schemeClr val="accent4"/>
              </a:highlight>
              <a:latin typeface="Nunito"/>
              <a:ea typeface="Nunito"/>
              <a:cs typeface="Nunito"/>
              <a:sym typeface="Nunito"/>
            </a:endParaRPr>
          </a:p>
          <a:p>
            <a:pPr indent="0" lvl="0" marL="0" rtl="0" algn="l">
              <a:spcBef>
                <a:spcPts val="0"/>
              </a:spcBef>
              <a:spcAft>
                <a:spcPts val="0"/>
              </a:spcAft>
              <a:buNone/>
            </a:pPr>
            <a:r>
              <a:t/>
            </a:r>
            <a:endParaRPr sz="1600">
              <a:highlight>
                <a:schemeClr val="accent4"/>
              </a:highlight>
              <a:latin typeface="Nunito"/>
              <a:ea typeface="Nunito"/>
              <a:cs typeface="Nunito"/>
              <a:sym typeface="Nunito"/>
            </a:endParaRPr>
          </a:p>
          <a:p>
            <a:pPr indent="0" lvl="0" marL="0" rtl="0" algn="l">
              <a:spcBef>
                <a:spcPts val="0"/>
              </a:spcBef>
              <a:spcAft>
                <a:spcPts val="0"/>
              </a:spcAft>
              <a:buNone/>
            </a:pPr>
            <a:r>
              <a:rPr lang="en-US" sz="1800">
                <a:solidFill>
                  <a:schemeClr val="lt1"/>
                </a:solidFill>
                <a:latin typeface="Nunito"/>
                <a:ea typeface="Nunito"/>
                <a:cs typeface="Nunito"/>
                <a:sym typeface="Nunito"/>
              </a:rPr>
              <a:t>s</a:t>
            </a:r>
            <a:r>
              <a:rPr lang="en-US" sz="1800">
                <a:solidFill>
                  <a:schemeClr val="lt1"/>
                </a:solidFill>
                <a:highlight>
                  <a:schemeClr val="accent3"/>
                </a:highlight>
                <a:latin typeface="Nunito"/>
                <a:ea typeface="Nunito"/>
                <a:cs typeface="Nunito"/>
                <a:sym typeface="Nunito"/>
              </a:rPr>
              <a:t>elect fmc.product_code,product,manufacturing_cost from fact_manufacturing_cost as fmc </a:t>
            </a:r>
            <a:endParaRPr sz="18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800">
                <a:solidFill>
                  <a:schemeClr val="lt1"/>
                </a:solidFill>
                <a:highlight>
                  <a:schemeClr val="accent3"/>
                </a:highlight>
                <a:latin typeface="Nunito"/>
                <a:ea typeface="Nunito"/>
                <a:cs typeface="Nunito"/>
                <a:sym typeface="Nunito"/>
              </a:rPr>
              <a:t>join dim_product dp on dp.product_code=fmc.product_code</a:t>
            </a:r>
            <a:endParaRPr sz="18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800">
                <a:solidFill>
                  <a:schemeClr val="lt1"/>
                </a:solidFill>
                <a:highlight>
                  <a:schemeClr val="accent3"/>
                </a:highlight>
                <a:latin typeface="Nunito"/>
                <a:ea typeface="Nunito"/>
                <a:cs typeface="Nunito"/>
                <a:sym typeface="Nunito"/>
              </a:rPr>
              <a:t>where  manufacturing_cost =(select min(manufacturing_cost) from fact_manufacturing_cost)</a:t>
            </a:r>
            <a:endParaRPr sz="18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800">
                <a:solidFill>
                  <a:schemeClr val="lt1"/>
                </a:solidFill>
                <a:highlight>
                  <a:schemeClr val="accent3"/>
                </a:highlight>
                <a:latin typeface="Nunito"/>
                <a:ea typeface="Nunito"/>
                <a:cs typeface="Nunito"/>
                <a:sym typeface="Nunito"/>
              </a:rPr>
              <a:t>union </a:t>
            </a:r>
            <a:endParaRPr sz="18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t/>
            </a:r>
            <a:endParaRPr sz="18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800">
                <a:solidFill>
                  <a:schemeClr val="lt1"/>
                </a:solidFill>
                <a:highlight>
                  <a:schemeClr val="accent3"/>
                </a:highlight>
                <a:latin typeface="Nunito"/>
                <a:ea typeface="Nunito"/>
                <a:cs typeface="Nunito"/>
                <a:sym typeface="Nunito"/>
              </a:rPr>
              <a:t>select fmc.product_code,product,manufacturing_cost from fact_manufacturing_cost as fmc </a:t>
            </a:r>
            <a:endParaRPr sz="18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800">
                <a:solidFill>
                  <a:schemeClr val="lt1"/>
                </a:solidFill>
                <a:highlight>
                  <a:schemeClr val="accent3"/>
                </a:highlight>
                <a:latin typeface="Nunito"/>
                <a:ea typeface="Nunito"/>
                <a:cs typeface="Nunito"/>
                <a:sym typeface="Nunito"/>
              </a:rPr>
              <a:t>join dim_product dp on dp.product_code=fmc.product_code</a:t>
            </a:r>
            <a:endParaRPr sz="18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800">
                <a:solidFill>
                  <a:schemeClr val="lt1"/>
                </a:solidFill>
                <a:highlight>
                  <a:schemeClr val="accent3"/>
                </a:highlight>
                <a:latin typeface="Nunito"/>
                <a:ea typeface="Nunito"/>
                <a:cs typeface="Nunito"/>
                <a:sym typeface="Nunito"/>
              </a:rPr>
              <a:t>where  manufacturing_cost =(select max(manufacturing_cost) from fact_manufacturing_cost)</a:t>
            </a:r>
            <a:endParaRPr sz="18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t/>
            </a:r>
            <a:endParaRPr sz="1600">
              <a:highlight>
                <a:schemeClr val="accent3"/>
              </a:highlight>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p:txBody>
      </p:sp>
      <p:sp>
        <p:nvSpPr>
          <p:cNvPr id="324" name="Google Shape;324;p6"/>
          <p:cNvSpPr txBox="1"/>
          <p:nvPr/>
        </p:nvSpPr>
        <p:spPr>
          <a:xfrm>
            <a:off x="6770463" y="1197150"/>
            <a:ext cx="5421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highlight>
                  <a:schemeClr val="lt2"/>
                </a:highlight>
                <a:latin typeface="Nunito"/>
                <a:ea typeface="Nunito"/>
                <a:cs typeface="Nunito"/>
                <a:sym typeface="Nunito"/>
              </a:rPr>
              <a:t>There is huge difference between manufacturing cost of highest and lowest .Further analysis could include </a:t>
            </a:r>
            <a:r>
              <a:rPr b="1" lang="en-US" sz="2000">
                <a:highlight>
                  <a:schemeClr val="lt2"/>
                </a:highlight>
                <a:latin typeface="Nunito"/>
                <a:ea typeface="Nunito"/>
                <a:cs typeface="Nunito"/>
                <a:sym typeface="Nunito"/>
              </a:rPr>
              <a:t>their demand , sales and margin of profit.</a:t>
            </a:r>
            <a:endParaRPr b="1" sz="2000">
              <a:highlight>
                <a:schemeClr val="lt2"/>
              </a:highlight>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descr="Discount by Customer" id="329" name="Google Shape;329;p7"/>
          <p:cNvPicPr preferRelativeResize="0"/>
          <p:nvPr/>
        </p:nvPicPr>
        <p:blipFill rotWithShape="1">
          <a:blip r:embed="rId3">
            <a:alphaModFix/>
          </a:blip>
          <a:srcRect b="0" l="0" r="0" t="0"/>
          <a:stretch/>
        </p:blipFill>
        <p:spPr>
          <a:xfrm>
            <a:off x="7315200" y="2564425"/>
            <a:ext cx="4876800" cy="3924300"/>
          </a:xfrm>
          <a:prstGeom prst="rect">
            <a:avLst/>
          </a:prstGeom>
          <a:noFill/>
          <a:ln>
            <a:noFill/>
          </a:ln>
        </p:spPr>
      </p:pic>
      <p:sp>
        <p:nvSpPr>
          <p:cNvPr id="330" name="Google Shape;330;p7"/>
          <p:cNvSpPr txBox="1"/>
          <p:nvPr/>
        </p:nvSpPr>
        <p:spPr>
          <a:xfrm>
            <a:off x="155925" y="288900"/>
            <a:ext cx="4994100" cy="628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highlight>
                  <a:schemeClr val="accent4"/>
                </a:highlight>
                <a:latin typeface="Nunito"/>
                <a:ea typeface="Nunito"/>
                <a:cs typeface="Nunito"/>
                <a:sym typeface="Nunito"/>
              </a:rPr>
              <a:t>/*Generate a report which contains the top  customers who received an</a:t>
            </a:r>
            <a:endParaRPr sz="1700">
              <a:highlight>
                <a:schemeClr val="accent4"/>
              </a:highlight>
              <a:latin typeface="Nunito"/>
              <a:ea typeface="Nunito"/>
              <a:cs typeface="Nunito"/>
              <a:sym typeface="Nunito"/>
            </a:endParaRPr>
          </a:p>
          <a:p>
            <a:pPr indent="0" lvl="0" marL="0" rtl="0" algn="l">
              <a:spcBef>
                <a:spcPts val="0"/>
              </a:spcBef>
              <a:spcAft>
                <a:spcPts val="0"/>
              </a:spcAft>
              <a:buNone/>
            </a:pPr>
            <a:r>
              <a:rPr lang="en-US" sz="1700">
                <a:highlight>
                  <a:schemeClr val="accent4"/>
                </a:highlight>
                <a:latin typeface="Nunito"/>
                <a:ea typeface="Nunito"/>
                <a:cs typeface="Nunito"/>
                <a:sym typeface="Nunito"/>
              </a:rPr>
              <a:t>average high pre_invoice_discount_pct for the fiscal year 2021 and in the</a:t>
            </a:r>
            <a:endParaRPr sz="1700">
              <a:highlight>
                <a:schemeClr val="accent4"/>
              </a:highlight>
              <a:latin typeface="Nunito"/>
              <a:ea typeface="Nunito"/>
              <a:cs typeface="Nunito"/>
              <a:sym typeface="Nunito"/>
            </a:endParaRPr>
          </a:p>
          <a:p>
            <a:pPr indent="0" lvl="0" marL="0" rtl="0" algn="l">
              <a:spcBef>
                <a:spcPts val="0"/>
              </a:spcBef>
              <a:spcAft>
                <a:spcPts val="0"/>
              </a:spcAft>
              <a:buNone/>
            </a:pPr>
            <a:r>
              <a:rPr lang="en-US" sz="1700">
                <a:highlight>
                  <a:schemeClr val="accent4"/>
                </a:highlight>
                <a:latin typeface="Nunito"/>
                <a:ea typeface="Nunito"/>
                <a:cs typeface="Nunito"/>
                <a:sym typeface="Nunito"/>
              </a:rPr>
              <a:t>Indian market. The final output contains these fields,</a:t>
            </a:r>
            <a:endParaRPr sz="1700">
              <a:highlight>
                <a:schemeClr val="accent4"/>
              </a:highlight>
              <a:latin typeface="Nunito"/>
              <a:ea typeface="Nunito"/>
              <a:cs typeface="Nunito"/>
              <a:sym typeface="Nunito"/>
            </a:endParaRPr>
          </a:p>
          <a:p>
            <a:pPr indent="0" lvl="0" marL="0" rtl="0" algn="l">
              <a:spcBef>
                <a:spcPts val="0"/>
              </a:spcBef>
              <a:spcAft>
                <a:spcPts val="0"/>
              </a:spcAft>
              <a:buNone/>
            </a:pPr>
            <a:r>
              <a:rPr lang="en-US" sz="1700">
                <a:highlight>
                  <a:schemeClr val="accent4"/>
                </a:highlight>
                <a:latin typeface="Nunito"/>
                <a:ea typeface="Nunito"/>
                <a:cs typeface="Nunito"/>
                <a:sym typeface="Nunito"/>
              </a:rPr>
              <a:t>customer_code</a:t>
            </a:r>
            <a:endParaRPr sz="1700">
              <a:highlight>
                <a:schemeClr val="accent4"/>
              </a:highlight>
              <a:latin typeface="Nunito"/>
              <a:ea typeface="Nunito"/>
              <a:cs typeface="Nunito"/>
              <a:sym typeface="Nunito"/>
            </a:endParaRPr>
          </a:p>
          <a:p>
            <a:pPr indent="0" lvl="0" marL="0" rtl="0" algn="l">
              <a:spcBef>
                <a:spcPts val="0"/>
              </a:spcBef>
              <a:spcAft>
                <a:spcPts val="0"/>
              </a:spcAft>
              <a:buNone/>
            </a:pPr>
            <a:r>
              <a:rPr lang="en-US" sz="1700">
                <a:highlight>
                  <a:schemeClr val="accent4"/>
                </a:highlight>
                <a:latin typeface="Nunito"/>
                <a:ea typeface="Nunito"/>
                <a:cs typeface="Nunito"/>
                <a:sym typeface="Nunito"/>
              </a:rPr>
              <a:t>customer</a:t>
            </a:r>
            <a:endParaRPr sz="1700">
              <a:highlight>
                <a:schemeClr val="accent4"/>
              </a:highlight>
              <a:latin typeface="Nunito"/>
              <a:ea typeface="Nunito"/>
              <a:cs typeface="Nunito"/>
              <a:sym typeface="Nunito"/>
            </a:endParaRPr>
          </a:p>
          <a:p>
            <a:pPr indent="0" lvl="0" marL="0" rtl="0" algn="l">
              <a:spcBef>
                <a:spcPts val="0"/>
              </a:spcBef>
              <a:spcAft>
                <a:spcPts val="0"/>
              </a:spcAft>
              <a:buNone/>
            </a:pPr>
            <a:r>
              <a:rPr lang="en-US" sz="1700">
                <a:highlight>
                  <a:schemeClr val="accent4"/>
                </a:highlight>
                <a:latin typeface="Nunito"/>
                <a:ea typeface="Nunito"/>
                <a:cs typeface="Nunito"/>
                <a:sym typeface="Nunito"/>
              </a:rPr>
              <a:t>average_discount_percentage*/</a:t>
            </a:r>
            <a:endParaRPr sz="1700">
              <a:highlight>
                <a:schemeClr val="accent4"/>
              </a:highlight>
              <a:latin typeface="Nunito"/>
              <a:ea typeface="Nunito"/>
              <a:cs typeface="Nunito"/>
              <a:sym typeface="Nunito"/>
            </a:endParaRPr>
          </a:p>
          <a:p>
            <a:pPr indent="0" lvl="0" marL="0" rtl="0" algn="l">
              <a:spcBef>
                <a:spcPts val="0"/>
              </a:spcBef>
              <a:spcAft>
                <a:spcPts val="0"/>
              </a:spcAft>
              <a:buNone/>
            </a:pPr>
            <a:r>
              <a:t/>
            </a:r>
            <a:endParaRPr sz="1700">
              <a:highlight>
                <a:schemeClr val="accent4"/>
              </a:highlight>
              <a:latin typeface="Nunito"/>
              <a:ea typeface="Nunito"/>
              <a:cs typeface="Nunito"/>
              <a:sym typeface="Nunito"/>
            </a:endParaRPr>
          </a:p>
          <a:p>
            <a:pPr indent="0" lvl="0" marL="0" rtl="0" algn="l">
              <a:spcBef>
                <a:spcPts val="0"/>
              </a:spcBef>
              <a:spcAft>
                <a:spcPts val="0"/>
              </a:spcAft>
              <a:buNone/>
            </a:pPr>
            <a:r>
              <a:rPr lang="en-US" sz="1900">
                <a:solidFill>
                  <a:schemeClr val="lt1"/>
                </a:solidFill>
                <a:highlight>
                  <a:schemeClr val="accent3"/>
                </a:highlight>
                <a:latin typeface="Nunito"/>
                <a:ea typeface="Nunito"/>
                <a:cs typeface="Nunito"/>
                <a:sym typeface="Nunito"/>
              </a:rPr>
              <a:t>select fpd.customer_code,pre_invoice_discount_pct,customer from fact_pre_invoice_deductions fpd</a:t>
            </a:r>
            <a:endParaRPr sz="19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900">
                <a:solidFill>
                  <a:schemeClr val="lt1"/>
                </a:solidFill>
                <a:highlight>
                  <a:schemeClr val="accent3"/>
                </a:highlight>
                <a:latin typeface="Nunito"/>
                <a:ea typeface="Nunito"/>
                <a:cs typeface="Nunito"/>
                <a:sym typeface="Nunito"/>
              </a:rPr>
              <a:t>join dim_customer dc on dc.customer_code=fpd.customer_code</a:t>
            </a:r>
            <a:endParaRPr sz="19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900">
                <a:solidFill>
                  <a:schemeClr val="lt1"/>
                </a:solidFill>
                <a:highlight>
                  <a:schemeClr val="accent3"/>
                </a:highlight>
                <a:latin typeface="Nunito"/>
                <a:ea typeface="Nunito"/>
                <a:cs typeface="Nunito"/>
                <a:sym typeface="Nunito"/>
              </a:rPr>
              <a:t>where  pre_invoice_discount_pct &gt;(select avg(pre_invoice_discount_pct) from fact_pre_invoice_deductions)</a:t>
            </a:r>
            <a:endParaRPr sz="19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900">
                <a:solidFill>
                  <a:schemeClr val="lt1"/>
                </a:solidFill>
                <a:highlight>
                  <a:schemeClr val="accent3"/>
                </a:highlight>
                <a:latin typeface="Nunito"/>
                <a:ea typeface="Nunito"/>
                <a:cs typeface="Nunito"/>
                <a:sym typeface="Nunito"/>
              </a:rPr>
              <a:t>and market='India' and fiscal_year=2021 </a:t>
            </a:r>
            <a:endParaRPr sz="19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rPr lang="en-US" sz="1900">
                <a:solidFill>
                  <a:schemeClr val="lt1"/>
                </a:solidFill>
                <a:highlight>
                  <a:schemeClr val="accent3"/>
                </a:highlight>
                <a:latin typeface="Nunito"/>
                <a:ea typeface="Nunito"/>
                <a:cs typeface="Nunito"/>
                <a:sym typeface="Nunito"/>
              </a:rPr>
              <a:t>order by pre_invoice_discount_pct desc</a:t>
            </a:r>
            <a:endParaRPr sz="1900">
              <a:solidFill>
                <a:schemeClr val="lt1"/>
              </a:solidFill>
              <a:highlight>
                <a:schemeClr val="accent3"/>
              </a:highlight>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p:txBody>
      </p:sp>
      <p:sp>
        <p:nvSpPr>
          <p:cNvPr id="331" name="Google Shape;331;p7"/>
          <p:cNvSpPr txBox="1"/>
          <p:nvPr/>
        </p:nvSpPr>
        <p:spPr>
          <a:xfrm>
            <a:off x="5662250" y="281375"/>
            <a:ext cx="60492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highlight>
                  <a:schemeClr val="lt2"/>
                </a:highlight>
                <a:latin typeface="Nunito"/>
                <a:ea typeface="Nunito"/>
                <a:cs typeface="Nunito"/>
                <a:sym typeface="Nunito"/>
              </a:rPr>
              <a:t>T</a:t>
            </a:r>
            <a:r>
              <a:rPr b="1" lang="en-US" sz="1700">
                <a:highlight>
                  <a:schemeClr val="lt2"/>
                </a:highlight>
                <a:latin typeface="Nunito"/>
                <a:ea typeface="Nunito"/>
                <a:cs typeface="Nunito"/>
                <a:sym typeface="Nunito"/>
              </a:rPr>
              <a:t>here is not much difference in discount percentage between highest discount of 30.83% given to flipkart to the lowest discount 25.08% given to Girias .The criteria of discount is not disclosed in this dataset.</a:t>
            </a:r>
            <a:endParaRPr b="1" sz="1700">
              <a:highlight>
                <a:schemeClr val="lt2"/>
              </a:highlight>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2023-03-12T09:07:38Z</dcterms:created>
</cp:coreProperties>
</file>