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0"/>
  </p:notesMasterIdLst>
  <p:sldIdLst>
    <p:sldId id="373" r:id="rId2"/>
    <p:sldId id="363" r:id="rId3"/>
    <p:sldId id="350" r:id="rId4"/>
    <p:sldId id="351" r:id="rId5"/>
    <p:sldId id="306" r:id="rId6"/>
    <p:sldId id="347" r:id="rId7"/>
    <p:sldId id="323" r:id="rId8"/>
    <p:sldId id="353" r:id="rId9"/>
    <p:sldId id="354" r:id="rId10"/>
    <p:sldId id="355" r:id="rId11"/>
    <p:sldId id="364" r:id="rId12"/>
    <p:sldId id="356" r:id="rId13"/>
    <p:sldId id="327" r:id="rId14"/>
    <p:sldId id="357" r:id="rId15"/>
    <p:sldId id="329" r:id="rId16"/>
    <p:sldId id="331" r:id="rId17"/>
    <p:sldId id="330" r:id="rId18"/>
    <p:sldId id="365" r:id="rId19"/>
    <p:sldId id="328" r:id="rId20"/>
    <p:sldId id="366" r:id="rId21"/>
    <p:sldId id="358" r:id="rId22"/>
    <p:sldId id="348" r:id="rId23"/>
    <p:sldId id="359" r:id="rId24"/>
    <p:sldId id="349" r:id="rId25"/>
    <p:sldId id="346" r:id="rId26"/>
    <p:sldId id="367" r:id="rId27"/>
    <p:sldId id="338" r:id="rId28"/>
    <p:sldId id="368" r:id="rId29"/>
    <p:sldId id="360" r:id="rId30"/>
    <p:sldId id="361" r:id="rId31"/>
    <p:sldId id="343" r:id="rId32"/>
    <p:sldId id="344" r:id="rId33"/>
    <p:sldId id="362" r:id="rId34"/>
    <p:sldId id="341" r:id="rId35"/>
    <p:sldId id="369" r:id="rId36"/>
    <p:sldId id="370" r:id="rId37"/>
    <p:sldId id="371" r:id="rId38"/>
    <p:sldId id="37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73"/>
            <p14:sldId id="363"/>
            <p14:sldId id="350"/>
            <p14:sldId id="351"/>
            <p14:sldId id="306"/>
            <p14:sldId id="347"/>
            <p14:sldId id="323"/>
            <p14:sldId id="353"/>
            <p14:sldId id="354"/>
            <p14:sldId id="355"/>
            <p14:sldId id="364"/>
            <p14:sldId id="356"/>
            <p14:sldId id="327"/>
            <p14:sldId id="357"/>
            <p14:sldId id="329"/>
            <p14:sldId id="331"/>
            <p14:sldId id="330"/>
            <p14:sldId id="365"/>
            <p14:sldId id="328"/>
            <p14:sldId id="366"/>
            <p14:sldId id="358"/>
            <p14:sldId id="348"/>
            <p14:sldId id="359"/>
            <p14:sldId id="349"/>
            <p14:sldId id="346"/>
            <p14:sldId id="367"/>
            <p14:sldId id="338"/>
            <p14:sldId id="368"/>
            <p14:sldId id="360"/>
            <p14:sldId id="361"/>
            <p14:sldId id="343"/>
            <p14:sldId id="344"/>
            <p14:sldId id="362"/>
            <p14:sldId id="341"/>
            <p14:sldId id="369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7F"/>
    <a:srgbClr val="FF00FF"/>
    <a:srgbClr val="FF3300"/>
    <a:srgbClr val="8BB0CF"/>
    <a:srgbClr val="7AA5C8"/>
    <a:srgbClr val="42739C"/>
    <a:srgbClr val="FF5B5B"/>
    <a:srgbClr val="C9E7A7"/>
    <a:srgbClr val="FFFF66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16" autoAdjust="0"/>
    <p:restoredTop sz="99229" autoAdjust="0"/>
  </p:normalViewPr>
  <p:slideViewPr>
    <p:cSldViewPr>
      <p:cViewPr varScale="1">
        <p:scale>
          <a:sx n="99" d="100"/>
          <a:sy n="99" d="100"/>
        </p:scale>
        <p:origin x="15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514350" indent="-514350">
              <a:buSzPct val="100000"/>
              <a:buFont typeface="+mj-lt"/>
              <a:buAutoNum type="arabicPeriod"/>
              <a:defRPr sz="1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HTML5 canvas </a:t>
            </a:r>
            <a:r>
              <a:rPr lang="ko-KR" altLang="en-US" b="1"/>
              <a:t>그래픽</a:t>
            </a: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도형 그리기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z="1800" dirty="0"/>
              <a:t>경로 만들기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시작점 설정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경로에 도형 추가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캔버스에 그리기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707484"/>
            <a:ext cx="418095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context.beginPath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경로 구성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2371815"/>
            <a:ext cx="542808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context.moveTo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(120, 20); 	// (120, 20)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을 시작점으로 설정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97309" y="3111640"/>
            <a:ext cx="715933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context.lineTo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(20, 50); 	// (120, 20)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(20, 50)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까지의 직선을 경로에 추가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context.lineTo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(150, 120); 	// (20, 50)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(150, 120)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까지의 직선을 경로에 추가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97309" y="4221088"/>
            <a:ext cx="72266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context.stroke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	// context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경로 속 도형들을 캔버스에 모두 그린다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67544" y="4809685"/>
            <a:ext cx="8117194" cy="1772278"/>
            <a:chOff x="467544" y="4809685"/>
            <a:chExt cx="8117194" cy="177227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90578" y="5232926"/>
              <a:ext cx="1080120" cy="10801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7544" y="4829194"/>
              <a:ext cx="1418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/>
                <a:t>context.beginPath</a:t>
              </a:r>
              <a:r>
                <a:rPr lang="en-US" altLang="ko-KR" sz="1100" dirty="0"/>
                <a:t>()</a:t>
              </a:r>
              <a:endParaRPr lang="ko-KR" altLang="en-US" sz="11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93731" y="4829194"/>
              <a:ext cx="175080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100" dirty="0" err="1"/>
                <a:t>context.moveTo</a:t>
              </a:r>
              <a:r>
                <a:rPr lang="en-US" altLang="ko-KR" sz="1100" dirty="0"/>
                <a:t>(120, 20)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4829194"/>
              <a:ext cx="154882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100" dirty="0" err="1"/>
                <a:t>context.lineTo</a:t>
              </a:r>
              <a:r>
                <a:rPr lang="en-US" altLang="ko-KR" sz="1100" dirty="0"/>
                <a:t>(20, 50)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425779" y="5228858"/>
              <a:ext cx="1080120" cy="10801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9800" y="5250341"/>
              <a:ext cx="7360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(120, 20)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28227" y="5321756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/>
                </a:rPr>
                <a:t></a:t>
              </a:r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139952" y="5209349"/>
              <a:ext cx="1080120" cy="10801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83973" y="5257254"/>
              <a:ext cx="7360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(120, 20)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642400" y="5302247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/>
                </a:rPr>
                <a:t>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11960" y="5507598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/>
                </a:rPr>
                <a:t>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355976" y="5576198"/>
              <a:ext cx="63991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(20, 50)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4355976" y="5486913"/>
              <a:ext cx="427280" cy="205351"/>
            </a:xfrm>
            <a:prstGeom prst="straightConnector1">
              <a:avLst/>
            </a:prstGeom>
            <a:ln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5580112" y="4829194"/>
              <a:ext cx="17027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100" dirty="0" err="1"/>
                <a:t>context.lineTo</a:t>
              </a:r>
              <a:r>
                <a:rPr lang="en-US" altLang="ko-KR" sz="1100" dirty="0"/>
                <a:t>(150, 120)</a:t>
              </a: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868144" y="5176359"/>
              <a:ext cx="1080120" cy="10801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12165" y="5197842"/>
              <a:ext cx="7360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(120, 20)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370592" y="5269257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/>
                </a:rPr>
                <a:t>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40152" y="5474608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/>
                </a:rPr>
                <a:t>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84168" y="5543208"/>
              <a:ext cx="63991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(20, 50)</a:t>
              </a: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H="1">
              <a:off x="6075551" y="5459452"/>
              <a:ext cx="440273" cy="194293"/>
            </a:xfrm>
            <a:prstGeom prst="straightConnector1">
              <a:avLst/>
            </a:prstGeom>
            <a:ln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6542084" y="5797124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/>
                </a:rPr>
                <a:t>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06298" y="5912540"/>
              <a:ext cx="78739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(150, 120)</a:t>
              </a: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6085384" y="5670166"/>
              <a:ext cx="601932" cy="311624"/>
            </a:xfrm>
            <a:prstGeom prst="straightConnector1">
              <a:avLst/>
            </a:prstGeom>
            <a:ln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7420637" y="4809685"/>
              <a:ext cx="116410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100" dirty="0" err="1"/>
                <a:t>context.stroke</a:t>
              </a:r>
              <a:r>
                <a:rPr lang="en-US" altLang="ko-KR" sz="1100" dirty="0"/>
                <a:t>()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01986" y="632035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경로</a:t>
              </a:r>
              <a:endParaRPr lang="ko-KR" alt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1405" y="6308978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경로</a:t>
              </a:r>
              <a:endParaRPr lang="ko-KR" altLang="en-US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25578" y="6308978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경로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53770" y="6308978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경로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38301" y="6308978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캔버스에 출력</a:t>
              </a:r>
              <a:endParaRPr lang="ko-KR" altLang="en-US" sz="1100" dirty="0"/>
            </a:p>
          </p:txBody>
        </p:sp>
        <p:sp>
          <p:nvSpPr>
            <p:cNvPr id="41" name="오른쪽 화살표 40"/>
            <p:cNvSpPr/>
            <p:nvPr/>
          </p:nvSpPr>
          <p:spPr>
            <a:xfrm>
              <a:off x="1993731" y="5659274"/>
              <a:ext cx="202005" cy="16670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오른쪽 화살표 41"/>
            <p:cNvSpPr/>
            <p:nvPr/>
          </p:nvSpPr>
          <p:spPr>
            <a:xfrm>
              <a:off x="3721923" y="5660906"/>
              <a:ext cx="202005" cy="16670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오른쪽 화살표 42"/>
            <p:cNvSpPr/>
            <p:nvPr/>
          </p:nvSpPr>
          <p:spPr>
            <a:xfrm>
              <a:off x="5450115" y="5660906"/>
              <a:ext cx="202005" cy="16670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오른쪽 화살표 43"/>
            <p:cNvSpPr/>
            <p:nvPr/>
          </p:nvSpPr>
          <p:spPr>
            <a:xfrm>
              <a:off x="7034291" y="5660906"/>
              <a:ext cx="202005" cy="16670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0574" y="5317452"/>
              <a:ext cx="1179566" cy="897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390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경로 닫기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closePath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경로의 마지막 점과 시작점을 연결하는 직선 추가</a:t>
            </a:r>
            <a:endParaRPr lang="en-US" altLang="ko-KR" dirty="0"/>
          </a:p>
          <a:p>
            <a:pPr lvl="1"/>
            <a:r>
              <a:rPr lang="ko-KR" altLang="en-US" dirty="0"/>
              <a:t>더 이상 경로에 새로운 도형을 추가할 수 없음</a:t>
            </a:r>
            <a:endParaRPr lang="en-US" altLang="ko-KR" dirty="0"/>
          </a:p>
          <a:p>
            <a:pPr lvl="2"/>
            <a:r>
              <a:rPr lang="en-US" altLang="ko-KR" dirty="0" err="1"/>
              <a:t>beginPath</a:t>
            </a:r>
            <a:r>
              <a:rPr lang="en-US" altLang="ko-KR" dirty="0"/>
              <a:t>()</a:t>
            </a:r>
            <a:r>
              <a:rPr lang="ko-KR" altLang="en-US" dirty="0"/>
              <a:t>를 호출하면 새로운 경로 시작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-108520" y="3304493"/>
            <a:ext cx="9208898" cy="1752769"/>
            <a:chOff x="-108520" y="3304493"/>
            <a:chExt cx="9208898" cy="175276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4514" y="3708225"/>
              <a:ext cx="1080120" cy="10801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08520" y="3304493"/>
              <a:ext cx="1418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/>
                <a:t>context.beginPath</a:t>
              </a:r>
              <a:r>
                <a:rPr lang="en-US" altLang="ko-KR" sz="1100" dirty="0"/>
                <a:t>()</a:t>
              </a:r>
              <a:endParaRPr lang="ko-KR" altLang="en-US" sz="11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38450" y="3304493"/>
              <a:ext cx="175080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100" dirty="0" err="1"/>
                <a:t>context.moveTo</a:t>
              </a:r>
              <a:r>
                <a:rPr lang="en-US" altLang="ko-KR" sz="1100" dirty="0"/>
                <a:t>(120, 20)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47330" y="3304493"/>
              <a:ext cx="154882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100" dirty="0" err="1"/>
                <a:t>context.lineTo</a:t>
              </a:r>
              <a:r>
                <a:rPr lang="en-US" altLang="ko-KR" sz="1100" dirty="0"/>
                <a:t>(20, 50)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670498" y="3704157"/>
              <a:ext cx="1080120" cy="10801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14519" y="3725640"/>
              <a:ext cx="7360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(120, 20)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72946" y="379705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/>
                </a:rPr>
                <a:t></a:t>
              </a:r>
              <a:endParaRPr lang="ko-KR" altLang="en-US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235362" y="3684648"/>
              <a:ext cx="1080120" cy="10801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579383" y="3732553"/>
              <a:ext cx="7360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(120, 20)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37810" y="3777546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/>
                </a:rPr>
                <a:t>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07370" y="3982897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/>
                </a:rPr>
                <a:t>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51386" y="4051497"/>
              <a:ext cx="63991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(20, 50)</a:t>
              </a: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3451386" y="3962212"/>
              <a:ext cx="427280" cy="205351"/>
            </a:xfrm>
            <a:prstGeom prst="straightConnector1">
              <a:avLst/>
            </a:prstGeom>
            <a:ln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4531506" y="3304493"/>
              <a:ext cx="17027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100" dirty="0" err="1"/>
                <a:t>context.lineTo</a:t>
              </a:r>
              <a:r>
                <a:rPr lang="en-US" altLang="ko-KR" sz="1100" dirty="0"/>
                <a:t>(150, 120)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891546" y="3651658"/>
              <a:ext cx="1080120" cy="10801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35567" y="3673141"/>
              <a:ext cx="7360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(120, 20)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93994" y="3744556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/>
                </a:rPr>
                <a:t>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63554" y="3949907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/>
                </a:rPr>
                <a:t>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07570" y="4018507"/>
              <a:ext cx="63991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(20, 50)</a:t>
              </a: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5098953" y="3934751"/>
              <a:ext cx="440273" cy="194293"/>
            </a:xfrm>
            <a:prstGeom prst="straightConnector1">
              <a:avLst/>
            </a:prstGeom>
            <a:ln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5565486" y="4272423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/>
                </a:rPr>
                <a:t>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29700" y="4387839"/>
              <a:ext cx="78739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(150, 120)</a:t>
              </a: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5108786" y="4145465"/>
              <a:ext cx="601932" cy="311624"/>
            </a:xfrm>
            <a:prstGeom prst="straightConnector1">
              <a:avLst/>
            </a:prstGeom>
            <a:ln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7785885" y="3311406"/>
              <a:ext cx="116410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100" dirty="0" err="1"/>
                <a:t>context.stroke</a:t>
              </a:r>
              <a:r>
                <a:rPr lang="en-US" altLang="ko-KR" sz="1100" dirty="0"/>
                <a:t>()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5922" y="4795652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경로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56124" y="478427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경로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20988" y="478427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경로</a:t>
              </a:r>
              <a:endParaRPr lang="ko-KR" alt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77172" y="478427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경로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03549" y="4784277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캔버스에 출력</a:t>
              </a:r>
              <a:endParaRPr lang="ko-KR" altLang="en-US" sz="1100" dirty="0"/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1324477" y="4134573"/>
              <a:ext cx="202005" cy="16670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오른쪽 화살표 35"/>
            <p:cNvSpPr/>
            <p:nvPr/>
          </p:nvSpPr>
          <p:spPr>
            <a:xfrm>
              <a:off x="2862993" y="4136205"/>
              <a:ext cx="202005" cy="16670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오른쪽 화살표 36"/>
            <p:cNvSpPr/>
            <p:nvPr/>
          </p:nvSpPr>
          <p:spPr>
            <a:xfrm>
              <a:off x="4473517" y="4136205"/>
              <a:ext cx="202005" cy="16670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오른쪽 화살표 37"/>
            <p:cNvSpPr/>
            <p:nvPr/>
          </p:nvSpPr>
          <p:spPr>
            <a:xfrm>
              <a:off x="6143720" y="4136205"/>
              <a:ext cx="202005" cy="16670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45725" y="3307501"/>
              <a:ext cx="146706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100" b="1" dirty="0" err="1"/>
                <a:t>context.closePath</a:t>
              </a:r>
              <a:r>
                <a:rPr lang="en-US" altLang="ko-KR" sz="1100" b="1" dirty="0"/>
                <a:t>()</a:t>
              </a: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499708" y="3654666"/>
              <a:ext cx="1080120" cy="108012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843729" y="3676149"/>
              <a:ext cx="7360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(120, 20)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002156" y="3747564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/>
                </a:rPr>
                <a:t>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571716" y="395291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/>
                </a:rPr>
                <a:t>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25886" y="3823156"/>
              <a:ext cx="63991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(20, 50)</a:t>
              </a:r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H="1">
              <a:off x="6707115" y="3937759"/>
              <a:ext cx="440273" cy="194293"/>
            </a:xfrm>
            <a:prstGeom prst="straightConnector1">
              <a:avLst/>
            </a:prstGeom>
            <a:ln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7173648" y="4275431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/>
                </a:rPr>
                <a:t>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537862" y="4390847"/>
              <a:ext cx="78739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sz="1050" dirty="0">
                  <a:solidFill>
                    <a:schemeClr val="bg1">
                      <a:lumMod val="50000"/>
                    </a:schemeClr>
                  </a:solidFill>
                </a:rPr>
                <a:t>(150, 120)</a:t>
              </a:r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16948" y="4148473"/>
              <a:ext cx="601932" cy="311624"/>
            </a:xfrm>
            <a:prstGeom prst="straightConnector1">
              <a:avLst/>
            </a:prstGeom>
            <a:ln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785334" y="4787285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경로</a:t>
              </a:r>
            </a:p>
          </p:txBody>
        </p:sp>
        <p:sp>
          <p:nvSpPr>
            <p:cNvPr id="66" name="오른쪽 화살표 65"/>
            <p:cNvSpPr/>
            <p:nvPr/>
          </p:nvSpPr>
          <p:spPr>
            <a:xfrm>
              <a:off x="7665855" y="4139213"/>
              <a:ext cx="202005" cy="16670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H="1" flipV="1">
              <a:off x="7147388" y="3909843"/>
              <a:ext cx="171494" cy="520333"/>
            </a:xfrm>
            <a:prstGeom prst="straightConnector1">
              <a:avLst/>
            </a:prstGeom>
            <a:ln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0812" y="3762155"/>
              <a:ext cx="1179566" cy="888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443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 그리기와 사각형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선 그리는 </a:t>
            </a:r>
            <a:r>
              <a:rPr lang="ko-KR" altLang="en-US" dirty="0" err="1"/>
              <a:t>컨텍스트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선그리기</a:t>
            </a:r>
            <a:endParaRPr lang="en-US" altLang="ko-KR" dirty="0"/>
          </a:p>
          <a:p>
            <a:pPr lvl="1"/>
            <a:r>
              <a:rPr lang="en-US" altLang="ko-KR" dirty="0" err="1"/>
              <a:t>moveTo</a:t>
            </a:r>
            <a:r>
              <a:rPr lang="en-US" altLang="ko-KR" dirty="0"/>
              <a:t>()</a:t>
            </a:r>
            <a:r>
              <a:rPr lang="ko-KR" altLang="en-US" dirty="0"/>
              <a:t>를 이용하여 시작점을 설정하고</a:t>
            </a:r>
            <a:r>
              <a:rPr lang="en-US" altLang="ko-KR" dirty="0"/>
              <a:t>, </a:t>
            </a:r>
            <a:r>
              <a:rPr lang="en-US" altLang="ko-KR" dirty="0" err="1"/>
              <a:t>lineTo</a:t>
            </a:r>
            <a:r>
              <a:rPr lang="en-US" altLang="ko-KR" dirty="0"/>
              <a:t>()</a:t>
            </a:r>
            <a:r>
              <a:rPr lang="ko-KR" altLang="en-US" dirty="0"/>
              <a:t>로 선을 연결해 나간다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lineTo</a:t>
            </a:r>
            <a:r>
              <a:rPr lang="en-US" altLang="ko-KR" dirty="0"/>
              <a:t>(x, y)</a:t>
            </a:r>
            <a:r>
              <a:rPr lang="ko-KR" altLang="en-US" dirty="0"/>
              <a:t>에 지정한 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가 끝점이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765" y="2060848"/>
            <a:ext cx="7840980" cy="69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9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0134" y="1531760"/>
            <a:ext cx="6340146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선으로 삼각형 그리기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선으로 삼각형 그리기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&lt;canvas id="</a:t>
            </a:r>
            <a:r>
              <a:rPr lang="en-US" altLang="ko-KR" sz="1400" dirty="0" err="1"/>
              <a:t>myCanvas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/>
              <a:t>			style="</a:t>
            </a:r>
            <a:r>
              <a:rPr lang="en-US" altLang="ko-KR" sz="1400" dirty="0" err="1"/>
              <a:t>background-color:aliceblue</a:t>
            </a:r>
            <a:r>
              <a:rPr lang="en-US" altLang="ko-KR" sz="1400" dirty="0"/>
              <a:t>"</a:t>
            </a:r>
          </a:p>
          <a:p>
            <a:pPr defTabSz="180000"/>
            <a:r>
              <a:rPr lang="en-US" altLang="ko-KR" sz="1400" dirty="0"/>
              <a:t>			width="200" height="150"&gt;&lt;/canvas&gt;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canvas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myCanvas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context = </a:t>
            </a:r>
            <a:r>
              <a:rPr lang="en-US" altLang="ko-KR" sz="1400" dirty="0" err="1"/>
              <a:t>canvas.getContext</a:t>
            </a:r>
            <a:r>
              <a:rPr lang="en-US" altLang="ko-KR" sz="1400" dirty="0"/>
              <a:t>("2d");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context.beginPath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빈 경로 만들기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context.moveTo</a:t>
            </a:r>
            <a:r>
              <a:rPr lang="en-US" altLang="ko-KR" sz="1400" b="1" dirty="0"/>
              <a:t>(120, 20); </a:t>
            </a:r>
            <a:r>
              <a:rPr lang="en-US" altLang="ko-KR" sz="1400" dirty="0"/>
              <a:t>// (120, 20)</a:t>
            </a:r>
            <a:r>
              <a:rPr lang="ko-KR" altLang="en-US" sz="1400" dirty="0"/>
              <a:t>을 시작점으로 설정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context.lineTo</a:t>
            </a:r>
            <a:r>
              <a:rPr lang="en-US" altLang="ko-KR" sz="1400" b="1" dirty="0"/>
              <a:t>(20, 50); </a:t>
            </a:r>
            <a:r>
              <a:rPr lang="en-US" altLang="ko-KR" sz="1400" dirty="0"/>
              <a:t>// </a:t>
            </a:r>
            <a:r>
              <a:rPr lang="ko-KR" altLang="en-US" sz="1400" dirty="0"/>
              <a:t>경로에 </a:t>
            </a:r>
            <a:r>
              <a:rPr lang="en-US" altLang="ko-KR" sz="1400" dirty="0"/>
              <a:t>(120, 20)</a:t>
            </a:r>
            <a:r>
              <a:rPr lang="ko-KR" altLang="en-US" sz="1400" dirty="0"/>
              <a:t>에서 </a:t>
            </a:r>
            <a:r>
              <a:rPr lang="en-US" altLang="ko-KR" sz="1400" dirty="0"/>
              <a:t>(20, 50)</a:t>
            </a:r>
            <a:r>
              <a:rPr lang="ko-KR" altLang="en-US" sz="1400" dirty="0"/>
              <a:t>까지 직선 추가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context.lineTo</a:t>
            </a:r>
            <a:r>
              <a:rPr lang="en-US" altLang="ko-KR" sz="1400" b="1" dirty="0"/>
              <a:t>(150, 120); </a:t>
            </a:r>
            <a:r>
              <a:rPr lang="en-US" altLang="ko-KR" sz="1400" dirty="0"/>
              <a:t>// </a:t>
            </a:r>
            <a:r>
              <a:rPr lang="ko-KR" altLang="en-US" sz="1400" dirty="0"/>
              <a:t>경로에 </a:t>
            </a:r>
            <a:r>
              <a:rPr lang="en-US" altLang="ko-KR" sz="1400" dirty="0"/>
              <a:t>(20, 50)</a:t>
            </a:r>
            <a:r>
              <a:rPr lang="ko-KR" altLang="en-US" sz="1400" dirty="0"/>
              <a:t>에서 </a:t>
            </a:r>
            <a:r>
              <a:rPr lang="en-US" altLang="ko-KR" sz="1400" dirty="0"/>
              <a:t>(150, 120)</a:t>
            </a:r>
            <a:r>
              <a:rPr lang="ko-KR" altLang="en-US" sz="1400" dirty="0"/>
              <a:t>까지 직선 추가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context.lineTo</a:t>
            </a:r>
            <a:r>
              <a:rPr lang="en-US" altLang="ko-KR" sz="1400" b="1" dirty="0"/>
              <a:t>(120, 20); </a:t>
            </a:r>
            <a:r>
              <a:rPr lang="en-US" altLang="ko-KR" sz="1400" dirty="0"/>
              <a:t>// </a:t>
            </a:r>
            <a:r>
              <a:rPr lang="ko-KR" altLang="en-US" sz="1400" dirty="0"/>
              <a:t>경로에 </a:t>
            </a:r>
            <a:r>
              <a:rPr lang="en-US" altLang="ko-KR" sz="1400" dirty="0"/>
              <a:t>(150, 120)</a:t>
            </a:r>
            <a:r>
              <a:rPr lang="ko-KR" altLang="en-US" sz="1400" dirty="0"/>
              <a:t>에서 </a:t>
            </a:r>
            <a:r>
              <a:rPr lang="en-US" altLang="ko-KR" sz="1400" dirty="0"/>
              <a:t>(120, 20)</a:t>
            </a:r>
            <a:r>
              <a:rPr lang="ko-KR" altLang="en-US" sz="1400" dirty="0"/>
              <a:t>까지 직선 추가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context.strokeStyle</a:t>
            </a:r>
            <a:r>
              <a:rPr lang="en-US" altLang="ko-KR" sz="1400" dirty="0"/>
              <a:t>="magenta"; // </a:t>
            </a:r>
            <a:r>
              <a:rPr lang="ko-KR" altLang="en-US" sz="1400" dirty="0"/>
              <a:t>선의 색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context.stroke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경로를 캔버스에 그린다</a:t>
            </a:r>
          </a:p>
          <a:p>
            <a:pPr defTabSz="180000"/>
            <a:r>
              <a:rPr lang="en-US" altLang="ko-KR" sz="1400" dirty="0"/>
              <a:t>&lt;/script&gt; 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11–3 </a:t>
            </a:r>
            <a:r>
              <a:rPr lang="ko-KR" altLang="en-US" dirty="0"/>
              <a:t>선으로 삼각형 그리기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6012160" y="1395931"/>
            <a:ext cx="2839154" cy="3387018"/>
            <a:chOff x="5285560" y="1095323"/>
            <a:chExt cx="2839154" cy="338701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8104" y="1095323"/>
              <a:ext cx="2616610" cy="338701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505632" y="2606691"/>
              <a:ext cx="878618" cy="290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(120, 20)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85560" y="2926368"/>
              <a:ext cx="788546" cy="290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(20, 50)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22025" y="4052610"/>
              <a:ext cx="968691" cy="290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(150, 120)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6013387" y="2776799"/>
              <a:ext cx="546022" cy="174261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5641652" y="3432538"/>
              <a:ext cx="1242193" cy="644764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 flipV="1">
              <a:off x="7112971" y="2951060"/>
              <a:ext cx="293398" cy="93144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04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원호 그리기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원호를 그리는 </a:t>
                </a:r>
                <a:r>
                  <a:rPr lang="en-US" altLang="ko-KR" dirty="0"/>
                  <a:t>arc() </a:t>
                </a:r>
                <a:r>
                  <a:rPr lang="ko-KR" altLang="en-US" dirty="0" err="1"/>
                  <a:t>메소드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각도는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시에서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도 시작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각도는 원주율로 표현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360</a:t>
                </a:r>
                <a:r>
                  <a:rPr lang="ko-KR" altLang="en-US" baseline="30000" dirty="0"/>
                  <a:t>◦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altLang="ko-K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, 90</a:t>
                </a:r>
                <a:r>
                  <a:rPr lang="ko-KR" altLang="en-US" baseline="30000" dirty="0"/>
                  <a:t>◦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ko-KR" altLang="en-US" dirty="0"/>
                  <a:t>이고</a:t>
                </a:r>
                <a:r>
                  <a:rPr lang="en-US" altLang="ko-KR" dirty="0"/>
                  <a:t>, 180</a:t>
                </a:r>
                <a:r>
                  <a:rPr lang="ko-KR" altLang="en-US" baseline="30000" dirty="0"/>
                  <a:t>◦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270</a:t>
                </a:r>
                <a:r>
                  <a:rPr lang="en-US" altLang="ko-KR" baseline="30000" dirty="0"/>
                  <a:t>◦</a:t>
                </a:r>
                <a:r>
                  <a:rPr lang="en-US" altLang="ko-KR" dirty="0"/>
                  <a:t> -&gt;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l-GR" altLang="ko-K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자바스크립트 코드</a:t>
                </a:r>
                <a:r>
                  <a:rPr lang="en-US" altLang="ko-KR" dirty="0"/>
                  <a:t> </a:t>
                </a:r>
                <a:r>
                  <a:rPr lang="en-US" altLang="ko-KR" b="1" dirty="0"/>
                  <a:t>1.5*</a:t>
                </a:r>
                <a:r>
                  <a:rPr lang="en-US" altLang="ko-KR" b="1" dirty="0" err="1"/>
                  <a:t>Math.PI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로 표현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ko-KR" altLang="en-US" dirty="0"/>
              </a:p>
              <a:p>
                <a:pPr lvl="2"/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 cstate="print"/>
                <a:stretch>
                  <a:fillRect l="-150" t="-1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1720" y="6093296"/>
            <a:ext cx="439575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원주률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r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 n*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Math.PI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/180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여기서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각도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(0~360)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844824"/>
            <a:ext cx="7838123" cy="25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9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startAngle</a:t>
            </a:r>
            <a:r>
              <a:rPr lang="en-US" altLang="ko-KR" dirty="0"/>
              <a:t>(</a:t>
            </a:r>
            <a:r>
              <a:rPr lang="ko-KR" altLang="en-US" dirty="0"/>
              <a:t>시작 각도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endAngle</a:t>
            </a:r>
            <a:r>
              <a:rPr lang="en-US" altLang="ko-KR" dirty="0"/>
              <a:t>(</a:t>
            </a:r>
            <a:r>
              <a:rPr lang="ko-KR" altLang="en-US" dirty="0"/>
              <a:t>끝 각도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043608" y="2132856"/>
            <a:ext cx="2592288" cy="2592288"/>
          </a:xfrm>
          <a:prstGeom prst="ellips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611560" y="3429000"/>
            <a:ext cx="33843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20" idx="2"/>
            <a:endCxn id="18" idx="0"/>
          </p:cNvCxnSpPr>
          <p:nvPr/>
        </p:nvCxnSpPr>
        <p:spPr>
          <a:xfrm>
            <a:off x="2324068" y="2159908"/>
            <a:ext cx="15684" cy="2740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40283" y="34325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원호 15"/>
          <p:cNvSpPr/>
          <p:nvPr/>
        </p:nvSpPr>
        <p:spPr>
          <a:xfrm rot="5400000">
            <a:off x="935596" y="2024844"/>
            <a:ext cx="2808312" cy="2880320"/>
          </a:xfrm>
          <a:prstGeom prst="arc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 rot="10800000">
            <a:off x="899592" y="1988840"/>
            <a:ext cx="2848953" cy="2880320"/>
          </a:xfrm>
          <a:prstGeom prst="arc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35946" y="4900518"/>
                <a:ext cx="407612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altLang="ko-KR" i="1" smtClean="0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fPr>
                        <m:num>
                          <m:r>
                            <a:rPr lang="el-GR" altLang="ko-KR" i="1" smtClean="0">
                              <a:latin typeface="Cambria Math"/>
                              <a:sym typeface="Wingdings"/>
                            </a:rPr>
                            <m:t>𝜋</m:t>
                          </m:r>
                        </m:num>
                        <m:den>
                          <m:r>
                            <a:rPr lang="el-GR" altLang="ko-KR" i="1" smtClean="0">
                              <a:latin typeface="Cambria Math"/>
                              <a:sym typeface="Wingding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46" y="4900518"/>
                <a:ext cx="407612" cy="56297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3712" y="3107841"/>
                <a:ext cx="407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i="1">
                          <a:latin typeface="Cambria Math"/>
                          <a:sym typeface="Wingdings"/>
                        </a:rPr>
                        <m:t>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2" y="3107841"/>
                <a:ext cx="407612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56142" y="1548972"/>
                <a:ext cx="53585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altLang="ko-KR" i="1" smtClean="0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  <a:sym typeface="Wingdings"/>
                            </a:rPr>
                            <m:t>3</m:t>
                          </m:r>
                          <m:r>
                            <a:rPr lang="el-GR" altLang="ko-KR" i="1">
                              <a:latin typeface="Cambria Math"/>
                              <a:sym typeface="Wingdings"/>
                            </a:rPr>
                            <m:t>𝜋</m:t>
                          </m:r>
                        </m:num>
                        <m:den>
                          <m:r>
                            <a:rPr lang="el-GR" altLang="ko-KR" i="1">
                              <a:latin typeface="Cambria Math"/>
                              <a:sym typeface="Wingding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42" y="1548972"/>
                <a:ext cx="535852" cy="61093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572357" y="3095672"/>
                <a:ext cx="535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sym typeface="Wingdings"/>
                        </a:rPr>
                        <m:t>2</m:t>
                      </m:r>
                      <m:r>
                        <a:rPr lang="el-GR" altLang="ko-KR" i="1" smtClean="0">
                          <a:latin typeface="Cambria Math"/>
                          <a:sym typeface="Wingdings"/>
                        </a:rPr>
                        <m:t>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57" y="3095672"/>
                <a:ext cx="535851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/>
          <p:cNvSpPr/>
          <p:nvPr/>
        </p:nvSpPr>
        <p:spPr>
          <a:xfrm>
            <a:off x="5064421" y="2132856"/>
            <a:ext cx="2592288" cy="2600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4" idx="2"/>
          </p:cNvCxnSpPr>
          <p:nvPr/>
        </p:nvCxnSpPr>
        <p:spPr>
          <a:xfrm>
            <a:off x="5064421" y="3432910"/>
            <a:ext cx="2952328" cy="39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24" idx="4"/>
          </p:cNvCxnSpPr>
          <p:nvPr/>
        </p:nvCxnSpPr>
        <p:spPr>
          <a:xfrm>
            <a:off x="6344881" y="2200558"/>
            <a:ext cx="15684" cy="253240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78049" y="33763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17292" y="4725144"/>
                <a:ext cx="356829" cy="458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altLang="ko-KR" sz="1400" i="1" smtClean="0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fPr>
                        <m:num>
                          <m:r>
                            <a:rPr lang="el-GR" altLang="ko-KR" sz="1400" i="1" smtClean="0">
                              <a:latin typeface="Cambria Math"/>
                              <a:sym typeface="Wingdings"/>
                            </a:rPr>
                            <m:t>𝜋</m:t>
                          </m:r>
                        </m:num>
                        <m:den>
                          <m:r>
                            <a:rPr lang="el-GR" altLang="ko-KR" sz="1400" i="1" smtClean="0">
                              <a:latin typeface="Cambria Math"/>
                              <a:sym typeface="Wingding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292" y="4725144"/>
                <a:ext cx="356829" cy="45839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1450" y="3244334"/>
                <a:ext cx="356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sz="1400" i="1">
                          <a:latin typeface="Cambria Math"/>
                          <a:sym typeface="Wingdings"/>
                        </a:rPr>
                        <m:t>𝜋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450" y="3244334"/>
                <a:ext cx="356829" cy="307777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28565" y="1668565"/>
                <a:ext cx="456215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altLang="ko-KR" sz="1400" i="1" smtClean="0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  <a:sym typeface="Wingdings"/>
                            </a:rPr>
                            <m:t>3</m:t>
                          </m:r>
                          <m:r>
                            <a:rPr lang="el-GR" altLang="ko-KR" sz="1400" i="1">
                              <a:latin typeface="Cambria Math"/>
                              <a:sym typeface="Wingdings"/>
                            </a:rPr>
                            <m:t>𝜋</m:t>
                          </m:r>
                        </m:num>
                        <m:den>
                          <m:r>
                            <a:rPr lang="el-GR" altLang="ko-KR" sz="1400" i="1">
                              <a:latin typeface="Cambria Math"/>
                              <a:sym typeface="Wingding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65" y="1668565"/>
                <a:ext cx="456215" cy="495649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87675" y="3163766"/>
                <a:ext cx="4562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sym typeface="Wingdings"/>
                        </a:rPr>
                        <m:t>2</m:t>
                      </m:r>
                      <m:r>
                        <a:rPr lang="el-GR" altLang="ko-KR" sz="1400" i="1" smtClean="0">
                          <a:latin typeface="Cambria Math"/>
                          <a:sym typeface="Wingdings"/>
                        </a:rPr>
                        <m:t>𝜋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75" y="3163766"/>
                <a:ext cx="456215" cy="307777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889864" y="5424913"/>
            <a:ext cx="37668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context.arc(50, 50, 10, 0, 1.5*</a:t>
            </a:r>
            <a:r>
              <a:rPr lang="en-US" altLang="ko-KR" sz="1400" dirty="0" err="1"/>
              <a:t>Math.PI</a:t>
            </a:r>
            <a:r>
              <a:rPr lang="en-US" altLang="ko-KR" sz="1400" dirty="0"/>
              <a:t>, false);</a:t>
            </a:r>
          </a:p>
          <a:p>
            <a:r>
              <a:rPr lang="en-US" altLang="ko-KR" sz="1400" dirty="0" err="1"/>
              <a:t>context.stroke</a:t>
            </a:r>
            <a:r>
              <a:rPr lang="en-US" altLang="ko-KR" sz="1400" dirty="0"/>
              <a:t>(); // </a:t>
            </a:r>
            <a:r>
              <a:rPr lang="ko-KR" altLang="en-US" sz="1400" dirty="0"/>
              <a:t>원호를 그린다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(b) </a:t>
            </a:r>
            <a:r>
              <a:rPr lang="ko-KR" altLang="en-US" sz="1400" dirty="0"/>
              <a:t>원호 그리기 사례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313409" y="3200174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(50, 50)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541019" y="356502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38" name="왼쪽 중괄호 37"/>
          <p:cNvSpPr/>
          <p:nvPr/>
        </p:nvSpPr>
        <p:spPr>
          <a:xfrm rot="16200000">
            <a:off x="5622910" y="2954154"/>
            <a:ext cx="190802" cy="1212501"/>
          </a:xfrm>
          <a:prstGeom prst="leftBrace">
            <a:avLst>
              <a:gd name="adj1" fmla="val 25298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452320" y="3856713"/>
            <a:ext cx="1246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startAngle</a:t>
            </a:r>
            <a:r>
              <a:rPr lang="en-US" altLang="ko-KR" sz="1400" dirty="0"/>
              <a:t>=0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 flipV="1">
            <a:off x="7678049" y="3477173"/>
            <a:ext cx="119698" cy="37954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395707" y="1637286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endAngle</a:t>
            </a:r>
            <a:r>
              <a:rPr lang="en-US" altLang="ko-KR" sz="1400" dirty="0"/>
              <a:t>= 1.5*</a:t>
            </a:r>
            <a:r>
              <a:rPr lang="en-US" altLang="ko-KR" sz="1400" dirty="0" err="1"/>
              <a:t>Math.PI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6360565" y="1945063"/>
            <a:ext cx="454323" cy="187793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원호 55"/>
          <p:cNvSpPr/>
          <p:nvPr/>
        </p:nvSpPr>
        <p:spPr>
          <a:xfrm>
            <a:off x="5068279" y="2132856"/>
            <a:ext cx="2588429" cy="2600108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67518" y="5486469"/>
            <a:ext cx="338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(a) </a:t>
            </a:r>
            <a:r>
              <a:rPr lang="ko-KR" altLang="en-US" sz="1400" dirty="0"/>
              <a:t>각도는 </a:t>
            </a:r>
            <a:r>
              <a:rPr lang="en-US" altLang="ko-KR" sz="1400" dirty="0"/>
              <a:t>3</a:t>
            </a:r>
            <a:r>
              <a:rPr lang="ko-KR" altLang="en-US" sz="1400" dirty="0"/>
              <a:t>시에서 시계방향으로 계산</a:t>
            </a:r>
            <a:endParaRPr lang="en-US" altLang="ko-KR" sz="1400" dirty="0"/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3779912" y="3866585"/>
            <a:ext cx="883632" cy="288032"/>
          </a:xfrm>
          <a:prstGeom prst="wedgeRoundRectCallout">
            <a:avLst>
              <a:gd name="adj1" fmla="val -30853"/>
              <a:gd name="adj2" fmla="val -880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여기가 </a:t>
            </a:r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도</a:t>
            </a: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2688725" y="4968758"/>
            <a:ext cx="587131" cy="288032"/>
          </a:xfrm>
          <a:prstGeom prst="wedgeRoundRectCallout">
            <a:avLst>
              <a:gd name="adj1" fmla="val -103499"/>
              <a:gd name="adj2" fmla="val -835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90</a:t>
            </a:r>
            <a:r>
              <a:rPr lang="ko-KR" altLang="en-US" sz="1000" dirty="0">
                <a:solidFill>
                  <a:schemeClr val="tx1"/>
                </a:solidFill>
              </a:rPr>
              <a:t>도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473952" y="2708920"/>
            <a:ext cx="587131" cy="288032"/>
          </a:xfrm>
          <a:prstGeom prst="wedgeRoundRectCallout">
            <a:avLst>
              <a:gd name="adj1" fmla="val -16977"/>
              <a:gd name="adj2" fmla="val 971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180</a:t>
            </a:r>
            <a:r>
              <a:rPr lang="ko-KR" altLang="en-US" sz="1000" dirty="0">
                <a:solidFill>
                  <a:schemeClr val="tx1"/>
                </a:solidFill>
              </a:rPr>
              <a:t>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15670" y="3243022"/>
            <a:ext cx="28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/>
              </a:rPr>
              <a:t>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09516" y="1941448"/>
            <a:ext cx="28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/>
              </a:rPr>
              <a:t>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10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8" y="1964767"/>
            <a:ext cx="77247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arc() </a:t>
            </a:r>
            <a:r>
              <a:rPr lang="ko-KR" altLang="en-US" dirty="0" err="1"/>
              <a:t>메소드로</a:t>
            </a:r>
            <a:r>
              <a:rPr lang="ko-KR" altLang="en-US" dirty="0"/>
              <a:t> 그린 원호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800846" y="2823423"/>
            <a:ext cx="12961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482604" y="2244337"/>
            <a:ext cx="0" cy="1152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8245" y="3789215"/>
            <a:ext cx="19098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context.arc(100, 100, 40, </a:t>
            </a:r>
          </a:p>
          <a:p>
            <a:pPr defTabSz="180000"/>
            <a:r>
              <a:rPr lang="en-US" altLang="ko-KR" sz="1200" dirty="0"/>
              <a:t>	0, 2*</a:t>
            </a:r>
            <a:r>
              <a:rPr lang="en-US" altLang="ko-KR" sz="1200" dirty="0" err="1"/>
              <a:t>Math.PI</a:t>
            </a:r>
            <a:r>
              <a:rPr lang="en-US" altLang="ko-KR" sz="1200" dirty="0"/>
              <a:t>, </a:t>
            </a:r>
            <a:r>
              <a:rPr lang="en-US" altLang="ko-KR" sz="1200" b="1" dirty="0"/>
              <a:t>false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502375" y="3789040"/>
            <a:ext cx="2072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context.arc(300, 100, 40,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Math.PI</a:t>
            </a:r>
            <a:r>
              <a:rPr lang="en-US" altLang="ko-KR" sz="1200" dirty="0"/>
              <a:t>/2, 1.5*</a:t>
            </a:r>
            <a:r>
              <a:rPr lang="en-US" altLang="ko-KR" sz="1200" dirty="0" err="1"/>
              <a:t>Math.PI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694262" y="2823423"/>
            <a:ext cx="12961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376020" y="2244337"/>
            <a:ext cx="0" cy="1152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2413" y="2551955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(100, 100)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5005" y="2684923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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6790" y="268966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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48421" y="3053673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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42334" y="3150839"/>
            <a:ext cx="7473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chemeClr val="accent2">
                    <a:lumMod val="75000"/>
                  </a:schemeClr>
                </a:solidFill>
              </a:rPr>
              <a:t>Math.PI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/2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48421" y="227811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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42334" y="2375277"/>
            <a:ext cx="8499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1.5*</a:t>
            </a:r>
            <a:r>
              <a:rPr lang="en-US" altLang="ko-KR" sz="1000" dirty="0" err="1">
                <a:solidFill>
                  <a:schemeClr val="accent2">
                    <a:lumMod val="75000"/>
                  </a:schemeClr>
                </a:solidFill>
              </a:rPr>
              <a:t>Math.PI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92014" y="2807452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20794" y="2603196"/>
            <a:ext cx="7505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2*</a:t>
            </a:r>
            <a:r>
              <a:rPr lang="en-US" altLang="ko-KR" sz="1000" dirty="0" err="1">
                <a:solidFill>
                  <a:schemeClr val="accent2">
                    <a:lumMod val="75000"/>
                  </a:schemeClr>
                </a:solidFill>
              </a:rPr>
              <a:t>Math.PI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원호 29"/>
          <p:cNvSpPr/>
          <p:nvPr/>
        </p:nvSpPr>
        <p:spPr>
          <a:xfrm rot="5400000">
            <a:off x="1018939" y="2336697"/>
            <a:ext cx="938431" cy="920475"/>
          </a:xfrm>
          <a:prstGeom prst="arc">
            <a:avLst/>
          </a:prstGeom>
          <a:ln w="12700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 rot="10800000">
            <a:off x="2893335" y="2390169"/>
            <a:ext cx="965370" cy="875980"/>
          </a:xfrm>
          <a:prstGeom prst="arc">
            <a:avLst/>
          </a:prstGeom>
          <a:ln w="12700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597838" y="2812375"/>
            <a:ext cx="12961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279596" y="2233289"/>
            <a:ext cx="0" cy="1152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84848" y="26780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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35408" y="267891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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31596" y="2798176"/>
            <a:ext cx="6254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chemeClr val="accent2">
                    <a:lumMod val="75000"/>
                  </a:schemeClr>
                </a:solidFill>
              </a:rPr>
              <a:t>Math.PI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31596" y="3796371"/>
            <a:ext cx="1851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context.arc(500, 100, 40, </a:t>
            </a:r>
          </a:p>
          <a:p>
            <a:pPr defTabSz="180000"/>
            <a:r>
              <a:rPr lang="en-US" altLang="ko-KR" sz="1200" dirty="0"/>
              <a:t>	0, </a:t>
            </a:r>
            <a:r>
              <a:rPr lang="en-US" altLang="ko-KR" sz="1200" dirty="0" err="1"/>
              <a:t>Math.PI</a:t>
            </a:r>
            <a:r>
              <a:rPr lang="en-US" altLang="ko-KR" sz="1200" dirty="0"/>
              <a:t>, </a:t>
            </a:r>
            <a:r>
              <a:rPr lang="en-US" altLang="ko-KR" sz="1200" b="1" dirty="0"/>
              <a:t>true);</a:t>
            </a:r>
            <a:endParaRPr lang="ko-KR" altLang="en-US" sz="1200" dirty="0"/>
          </a:p>
        </p:txBody>
      </p:sp>
      <p:sp>
        <p:nvSpPr>
          <p:cNvPr id="38" name="원호 37"/>
          <p:cNvSpPr/>
          <p:nvPr/>
        </p:nvSpPr>
        <p:spPr>
          <a:xfrm>
            <a:off x="4796911" y="2310755"/>
            <a:ext cx="965370" cy="955395"/>
          </a:xfrm>
          <a:prstGeom prst="arc">
            <a:avLst/>
          </a:prstGeom>
          <a:ln w="12700">
            <a:solidFill>
              <a:srgbClr val="00B0F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21766" y="2808696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6500526" y="2812375"/>
            <a:ext cx="12961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182284" y="2233289"/>
            <a:ext cx="0" cy="1152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56514" y="304818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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48256" y="267891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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49052" y="3084451"/>
            <a:ext cx="7473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chemeClr val="accent2">
                    <a:lumMod val="75000"/>
                  </a:schemeClr>
                </a:solidFill>
              </a:rPr>
              <a:t>Math.PI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/2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418872" y="2598021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17107" y="3789040"/>
            <a:ext cx="1951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context.arc(700, 100, 40,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Math.PI</a:t>
            </a:r>
            <a:r>
              <a:rPr lang="en-US" altLang="ko-KR" sz="1200" dirty="0"/>
              <a:t>/2, 0, </a:t>
            </a:r>
            <a:r>
              <a:rPr lang="en-US" altLang="ko-KR" sz="1200" b="1" dirty="0"/>
              <a:t>true);</a:t>
            </a:r>
            <a:endParaRPr lang="ko-KR" altLang="en-US" sz="1200" dirty="0"/>
          </a:p>
        </p:txBody>
      </p:sp>
      <p:sp>
        <p:nvSpPr>
          <p:cNvPr id="47" name="원호 46"/>
          <p:cNvSpPr/>
          <p:nvPr/>
        </p:nvSpPr>
        <p:spPr>
          <a:xfrm rot="5400000">
            <a:off x="6713687" y="2342704"/>
            <a:ext cx="965370" cy="955395"/>
          </a:xfrm>
          <a:prstGeom prst="arc">
            <a:avLst/>
          </a:prstGeom>
          <a:ln w="12700">
            <a:solidFill>
              <a:srgbClr val="00B0F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558245" y="1894457"/>
            <a:ext cx="75264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2494" y="1852929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(0, 0)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558245" y="1884297"/>
            <a:ext cx="0" cy="18408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762171" y="4658656"/>
            <a:ext cx="3618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true </a:t>
            </a:r>
            <a:r>
              <a:rPr lang="ko-KR" altLang="en-US" sz="1000" dirty="0"/>
              <a:t>이면</a:t>
            </a:r>
            <a:r>
              <a:rPr lang="en-US" altLang="ko-KR" sz="1000" dirty="0"/>
              <a:t>, </a:t>
            </a:r>
            <a:r>
              <a:rPr lang="ko-KR" altLang="en-US" sz="1000" dirty="0"/>
              <a:t>시계방향</a:t>
            </a:r>
            <a:r>
              <a:rPr lang="en-US" altLang="ko-KR" sz="1000" dirty="0"/>
              <a:t>, false</a:t>
            </a:r>
            <a:r>
              <a:rPr lang="ko-KR" altLang="en-US" sz="1000" dirty="0"/>
              <a:t>이면 </a:t>
            </a:r>
            <a:r>
              <a:rPr lang="ko-KR" altLang="en-US" sz="1000" dirty="0" err="1"/>
              <a:t>반시계</a:t>
            </a:r>
            <a:r>
              <a:rPr lang="ko-KR" altLang="en-US" sz="1000" dirty="0"/>
              <a:t> 방향</a:t>
            </a:r>
            <a:r>
              <a:rPr lang="en-US" altLang="ko-KR" sz="1000" dirty="0"/>
              <a:t>. </a:t>
            </a:r>
            <a:r>
              <a:rPr lang="ko-KR" altLang="en-US" sz="1000" dirty="0"/>
              <a:t>생략되면 </a:t>
            </a:r>
            <a:r>
              <a:rPr lang="en-US" altLang="ko-KR" sz="1000" dirty="0"/>
              <a:t>true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0499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11-4 </a:t>
            </a:r>
            <a:r>
              <a:rPr lang="ko-KR" altLang="en-US" dirty="0"/>
              <a:t>원호 그리기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0754" y="1412776"/>
            <a:ext cx="6002542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원호 그리기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원호 그리기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&lt;canvas id="</a:t>
            </a:r>
            <a:r>
              <a:rPr lang="en-US" altLang="ko-KR" sz="1400" dirty="0" err="1"/>
              <a:t>myCanvas</a:t>
            </a:r>
            <a:r>
              <a:rPr lang="en-US" altLang="ko-KR" sz="1400" dirty="0"/>
              <a:t>" style="</a:t>
            </a:r>
            <a:r>
              <a:rPr lang="en-US" altLang="ko-KR" sz="1400" dirty="0" err="1"/>
              <a:t>background-color:aliceblue</a:t>
            </a:r>
            <a:r>
              <a:rPr lang="en-US" altLang="ko-KR" sz="1400" dirty="0"/>
              <a:t>"</a:t>
            </a:r>
          </a:p>
          <a:p>
            <a:pPr defTabSz="180000"/>
            <a:r>
              <a:rPr lang="en-US" altLang="ko-KR" sz="1400" dirty="0"/>
              <a:t>	 width="200" height="150"&gt;&lt;/canvas&gt;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canvas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myCanvas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context = </a:t>
            </a:r>
            <a:r>
              <a:rPr lang="en-US" altLang="ko-KR" sz="1400" dirty="0" err="1"/>
              <a:t>canvas.getContext</a:t>
            </a:r>
            <a:r>
              <a:rPr lang="en-US" altLang="ko-KR" sz="1400" dirty="0"/>
              <a:t>("2d");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context.beginPath</a:t>
            </a:r>
            <a:r>
              <a:rPr lang="en-US" altLang="ko-KR" sz="1400" dirty="0"/>
              <a:t>(); // </a:t>
            </a:r>
            <a:r>
              <a:rPr lang="ko-KR" altLang="en-US" sz="1400" dirty="0"/>
              <a:t>빈 경로 구성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context.strokeStyle</a:t>
            </a:r>
            <a:r>
              <a:rPr lang="en-US" altLang="ko-KR" sz="1400" dirty="0"/>
              <a:t>="magenta";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context.arc(100, 70, 30, 0, 1.5*</a:t>
            </a:r>
            <a:r>
              <a:rPr lang="en-US" altLang="ko-KR" sz="1400" b="1" dirty="0" err="1"/>
              <a:t>Math.PI</a:t>
            </a:r>
            <a:r>
              <a:rPr lang="en-US" altLang="ko-KR" sz="1400" b="1" dirty="0"/>
              <a:t>, false); // </a:t>
            </a:r>
            <a:r>
              <a:rPr lang="ko-KR" altLang="en-US" sz="1400" b="1" dirty="0"/>
              <a:t>시계 방향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context.stroke</a:t>
            </a:r>
            <a:r>
              <a:rPr lang="en-US" altLang="ko-KR" sz="1400" dirty="0"/>
              <a:t>(); // </a:t>
            </a:r>
            <a:r>
              <a:rPr lang="ko-KR" altLang="en-US" sz="1400" dirty="0"/>
              <a:t>경로에 있는 원호를 그린다</a:t>
            </a:r>
          </a:p>
          <a:p>
            <a:pPr defTabSz="180000"/>
            <a:r>
              <a:rPr lang="ko-KR" altLang="en-US" sz="1400" dirty="0"/>
              <a:t>	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context.beginPath</a:t>
            </a:r>
            <a:r>
              <a:rPr lang="en-US" altLang="ko-KR" sz="1400" dirty="0"/>
              <a:t>(); // </a:t>
            </a:r>
            <a:r>
              <a:rPr lang="ko-KR" altLang="en-US" sz="1400" dirty="0"/>
              <a:t>여기서 반드시 빈 경로로 시작해야 함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context.strokeStyle</a:t>
            </a:r>
            <a:r>
              <a:rPr lang="en-US" altLang="ko-KR" sz="1400" dirty="0"/>
              <a:t>="blue";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context.arc(100, 70, 50, </a:t>
            </a:r>
            <a:r>
              <a:rPr lang="en-US" altLang="ko-KR" sz="1400" b="1" dirty="0" err="1"/>
              <a:t>Math.PI</a:t>
            </a:r>
            <a:r>
              <a:rPr lang="en-US" altLang="ko-KR" sz="1400" b="1" dirty="0"/>
              <a:t>/2, </a:t>
            </a:r>
            <a:r>
              <a:rPr lang="en-US" altLang="ko-KR" sz="1400" b="1" dirty="0" err="1"/>
              <a:t>Math.PI</a:t>
            </a:r>
            <a:r>
              <a:rPr lang="en-US" altLang="ko-KR" sz="1400" b="1" dirty="0"/>
              <a:t>, true); // </a:t>
            </a:r>
            <a:r>
              <a:rPr lang="ko-KR" altLang="en-US" sz="1400" b="1" dirty="0" err="1"/>
              <a:t>반시계</a:t>
            </a:r>
            <a:r>
              <a:rPr lang="ko-KR" altLang="en-US" sz="1400" b="1" dirty="0"/>
              <a:t> 방향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context.stroke</a:t>
            </a:r>
            <a:r>
              <a:rPr lang="en-US" altLang="ko-KR" sz="1400" dirty="0"/>
              <a:t>(); // </a:t>
            </a:r>
            <a:r>
              <a:rPr lang="ko-KR" altLang="en-US" sz="1400" dirty="0"/>
              <a:t>경로에 있는 한 개의 원호를 캔버스에 그린다</a:t>
            </a:r>
          </a:p>
          <a:p>
            <a:pPr defTabSz="180000"/>
            <a:r>
              <a:rPr lang="en-US" altLang="ko-KR" sz="1400" dirty="0"/>
              <a:t>&lt;/script&gt;	 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565577" y="1484784"/>
            <a:ext cx="3578423" cy="3502940"/>
            <a:chOff x="5220073" y="1668430"/>
            <a:chExt cx="3578423" cy="350294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2120" y="1668430"/>
              <a:ext cx="2417643" cy="3125713"/>
            </a:xfrm>
            <a:prstGeom prst="rect">
              <a:avLst/>
            </a:prstGeom>
          </p:spPr>
        </p:pic>
        <p:cxnSp>
          <p:nvCxnSpPr>
            <p:cNvPr id="5" name="직선 연결선 4"/>
            <p:cNvCxnSpPr/>
            <p:nvPr/>
          </p:nvCxnSpPr>
          <p:spPr>
            <a:xfrm>
              <a:off x="5220073" y="3828735"/>
              <a:ext cx="2969313" cy="4427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696093" y="2850342"/>
              <a:ext cx="9545" cy="2282915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504289" y="4329415"/>
                  <a:ext cx="491827" cy="2962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l-GR" altLang="ko-KR" sz="1100" i="1" smtClean="0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𝜋</m:t>
                      </m:r>
                    </m:oMath>
                  </a14:m>
                  <a:r>
                    <a:rPr lang="en-US" altLang="ko-KR" sz="1100" dirty="0">
                      <a:solidFill>
                        <a:srgbClr val="FF0000"/>
                      </a:solidFill>
                    </a:rPr>
                    <a:t>/2</a:t>
                  </a:r>
                  <a:endParaRPr lang="ko-KR" alt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289" y="4329415"/>
                  <a:ext cx="491827" cy="296214"/>
                </a:xfrm>
                <a:prstGeom prst="rect">
                  <a:avLst/>
                </a:prstGeom>
                <a:blipFill rotWithShape="0">
                  <a:blip r:embed="rId3" cstate="print"/>
                  <a:stretch>
                    <a:fillRect t="-20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25685" y="3675237"/>
                  <a:ext cx="390371" cy="2962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ko-KR" sz="110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/>
                          </a:rPr>
                          <m:t>𝜋</m:t>
                        </m:r>
                      </m:oMath>
                    </m:oMathPara>
                  </a14:m>
                  <a:endParaRPr lang="ko-KR" alt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685" y="3675237"/>
                  <a:ext cx="390371" cy="296214"/>
                </a:xfrm>
                <a:prstGeom prst="rect">
                  <a:avLst/>
                </a:prstGeom>
                <a:blipFill rotWithShape="0">
                  <a:blip r:embed="rId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모서리가 둥근 사각형 설명선 10"/>
            <p:cNvSpPr/>
            <p:nvPr/>
          </p:nvSpPr>
          <p:spPr>
            <a:xfrm>
              <a:off x="7185676" y="4558436"/>
              <a:ext cx="1612820" cy="612934"/>
            </a:xfrm>
            <a:prstGeom prst="wedgeRoundRectCallout">
              <a:avLst>
                <a:gd name="adj1" fmla="val -59695"/>
                <a:gd name="adj2" fmla="val -10519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000" dirty="0"/>
                <a:t>context.arc(100, 70,  50, </a:t>
              </a:r>
            </a:p>
            <a:p>
              <a:r>
                <a:rPr lang="en-US" altLang="ko-KR" sz="1000" dirty="0"/>
                <a:t>     </a:t>
              </a:r>
              <a:r>
                <a:rPr lang="en-US" altLang="ko-KR" sz="1000" dirty="0" err="1"/>
                <a:t>Math.PI</a:t>
              </a:r>
              <a:r>
                <a:rPr lang="en-US" altLang="ko-KR" sz="1000" dirty="0"/>
                <a:t>/2, </a:t>
              </a:r>
            </a:p>
            <a:p>
              <a:r>
                <a:rPr lang="en-US" altLang="ko-KR" sz="1000" dirty="0"/>
                <a:t>     </a:t>
              </a:r>
              <a:r>
                <a:rPr lang="en-US" altLang="ko-KR" sz="1000" dirty="0" err="1"/>
                <a:t>Math.PI</a:t>
              </a:r>
              <a:r>
                <a:rPr lang="en-US" altLang="ko-KR" sz="1000" dirty="0"/>
                <a:t>, true);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96652" y="3699688"/>
              <a:ext cx="318415" cy="296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0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450179" y="3109477"/>
                  <a:ext cx="585478" cy="2962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>
                      <a:solidFill>
                        <a:srgbClr val="FF0000"/>
                      </a:solidFill>
                      <a:sym typeface="Wingdings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l-GR" altLang="ko-KR" sz="1100" i="1" smtClean="0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𝜋</m:t>
                      </m:r>
                    </m:oMath>
                  </a14:m>
                  <a:r>
                    <a:rPr lang="en-US" altLang="ko-KR" sz="1100" dirty="0">
                      <a:solidFill>
                        <a:srgbClr val="FF0000"/>
                      </a:solidFill>
                    </a:rPr>
                    <a:t>/2</a:t>
                  </a:r>
                  <a:endParaRPr lang="ko-KR" alt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179" y="3109477"/>
                  <a:ext cx="585478" cy="296214"/>
                </a:xfrm>
                <a:prstGeom prst="rect">
                  <a:avLst/>
                </a:prstGeom>
                <a:blipFill rotWithShape="0">
                  <a:blip r:embed="rId5" cstate="print"/>
                  <a:stretch>
                    <a:fillRect t="-20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847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사각형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사각형 그리는 </a:t>
            </a:r>
            <a:r>
              <a:rPr lang="ko-KR" altLang="en-US" dirty="0" err="1"/>
              <a:t>컨텍스트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(10, 10)</a:t>
            </a:r>
            <a:r>
              <a:rPr lang="ko-KR" altLang="en-US" kern="0" dirty="0">
                <a:solidFill>
                  <a:srgbClr val="000000"/>
                </a:solidFill>
                <a:latin typeface="+mj-ea"/>
              </a:rPr>
              <a:t>에서 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100x100 </a:t>
            </a:r>
            <a:r>
              <a:rPr lang="ko-KR" altLang="en-US" kern="0" dirty="0">
                <a:solidFill>
                  <a:srgbClr val="000000"/>
                </a:solidFill>
                <a:latin typeface="+mj-ea"/>
              </a:rPr>
              <a:t>크기의 사각형 그리기</a:t>
            </a:r>
            <a:endParaRPr lang="en-US" altLang="ko-KR" kern="0" dirty="0">
              <a:solidFill>
                <a:srgbClr val="000000"/>
              </a:solidFill>
              <a:latin typeface="+mj-ea"/>
            </a:endParaRPr>
          </a:p>
          <a:p>
            <a:pPr lvl="1"/>
            <a:endParaRPr lang="en-US" altLang="ko-KR" kern="0" dirty="0">
              <a:solidFill>
                <a:srgbClr val="000000"/>
              </a:solidFill>
              <a:latin typeface="+mj-ea"/>
            </a:endParaRPr>
          </a:p>
          <a:p>
            <a:pPr lvl="1"/>
            <a:endParaRPr lang="en-US" altLang="ko-KR" kern="0" dirty="0">
              <a:solidFill>
                <a:srgbClr val="000000"/>
              </a:solidFill>
              <a:latin typeface="+mj-ea"/>
            </a:endParaRPr>
          </a:p>
          <a:p>
            <a:pPr lvl="1"/>
            <a:r>
              <a:rPr lang="ko-KR" altLang="en-US" kern="0" dirty="0">
                <a:solidFill>
                  <a:srgbClr val="000000"/>
                </a:solidFill>
                <a:latin typeface="+mj-ea"/>
              </a:rPr>
              <a:t>예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) </a:t>
            </a:r>
            <a:r>
              <a:rPr lang="en-US" altLang="ko-KR" dirty="0" err="1"/>
              <a:t>strokeRect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이용 </a:t>
            </a:r>
            <a:r>
              <a:rPr lang="en-US" altLang="ko-KR" dirty="0"/>
              <a:t>– </a:t>
            </a:r>
            <a:r>
              <a:rPr lang="ko-KR" altLang="en-US" dirty="0"/>
              <a:t>캔버스에 바로 그리기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3602053"/>
            <a:ext cx="727314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context.rect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(10, 10, 100, 100); 	// (10, 10)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100x100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크기의 사각형을 경로에 추가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context.stroke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context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구성된 사각형을 캔버스에 그린다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9632" y="4797152"/>
            <a:ext cx="735169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context.strokeRect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(10, 10, 100, 100);     // (10, 10)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100x100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크기의 사각형 그리기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919889"/>
            <a:ext cx="7835265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65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11–5 </a:t>
            </a:r>
            <a:r>
              <a:rPr lang="ko-KR" altLang="en-US" dirty="0"/>
              <a:t>사각형 그리기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556792"/>
            <a:ext cx="529643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사각형 그리기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사각형 그리기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&lt;canvas id="</a:t>
            </a:r>
            <a:r>
              <a:rPr lang="en-US" altLang="ko-KR" sz="1400" dirty="0" err="1"/>
              <a:t>myCanvas</a:t>
            </a:r>
            <a:r>
              <a:rPr lang="en-US" altLang="ko-KR" sz="1400" dirty="0"/>
              <a:t>" style="</a:t>
            </a:r>
            <a:r>
              <a:rPr lang="en-US" altLang="ko-KR" sz="1400" dirty="0" err="1"/>
              <a:t>background-color:aliceblue</a:t>
            </a:r>
            <a:r>
              <a:rPr lang="en-US" altLang="ko-KR" sz="1400" dirty="0"/>
              <a:t>"</a:t>
            </a:r>
          </a:p>
          <a:p>
            <a:pPr defTabSz="180000"/>
            <a:r>
              <a:rPr lang="en-US" altLang="ko-KR" sz="1400" dirty="0"/>
              <a:t>	width="200" height="150"&gt;&lt;/canvas&gt;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canvas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myCanvas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context = </a:t>
            </a:r>
            <a:r>
              <a:rPr lang="en-US" altLang="ko-KR" sz="1400" dirty="0" err="1"/>
              <a:t>canvas.getContext</a:t>
            </a:r>
            <a:r>
              <a:rPr lang="en-US" altLang="ko-KR" sz="1400" dirty="0"/>
              <a:t>("2d");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context.beginPath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빈 경로 구성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context.rect</a:t>
            </a:r>
            <a:r>
              <a:rPr lang="en-US" altLang="ko-KR" sz="1400" b="1" dirty="0"/>
              <a:t>(10+i*30,10+i*10, 50,50);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context.strokeStyle</a:t>
            </a:r>
            <a:r>
              <a:rPr lang="en-US" altLang="ko-KR" sz="1400" dirty="0"/>
              <a:t>="magenta"; // </a:t>
            </a:r>
            <a:r>
              <a:rPr lang="ko-KR" altLang="en-US" sz="1400" dirty="0"/>
              <a:t>선의 색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context.stroke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사각형을 캔버스에 그린다</a:t>
            </a:r>
          </a:p>
          <a:p>
            <a:pPr defTabSz="180000"/>
            <a:r>
              <a:rPr lang="en-US" altLang="ko-KR" sz="1400" dirty="0"/>
              <a:t>&lt;/script&gt; 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6084168" y="1628800"/>
            <a:ext cx="2517490" cy="2808312"/>
            <a:chOff x="5691970" y="1911421"/>
            <a:chExt cx="2517490" cy="280831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5469" y="1911421"/>
              <a:ext cx="2173991" cy="280831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691970" y="3105888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50"/>
                  </a:solidFill>
                </a:rPr>
                <a:t>(10, 10)</a:t>
              </a:r>
              <a:endParaRPr lang="ko-KR" altLang="en-US" sz="1000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56893" y="3789040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50"/>
                  </a:solidFill>
                </a:rPr>
                <a:t>50x50</a:t>
              </a:r>
              <a:endParaRPr lang="ko-KR" altLang="en-US" sz="10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03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918048"/>
          </a:xfrm>
        </p:spPr>
        <p:txBody>
          <a:bodyPr>
            <a:normAutofit/>
          </a:bodyPr>
          <a:lstStyle/>
          <a:p>
            <a:r>
              <a:rPr lang="en-US" altLang="ko-KR" dirty="0"/>
              <a:t>HTML5</a:t>
            </a:r>
            <a:r>
              <a:rPr lang="ko-KR" altLang="en-US" dirty="0"/>
              <a:t>에서 웹 페이지에 그래픽으로 그림을 그리는 방법을 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&lt;canvas&gt; </a:t>
            </a:r>
            <a:r>
              <a:rPr lang="ko-KR" altLang="en-US" dirty="0"/>
              <a:t>태그로 웹 페이지에 캔버스를 만들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캔버스에 직선</a:t>
            </a:r>
            <a:r>
              <a:rPr lang="en-US" altLang="ko-KR" dirty="0"/>
              <a:t>, 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원호 등의 도형을 그릴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경로</a:t>
            </a:r>
            <a:r>
              <a:rPr lang="en-US" altLang="ko-KR" dirty="0"/>
              <a:t>(path)</a:t>
            </a:r>
            <a:r>
              <a:rPr lang="ko-KR" altLang="en-US" dirty="0"/>
              <a:t>에 대한 개념을 이해하고 경로를 이용한 그리기를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캔버스에 사각형</a:t>
            </a:r>
            <a:r>
              <a:rPr lang="en-US" altLang="ko-KR" dirty="0"/>
              <a:t>, </a:t>
            </a:r>
            <a:r>
              <a:rPr lang="ko-KR" altLang="en-US" dirty="0"/>
              <a:t>원호 등의 닫힌 도형의 내부를 칠할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캔버스에 텍스트를 출력할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캔버스에 이미지를 출력할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캔버스에 마우스 </a:t>
            </a:r>
            <a:r>
              <a:rPr lang="ko-KR" altLang="en-US" dirty="0" err="1"/>
              <a:t>드래깅으로</a:t>
            </a:r>
            <a:r>
              <a:rPr lang="ko-KR" altLang="en-US" dirty="0"/>
              <a:t> 그림을 그리는 응용프로그램을 작성할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799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캔버스 지우기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캔버스에 그리진 그래픽을 모두 지울 때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이 코드는 경로를 지우지는 못함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캔버스의 그래픽과 경로를 모두 지울 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1600" y="1916832"/>
            <a:ext cx="455284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context.clearRect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(0, 0,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canvas.width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canvas.height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600" y="3553271"/>
            <a:ext cx="454323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context.clearRect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(0, 0,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canvas.width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canvas.height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context.beginPath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967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도형 꾸미기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도형 꾸미기</a:t>
            </a:r>
            <a:endParaRPr lang="en-US" altLang="ko-KR" dirty="0"/>
          </a:p>
          <a:p>
            <a:pPr lvl="1"/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원호</a:t>
            </a:r>
            <a:r>
              <a:rPr lang="en-US" altLang="ko-KR" dirty="0"/>
              <a:t>, 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글자 등의 색이나 굵기 조절</a:t>
            </a:r>
            <a:endParaRPr lang="en-US" altLang="ko-KR" dirty="0"/>
          </a:p>
          <a:p>
            <a:pPr lvl="1"/>
            <a:r>
              <a:rPr lang="ko-KR" altLang="en-US" dirty="0"/>
              <a:t>선 색 </a:t>
            </a:r>
            <a:r>
              <a:rPr lang="en-US" altLang="ko-KR" dirty="0"/>
              <a:t>: </a:t>
            </a:r>
            <a:r>
              <a:rPr lang="en-US" altLang="ko-KR" dirty="0" err="1"/>
              <a:t>strokeStyle</a:t>
            </a:r>
            <a:r>
              <a:rPr lang="en-US" altLang="ko-KR" dirty="0"/>
              <a:t> </a:t>
            </a:r>
            <a:r>
              <a:rPr lang="en-US" altLang="ko-KR" dirty="0" err="1"/>
              <a:t>프로퍼티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채우기 색 </a:t>
            </a:r>
            <a:r>
              <a:rPr lang="en-US" altLang="ko-KR" dirty="0"/>
              <a:t>: </a:t>
            </a:r>
            <a:r>
              <a:rPr lang="en-US" altLang="ko-KR" dirty="0" err="1"/>
              <a:t>fillStyle</a:t>
            </a:r>
            <a:r>
              <a:rPr lang="en-US" altLang="ko-KR" dirty="0"/>
              <a:t> </a:t>
            </a:r>
            <a:r>
              <a:rPr lang="en-US" altLang="ko-KR" dirty="0" err="1"/>
              <a:t>프로퍼티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선 굵기 </a:t>
            </a:r>
            <a:r>
              <a:rPr lang="en-US" altLang="ko-KR" dirty="0"/>
              <a:t>: </a:t>
            </a:r>
            <a:r>
              <a:rPr lang="en-US" altLang="ko-KR" dirty="0" err="1"/>
              <a:t>lineWidth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75656" y="2636912"/>
            <a:ext cx="34291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context.strokeStyle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"blue";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context.strokeStyle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"#0000FF";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context.strokeStyle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rgb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(0, 0, 255)";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75656" y="4077072"/>
            <a:ext cx="34291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context.fillStyle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4932456"/>
            <a:ext cx="516038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context.lineWidth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20;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선 굵기를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픽셀로 지정</a:t>
            </a:r>
          </a:p>
        </p:txBody>
      </p:sp>
    </p:spTree>
    <p:extLst>
      <p:ext uri="{BB962C8B-B14F-4D97-AF65-F5344CB8AC3E}">
        <p14:creationId xmlns:p14="http://schemas.microsoft.com/office/powerpoint/2010/main" val="498786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11-6 </a:t>
            </a:r>
            <a:r>
              <a:rPr lang="ko-KR" altLang="en-US" dirty="0"/>
              <a:t>선의 색과 굵기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81228" y="1311853"/>
            <a:ext cx="4032448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0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000" dirty="0">
                <a:latin typeface="+mj-lt"/>
              </a:rPr>
              <a:t>&lt;head&gt;&lt;title&gt;</a:t>
            </a:r>
            <a:r>
              <a:rPr lang="ko-KR" altLang="en-US" sz="1000" dirty="0">
                <a:latin typeface="+mj-lt"/>
              </a:rPr>
              <a:t>선의 색과 굵기</a:t>
            </a:r>
            <a:r>
              <a:rPr lang="en-US" altLang="ko-KR" sz="1000" dirty="0">
                <a:latin typeface="+mj-lt"/>
              </a:rPr>
              <a:t>&lt;/title&gt;&lt;/head&gt;</a:t>
            </a:r>
          </a:p>
          <a:p>
            <a:pPr defTabSz="180000"/>
            <a:r>
              <a:rPr lang="en-US" altLang="ko-KR" sz="10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000" dirty="0">
                <a:latin typeface="+mj-lt"/>
              </a:rPr>
              <a:t>&lt;h3&gt;</a:t>
            </a:r>
            <a:r>
              <a:rPr lang="ko-KR" altLang="en-US" sz="1000" dirty="0">
                <a:latin typeface="+mj-lt"/>
              </a:rPr>
              <a:t>선의 색과 굵기</a:t>
            </a:r>
            <a:r>
              <a:rPr lang="en-US" altLang="ko-KR" sz="10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000" dirty="0">
                <a:latin typeface="+mj-lt"/>
              </a:rPr>
              <a:t>&lt;</a:t>
            </a:r>
            <a:r>
              <a:rPr lang="en-US" altLang="ko-KR" sz="1000" dirty="0" err="1">
                <a:latin typeface="+mj-lt"/>
              </a:rPr>
              <a:t>hr</a:t>
            </a:r>
            <a:r>
              <a:rPr lang="en-US" altLang="ko-KR" sz="1000" dirty="0">
                <a:latin typeface="+mj-lt"/>
              </a:rPr>
              <a:t>&gt;</a:t>
            </a:r>
          </a:p>
          <a:p>
            <a:pPr defTabSz="180000"/>
            <a:r>
              <a:rPr lang="en-US" altLang="ko-KR" sz="1000" dirty="0">
                <a:latin typeface="+mj-lt"/>
              </a:rPr>
              <a:t>&lt;canvas id="</a:t>
            </a:r>
            <a:r>
              <a:rPr lang="en-US" altLang="ko-KR" sz="1000" dirty="0" err="1">
                <a:latin typeface="+mj-lt"/>
              </a:rPr>
              <a:t>myCanvas</a:t>
            </a:r>
            <a:r>
              <a:rPr lang="en-US" altLang="ko-KR" sz="1000" dirty="0">
                <a:latin typeface="+mj-lt"/>
              </a:rPr>
              <a:t>" style="</a:t>
            </a:r>
            <a:r>
              <a:rPr lang="en-US" altLang="ko-KR" sz="1000" dirty="0" err="1">
                <a:latin typeface="+mj-lt"/>
              </a:rPr>
              <a:t>background-color:aliceblue</a:t>
            </a:r>
            <a:r>
              <a:rPr lang="en-US" altLang="ko-KR" sz="1000" dirty="0">
                <a:latin typeface="+mj-lt"/>
              </a:rPr>
              <a:t>"</a:t>
            </a:r>
          </a:p>
          <a:p>
            <a:pPr defTabSz="180000"/>
            <a:r>
              <a:rPr lang="en-US" altLang="ko-KR" sz="1000" dirty="0">
                <a:latin typeface="+mj-lt"/>
              </a:rPr>
              <a:t>			 width="180" height="300"&gt;&lt;/canvas&gt;</a:t>
            </a:r>
          </a:p>
          <a:p>
            <a:pPr defTabSz="180000"/>
            <a:r>
              <a:rPr lang="en-US" altLang="ko-KR" sz="10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000" dirty="0">
                <a:latin typeface="+mj-lt"/>
              </a:rPr>
              <a:t>	</a:t>
            </a:r>
            <a:r>
              <a:rPr lang="en-US" altLang="ko-KR" sz="1000" dirty="0" err="1">
                <a:latin typeface="+mj-lt"/>
              </a:rPr>
              <a:t>var</a:t>
            </a:r>
            <a:r>
              <a:rPr lang="en-US" altLang="ko-KR" sz="1000" dirty="0">
                <a:latin typeface="+mj-lt"/>
              </a:rPr>
              <a:t> canvas = </a:t>
            </a:r>
            <a:r>
              <a:rPr lang="en-US" altLang="ko-KR" sz="1000" dirty="0" err="1">
                <a:latin typeface="+mj-lt"/>
              </a:rPr>
              <a:t>document.getElementById</a:t>
            </a:r>
            <a:r>
              <a:rPr lang="en-US" altLang="ko-KR" sz="1000" dirty="0">
                <a:latin typeface="+mj-lt"/>
              </a:rPr>
              <a:t>("</a:t>
            </a:r>
            <a:r>
              <a:rPr lang="en-US" altLang="ko-KR" sz="1000" dirty="0" err="1">
                <a:latin typeface="+mj-lt"/>
              </a:rPr>
              <a:t>myCanvas</a:t>
            </a:r>
            <a:r>
              <a:rPr lang="en-US" altLang="ko-KR" sz="1000" dirty="0">
                <a:latin typeface="+mj-lt"/>
              </a:rPr>
              <a:t>");</a:t>
            </a:r>
          </a:p>
          <a:p>
            <a:pPr defTabSz="180000"/>
            <a:r>
              <a:rPr lang="en-US" altLang="ko-KR" sz="1000" dirty="0">
                <a:latin typeface="+mj-lt"/>
              </a:rPr>
              <a:t>	</a:t>
            </a:r>
            <a:r>
              <a:rPr lang="en-US" altLang="ko-KR" sz="1000" dirty="0" err="1">
                <a:latin typeface="+mj-lt"/>
              </a:rPr>
              <a:t>var</a:t>
            </a:r>
            <a:r>
              <a:rPr lang="en-US" altLang="ko-KR" sz="1000" dirty="0">
                <a:latin typeface="+mj-lt"/>
              </a:rPr>
              <a:t> context = </a:t>
            </a:r>
            <a:r>
              <a:rPr lang="en-US" altLang="ko-KR" sz="1000" dirty="0" err="1">
                <a:latin typeface="+mj-lt"/>
              </a:rPr>
              <a:t>canvas.getContext</a:t>
            </a:r>
            <a:r>
              <a:rPr lang="en-US" altLang="ko-KR" sz="1000" dirty="0">
                <a:latin typeface="+mj-lt"/>
              </a:rPr>
              <a:t>("2d");</a:t>
            </a:r>
          </a:p>
          <a:p>
            <a:pPr defTabSz="180000"/>
            <a:endParaRPr lang="ko-KR" altLang="en-US" sz="1000" dirty="0">
              <a:latin typeface="+mj-lt"/>
            </a:endParaRPr>
          </a:p>
          <a:p>
            <a:pPr defTabSz="180000"/>
            <a:r>
              <a:rPr lang="en-US" altLang="ko-KR" sz="1000" dirty="0">
                <a:latin typeface="+mj-lt"/>
              </a:rPr>
              <a:t>	</a:t>
            </a:r>
            <a:r>
              <a:rPr lang="en-US" altLang="ko-KR" sz="1000" dirty="0"/>
              <a:t> // 1 </a:t>
            </a:r>
            <a:r>
              <a:rPr lang="ko-KR" altLang="en-US" sz="1000" dirty="0"/>
              <a:t>픽셀의 </a:t>
            </a:r>
            <a:r>
              <a:rPr lang="en-US" altLang="ko-KR" sz="1000" dirty="0"/>
              <a:t>blue </a:t>
            </a:r>
            <a:r>
              <a:rPr lang="ko-KR" altLang="en-US" sz="1000" dirty="0"/>
              <a:t>직선 그리기 </a:t>
            </a:r>
            <a:endParaRPr lang="en-US" altLang="ko-KR" sz="1000" dirty="0"/>
          </a:p>
          <a:p>
            <a:pPr defTabSz="180000"/>
            <a:r>
              <a:rPr lang="en-US" altLang="ko-KR" sz="1000" dirty="0">
                <a:latin typeface="+mj-lt"/>
              </a:rPr>
              <a:t>	</a:t>
            </a:r>
            <a:r>
              <a:rPr lang="en-US" altLang="ko-KR" sz="1000" dirty="0" err="1">
                <a:latin typeface="+mj-lt"/>
              </a:rPr>
              <a:t>context.beginPath</a:t>
            </a:r>
            <a:r>
              <a:rPr lang="en-US" altLang="ko-KR" sz="1000" dirty="0">
                <a:latin typeface="+mj-lt"/>
              </a:rPr>
              <a:t>();</a:t>
            </a:r>
          </a:p>
          <a:p>
            <a:pPr defTabSz="180000"/>
            <a:r>
              <a:rPr lang="en-US" altLang="ko-KR" sz="1000" dirty="0">
                <a:latin typeface="+mj-lt"/>
              </a:rPr>
              <a:t>    </a:t>
            </a:r>
            <a:r>
              <a:rPr lang="en-US" altLang="ko-KR" sz="1000" dirty="0" err="1">
                <a:latin typeface="+mj-lt"/>
              </a:rPr>
              <a:t>context.moveTo</a:t>
            </a:r>
            <a:r>
              <a:rPr lang="en-US" altLang="ko-KR" sz="1000" dirty="0">
                <a:latin typeface="+mj-lt"/>
              </a:rPr>
              <a:t>(20, 20);</a:t>
            </a:r>
          </a:p>
          <a:p>
            <a:pPr defTabSz="180000"/>
            <a:r>
              <a:rPr lang="en-US" altLang="ko-KR" sz="1000" dirty="0">
                <a:latin typeface="+mj-lt"/>
              </a:rPr>
              <a:t>    </a:t>
            </a:r>
            <a:r>
              <a:rPr lang="en-US" altLang="ko-KR" sz="1000" dirty="0" err="1">
                <a:latin typeface="+mj-lt"/>
              </a:rPr>
              <a:t>context.lineTo</a:t>
            </a:r>
            <a:r>
              <a:rPr lang="en-US" altLang="ko-KR" sz="1000" dirty="0">
                <a:latin typeface="+mj-lt"/>
              </a:rPr>
              <a:t>(150, 50);</a:t>
            </a:r>
          </a:p>
          <a:p>
            <a:pPr defTabSz="180000"/>
            <a:r>
              <a:rPr lang="en-US" altLang="ko-KR" sz="1000" dirty="0">
                <a:latin typeface="+mj-lt"/>
              </a:rPr>
              <a:t>    </a:t>
            </a:r>
            <a:r>
              <a:rPr lang="en-US" altLang="ko-KR" sz="1000" b="1" dirty="0" err="1">
                <a:latin typeface="+mj-lt"/>
              </a:rPr>
              <a:t>context.strokeStyle</a:t>
            </a:r>
            <a:r>
              <a:rPr lang="en-US" altLang="ko-KR" sz="1000" b="1" dirty="0">
                <a:latin typeface="+mj-lt"/>
              </a:rPr>
              <a:t> = "blue";</a:t>
            </a:r>
          </a:p>
          <a:p>
            <a:pPr defTabSz="180000"/>
            <a:r>
              <a:rPr lang="en-US" altLang="ko-KR" sz="1000" dirty="0">
                <a:latin typeface="+mj-lt"/>
              </a:rPr>
              <a:t>	</a:t>
            </a:r>
            <a:r>
              <a:rPr lang="en-US" altLang="ko-KR" sz="1000" dirty="0" err="1">
                <a:latin typeface="+mj-lt"/>
              </a:rPr>
              <a:t>context.stroke</a:t>
            </a:r>
            <a:r>
              <a:rPr lang="en-US" altLang="ko-KR" sz="1000" dirty="0">
                <a:latin typeface="+mj-lt"/>
              </a:rPr>
              <a:t>(); </a:t>
            </a:r>
          </a:p>
          <a:p>
            <a:pPr defTabSz="180000"/>
            <a:endParaRPr lang="ko-KR" altLang="en-US" sz="1000" dirty="0">
              <a:latin typeface="+mj-lt"/>
            </a:endParaRPr>
          </a:p>
          <a:p>
            <a:pPr defTabSz="180000"/>
            <a:r>
              <a:rPr lang="en-US" altLang="ko-KR" sz="1000" dirty="0">
                <a:latin typeface="+mj-lt"/>
              </a:rPr>
              <a:t>	</a:t>
            </a:r>
            <a:r>
              <a:rPr lang="en-US" altLang="ko-KR" sz="1000" dirty="0"/>
              <a:t>// 10 </a:t>
            </a:r>
            <a:r>
              <a:rPr lang="ko-KR" altLang="en-US" sz="1000" dirty="0"/>
              <a:t>픽셀 </a:t>
            </a:r>
            <a:r>
              <a:rPr lang="en-US" altLang="ko-KR" sz="1000" dirty="0" err="1"/>
              <a:t>yellowgreen</a:t>
            </a:r>
            <a:r>
              <a:rPr lang="en-US" altLang="ko-KR" sz="1000" dirty="0"/>
              <a:t> </a:t>
            </a:r>
            <a:r>
              <a:rPr lang="ko-KR" altLang="en-US" sz="1000" dirty="0"/>
              <a:t>사각형 그리기</a:t>
            </a:r>
            <a:endParaRPr lang="en-US" altLang="ko-KR" sz="1000" dirty="0"/>
          </a:p>
          <a:p>
            <a:pPr defTabSz="180000"/>
            <a:r>
              <a:rPr lang="en-US" altLang="ko-KR" sz="1000" dirty="0">
                <a:latin typeface="+mj-lt"/>
              </a:rPr>
              <a:t>    </a:t>
            </a:r>
            <a:r>
              <a:rPr lang="en-US" altLang="ko-KR" sz="1000" dirty="0" err="1">
                <a:latin typeface="+mj-lt"/>
              </a:rPr>
              <a:t>context.beginPath</a:t>
            </a:r>
            <a:r>
              <a:rPr lang="en-US" altLang="ko-KR" sz="1000" dirty="0">
                <a:latin typeface="+mj-lt"/>
              </a:rPr>
              <a:t>();</a:t>
            </a:r>
          </a:p>
          <a:p>
            <a:pPr defTabSz="180000"/>
            <a:r>
              <a:rPr lang="en-US" altLang="ko-KR" sz="1000" dirty="0">
                <a:latin typeface="+mj-lt"/>
              </a:rPr>
              <a:t>	</a:t>
            </a:r>
            <a:r>
              <a:rPr lang="en-US" altLang="ko-KR" sz="1000" dirty="0" err="1">
                <a:latin typeface="+mj-lt"/>
              </a:rPr>
              <a:t>context.rect</a:t>
            </a:r>
            <a:r>
              <a:rPr lang="en-US" altLang="ko-KR" sz="1000" dirty="0">
                <a:latin typeface="+mj-lt"/>
              </a:rPr>
              <a:t>(20, 80, 120, 50);</a:t>
            </a:r>
          </a:p>
          <a:p>
            <a:pPr defTabSz="180000"/>
            <a:r>
              <a:rPr lang="ko-KR" altLang="en-US" sz="1000" b="1" dirty="0">
                <a:latin typeface="+mj-lt"/>
              </a:rPr>
              <a:t>    </a:t>
            </a:r>
            <a:r>
              <a:rPr lang="en-US" altLang="ko-KR" sz="1000" b="1" dirty="0" err="1">
                <a:latin typeface="+mj-lt"/>
              </a:rPr>
              <a:t>context.lineWidth</a:t>
            </a:r>
            <a:r>
              <a:rPr lang="en-US" altLang="ko-KR" sz="1000" b="1" dirty="0">
                <a:latin typeface="+mj-lt"/>
              </a:rPr>
              <a:t> = 10; </a:t>
            </a:r>
            <a:r>
              <a:rPr lang="en-US" altLang="ko-KR" sz="1000" dirty="0">
                <a:latin typeface="+mj-lt"/>
              </a:rPr>
              <a:t>// </a:t>
            </a:r>
            <a:r>
              <a:rPr lang="ko-KR" altLang="en-US" sz="1000" dirty="0">
                <a:latin typeface="+mj-lt"/>
              </a:rPr>
              <a:t>선 굵기 </a:t>
            </a:r>
            <a:r>
              <a:rPr lang="en-US" altLang="ko-KR" sz="1000" dirty="0">
                <a:latin typeface="+mj-lt"/>
              </a:rPr>
              <a:t>10</a:t>
            </a:r>
            <a:r>
              <a:rPr lang="ko-KR" altLang="en-US" sz="1000" dirty="0">
                <a:latin typeface="+mj-lt"/>
              </a:rPr>
              <a:t>픽셀</a:t>
            </a:r>
          </a:p>
          <a:p>
            <a:pPr defTabSz="180000"/>
            <a:r>
              <a:rPr lang="en-US" altLang="ko-KR" sz="1000" b="1" dirty="0">
                <a:latin typeface="+mj-lt"/>
              </a:rPr>
              <a:t>    </a:t>
            </a:r>
            <a:r>
              <a:rPr lang="en-US" altLang="ko-KR" sz="1000" b="1" dirty="0" err="1">
                <a:latin typeface="+mj-lt"/>
              </a:rPr>
              <a:t>context.strokeStyle</a:t>
            </a:r>
            <a:r>
              <a:rPr lang="en-US" altLang="ko-KR" sz="1000" b="1" dirty="0">
                <a:latin typeface="+mj-lt"/>
              </a:rPr>
              <a:t> = "</a:t>
            </a:r>
            <a:r>
              <a:rPr lang="en-US" altLang="ko-KR" sz="1000" b="1" dirty="0" err="1">
                <a:latin typeface="+mj-lt"/>
              </a:rPr>
              <a:t>yellowgreen</a:t>
            </a:r>
            <a:r>
              <a:rPr lang="en-US" altLang="ko-KR" sz="1000" b="1" dirty="0">
                <a:latin typeface="+mj-lt"/>
              </a:rPr>
              <a:t>"; </a:t>
            </a:r>
            <a:r>
              <a:rPr lang="en-US" altLang="ko-KR" sz="1000" dirty="0">
                <a:latin typeface="+mj-lt"/>
              </a:rPr>
              <a:t>// </a:t>
            </a:r>
            <a:r>
              <a:rPr lang="ko-KR" altLang="en-US" sz="1000" dirty="0">
                <a:latin typeface="+mj-lt"/>
              </a:rPr>
              <a:t>선 색</a:t>
            </a:r>
          </a:p>
          <a:p>
            <a:pPr defTabSz="180000"/>
            <a:r>
              <a:rPr lang="en-US" altLang="ko-KR" sz="1000" dirty="0">
                <a:latin typeface="+mj-lt"/>
              </a:rPr>
              <a:t>	</a:t>
            </a:r>
            <a:r>
              <a:rPr lang="en-US" altLang="ko-KR" sz="1000" dirty="0" err="1">
                <a:latin typeface="+mj-lt"/>
              </a:rPr>
              <a:t>context.stroke</a:t>
            </a:r>
            <a:r>
              <a:rPr lang="en-US" altLang="ko-KR" sz="1000" dirty="0">
                <a:latin typeface="+mj-lt"/>
              </a:rPr>
              <a:t>(); </a:t>
            </a:r>
            <a:endParaRPr lang="ko-KR" altLang="en-US" sz="1000" dirty="0">
              <a:latin typeface="+mj-lt"/>
            </a:endParaRPr>
          </a:p>
          <a:p>
            <a:pPr defTabSz="180000"/>
            <a:endParaRPr lang="ko-KR" altLang="en-US" sz="1000" dirty="0">
              <a:latin typeface="+mj-lt"/>
            </a:endParaRPr>
          </a:p>
          <a:p>
            <a:pPr defTabSz="180000"/>
            <a:r>
              <a:rPr lang="en-US" altLang="ko-KR" sz="1000" dirty="0">
                <a:latin typeface="+mj-lt"/>
              </a:rPr>
              <a:t> 	</a:t>
            </a:r>
            <a:r>
              <a:rPr lang="en-US" altLang="ko-KR" sz="1000" dirty="0"/>
              <a:t>// 20 </a:t>
            </a:r>
            <a:r>
              <a:rPr lang="ko-KR" altLang="en-US" sz="1000" dirty="0"/>
              <a:t>픽셀의 </a:t>
            </a:r>
            <a:r>
              <a:rPr lang="en-US" altLang="ko-KR" sz="1000" dirty="0"/>
              <a:t>violet </a:t>
            </a:r>
            <a:r>
              <a:rPr lang="ko-KR" altLang="en-US" sz="1000" dirty="0"/>
              <a:t>색 원호 그리기</a:t>
            </a:r>
            <a:endParaRPr lang="en-US" altLang="ko-KR" sz="1000" dirty="0"/>
          </a:p>
          <a:p>
            <a:pPr defTabSz="180000"/>
            <a:r>
              <a:rPr lang="en-US" altLang="ko-KR" sz="1000" dirty="0">
                <a:latin typeface="+mj-lt"/>
              </a:rPr>
              <a:t>    </a:t>
            </a:r>
            <a:r>
              <a:rPr lang="en-US" altLang="ko-KR" sz="1000" dirty="0" err="1">
                <a:latin typeface="+mj-lt"/>
              </a:rPr>
              <a:t>context.beginPath</a:t>
            </a:r>
            <a:r>
              <a:rPr lang="en-US" altLang="ko-KR" sz="1000" dirty="0">
                <a:latin typeface="+mj-lt"/>
              </a:rPr>
              <a:t>();</a:t>
            </a:r>
          </a:p>
          <a:p>
            <a:pPr defTabSz="180000"/>
            <a:r>
              <a:rPr lang="en-US" altLang="ko-KR" sz="1000" dirty="0">
                <a:latin typeface="+mj-lt"/>
              </a:rPr>
              <a:t>    context.arc(80, 220, 50, 0, 1.5*</a:t>
            </a:r>
            <a:r>
              <a:rPr lang="en-US" altLang="ko-KR" sz="1000" dirty="0" err="1">
                <a:latin typeface="+mj-lt"/>
              </a:rPr>
              <a:t>Math.PI</a:t>
            </a:r>
            <a:r>
              <a:rPr lang="en-US" altLang="ko-KR" sz="1000" dirty="0">
                <a:latin typeface="+mj-lt"/>
              </a:rPr>
              <a:t>, false);</a:t>
            </a:r>
          </a:p>
          <a:p>
            <a:pPr defTabSz="180000"/>
            <a:r>
              <a:rPr lang="ko-KR" altLang="en-US" sz="1000" dirty="0">
                <a:latin typeface="+mj-lt"/>
              </a:rPr>
              <a:t>    </a:t>
            </a:r>
            <a:r>
              <a:rPr lang="en-US" altLang="ko-KR" sz="1000" b="1" dirty="0" err="1">
                <a:latin typeface="+mj-lt"/>
              </a:rPr>
              <a:t>context.lineWidth</a:t>
            </a:r>
            <a:r>
              <a:rPr lang="en-US" altLang="ko-KR" sz="1000" b="1" dirty="0">
                <a:latin typeface="+mj-lt"/>
              </a:rPr>
              <a:t> = 20; </a:t>
            </a:r>
            <a:r>
              <a:rPr lang="en-US" altLang="ko-KR" sz="1000" dirty="0">
                <a:latin typeface="+mj-lt"/>
              </a:rPr>
              <a:t>// </a:t>
            </a:r>
            <a:r>
              <a:rPr lang="ko-KR" altLang="en-US" sz="1000" dirty="0">
                <a:latin typeface="+mj-lt"/>
              </a:rPr>
              <a:t>선 굵기 </a:t>
            </a:r>
            <a:r>
              <a:rPr lang="en-US" altLang="ko-KR" sz="1000" dirty="0">
                <a:latin typeface="+mj-lt"/>
              </a:rPr>
              <a:t>20</a:t>
            </a:r>
            <a:r>
              <a:rPr lang="ko-KR" altLang="en-US" sz="1000" dirty="0">
                <a:latin typeface="+mj-lt"/>
              </a:rPr>
              <a:t>픽셀</a:t>
            </a:r>
          </a:p>
          <a:p>
            <a:pPr defTabSz="180000"/>
            <a:r>
              <a:rPr lang="en-US" altLang="ko-KR" sz="1000" b="1" dirty="0">
                <a:latin typeface="+mj-lt"/>
              </a:rPr>
              <a:t>    </a:t>
            </a:r>
            <a:r>
              <a:rPr lang="en-US" altLang="ko-KR" sz="1000" b="1" dirty="0" err="1">
                <a:latin typeface="+mj-lt"/>
              </a:rPr>
              <a:t>context.strokeStyle</a:t>
            </a:r>
            <a:r>
              <a:rPr lang="en-US" altLang="ko-KR" sz="1000" b="1" dirty="0">
                <a:latin typeface="+mj-lt"/>
              </a:rPr>
              <a:t> = "violet"; </a:t>
            </a:r>
            <a:r>
              <a:rPr lang="en-US" altLang="ko-KR" sz="1000" dirty="0">
                <a:latin typeface="+mj-lt"/>
              </a:rPr>
              <a:t>// </a:t>
            </a:r>
            <a:r>
              <a:rPr lang="ko-KR" altLang="en-US" sz="1000" dirty="0">
                <a:latin typeface="+mj-lt"/>
              </a:rPr>
              <a:t>선 색</a:t>
            </a:r>
          </a:p>
          <a:p>
            <a:pPr defTabSz="180000"/>
            <a:r>
              <a:rPr lang="en-US" altLang="ko-KR" sz="1000" dirty="0">
                <a:latin typeface="+mj-lt"/>
              </a:rPr>
              <a:t>	</a:t>
            </a:r>
            <a:r>
              <a:rPr lang="en-US" altLang="ko-KR" sz="1000" dirty="0" err="1">
                <a:latin typeface="+mj-lt"/>
              </a:rPr>
              <a:t>context.stroke</a:t>
            </a:r>
            <a:r>
              <a:rPr lang="en-US" altLang="ko-KR" sz="1000" dirty="0">
                <a:latin typeface="+mj-lt"/>
              </a:rPr>
              <a:t>(); </a:t>
            </a:r>
            <a:endParaRPr lang="ko-KR" altLang="en-US" sz="1000" dirty="0">
              <a:latin typeface="+mj-lt"/>
            </a:endParaRPr>
          </a:p>
          <a:p>
            <a:pPr defTabSz="180000"/>
            <a:r>
              <a:rPr lang="en-US" altLang="ko-KR" sz="1000" dirty="0">
                <a:latin typeface="+mj-lt"/>
              </a:rPr>
              <a:t>&lt;/script&gt; </a:t>
            </a:r>
          </a:p>
          <a:p>
            <a:pPr defTabSz="180000"/>
            <a:r>
              <a:rPr lang="en-US" altLang="ko-KR" sz="10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000" dirty="0">
                <a:latin typeface="+mj-lt"/>
              </a:rPr>
              <a:t>&lt;/html&gt;</a:t>
            </a:r>
            <a:endParaRPr lang="ko-KR" altLang="en-US" sz="1000" dirty="0">
              <a:latin typeface="+mj-lt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78624" y="1484784"/>
            <a:ext cx="3384376" cy="4264521"/>
            <a:chOff x="5004048" y="1412776"/>
            <a:chExt cx="3384376" cy="42645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4048" y="1412776"/>
              <a:ext cx="2251715" cy="426452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760253" y="2992422"/>
              <a:ext cx="12137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000000"/>
                  </a:solidFill>
                </a:rPr>
                <a:t>linewidth 1</a:t>
              </a:r>
            </a:p>
            <a:p>
              <a:r>
                <a:rPr lang="en-US" altLang="ko-KR" sz="1000" dirty="0" err="1">
                  <a:solidFill>
                    <a:srgbClr val="000000"/>
                  </a:solidFill>
                </a:rPr>
                <a:t>strokeStyle</a:t>
              </a:r>
              <a:r>
                <a:rPr lang="en-US" altLang="ko-KR" sz="1000" dirty="0">
                  <a:solidFill>
                    <a:srgbClr val="000000"/>
                  </a:solidFill>
                </a:rPr>
                <a:t> “blue”</a:t>
              </a:r>
              <a:endParaRPr lang="ko-KR" altLang="en-US" sz="1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28995" y="3620715"/>
              <a:ext cx="16594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000000"/>
                  </a:solidFill>
                </a:rPr>
                <a:t>linewidth 10</a:t>
              </a:r>
            </a:p>
            <a:p>
              <a:r>
                <a:rPr lang="en-US" altLang="ko-KR" sz="1000" dirty="0" err="1">
                  <a:solidFill>
                    <a:srgbClr val="000000"/>
                  </a:solidFill>
                </a:rPr>
                <a:t>strokeStyle</a:t>
              </a:r>
              <a:r>
                <a:rPr lang="en-US" altLang="ko-KR" sz="1000" dirty="0">
                  <a:solidFill>
                    <a:srgbClr val="000000"/>
                  </a:solidFill>
                </a:rPr>
                <a:t> “</a:t>
              </a:r>
              <a:r>
                <a:rPr lang="en-US" altLang="ko-KR" sz="1000" dirty="0" err="1">
                  <a:solidFill>
                    <a:srgbClr val="000000"/>
                  </a:solidFill>
                </a:rPr>
                <a:t>yellowgreen</a:t>
              </a:r>
              <a:r>
                <a:rPr lang="en-US" altLang="ko-KR" sz="1000" dirty="0">
                  <a:solidFill>
                    <a:srgbClr val="000000"/>
                  </a:solidFill>
                </a:rPr>
                <a:t>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28995" y="4613066"/>
              <a:ext cx="12763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000000"/>
                  </a:solidFill>
                </a:rPr>
                <a:t>linewidth 20</a:t>
              </a:r>
            </a:p>
            <a:p>
              <a:r>
                <a:rPr lang="en-US" altLang="ko-KR" sz="1000" dirty="0" err="1">
                  <a:solidFill>
                    <a:srgbClr val="000000"/>
                  </a:solidFill>
                </a:rPr>
                <a:t>strokeStyle</a:t>
              </a:r>
              <a:r>
                <a:rPr lang="en-US" altLang="ko-KR" sz="1000" dirty="0">
                  <a:solidFill>
                    <a:srgbClr val="000000"/>
                  </a:solidFill>
                </a:rPr>
                <a:t> “violet”</a:t>
              </a: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6444208" y="3192477"/>
              <a:ext cx="360040" cy="92507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 flipV="1">
              <a:off x="6444208" y="3757332"/>
              <a:ext cx="360040" cy="63438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6444208" y="4813122"/>
              <a:ext cx="360040" cy="46178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374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칠하기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도형 내부를 칠하는 기능</a:t>
            </a:r>
            <a:endParaRPr lang="en-US" altLang="ko-KR" sz="2000" dirty="0"/>
          </a:p>
          <a:p>
            <a:pPr lvl="1"/>
            <a:r>
              <a:rPr lang="ko-KR" altLang="en-US" sz="1800" dirty="0"/>
              <a:t>원호 내부</a:t>
            </a:r>
            <a:r>
              <a:rPr lang="en-US" altLang="ko-KR" sz="1800" dirty="0"/>
              <a:t>, </a:t>
            </a:r>
            <a:r>
              <a:rPr lang="ko-KR" altLang="en-US" sz="1800" dirty="0"/>
              <a:t>사각형 내부</a:t>
            </a:r>
            <a:r>
              <a:rPr lang="en-US" altLang="ko-KR" sz="1800" dirty="0"/>
              <a:t>, </a:t>
            </a:r>
            <a:r>
              <a:rPr lang="ko-KR" altLang="en-US" sz="1800" dirty="0"/>
              <a:t>텍스트 내부 칠하기</a:t>
            </a:r>
            <a:endParaRPr lang="en-US" altLang="ko-KR" sz="1800" dirty="0"/>
          </a:p>
          <a:p>
            <a:r>
              <a:rPr lang="ko-KR" altLang="en-US" sz="2000" dirty="0"/>
              <a:t>칠하는 여러 방법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fillStyle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프로퍼티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600" dirty="0"/>
              <a:t>원호나 사각형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텍스트의 내부를 칠할 색 지정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캔버스에 바로 칠하기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fillRect</a:t>
            </a:r>
            <a:r>
              <a:rPr lang="en-US" altLang="ko-KR" sz="1800" dirty="0"/>
              <a:t>()</a:t>
            </a:r>
          </a:p>
          <a:p>
            <a:pPr lvl="2"/>
            <a:r>
              <a:rPr lang="en-US" altLang="ko-KR" sz="1600" dirty="0" err="1"/>
              <a:t>fillStyle</a:t>
            </a:r>
            <a:r>
              <a:rPr lang="ko-KR" altLang="en-US" sz="1600" dirty="0"/>
              <a:t>의 색으로 사각형 내부 채우기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/>
              <a:t>경로에 닫힌 도형 칠하기 </a:t>
            </a:r>
            <a:r>
              <a:rPr lang="en-US" altLang="ko-KR" sz="1800" dirty="0"/>
              <a:t>: fill()</a:t>
            </a:r>
          </a:p>
          <a:p>
            <a:pPr lvl="2"/>
            <a:r>
              <a:rPr lang="en-US" altLang="ko-KR" sz="1600" dirty="0"/>
              <a:t>fill()</a:t>
            </a:r>
            <a:r>
              <a:rPr lang="ko-KR" altLang="en-US" sz="1600" dirty="0"/>
              <a:t>은 사각형과 원호 모두 적용</a:t>
            </a:r>
          </a:p>
          <a:p>
            <a:pPr lvl="2"/>
            <a:endParaRPr lang="ko-KR" altLang="en-US" sz="1600" dirty="0"/>
          </a:p>
          <a:p>
            <a:pPr lvl="2"/>
            <a:endParaRPr lang="ko-KR" altLang="en-US" sz="1600" dirty="0"/>
          </a:p>
          <a:p>
            <a:pPr marL="36576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2828018"/>
            <a:ext cx="247375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context.fillStyle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"violet";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106819" y="3645024"/>
            <a:ext cx="3692983" cy="657225"/>
            <a:chOff x="1590788" y="4052018"/>
            <a:chExt cx="3692983" cy="657225"/>
          </a:xfrm>
        </p:grpSpPr>
        <p:sp>
          <p:nvSpPr>
            <p:cNvPr id="12" name="직사각형 11"/>
            <p:cNvSpPr/>
            <p:nvPr/>
          </p:nvSpPr>
          <p:spPr>
            <a:xfrm>
              <a:off x="1590788" y="4119021"/>
              <a:ext cx="3012363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 marL="190500" fontAlgn="base" latinLnBrk="0"/>
              <a:r>
                <a:rPr lang="fr-FR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context.fillStyle = "violet";</a:t>
              </a:r>
            </a:p>
            <a:p>
              <a:pPr marL="190500" fontAlgn="base" latinLnBrk="0"/>
              <a:r>
                <a:rPr lang="fr-FR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context.fillRect(20, 20, 100, 100);</a:t>
              </a:r>
            </a:p>
          </p:txBody>
        </p:sp>
        <p:pic>
          <p:nvPicPr>
            <p:cNvPr id="1025" name="_x105767488" descr="EMB00000f3012f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4052018"/>
              <a:ext cx="639763" cy="657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1403648" y="5219022"/>
            <a:ext cx="6169748" cy="1384995"/>
            <a:chOff x="1590788" y="5186877"/>
            <a:chExt cx="6169748" cy="1384995"/>
          </a:xfrm>
        </p:grpSpPr>
        <p:sp>
          <p:nvSpPr>
            <p:cNvPr id="14" name="직사각형 13"/>
            <p:cNvSpPr/>
            <p:nvPr/>
          </p:nvSpPr>
          <p:spPr>
            <a:xfrm>
              <a:off x="1590788" y="5186877"/>
              <a:ext cx="5367175" cy="13849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 marL="190500" fontAlgn="base" latinLnBrk="0"/>
              <a:r>
                <a:rPr lang="en-US" altLang="ko-KR" sz="14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context.fillStyle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 = "violet";	</a:t>
              </a:r>
            </a:p>
            <a:p>
              <a:pPr marL="190500" fontAlgn="base" latinLnBrk="0"/>
              <a:r>
                <a:rPr lang="en-US" altLang="ko-KR" sz="14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context.rect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(20, 20, 100, 100); 	// 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경로에 사각형 삽입</a:t>
              </a:r>
            </a:p>
            <a:p>
              <a:pPr marL="190500" fontAlgn="base" latinLnBrk="0"/>
              <a:r>
                <a:rPr lang="en-US" altLang="ko-KR" sz="1400" b="1" kern="0" dirty="0" err="1">
                  <a:solidFill>
                    <a:srgbClr val="000000"/>
                  </a:solidFill>
                  <a:latin typeface="+mj-ea"/>
                  <a:ea typeface="+mj-ea"/>
                </a:rPr>
                <a:t>context.fill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+mj-ea"/>
                  <a:ea typeface="+mj-ea"/>
                </a:rPr>
                <a:t>();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	// </a:t>
              </a:r>
              <a:r>
                <a:rPr lang="ko-KR" altLang="en-US" sz="14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경로내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 도형 내부 칠하기</a:t>
              </a:r>
            </a:p>
            <a:p>
              <a:pPr marL="190500" fontAlgn="base" latinLnBrk="0"/>
              <a:r>
                <a:rPr lang="en-US" altLang="ko-KR" sz="14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context.strokeStyle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 = "gray";</a:t>
              </a:r>
            </a:p>
            <a:p>
              <a:pPr marL="190500" fontAlgn="base" latinLnBrk="0"/>
              <a:r>
                <a:rPr lang="en-US" altLang="ko-KR" sz="14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context.lineWidth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 = 10;</a:t>
              </a:r>
            </a:p>
            <a:p>
              <a:pPr marL="190500" fontAlgn="base" latinLnBrk="0"/>
              <a:r>
                <a:rPr lang="en-US" altLang="ko-KR" sz="1400" b="1" kern="0" dirty="0" err="1">
                  <a:solidFill>
                    <a:srgbClr val="000000"/>
                  </a:solidFill>
                  <a:latin typeface="+mj-ea"/>
                  <a:ea typeface="+mj-ea"/>
                </a:rPr>
                <a:t>context.stroke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+mj-ea"/>
                  <a:ea typeface="+mj-ea"/>
                </a:rPr>
                <a:t>(); 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	// </a:t>
              </a:r>
              <a:r>
                <a:rPr lang="ko-KR" altLang="en-US" sz="14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경로내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 도형 그리기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(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외곽선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)</a:t>
              </a:r>
              <a:endParaRPr lang="ko-KR" altLang="en-US" sz="1400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pic>
          <p:nvPicPr>
            <p:cNvPr id="1027" name="_x105766928" descr="EMB00000f30130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6798" y="5587670"/>
              <a:ext cx="693738" cy="693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2798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3058" y="1129703"/>
            <a:ext cx="2238511" cy="53194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11-7 </a:t>
            </a:r>
            <a:r>
              <a:rPr lang="ko-KR" altLang="en-US" dirty="0"/>
              <a:t>칠하기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56220" y="116632"/>
            <a:ext cx="4176464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ko-KR" altLang="en-US" sz="1000" dirty="0"/>
              <a:t>채운 사각형과 원호 그리기</a:t>
            </a:r>
            <a:r>
              <a:rPr lang="en-US" altLang="ko-KR" sz="1000" dirty="0"/>
              <a:t>&lt;/title&gt;&lt;/head&gt;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채운 사각형과 원호 그리기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&lt;canvas id="</a:t>
            </a:r>
            <a:r>
              <a:rPr lang="en-US" altLang="ko-KR" sz="1000" dirty="0" err="1"/>
              <a:t>myCanvas</a:t>
            </a:r>
            <a:r>
              <a:rPr lang="en-US" altLang="ko-KR" sz="1000" dirty="0"/>
              <a:t>" style="</a:t>
            </a:r>
            <a:r>
              <a:rPr lang="en-US" altLang="ko-KR" sz="1000" dirty="0" err="1"/>
              <a:t>background-color:aliceblue</a:t>
            </a:r>
            <a:r>
              <a:rPr lang="en-US" altLang="ko-KR" sz="1000" dirty="0"/>
              <a:t>"</a:t>
            </a:r>
          </a:p>
          <a:p>
            <a:pPr defTabSz="180000"/>
            <a:r>
              <a:rPr lang="en-US" altLang="ko-KR" sz="1000" dirty="0"/>
              <a:t>		   width="180" height="420"&gt;&lt;/canvas&gt;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canvas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myCanvas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context = </a:t>
            </a:r>
            <a:r>
              <a:rPr lang="en-US" altLang="ko-KR" sz="1000" dirty="0" err="1"/>
              <a:t>canvas.getContext</a:t>
            </a:r>
            <a:r>
              <a:rPr lang="en-US" altLang="ko-KR" sz="1000" dirty="0"/>
              <a:t>("2d");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	// </a:t>
            </a:r>
            <a:r>
              <a:rPr lang="en-US" altLang="ko-KR" sz="1000" dirty="0" err="1"/>
              <a:t>fillRect</a:t>
            </a:r>
            <a:r>
              <a:rPr lang="en-US" altLang="ko-KR" sz="1000" dirty="0"/>
              <a:t>()</a:t>
            </a:r>
            <a:r>
              <a:rPr lang="ko-KR" altLang="en-US" sz="1000" dirty="0"/>
              <a:t>로 외곽선 없이 색으로 채운 사각형 그리기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context.fillStyle</a:t>
            </a:r>
            <a:r>
              <a:rPr lang="en-US" altLang="ko-KR" sz="1000" dirty="0"/>
              <a:t> = "violet";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context.fillRect</a:t>
            </a:r>
            <a:r>
              <a:rPr lang="en-US" altLang="ko-KR" sz="1000" b="1" dirty="0"/>
              <a:t>(20, 20, 100, 100); </a:t>
            </a:r>
            <a:r>
              <a:rPr lang="en-US" altLang="ko-KR" sz="1000" dirty="0"/>
              <a:t>// </a:t>
            </a:r>
            <a:r>
              <a:rPr lang="ko-KR" altLang="en-US" sz="1000" dirty="0"/>
              <a:t>채운 사각형 그리기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	// fill()</a:t>
            </a:r>
            <a:r>
              <a:rPr lang="ko-KR" altLang="en-US" sz="1000" dirty="0"/>
              <a:t>로 사각형 내부 칠하기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context.beginPath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context.rect</a:t>
            </a:r>
            <a:r>
              <a:rPr lang="en-US" altLang="ko-KR" sz="1000" dirty="0"/>
              <a:t>(20, 150, 100, 100); // </a:t>
            </a:r>
            <a:r>
              <a:rPr lang="ko-KR" altLang="en-US" sz="1000" dirty="0"/>
              <a:t>경로에 사각형 삽입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context.fillStyle</a:t>
            </a:r>
            <a:r>
              <a:rPr lang="en-US" altLang="ko-KR" sz="1000" dirty="0"/>
              <a:t> = "violet";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context.fill</a:t>
            </a:r>
            <a:r>
              <a:rPr lang="en-US" altLang="ko-KR" sz="1000" b="1" dirty="0"/>
              <a:t>(); </a:t>
            </a:r>
            <a:r>
              <a:rPr lang="en-US" altLang="ko-KR" sz="1000" dirty="0"/>
              <a:t>// </a:t>
            </a:r>
            <a:r>
              <a:rPr lang="ko-KR" altLang="en-US" sz="1000" dirty="0"/>
              <a:t>사각형 내부 칠하기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	// </a:t>
            </a:r>
            <a:r>
              <a:rPr lang="ko-KR" altLang="en-US" sz="1000" dirty="0"/>
              <a:t>사각형 외곽선 그리기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context.strokeStyle</a:t>
            </a:r>
            <a:r>
              <a:rPr lang="en-US" altLang="ko-KR" sz="1000" dirty="0"/>
              <a:t> = "gray";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context.lineWidth</a:t>
            </a:r>
            <a:r>
              <a:rPr lang="en-US" altLang="ko-KR" sz="1000" dirty="0"/>
              <a:t> = 10;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context.stroke</a:t>
            </a:r>
            <a:r>
              <a:rPr lang="en-US" altLang="ko-KR" sz="1000" b="1" dirty="0"/>
              <a:t>(); </a:t>
            </a:r>
            <a:r>
              <a:rPr lang="en-US" altLang="ko-KR" sz="1000" dirty="0"/>
              <a:t>// </a:t>
            </a:r>
            <a:r>
              <a:rPr lang="ko-KR" altLang="en-US" sz="1000" dirty="0"/>
              <a:t>사각형 외곽선 그리기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	// fill()</a:t>
            </a:r>
            <a:r>
              <a:rPr lang="ko-KR" altLang="en-US" sz="1000" dirty="0"/>
              <a:t>로 원호 내부 칠하기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context.beginPath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context.moveTo</a:t>
            </a:r>
            <a:r>
              <a:rPr lang="en-US" altLang="ko-KR" sz="1000" dirty="0"/>
              <a:t>(80, 340); // </a:t>
            </a:r>
            <a:r>
              <a:rPr lang="ko-KR" altLang="en-US" sz="1000" dirty="0"/>
              <a:t>원호의 중심을 시작점으로 설정</a:t>
            </a:r>
          </a:p>
          <a:p>
            <a:pPr defTabSz="180000"/>
            <a:r>
              <a:rPr lang="en-US" altLang="ko-KR" sz="1000" dirty="0"/>
              <a:t>	context.arc(80, 340, 50, 0, 1.5*</a:t>
            </a:r>
            <a:r>
              <a:rPr lang="en-US" altLang="ko-KR" sz="1000" dirty="0" err="1"/>
              <a:t>Math.PI</a:t>
            </a:r>
            <a:r>
              <a:rPr lang="en-US" altLang="ko-KR" sz="1000" dirty="0"/>
              <a:t>); // </a:t>
            </a:r>
            <a:r>
              <a:rPr lang="ko-KR" altLang="en-US" sz="1000" dirty="0"/>
              <a:t>경로에 원호 삽입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context.closePath</a:t>
            </a:r>
            <a:r>
              <a:rPr lang="en-US" altLang="ko-KR" sz="1000" b="1" dirty="0"/>
              <a:t>(); </a:t>
            </a:r>
            <a:r>
              <a:rPr lang="en-US" altLang="ko-KR" sz="1000" dirty="0"/>
              <a:t>// </a:t>
            </a:r>
            <a:r>
              <a:rPr lang="ko-KR" altLang="en-US" sz="1000" dirty="0"/>
              <a:t>원호의 끝점과 경로 시작점</a:t>
            </a:r>
            <a:r>
              <a:rPr lang="en-US" altLang="ko-KR" sz="1000" dirty="0"/>
              <a:t>(</a:t>
            </a:r>
            <a:r>
              <a:rPr lang="ko-KR" altLang="en-US" sz="1000" dirty="0"/>
              <a:t>원호중심</a:t>
            </a:r>
            <a:r>
              <a:rPr lang="en-US" altLang="ko-KR" sz="1000" dirty="0"/>
              <a:t>)</a:t>
            </a:r>
            <a:r>
              <a:rPr lang="ko-KR" altLang="en-US" sz="1000" dirty="0"/>
              <a:t>을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				</a:t>
            </a:r>
            <a:r>
              <a:rPr lang="ko-KR" altLang="en-US" sz="1000" dirty="0"/>
              <a:t>  </a:t>
            </a:r>
            <a:r>
              <a:rPr lang="en-US" altLang="ko-KR" sz="1000" dirty="0"/>
              <a:t>// </a:t>
            </a:r>
            <a:r>
              <a:rPr lang="ko-KR" altLang="en-US" sz="1000" dirty="0"/>
              <a:t>연결하는 직선 자동 추가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context.fillStyle</a:t>
            </a:r>
            <a:r>
              <a:rPr lang="en-US" altLang="ko-KR" sz="1000" dirty="0"/>
              <a:t> = ＂</a:t>
            </a:r>
            <a:r>
              <a:rPr lang="en-US" altLang="ko-KR" sz="1000" dirty="0" err="1"/>
              <a:t>yellowgreen</a:t>
            </a:r>
            <a:r>
              <a:rPr lang="en-US" altLang="ko-KR" sz="1000" dirty="0"/>
              <a:t>＂;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context.fill</a:t>
            </a:r>
            <a:r>
              <a:rPr lang="en-US" altLang="ko-KR" sz="1000" b="1" dirty="0"/>
              <a:t>(); </a:t>
            </a:r>
            <a:r>
              <a:rPr lang="en-US" altLang="ko-KR" sz="1000" dirty="0"/>
              <a:t>// </a:t>
            </a:r>
            <a:r>
              <a:rPr lang="ko-KR" altLang="en-US" sz="1000" dirty="0"/>
              <a:t>원호 내부 칠하기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	// </a:t>
            </a:r>
            <a:r>
              <a:rPr lang="ko-KR" altLang="en-US" sz="1000" dirty="0"/>
              <a:t>원호 외곽선 그리기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context.strokeStyle</a:t>
            </a:r>
            <a:r>
              <a:rPr lang="en-US" altLang="ko-KR" sz="1000" dirty="0"/>
              <a:t> = ＂gray＂;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context.lineWidth</a:t>
            </a:r>
            <a:r>
              <a:rPr lang="en-US" altLang="ko-KR" sz="1000" dirty="0"/>
              <a:t> = 20;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context.stroke</a:t>
            </a:r>
            <a:r>
              <a:rPr lang="en-US" altLang="ko-KR" sz="1000" b="1" dirty="0"/>
              <a:t>(); </a:t>
            </a:r>
            <a:r>
              <a:rPr lang="en-US" altLang="ko-KR" sz="1000" dirty="0"/>
              <a:t>// </a:t>
            </a:r>
            <a:r>
              <a:rPr lang="ko-KR" altLang="en-US" sz="1000" dirty="0"/>
              <a:t>원호 외곽선 그리기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&lt;/body&gt;&lt;/html&gt;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" name="자유형 5"/>
          <p:cNvSpPr/>
          <p:nvPr/>
        </p:nvSpPr>
        <p:spPr>
          <a:xfrm flipH="1">
            <a:off x="2123728" y="2420888"/>
            <a:ext cx="2448272" cy="936104"/>
          </a:xfrm>
          <a:custGeom>
            <a:avLst/>
            <a:gdLst>
              <a:gd name="connsiteX0" fmla="*/ 0 w 2165300"/>
              <a:gd name="connsiteY0" fmla="*/ 0 h 223114"/>
              <a:gd name="connsiteX1" fmla="*/ 1089965 w 2165300"/>
              <a:gd name="connsiteY1" fmla="*/ 18288 h 223114"/>
              <a:gd name="connsiteX2" fmla="*/ 1773936 w 2165300"/>
              <a:gd name="connsiteY2" fmla="*/ 179222 h 223114"/>
              <a:gd name="connsiteX3" fmla="*/ 2165300 w 2165300"/>
              <a:gd name="connsiteY3" fmla="*/ 223114 h 22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300" h="223114">
                <a:moveTo>
                  <a:pt x="0" y="0"/>
                </a:moveTo>
                <a:lnTo>
                  <a:pt x="1089965" y="18288"/>
                </a:lnTo>
                <a:cubicBezTo>
                  <a:pt x="1385621" y="48158"/>
                  <a:pt x="1594714" y="145084"/>
                  <a:pt x="1773936" y="179222"/>
                </a:cubicBezTo>
                <a:cubicBezTo>
                  <a:pt x="1953158" y="213360"/>
                  <a:pt x="2059229" y="218237"/>
                  <a:pt x="2165300" y="223114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flipH="1" flipV="1">
            <a:off x="2339752" y="4089818"/>
            <a:ext cx="2232248" cy="203278"/>
          </a:xfrm>
          <a:custGeom>
            <a:avLst/>
            <a:gdLst>
              <a:gd name="connsiteX0" fmla="*/ 0 w 3215031"/>
              <a:gd name="connsiteY0" fmla="*/ 186538 h 186538"/>
              <a:gd name="connsiteX1" fmla="*/ 2333549 w 3215031"/>
              <a:gd name="connsiteY1" fmla="*/ 160935 h 186538"/>
              <a:gd name="connsiteX2" fmla="*/ 3215031 w 3215031"/>
              <a:gd name="connsiteY2" fmla="*/ 0 h 18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5031" h="186538">
                <a:moveTo>
                  <a:pt x="0" y="186538"/>
                </a:moveTo>
                <a:lnTo>
                  <a:pt x="2333549" y="160935"/>
                </a:lnTo>
                <a:cubicBezTo>
                  <a:pt x="2869387" y="129845"/>
                  <a:pt x="3042209" y="64922"/>
                  <a:pt x="3215031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H="1">
            <a:off x="2267743" y="5877272"/>
            <a:ext cx="2304256" cy="360040"/>
          </a:xfrm>
          <a:custGeom>
            <a:avLst/>
            <a:gdLst>
              <a:gd name="connsiteX0" fmla="*/ 0 w 3291840"/>
              <a:gd name="connsiteY0" fmla="*/ 354787 h 388926"/>
              <a:gd name="connsiteX1" fmla="*/ 2106777 w 3291840"/>
              <a:gd name="connsiteY1" fmla="*/ 354787 h 388926"/>
              <a:gd name="connsiteX2" fmla="*/ 3291840 w 3291840"/>
              <a:gd name="connsiteY2" fmla="*/ 0 h 38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1840" h="388926">
                <a:moveTo>
                  <a:pt x="0" y="354787"/>
                </a:moveTo>
                <a:cubicBezTo>
                  <a:pt x="779068" y="384352"/>
                  <a:pt x="1558137" y="413918"/>
                  <a:pt x="2106777" y="354787"/>
                </a:cubicBezTo>
                <a:cubicBezTo>
                  <a:pt x="2655417" y="295656"/>
                  <a:pt x="2973628" y="147828"/>
                  <a:pt x="329184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 flipH="1">
            <a:off x="2051718" y="3284984"/>
            <a:ext cx="2592289" cy="1008112"/>
          </a:xfrm>
          <a:custGeom>
            <a:avLst/>
            <a:gdLst>
              <a:gd name="connsiteX0" fmla="*/ 0 w 3485693"/>
              <a:gd name="connsiteY0" fmla="*/ 0 h 164592"/>
              <a:gd name="connsiteX1" fmla="*/ 2479853 w 3485693"/>
              <a:gd name="connsiteY1" fmla="*/ 51206 h 164592"/>
              <a:gd name="connsiteX2" fmla="*/ 3485693 w 3485693"/>
              <a:gd name="connsiteY2" fmla="*/ 164592 h 16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5693" h="164592">
                <a:moveTo>
                  <a:pt x="0" y="0"/>
                </a:moveTo>
                <a:lnTo>
                  <a:pt x="2479853" y="51206"/>
                </a:lnTo>
                <a:cubicBezTo>
                  <a:pt x="3060802" y="78638"/>
                  <a:pt x="3321101" y="146304"/>
                  <a:pt x="3485693" y="164592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776549" y="5189223"/>
            <a:ext cx="2795451" cy="256002"/>
          </a:xfrm>
          <a:custGeom>
            <a:avLst/>
            <a:gdLst>
              <a:gd name="connsiteX0" fmla="*/ 2602121 w 2602121"/>
              <a:gd name="connsiteY0" fmla="*/ 537535 h 537535"/>
              <a:gd name="connsiteX1" fmla="*/ 684493 w 2602121"/>
              <a:gd name="connsiteY1" fmla="*/ 9795 h 537535"/>
              <a:gd name="connsiteX2" fmla="*/ 0 w 2602121"/>
              <a:gd name="connsiteY2" fmla="*/ 244927 h 53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2121" h="537535">
                <a:moveTo>
                  <a:pt x="2602121" y="537535"/>
                </a:moveTo>
                <a:cubicBezTo>
                  <a:pt x="1860150" y="298049"/>
                  <a:pt x="1118180" y="58563"/>
                  <a:pt x="684493" y="9795"/>
                </a:cubicBezTo>
                <a:cubicBezTo>
                  <a:pt x="250806" y="-38973"/>
                  <a:pt x="125403" y="102977"/>
                  <a:pt x="0" y="244927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68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그리기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캔버스에 텍스트 그리기</a:t>
            </a:r>
            <a:endParaRPr lang="en-US" altLang="ko-KR" sz="1800" dirty="0"/>
          </a:p>
          <a:p>
            <a:pPr lvl="1"/>
            <a:r>
              <a:rPr lang="ko-KR" altLang="en-US" sz="1600" dirty="0"/>
              <a:t>비트맵 이미지로 캔버스에 글자 그리기</a:t>
            </a:r>
            <a:r>
              <a:rPr lang="en-US" altLang="ko-KR" sz="1600" dirty="0"/>
              <a:t>(</a:t>
            </a:r>
            <a:r>
              <a:rPr lang="ko-KR" altLang="en-US" sz="1600" dirty="0"/>
              <a:t>출력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텍스트 그리기는 </a:t>
            </a:r>
            <a:r>
              <a:rPr lang="en-US" altLang="ko-KR" sz="1600" dirty="0"/>
              <a:t>2</a:t>
            </a:r>
            <a:r>
              <a:rPr lang="ko-KR" altLang="en-US" sz="1600" dirty="0"/>
              <a:t>가지 방법</a:t>
            </a:r>
            <a:endParaRPr lang="en-US" altLang="ko-KR" sz="1600" dirty="0"/>
          </a:p>
          <a:p>
            <a:pPr lvl="2"/>
            <a:r>
              <a:rPr lang="ko-KR" altLang="en-US" sz="1400" dirty="0"/>
              <a:t>텍스트의 외곽선만 그리기 </a:t>
            </a:r>
            <a:r>
              <a:rPr lang="en-US" altLang="ko-KR" sz="1400" dirty="0"/>
              <a:t>- </a:t>
            </a:r>
            <a:r>
              <a:rPr lang="en-US" altLang="ko-KR" sz="1400" dirty="0" err="1"/>
              <a:t>strokeText</a:t>
            </a:r>
            <a:r>
              <a:rPr lang="en-US" altLang="ko-KR" sz="1400" dirty="0"/>
              <a:t>()</a:t>
            </a:r>
            <a:endParaRPr lang="ko-KR" altLang="en-US" sz="1400" dirty="0"/>
          </a:p>
          <a:p>
            <a:pPr lvl="2"/>
            <a:r>
              <a:rPr lang="ko-KR" altLang="en-US" sz="1400" dirty="0"/>
              <a:t>텍스트 외곽선 없이 내부를 채워 그리기 </a:t>
            </a:r>
            <a:r>
              <a:rPr lang="en-US" altLang="ko-KR" sz="1400" dirty="0"/>
              <a:t>- </a:t>
            </a:r>
            <a:r>
              <a:rPr lang="en-US" altLang="ko-KR" sz="1400" dirty="0" err="1"/>
              <a:t>fillText</a:t>
            </a:r>
            <a:r>
              <a:rPr lang="en-US" altLang="ko-KR" sz="1400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212976"/>
            <a:ext cx="7826693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96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그리기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폰트 설정 </a:t>
            </a:r>
            <a:r>
              <a:rPr lang="en-US" altLang="ko-KR" dirty="0"/>
              <a:t>: font </a:t>
            </a:r>
            <a:r>
              <a:rPr lang="ko-KR" altLang="en-US" dirty="0" err="1"/>
              <a:t>프로퍼티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2"/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context.font</a:t>
            </a:r>
            <a:r>
              <a:rPr lang="en-US" altLang="ko-KR" sz="1400" dirty="0"/>
              <a:t> = “50px </a:t>
            </a:r>
            <a:r>
              <a:rPr lang="en-US" altLang="ko-KR" sz="1400" dirty="0" err="1"/>
              <a:t>arial</a:t>
            </a:r>
            <a:r>
              <a:rPr lang="en-US" altLang="ko-KR" sz="1400" dirty="0"/>
              <a:t>”;</a:t>
            </a:r>
          </a:p>
          <a:p>
            <a:pPr lvl="1"/>
            <a:r>
              <a:rPr lang="ko-KR" altLang="en-US" dirty="0"/>
              <a:t>정렬 설정 </a:t>
            </a:r>
            <a:r>
              <a:rPr lang="en-US" altLang="ko-KR" dirty="0"/>
              <a:t>: </a:t>
            </a:r>
            <a:r>
              <a:rPr lang="en-US" altLang="ko-KR" dirty="0" err="1"/>
              <a:t>textAlign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2"/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context.textAlign</a:t>
            </a:r>
            <a:r>
              <a:rPr lang="en-US" altLang="ko-KR" sz="1400" dirty="0"/>
              <a:t> =“center”;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텍스트 외곽선 그리기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텍스트 채워 그리기</a:t>
            </a:r>
          </a:p>
          <a:p>
            <a:pPr lvl="2"/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403648" y="3505780"/>
            <a:ext cx="5252304" cy="830997"/>
            <a:chOff x="1403648" y="3140968"/>
            <a:chExt cx="5252304" cy="830997"/>
          </a:xfrm>
        </p:grpSpPr>
        <p:sp>
          <p:nvSpPr>
            <p:cNvPr id="5" name="직사각형 4"/>
            <p:cNvSpPr/>
            <p:nvPr/>
          </p:nvSpPr>
          <p:spPr>
            <a:xfrm>
              <a:off x="1403648" y="3140968"/>
              <a:ext cx="3272050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 marL="1905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context.font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"50px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arial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"; </a:t>
              </a:r>
              <a:endParaRPr lang="ko-KR" altLang="en-US" sz="1200" kern="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marL="1905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context.strokeStyle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"blue"; </a:t>
              </a:r>
            </a:p>
            <a:p>
              <a:pPr marL="1905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context.lineWidth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1; </a:t>
              </a:r>
              <a:endParaRPr lang="ko-KR" altLang="en-US" sz="1200" kern="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marL="1905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context.</a:t>
              </a:r>
              <a:r>
                <a:rPr lang="en-US" altLang="ko-KR" sz="1200" b="1" kern="0" dirty="0" err="1">
                  <a:solidFill>
                    <a:srgbClr val="000000"/>
                  </a:solidFill>
                  <a:latin typeface="+mj-ea"/>
                  <a:ea typeface="+mj-ea"/>
                </a:rPr>
                <a:t>strokeText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Javascript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", 30, 100); </a:t>
              </a: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9349" y="3246904"/>
              <a:ext cx="1966603" cy="495462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1403648" y="5086925"/>
            <a:ext cx="5259197" cy="646331"/>
            <a:chOff x="1403648" y="4548029"/>
            <a:chExt cx="5259197" cy="646331"/>
          </a:xfrm>
        </p:grpSpPr>
        <p:sp>
          <p:nvSpPr>
            <p:cNvPr id="6" name="직사각형 5"/>
            <p:cNvSpPr/>
            <p:nvPr/>
          </p:nvSpPr>
          <p:spPr>
            <a:xfrm>
              <a:off x="1403648" y="4548029"/>
              <a:ext cx="3215945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context.font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"50px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arial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"; </a:t>
              </a:r>
            </a:p>
            <a:p>
              <a:pPr marL="1905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context.fillStyle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"green"; </a:t>
              </a:r>
              <a:endParaRPr lang="ko-KR" altLang="en-US" sz="1200" kern="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marL="1905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context.</a:t>
              </a:r>
              <a:r>
                <a:rPr lang="en-US" altLang="ko-KR" sz="1200" b="1" kern="0" dirty="0" err="1">
                  <a:solidFill>
                    <a:srgbClr val="000000"/>
                  </a:solidFill>
                  <a:latin typeface="+mj-ea"/>
                  <a:ea typeface="+mj-ea"/>
                </a:rPr>
                <a:t>fillText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Javascript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", 30, 200);</a:t>
              </a:r>
              <a:endParaRPr lang="ko-KR" altLang="en-US" sz="1200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5752" y="4631240"/>
              <a:ext cx="1997093" cy="525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11-8 </a:t>
            </a:r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38193" y="1340768"/>
            <a:ext cx="3785829" cy="5424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&lt;head&gt;&lt;title&gt;</a:t>
            </a:r>
            <a:r>
              <a:rPr lang="ko-KR" altLang="en-US" sz="1050" dirty="0"/>
              <a:t>텍스트 그리기</a:t>
            </a:r>
            <a:r>
              <a:rPr lang="en-US" altLang="ko-KR" sz="1050" dirty="0"/>
              <a:t>&lt;/title&gt;&lt;/head&gt;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</a:t>
            </a:r>
            <a:r>
              <a:rPr lang="ko-KR" altLang="en-US" sz="1050" dirty="0"/>
              <a:t>텍스트 그리기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&lt;canvas id="</a:t>
            </a:r>
            <a:r>
              <a:rPr lang="en-US" altLang="ko-KR" sz="1050" dirty="0" err="1"/>
              <a:t>myCanvas</a:t>
            </a:r>
            <a:r>
              <a:rPr lang="en-US" altLang="ko-KR" sz="1050" dirty="0"/>
              <a:t>" style="</a:t>
            </a:r>
            <a:r>
              <a:rPr lang="en-US" altLang="ko-KR" sz="1050" dirty="0" err="1"/>
              <a:t>background-color:beige</a:t>
            </a:r>
            <a:r>
              <a:rPr lang="en-US" altLang="ko-KR" sz="1050" dirty="0"/>
              <a:t>"</a:t>
            </a:r>
          </a:p>
          <a:p>
            <a:pPr defTabSz="180000"/>
            <a:r>
              <a:rPr lang="en-US" altLang="ko-KR" sz="1050" dirty="0"/>
              <a:t>	 width="500" height="400"&gt;&lt;/canvas&gt;</a:t>
            </a:r>
          </a:p>
          <a:p>
            <a:pPr defTabSz="180000"/>
            <a:r>
              <a:rPr lang="en-US" altLang="ko-KR" sz="1050" dirty="0"/>
              <a:t>&lt;script&gt;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canvas = </a:t>
            </a:r>
            <a:r>
              <a:rPr lang="en-US" altLang="ko-KR" sz="1050" dirty="0" err="1"/>
              <a:t>document.getElementById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myCanvas</a:t>
            </a:r>
            <a:r>
              <a:rPr lang="en-US" altLang="ko-KR" sz="1050" dirty="0"/>
              <a:t>");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context = </a:t>
            </a:r>
            <a:r>
              <a:rPr lang="en-US" altLang="ko-KR" sz="1050" dirty="0" err="1"/>
              <a:t>canvas.getContext</a:t>
            </a:r>
            <a:r>
              <a:rPr lang="en-US" altLang="ko-KR" sz="1050" dirty="0"/>
              <a:t>("2d");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context.strokeStyle</a:t>
            </a:r>
            <a:r>
              <a:rPr lang="en-US" altLang="ko-KR" sz="1050" dirty="0"/>
              <a:t> = "blue";</a:t>
            </a:r>
          </a:p>
          <a:p>
            <a:pPr defTabSz="180000"/>
            <a:r>
              <a:rPr lang="ko-KR" altLang="en-US" sz="1050" dirty="0"/>
              <a:t>    </a:t>
            </a:r>
          </a:p>
          <a:p>
            <a:pPr defTabSz="180000"/>
            <a:r>
              <a:rPr lang="en-US" altLang="ko-KR" sz="1050" dirty="0"/>
              <a:t>	// font </a:t>
            </a:r>
            <a:r>
              <a:rPr lang="ko-KR" altLang="en-US" sz="1050" dirty="0" err="1"/>
              <a:t>프로퍼티로</a:t>
            </a:r>
            <a:r>
              <a:rPr lang="ko-KR" altLang="en-US" sz="1050" dirty="0"/>
              <a:t> 다양한 크기와 서체 활용</a:t>
            </a:r>
          </a:p>
          <a:p>
            <a:pPr defTabSz="180000"/>
            <a:r>
              <a:rPr lang="en-US" altLang="ko-KR" sz="1050" dirty="0"/>
              <a:t>	for(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=0;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&lt;4;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++) {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b="1" dirty="0" err="1"/>
              <a:t>context.font</a:t>
            </a:r>
            <a:r>
              <a:rPr lang="en-US" altLang="ko-KR" sz="1050" b="1" dirty="0"/>
              <a:t> = (10 +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*10) + "</a:t>
            </a:r>
            <a:r>
              <a:rPr lang="en-US" altLang="ko-KR" sz="1050" b="1" dirty="0" err="1"/>
              <a:t>px</a:t>
            </a:r>
            <a:r>
              <a:rPr lang="en-US" altLang="ko-KR" sz="1050" b="1" dirty="0"/>
              <a:t> forte";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context.strokeText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Javascript</a:t>
            </a:r>
            <a:r>
              <a:rPr lang="en-US" altLang="ko-KR" sz="1050" dirty="0"/>
              <a:t> </a:t>
            </a:r>
            <a:r>
              <a:rPr lang="ko-KR" altLang="en-US" sz="1050" dirty="0" err="1"/>
              <a:t>재밌다</a:t>
            </a:r>
            <a:r>
              <a:rPr lang="en-US" altLang="ko-KR" sz="1050" dirty="0"/>
              <a:t>.", 10, 30+i*50);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r>
              <a:rPr lang="ko-KR" altLang="en-US" sz="1050" dirty="0"/>
              <a:t>    </a:t>
            </a:r>
          </a:p>
          <a:p>
            <a:pPr defTabSz="180000"/>
            <a:r>
              <a:rPr lang="en-US" altLang="ko-KR" sz="1050" dirty="0"/>
              <a:t>	// </a:t>
            </a:r>
            <a:r>
              <a:rPr lang="ko-KR" altLang="en-US" sz="1050" dirty="0"/>
              <a:t>텍스트 외곽선만 그리기</a:t>
            </a:r>
            <a:endParaRPr lang="en-US" altLang="ko-KR" sz="1050" dirty="0"/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context.font</a:t>
            </a:r>
            <a:r>
              <a:rPr lang="en-US" altLang="ko-KR" sz="1050" b="1" dirty="0"/>
              <a:t> = "italic 50px forte";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context.strokeStyle</a:t>
            </a:r>
            <a:r>
              <a:rPr lang="en-US" altLang="ko-KR" sz="1050" dirty="0"/>
              <a:t> = "magenta";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context.lineWidth</a:t>
            </a:r>
            <a:r>
              <a:rPr lang="en-US" altLang="ko-KR" sz="1050" dirty="0"/>
              <a:t> = 3;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context.textAlign</a:t>
            </a:r>
            <a:r>
              <a:rPr lang="en-US" altLang="ko-KR" sz="1050" b="1" dirty="0"/>
              <a:t> = "left";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context.strokeText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Javascript</a:t>
            </a:r>
            <a:r>
              <a:rPr lang="en-US" altLang="ko-KR" sz="1050" dirty="0"/>
              <a:t> </a:t>
            </a:r>
            <a:r>
              <a:rPr lang="ko-KR" altLang="en-US" sz="1050" dirty="0" err="1"/>
              <a:t>재밌다</a:t>
            </a:r>
            <a:r>
              <a:rPr lang="en-US" altLang="ko-KR" sz="1050" dirty="0"/>
              <a:t>.", 50, 250);</a:t>
            </a:r>
            <a:endParaRPr lang="ko-KR" altLang="en-US" sz="1050" dirty="0"/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/>
              <a:t>	// </a:t>
            </a:r>
            <a:r>
              <a:rPr lang="ko-KR" altLang="en-US" sz="1050" dirty="0"/>
              <a:t>텍스트 채워 그리기</a:t>
            </a:r>
            <a:endParaRPr lang="en-US" altLang="ko-KR" sz="1050" dirty="0"/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context.fillStyle</a:t>
            </a:r>
            <a:r>
              <a:rPr lang="en-US" altLang="ko-KR" sz="1050" dirty="0"/>
              <a:t> = "green";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context.textAlign</a:t>
            </a:r>
            <a:r>
              <a:rPr lang="en-US" altLang="ko-KR" sz="1050" b="1" dirty="0"/>
              <a:t> = "right";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context.fillText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Javascript</a:t>
            </a:r>
            <a:r>
              <a:rPr lang="en-US" altLang="ko-KR" sz="1050" dirty="0"/>
              <a:t> </a:t>
            </a:r>
            <a:r>
              <a:rPr lang="ko-KR" altLang="en-US" sz="1050" dirty="0" err="1"/>
              <a:t>재밌다</a:t>
            </a:r>
            <a:r>
              <a:rPr lang="en-US" altLang="ko-KR" sz="1050" dirty="0"/>
              <a:t>.", 490, 300);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&lt;/script&gt; 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6454" y="1916832"/>
            <a:ext cx="3662543" cy="401607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959560" y="3264017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5211588" y="3181849"/>
            <a:ext cx="0" cy="205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1427" y="2969897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(10, 30)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268272" y="485957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5520300" y="4437112"/>
            <a:ext cx="0" cy="53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3249" y="4901098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(50, 250)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 left </a:t>
            </a:r>
            <a:r>
              <a:rPr lang="ko-KR" altLang="en-US" sz="1000" dirty="0">
                <a:solidFill>
                  <a:srgbClr val="C00000"/>
                </a:solidFill>
              </a:rPr>
              <a:t>정렬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8407573" y="518913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8659601" y="4808770"/>
            <a:ext cx="0" cy="53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38269" y="5333146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(490, 300)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 right </a:t>
            </a:r>
            <a:r>
              <a:rPr lang="ko-KR" altLang="en-US" sz="1000" dirty="0">
                <a:solidFill>
                  <a:srgbClr val="C00000"/>
                </a:solidFill>
              </a:rPr>
              <a:t>정렬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0152" y="2852936"/>
            <a:ext cx="1168643" cy="272415"/>
          </a:xfrm>
          <a:prstGeom prst="wedgeRoundRectCallout">
            <a:avLst>
              <a:gd name="adj1" fmla="val -56814"/>
              <a:gd name="adj2" fmla="val 759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디폴트 </a:t>
            </a:r>
            <a:r>
              <a:rPr lang="en-US" altLang="ko-KR" sz="1000" dirty="0"/>
              <a:t> left </a:t>
            </a:r>
            <a:r>
              <a:rPr lang="ko-KR" altLang="en-US" sz="1000" dirty="0"/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626045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좌표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556792"/>
            <a:ext cx="527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Canvas</a:t>
            </a:r>
            <a:r>
              <a:rPr lang="ko-KR" altLang="en-US" dirty="0"/>
              <a:t>의 좌표는 </a:t>
            </a:r>
            <a:r>
              <a:rPr lang="en-US" altLang="ko-KR" dirty="0"/>
              <a:t>canvas </a:t>
            </a:r>
            <a:r>
              <a:rPr lang="ko-KR" altLang="en-US" dirty="0"/>
              <a:t>좌 상단을  </a:t>
            </a:r>
            <a:r>
              <a:rPr lang="en-US" altLang="ko-KR" dirty="0"/>
              <a:t>0,0</a:t>
            </a:r>
            <a:r>
              <a:rPr lang="ko-KR" altLang="en-US" dirty="0"/>
              <a:t>으로 함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좌 상단을 기준으로 </a:t>
            </a:r>
            <a:r>
              <a:rPr lang="en-US" altLang="ko-KR" dirty="0" err="1"/>
              <a:t>x,y</a:t>
            </a:r>
            <a:r>
              <a:rPr lang="ko-KR" altLang="en-US" dirty="0"/>
              <a:t>좌 표 결정</a:t>
            </a:r>
          </a:p>
        </p:txBody>
      </p:sp>
    </p:spTree>
    <p:extLst>
      <p:ext uri="{BB962C8B-B14F-4D97-AF65-F5344CB8AC3E}">
        <p14:creationId xmlns:p14="http://schemas.microsoft.com/office/powerpoint/2010/main" val="101601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이미지 객체 생성</a:t>
            </a:r>
            <a:endParaRPr lang="en-US" altLang="ko-KR" dirty="0"/>
          </a:p>
          <a:p>
            <a:pPr lvl="1"/>
            <a:r>
              <a:rPr lang="ko-KR" altLang="en-US" dirty="0"/>
              <a:t>파일에서 읽은 이미지를 담을 객체 필요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이미지 그리는 과정</a:t>
            </a:r>
            <a:endParaRPr lang="en-US" altLang="ko-KR" dirty="0"/>
          </a:p>
          <a:p>
            <a:pPr lvl="1"/>
            <a:r>
              <a:rPr lang="ko-KR" altLang="en-US" dirty="0"/>
              <a:t>이미지 로딩과 </a:t>
            </a:r>
            <a:r>
              <a:rPr lang="en-US" altLang="ko-KR" dirty="0" err="1"/>
              <a:t>onload</a:t>
            </a:r>
            <a:endParaRPr lang="en-US" altLang="ko-KR" dirty="0"/>
          </a:p>
          <a:p>
            <a:pPr lvl="2"/>
            <a:r>
              <a:rPr lang="ko-KR" altLang="en-US" dirty="0"/>
              <a:t>이미지 파일의 로딩이 완료된 후 이미지를 그린다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이미지 그리기</a:t>
            </a:r>
            <a:endParaRPr lang="en-US" altLang="ko-KR" dirty="0"/>
          </a:p>
          <a:p>
            <a:pPr lvl="2"/>
            <a:r>
              <a:rPr lang="ko-KR" altLang="en-US" dirty="0" err="1"/>
              <a:t>컨텍스트</a:t>
            </a:r>
            <a:r>
              <a:rPr lang="ko-KR" altLang="en-US" dirty="0"/>
              <a:t> 객체의 </a:t>
            </a:r>
            <a:r>
              <a:rPr lang="en-US" altLang="ko-KR" dirty="0" err="1"/>
              <a:t>drawImage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이용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132856"/>
            <a:ext cx="229261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new Image();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3789040"/>
            <a:ext cx="669125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 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img.onload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function ()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 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객체에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로드된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이미지를 그린다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  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4 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"test.png";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test.png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파일로부터 이미지의 로딩 시작</a:t>
            </a:r>
          </a:p>
        </p:txBody>
      </p:sp>
    </p:spTree>
    <p:extLst>
      <p:ext uri="{BB962C8B-B14F-4D97-AF65-F5344CB8AC3E}">
        <p14:creationId xmlns:p14="http://schemas.microsoft.com/office/powerpoint/2010/main" val="113199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HTML5</a:t>
            </a:r>
            <a:r>
              <a:rPr lang="ko-KR" altLang="en-US" dirty="0"/>
              <a:t>와 캔버스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웹 페이지에 그래픽을 출력하는 방법</a:t>
            </a:r>
            <a:endParaRPr lang="en-US" altLang="ko-KR" dirty="0"/>
          </a:p>
          <a:p>
            <a:pPr lvl="1"/>
            <a:r>
              <a:rPr lang="ko-KR" altLang="en-US" dirty="0"/>
              <a:t>사진이나 그림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 </a:t>
            </a:r>
            <a:r>
              <a:rPr lang="ko-KR" altLang="en-US" dirty="0"/>
              <a:t>태그 이용</a:t>
            </a:r>
          </a:p>
          <a:p>
            <a:pPr lvl="1"/>
            <a:r>
              <a:rPr lang="ko-KR" altLang="en-US" dirty="0"/>
              <a:t>그래픽 </a:t>
            </a:r>
            <a:r>
              <a:rPr lang="en-US" altLang="ko-KR" dirty="0"/>
              <a:t>: </a:t>
            </a:r>
            <a:r>
              <a:rPr lang="ko-KR" altLang="en-US" dirty="0"/>
              <a:t>자바 애플릿이나 플래시 등 플러그인 이용</a:t>
            </a:r>
            <a:endParaRPr lang="en-US" altLang="ko-KR" dirty="0"/>
          </a:p>
          <a:p>
            <a:r>
              <a:rPr lang="en-US" altLang="ko-KR" dirty="0"/>
              <a:t>HTML5</a:t>
            </a:r>
            <a:r>
              <a:rPr lang="ko-KR" altLang="en-US" dirty="0"/>
              <a:t>에서 캔버스 도입</a:t>
            </a:r>
            <a:endParaRPr lang="en-US" altLang="ko-KR" dirty="0"/>
          </a:p>
          <a:p>
            <a:pPr lvl="1"/>
            <a:r>
              <a:rPr lang="ko-KR" altLang="en-US" dirty="0"/>
              <a:t>도입 배경</a:t>
            </a:r>
            <a:endParaRPr lang="en-US" altLang="ko-KR" dirty="0"/>
          </a:p>
          <a:p>
            <a:pPr lvl="2"/>
            <a:r>
              <a:rPr lang="ko-KR" altLang="en-US" dirty="0"/>
              <a:t>플러그인 없이 자바스크립트 코드로 웹 페이지에 자유롭게 그래픽</a:t>
            </a:r>
            <a:endParaRPr lang="en-US" altLang="ko-KR" dirty="0"/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단말기</a:t>
            </a:r>
            <a:r>
              <a:rPr lang="en-US" altLang="ko-KR" dirty="0"/>
              <a:t>/PC</a:t>
            </a:r>
            <a:r>
              <a:rPr lang="ko-KR" altLang="en-US" dirty="0"/>
              <a:t>를 포함하여 </a:t>
            </a:r>
            <a:r>
              <a:rPr lang="en-US" altLang="ko-KR" dirty="0"/>
              <a:t>HTML5 </a:t>
            </a:r>
            <a:r>
              <a:rPr lang="ko-KR" altLang="en-US" dirty="0"/>
              <a:t>표준 브라우저에서 작동</a:t>
            </a:r>
            <a:endParaRPr lang="en-US" altLang="ko-KR" dirty="0"/>
          </a:p>
          <a:p>
            <a:pPr lvl="1"/>
            <a:r>
              <a:rPr lang="ko-KR" altLang="en-US" dirty="0"/>
              <a:t>그래픽 기능</a:t>
            </a:r>
            <a:endParaRPr lang="en-US" altLang="ko-KR" dirty="0"/>
          </a:p>
          <a:p>
            <a:pPr lvl="2"/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곡선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2</a:t>
            </a:r>
            <a:r>
              <a:rPr lang="ko-KR" altLang="en-US" dirty="0"/>
              <a:t>차원 문자</a:t>
            </a:r>
            <a:endParaRPr lang="en-US" altLang="ko-KR" dirty="0"/>
          </a:p>
          <a:p>
            <a:pPr lvl="2"/>
            <a:r>
              <a:rPr lang="ko-KR" altLang="en-US" dirty="0"/>
              <a:t>이미지 합성 및 변환</a:t>
            </a:r>
          </a:p>
          <a:p>
            <a:pPr lvl="1"/>
            <a:r>
              <a:rPr lang="ko-KR" altLang="en-US" dirty="0"/>
              <a:t>활용</a:t>
            </a:r>
            <a:endParaRPr lang="en-US" altLang="ko-KR" dirty="0"/>
          </a:p>
          <a:p>
            <a:pPr lvl="2"/>
            <a:r>
              <a:rPr lang="ko-KR" altLang="en-US" dirty="0"/>
              <a:t>웹 페이지에 실시간 그래프</a:t>
            </a:r>
            <a:r>
              <a:rPr lang="en-US" altLang="ko-KR" dirty="0"/>
              <a:t>, </a:t>
            </a:r>
            <a:r>
              <a:rPr lang="ko-KR" altLang="en-US" dirty="0"/>
              <a:t>애니메이션</a:t>
            </a:r>
            <a:r>
              <a:rPr lang="en-US" altLang="ko-KR" dirty="0"/>
              <a:t>, </a:t>
            </a:r>
            <a:r>
              <a:rPr lang="ko-KR" altLang="en-US" dirty="0"/>
              <a:t>대화형 게임</a:t>
            </a:r>
            <a:r>
              <a:rPr lang="en-US" altLang="ko-KR" dirty="0"/>
              <a:t>, </a:t>
            </a:r>
            <a:r>
              <a:rPr lang="ko-KR" altLang="en-US" dirty="0"/>
              <a:t>지도</a:t>
            </a:r>
          </a:p>
          <a:p>
            <a:pPr lvl="1"/>
            <a:r>
              <a:rPr lang="ko-KR" altLang="en-US" dirty="0"/>
              <a:t>의미</a:t>
            </a:r>
            <a:endParaRPr lang="en-US" altLang="ko-KR" dirty="0"/>
          </a:p>
          <a:p>
            <a:pPr lvl="2"/>
            <a:r>
              <a:rPr lang="ko-KR" altLang="en-US" dirty="0"/>
              <a:t>웹이 문서를 보여주는 수준을 넘어 응용 프로그램으로 진화하는 계기</a:t>
            </a:r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959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drawImage()</a:t>
            </a:r>
            <a:r>
              <a:rPr lang="ko-KR" altLang="en-US"/>
              <a:t>로 이미지 그리기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sz="1800" dirty="0"/>
              <a:t>(20, 20) </a:t>
            </a:r>
            <a:r>
              <a:rPr lang="ko-KR" altLang="en-US" sz="1800" dirty="0"/>
              <a:t>위치에 원본 크기로 그리기</a:t>
            </a:r>
          </a:p>
          <a:p>
            <a:pPr lvl="0"/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0"/>
            <a:r>
              <a:rPr lang="en-US" altLang="ko-KR" sz="1800" dirty="0"/>
              <a:t>(20, 20) </a:t>
            </a:r>
            <a:r>
              <a:rPr lang="ko-KR" altLang="en-US" sz="1800" dirty="0"/>
              <a:t>위치에 </a:t>
            </a:r>
            <a:r>
              <a:rPr lang="en-US" altLang="ko-KR" sz="1800" dirty="0"/>
              <a:t>100×200 </a:t>
            </a:r>
            <a:r>
              <a:rPr lang="ko-KR" altLang="en-US" sz="1800" dirty="0"/>
              <a:t>크기로 그리기</a:t>
            </a:r>
          </a:p>
          <a:p>
            <a:endParaRPr lang="en-US" altLang="ko-KR" sz="1800" dirty="0"/>
          </a:p>
          <a:p>
            <a:pPr lvl="0"/>
            <a:endParaRPr lang="en-US" altLang="ko-KR" sz="1800" dirty="0"/>
          </a:p>
          <a:p>
            <a:pPr lvl="0"/>
            <a:endParaRPr lang="en-US" altLang="ko-KR" sz="1800" dirty="0"/>
          </a:p>
          <a:p>
            <a:pPr lvl="0"/>
            <a:r>
              <a:rPr lang="ko-KR" altLang="en-US" sz="1800" dirty="0"/>
              <a:t>캔버스에 꽉 차게 이미지 그리기</a:t>
            </a:r>
            <a:endParaRPr lang="en-US" altLang="ko-KR" sz="1800" dirty="0"/>
          </a:p>
          <a:p>
            <a:pPr lvl="0"/>
            <a:endParaRPr lang="en-US" altLang="ko-KR" sz="1800" dirty="0"/>
          </a:p>
          <a:p>
            <a:pPr lvl="0"/>
            <a:endParaRPr lang="en-US" altLang="ko-KR" sz="1800" dirty="0"/>
          </a:p>
          <a:p>
            <a:pPr lvl="0"/>
            <a:endParaRPr lang="en-US" altLang="ko-KR" sz="1800" dirty="0"/>
          </a:p>
          <a:p>
            <a:pPr lvl="0"/>
            <a:endParaRPr lang="ko-KR" altLang="en-US" sz="1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43608" y="1718348"/>
            <a:ext cx="293285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new Image();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img.onload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function () {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context.drawImage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, 20, 20);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img.src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"test.png";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2340" y="3166059"/>
            <a:ext cx="371512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new Image();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img.onload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function () {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context.drawImage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, 20, 20, 100, 200); </a:t>
            </a:r>
            <a:endParaRPr lang="ko-KR" altLang="en-US" sz="12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img.src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"test.png";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2340" y="4653136"/>
            <a:ext cx="4880503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new Image();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img.onload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function () {</a:t>
            </a:r>
          </a:p>
          <a:p>
            <a:pPr marL="190500" defTabSz="180000" fontAlgn="base" latinLnBrk="0"/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context.drawImage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, 0, 0, 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canvas.width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canvas.height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img.src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"test.png";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8955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475591"/>
            <a:ext cx="5063335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&lt;title&gt;(20, 20)</a:t>
            </a:r>
            <a:r>
              <a:rPr lang="ko-KR" altLang="en-US" sz="1400" dirty="0"/>
              <a:t>에 </a:t>
            </a:r>
            <a:r>
              <a:rPr lang="en-US" altLang="ko-KR" sz="1400" dirty="0"/>
              <a:t>100x200 </a:t>
            </a:r>
            <a:r>
              <a:rPr lang="ko-KR" altLang="en-US" sz="1400" dirty="0"/>
              <a:t>크기로 그리기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&lt;h3&gt;(20, 20)</a:t>
            </a:r>
            <a:r>
              <a:rPr lang="ko-KR" altLang="en-US" sz="1400" dirty="0"/>
              <a:t>에 </a:t>
            </a:r>
            <a:r>
              <a:rPr lang="en-US" altLang="ko-KR" sz="1400" dirty="0"/>
              <a:t>100x200 </a:t>
            </a:r>
            <a:r>
              <a:rPr lang="ko-KR" altLang="en-US" sz="1400" dirty="0"/>
              <a:t>크기로 그리기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&lt;canvas id="</a:t>
            </a:r>
            <a:r>
              <a:rPr lang="en-US" altLang="ko-KR" sz="1400" dirty="0" err="1"/>
              <a:t>myCanvas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/>
              <a:t>			   style="</a:t>
            </a:r>
            <a:r>
              <a:rPr lang="en-US" altLang="ko-KR" sz="1400" dirty="0" err="1"/>
              <a:t>background-color:aliceblue</a:t>
            </a:r>
            <a:r>
              <a:rPr lang="en-US" altLang="ko-KR" sz="1400" dirty="0"/>
              <a:t>"</a:t>
            </a:r>
          </a:p>
          <a:p>
            <a:pPr defTabSz="180000"/>
            <a:r>
              <a:rPr lang="en-US" altLang="ko-KR" sz="1400" dirty="0"/>
              <a:t>			   width="300" height="250"&gt;&lt;/canvas&gt;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canvas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myCanvas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context = </a:t>
            </a:r>
            <a:r>
              <a:rPr lang="en-US" altLang="ko-KR" sz="1400" dirty="0" err="1"/>
              <a:t>canvas.getContext</a:t>
            </a:r>
            <a:r>
              <a:rPr lang="en-US" altLang="ko-KR" sz="1400" dirty="0"/>
              <a:t>("2d");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= new Image();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img.onload</a:t>
            </a:r>
            <a:r>
              <a:rPr lang="en-US" altLang="ko-KR" sz="1400" b="1" dirty="0"/>
              <a:t> = function ()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context.drawImage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, 20, 20, 100, 200);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img.src</a:t>
            </a:r>
            <a:r>
              <a:rPr lang="en-US" altLang="ko-KR" sz="1400" b="1" dirty="0"/>
              <a:t> = "media/elsa.png";</a:t>
            </a:r>
          </a:p>
          <a:p>
            <a:pPr defTabSz="180000"/>
            <a:r>
              <a:rPr lang="en-US" altLang="ko-KR" sz="1400" dirty="0"/>
              <a:t>&lt;/script&gt;	 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11-9 </a:t>
            </a:r>
            <a:r>
              <a:rPr lang="ko-KR" altLang="en-US" dirty="0"/>
              <a:t>캔버스의 </a:t>
            </a:r>
            <a:r>
              <a:rPr lang="en-US" altLang="ko-KR" dirty="0"/>
              <a:t>(20, 20)</a:t>
            </a:r>
            <a:r>
              <a:rPr lang="ko-KR" altLang="en-US" dirty="0"/>
              <a:t>에 </a:t>
            </a:r>
            <a:r>
              <a:rPr lang="en-US" altLang="ko-KR" dirty="0"/>
              <a:t>100x200 </a:t>
            </a:r>
            <a:r>
              <a:rPr lang="ko-KR" altLang="en-US" dirty="0"/>
              <a:t>크기로 변형하여 그리기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508104" y="1498290"/>
            <a:ext cx="3289284" cy="3559845"/>
            <a:chOff x="5148064" y="1529714"/>
            <a:chExt cx="3289284" cy="355984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2483" y="1529714"/>
              <a:ext cx="2734865" cy="355984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48064" y="2792488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(20, 20)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5652120" y="2936504"/>
              <a:ext cx="288032" cy="102205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32240" y="3784562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100x200 </a:t>
              </a:r>
              <a:r>
                <a:rPr lang="ko-KR" altLang="en-US" sz="1000" dirty="0">
                  <a:solidFill>
                    <a:srgbClr val="C00000"/>
                  </a:solidFill>
                </a:rPr>
                <a:t>크기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495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11-10 </a:t>
            </a:r>
            <a:r>
              <a:rPr lang="ko-KR" altLang="en-US" dirty="0"/>
              <a:t>캔버스에 꽉 차게 이미지 그리기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9600" y="1484784"/>
            <a:ext cx="563744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캔버스에 꽉 차게 이미지 그리기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캔버스에 꽉 차게 이미지 그리기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&lt;canvas id="</a:t>
            </a:r>
            <a:r>
              <a:rPr lang="en-US" altLang="ko-KR" sz="1400" dirty="0" err="1"/>
              <a:t>myCanvas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/>
              <a:t>			   style="</a:t>
            </a:r>
            <a:r>
              <a:rPr lang="en-US" altLang="ko-KR" sz="1400" dirty="0" err="1"/>
              <a:t>background-color:aliceblue</a:t>
            </a:r>
            <a:r>
              <a:rPr lang="en-US" altLang="ko-KR" sz="1400" dirty="0"/>
              <a:t>"</a:t>
            </a:r>
          </a:p>
          <a:p>
            <a:pPr defTabSz="180000"/>
            <a:r>
              <a:rPr lang="en-US" altLang="ko-KR" sz="1400" dirty="0"/>
              <a:t>			 	width=“500" height="300"&gt;&lt;/canvas&gt;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canvas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myCanvas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context = </a:t>
            </a:r>
            <a:r>
              <a:rPr lang="en-US" altLang="ko-KR" sz="1400" dirty="0" err="1"/>
              <a:t>canvas.getContext</a:t>
            </a:r>
            <a:r>
              <a:rPr lang="en-US" altLang="ko-KR" sz="1400" dirty="0"/>
              <a:t>("2d");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= new Image();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img.onload</a:t>
            </a:r>
            <a:r>
              <a:rPr lang="en-US" altLang="ko-KR" sz="1400" dirty="0"/>
              <a:t> = function ()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context.drawImage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, 0, 0,</a:t>
            </a:r>
          </a:p>
          <a:p>
            <a:pPr defTabSz="180000"/>
            <a:r>
              <a:rPr lang="en-US" altLang="ko-KR" sz="1400" b="1" dirty="0"/>
              <a:t>						</a:t>
            </a:r>
            <a:r>
              <a:rPr lang="en-US" altLang="ko-KR" sz="1400" b="1" dirty="0" err="1"/>
              <a:t>canvas.width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canvas.height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img.src</a:t>
            </a:r>
            <a:r>
              <a:rPr lang="en-US" altLang="ko-KR" sz="1400" dirty="0"/>
              <a:t> = "media/elsa.png";</a:t>
            </a:r>
          </a:p>
          <a:p>
            <a:pPr defTabSz="180000"/>
            <a:r>
              <a:rPr lang="en-US" altLang="ko-KR" sz="1400" dirty="0"/>
              <a:t>&lt;/script&gt;	 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315762" y="2636912"/>
            <a:ext cx="3456384" cy="3512775"/>
            <a:chOff x="5004048" y="2708920"/>
            <a:chExt cx="3456384" cy="35127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4048" y="2708920"/>
              <a:ext cx="3456384" cy="312089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048771" y="5949280"/>
              <a:ext cx="1411661" cy="272415"/>
            </a:xfrm>
            <a:prstGeom prst="wedgeRoundRectCallout">
              <a:avLst>
                <a:gd name="adj1" fmla="val -37387"/>
                <a:gd name="adj2" fmla="val -12771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캔버스 크기 </a:t>
              </a:r>
              <a:r>
                <a:rPr lang="en-US" altLang="ko-KR" sz="1000"/>
                <a:t>500x300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00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canvas </a:t>
            </a:r>
            <a:r>
              <a:rPr lang="ko-KR" altLang="en-US" dirty="0"/>
              <a:t>객체와 마우스 이벤트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마우스로 </a:t>
            </a:r>
            <a:r>
              <a:rPr lang="ko-KR" altLang="en-US" dirty="0" err="1"/>
              <a:t>드래깅하여</a:t>
            </a:r>
            <a:r>
              <a:rPr lang="ko-KR" altLang="en-US" dirty="0"/>
              <a:t> 캔버스 위에 자유롭게 그림을 그리는 자바스크립트 응용 프로그램 작성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2276872"/>
            <a:ext cx="3762198" cy="41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15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11-11 </a:t>
            </a:r>
            <a:r>
              <a:rPr lang="ko-KR" altLang="en-US" dirty="0"/>
              <a:t>마우스 </a:t>
            </a:r>
            <a:r>
              <a:rPr lang="ko-KR" altLang="en-US" dirty="0" err="1"/>
              <a:t>드래깅으로</a:t>
            </a:r>
            <a:r>
              <a:rPr lang="ko-KR" altLang="en-US" dirty="0"/>
              <a:t> 캔버스에 그림 그리기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330360"/>
            <a:ext cx="7056784" cy="5101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&lt;head&gt;&lt;title&gt;</a:t>
            </a:r>
            <a:r>
              <a:rPr lang="ko-KR" altLang="en-US" sz="1050" dirty="0"/>
              <a:t>마우스 </a:t>
            </a:r>
            <a:r>
              <a:rPr lang="ko-KR" altLang="en-US" sz="1050" dirty="0" err="1"/>
              <a:t>드래깅으로</a:t>
            </a:r>
            <a:r>
              <a:rPr lang="ko-KR" altLang="en-US" sz="1050" dirty="0"/>
              <a:t> 캔버스에 그림 그리기</a:t>
            </a:r>
            <a:r>
              <a:rPr lang="en-US" altLang="ko-KR" sz="1050" dirty="0"/>
              <a:t>&lt;/title&gt;&lt;/head&gt;</a:t>
            </a:r>
          </a:p>
          <a:p>
            <a:pPr defTabSz="180000"/>
            <a:r>
              <a:rPr lang="en-US" altLang="ko-KR" sz="1050" dirty="0"/>
              <a:t>&lt;body </a:t>
            </a:r>
            <a:r>
              <a:rPr lang="en-US" altLang="ko-KR" sz="1050" b="1" dirty="0" err="1"/>
              <a:t>onload</a:t>
            </a:r>
            <a:r>
              <a:rPr lang="en-US" altLang="ko-KR" sz="1050" b="1" dirty="0"/>
              <a:t>="</a:t>
            </a:r>
            <a:r>
              <a:rPr lang="en-US" altLang="ko-KR" sz="1050" b="1" dirty="0" err="1"/>
              <a:t>init</a:t>
            </a:r>
            <a:r>
              <a:rPr lang="en-US" altLang="ko-KR" sz="1050" b="1" dirty="0"/>
              <a:t>()"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&lt;h3&gt;</a:t>
            </a:r>
            <a:r>
              <a:rPr lang="ko-KR" altLang="en-US" sz="1050" dirty="0"/>
              <a:t>마우스를 누른 채 </a:t>
            </a:r>
            <a:r>
              <a:rPr lang="ko-KR" altLang="en-US" sz="1050" dirty="0" err="1"/>
              <a:t>드래깅하여</a:t>
            </a:r>
            <a:r>
              <a:rPr lang="ko-KR" altLang="en-US" sz="1050" dirty="0"/>
              <a:t> 그림 그려 보세요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&lt;canvas id="</a:t>
            </a:r>
            <a:r>
              <a:rPr lang="en-US" altLang="ko-KR" sz="1050" dirty="0" err="1"/>
              <a:t>myCanvas</a:t>
            </a:r>
            <a:r>
              <a:rPr lang="en-US" altLang="ko-KR" sz="1050" dirty="0"/>
              <a:t>" style="</a:t>
            </a:r>
            <a:r>
              <a:rPr lang="en-US" altLang="ko-KR" sz="1050" dirty="0" err="1"/>
              <a:t>background-color:aliceblue</a:t>
            </a:r>
            <a:r>
              <a:rPr lang="en-US" altLang="ko-KR" sz="1050" dirty="0"/>
              <a:t>" width="400" height="300"&gt;</a:t>
            </a:r>
          </a:p>
          <a:p>
            <a:pPr defTabSz="180000"/>
            <a:r>
              <a:rPr lang="en-US" altLang="ko-KR" sz="1050" dirty="0"/>
              <a:t>&lt;/canvas&gt;</a:t>
            </a:r>
          </a:p>
          <a:p>
            <a:pPr defTabSz="180000"/>
            <a:r>
              <a:rPr lang="en-US" altLang="ko-KR" sz="1050" dirty="0"/>
              <a:t>&lt;script&gt;</a:t>
            </a:r>
          </a:p>
          <a:p>
            <a:pPr defTabSz="180000"/>
            <a:r>
              <a:rPr lang="en-US" altLang="ko-KR" sz="1050" dirty="0" err="1"/>
              <a:t>var</a:t>
            </a:r>
            <a:r>
              <a:rPr lang="en-US" altLang="ko-KR" sz="1050" dirty="0"/>
              <a:t> canvas, context;</a:t>
            </a:r>
          </a:p>
          <a:p>
            <a:pPr defTabSz="180000"/>
            <a:r>
              <a:rPr lang="en-US" altLang="ko-KR" sz="1050" b="1" dirty="0"/>
              <a:t>function </a:t>
            </a:r>
            <a:r>
              <a:rPr lang="en-US" altLang="ko-KR" sz="1050" b="1" dirty="0" err="1"/>
              <a:t>init</a:t>
            </a:r>
            <a:r>
              <a:rPr lang="en-US" altLang="ko-KR" sz="1050" b="1" dirty="0"/>
              <a:t>()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canvas = </a:t>
            </a:r>
            <a:r>
              <a:rPr lang="en-US" altLang="ko-KR" sz="1050" dirty="0" err="1"/>
              <a:t>document.getElementById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myCanvas</a:t>
            </a:r>
            <a:r>
              <a:rPr lang="en-US" altLang="ko-KR" sz="1050" dirty="0"/>
              <a:t>");</a:t>
            </a:r>
          </a:p>
          <a:p>
            <a:pPr defTabSz="180000"/>
            <a:r>
              <a:rPr lang="en-US" altLang="ko-KR" sz="1050" dirty="0"/>
              <a:t>	context = </a:t>
            </a:r>
            <a:r>
              <a:rPr lang="en-US" altLang="ko-KR" sz="1050" dirty="0" err="1"/>
              <a:t>canvas.getContext</a:t>
            </a:r>
            <a:r>
              <a:rPr lang="en-US" altLang="ko-KR" sz="1050" dirty="0"/>
              <a:t>("2d");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context.lineWidth</a:t>
            </a:r>
            <a:r>
              <a:rPr lang="en-US" altLang="ko-KR" sz="1050" dirty="0"/>
              <a:t> = 2; // </a:t>
            </a:r>
            <a:r>
              <a:rPr lang="ko-KR" altLang="en-US" sz="1050" dirty="0"/>
              <a:t>선 굵기 </a:t>
            </a:r>
            <a:r>
              <a:rPr lang="en-US" altLang="ko-KR" sz="1050" dirty="0"/>
              <a:t>2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context.strokeStyle</a:t>
            </a:r>
            <a:r>
              <a:rPr lang="en-US" altLang="ko-KR" sz="1050" dirty="0"/>
              <a:t> = "blue";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canvas.addEventListener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mousemove</a:t>
            </a:r>
            <a:r>
              <a:rPr lang="en-US" altLang="ko-KR" sz="1050" dirty="0"/>
              <a:t>", function (e) { move(e) }, false);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canvas.addEventListener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mousedown</a:t>
            </a:r>
            <a:r>
              <a:rPr lang="en-US" altLang="ko-KR" sz="1050" dirty="0"/>
              <a:t>", function (e) { down(e) }, false);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canvas.addEventListener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mouseup</a:t>
            </a:r>
            <a:r>
              <a:rPr lang="en-US" altLang="ko-KR" sz="1050" dirty="0"/>
              <a:t>", function (e) { up(e) }, false);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canvas.addEventListener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mouseout</a:t>
            </a:r>
            <a:r>
              <a:rPr lang="en-US" altLang="ko-KR" sz="1050" dirty="0"/>
              <a:t>", function (e) { out(e) }, false);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 err="1"/>
              <a:t>var</a:t>
            </a:r>
            <a:r>
              <a:rPr lang="ko-KR" altLang="en-US" sz="1050" dirty="0"/>
              <a:t> </a:t>
            </a:r>
            <a:r>
              <a:rPr lang="en-US" altLang="ko-KR" sz="1050" dirty="0" err="1"/>
              <a:t>startX</a:t>
            </a:r>
            <a:r>
              <a:rPr lang="en-US" altLang="ko-KR" sz="1050" dirty="0"/>
              <a:t>=0, </a:t>
            </a:r>
            <a:r>
              <a:rPr lang="en-US" altLang="ko-KR" sz="1050" dirty="0" err="1"/>
              <a:t>startY</a:t>
            </a:r>
            <a:r>
              <a:rPr lang="en-US" altLang="ko-KR" sz="1050" dirty="0"/>
              <a:t>=0; // </a:t>
            </a:r>
            <a:r>
              <a:rPr lang="ko-KR" altLang="en-US" sz="1050" dirty="0" err="1"/>
              <a:t>드래깅동안</a:t>
            </a:r>
            <a:r>
              <a:rPr lang="en-US" altLang="ko-KR" sz="1050" dirty="0"/>
              <a:t>,</a:t>
            </a:r>
            <a:r>
              <a:rPr lang="ko-KR" altLang="en-US" sz="1050" dirty="0"/>
              <a:t> 처음</a:t>
            </a:r>
            <a:r>
              <a:rPr lang="en-US" altLang="ko-KR" sz="1050" dirty="0"/>
              <a:t> </a:t>
            </a:r>
            <a:r>
              <a:rPr lang="ko-KR" altLang="en-US" sz="1050" dirty="0"/>
              <a:t>마우스가 눌러진 좌표</a:t>
            </a:r>
          </a:p>
          <a:p>
            <a:pPr defTabSz="180000"/>
            <a:r>
              <a:rPr lang="en-US" altLang="ko-KR" sz="1050" dirty="0" err="1"/>
              <a:t>var</a:t>
            </a:r>
            <a:r>
              <a:rPr lang="en-US" altLang="ko-KR" sz="1050" dirty="0"/>
              <a:t> dragging=false;</a:t>
            </a:r>
          </a:p>
          <a:p>
            <a:pPr defTabSz="180000"/>
            <a:r>
              <a:rPr lang="en-US" altLang="ko-KR" sz="1050" b="1" dirty="0"/>
              <a:t>function draw(</a:t>
            </a:r>
            <a:r>
              <a:rPr lang="en-US" altLang="ko-KR" sz="1050" b="1" dirty="0" err="1"/>
              <a:t>curX</a:t>
            </a:r>
            <a:r>
              <a:rPr lang="en-US" altLang="ko-KR" sz="1050" b="1" dirty="0"/>
              <a:t>, </a:t>
            </a:r>
            <a:r>
              <a:rPr lang="en-US" altLang="ko-KR" sz="1050" b="1" dirty="0" err="1"/>
              <a:t>curY</a:t>
            </a:r>
            <a:r>
              <a:rPr lang="en-US" altLang="ko-KR" sz="1050" b="1" dirty="0"/>
              <a:t>) </a:t>
            </a:r>
            <a:r>
              <a:rPr lang="en-US" altLang="ko-KR" sz="1050" dirty="0"/>
              <a:t>{ 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context.beginPath</a:t>
            </a:r>
            <a:r>
              <a:rPr lang="en-US" altLang="ko-KR" sz="1050" dirty="0"/>
              <a:t>();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context.moveTo</a:t>
            </a:r>
            <a:r>
              <a:rPr lang="en-US" altLang="ko-KR" sz="1050" dirty="0"/>
              <a:t>(</a:t>
            </a:r>
            <a:r>
              <a:rPr lang="en-US" altLang="ko-KR" sz="1050" dirty="0" err="1"/>
              <a:t>startX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startY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context.lineTo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curX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curY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context.stroke</a:t>
            </a:r>
            <a:r>
              <a:rPr lang="en-US" altLang="ko-KR" sz="1050" dirty="0"/>
              <a:t>();</a:t>
            </a:r>
          </a:p>
          <a:p>
            <a:pPr defTabSz="180000"/>
            <a:r>
              <a:rPr lang="en-US" altLang="ko-KR" sz="105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76056" y="3140968"/>
            <a:ext cx="3830960" cy="2354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b="1" dirty="0"/>
              <a:t>function down(e) </a:t>
            </a:r>
            <a:r>
              <a:rPr lang="en-US" altLang="ko-KR" sz="1050" dirty="0"/>
              <a:t>{ 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startX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e.offsetX</a:t>
            </a:r>
            <a:r>
              <a:rPr lang="en-US" altLang="ko-KR" sz="1050" dirty="0"/>
              <a:t>; </a:t>
            </a:r>
            <a:r>
              <a:rPr lang="en-US" altLang="ko-KR" sz="1050" dirty="0" err="1"/>
              <a:t>startY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e.offsetY</a:t>
            </a:r>
            <a:r>
              <a:rPr lang="en-US" altLang="ko-KR" sz="1050" dirty="0"/>
              <a:t>; dragging = true;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b="1" dirty="0"/>
              <a:t>function up(e</a:t>
            </a:r>
            <a:r>
              <a:rPr lang="en-US" altLang="ko-KR" sz="1050" b="1"/>
              <a:t>) </a:t>
            </a:r>
            <a:r>
              <a:rPr lang="en-US" altLang="ko-KR" sz="1050"/>
              <a:t>{ dragging </a:t>
            </a:r>
            <a:r>
              <a:rPr lang="en-US" altLang="ko-KR" sz="1050" dirty="0"/>
              <a:t>= false; }</a:t>
            </a:r>
          </a:p>
          <a:p>
            <a:pPr defTabSz="180000"/>
            <a:r>
              <a:rPr lang="en-US" altLang="ko-KR" sz="1050" b="1" dirty="0"/>
              <a:t>function move(e)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if(!dragging) return; // </a:t>
            </a:r>
            <a:r>
              <a:rPr lang="ko-KR" altLang="en-US" sz="1050" dirty="0"/>
              <a:t>마우스가 눌러지지 않았으면 리턴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curX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e.offsetX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curY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e.offsetY</a:t>
            </a:r>
            <a:r>
              <a:rPr lang="en-US" altLang="ko-KR" sz="1050" dirty="0"/>
              <a:t>;</a:t>
            </a:r>
          </a:p>
          <a:p>
            <a:pPr defTabSz="180000"/>
            <a:r>
              <a:rPr lang="en-US" altLang="ko-KR" sz="1050" dirty="0"/>
              <a:t>	draw(</a:t>
            </a:r>
            <a:r>
              <a:rPr lang="en-US" altLang="ko-KR" sz="1050" dirty="0" err="1"/>
              <a:t>curX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curY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startX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curX</a:t>
            </a:r>
            <a:r>
              <a:rPr lang="en-US" altLang="ko-KR" sz="1050" dirty="0"/>
              <a:t>; </a:t>
            </a:r>
            <a:r>
              <a:rPr lang="en-US" altLang="ko-KR" sz="1050" dirty="0" err="1"/>
              <a:t>startY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curY</a:t>
            </a:r>
            <a:r>
              <a:rPr lang="en-US" altLang="ko-KR" sz="1050" dirty="0"/>
              <a:t>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b="1" dirty="0"/>
              <a:t>function out(e) </a:t>
            </a:r>
            <a:r>
              <a:rPr lang="en-US" altLang="ko-KR" sz="1050" dirty="0"/>
              <a:t>{ dragging = false; }</a:t>
            </a:r>
          </a:p>
          <a:p>
            <a:pPr defTabSz="180000"/>
            <a:r>
              <a:rPr lang="en-US" altLang="ko-KR" sz="1050" dirty="0"/>
              <a:t>&lt;/script&gt;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915816" y="3438385"/>
            <a:ext cx="1584176" cy="442674"/>
          </a:xfrm>
          <a:prstGeom prst="wedgeRoundRectCallou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/>
              <a:t>마우스 </a:t>
            </a:r>
            <a:r>
              <a:rPr lang="ko-KR" altLang="en-US" sz="1000" dirty="0" err="1"/>
              <a:t>리스너</a:t>
            </a:r>
            <a:r>
              <a:rPr lang="ko-KR" altLang="en-US" sz="1000" dirty="0"/>
              <a:t> 등록</a:t>
            </a:r>
            <a:r>
              <a:rPr lang="en-US" altLang="ko-KR" sz="1000" dirty="0"/>
              <a:t>. </a:t>
            </a:r>
          </a:p>
          <a:p>
            <a:pPr defTabSz="180000"/>
            <a:r>
              <a:rPr lang="en-US" altLang="ko-KR" sz="1000" dirty="0"/>
              <a:t>e</a:t>
            </a:r>
            <a:r>
              <a:rPr lang="ko-KR" altLang="en-US" sz="1000" dirty="0"/>
              <a:t>는 </a:t>
            </a:r>
            <a:r>
              <a:rPr lang="en-US" altLang="ko-KR" sz="1000" dirty="0" err="1"/>
              <a:t>MouseEvent</a:t>
            </a:r>
            <a:r>
              <a:rPr lang="en-US" altLang="ko-KR" sz="1000" dirty="0"/>
              <a:t> </a:t>
            </a:r>
            <a:r>
              <a:rPr lang="ko-KR" altLang="en-US" sz="1000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1696210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69945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Svg</a:t>
            </a:r>
            <a:r>
              <a:rPr lang="en-US" altLang="ko-KR" dirty="0"/>
              <a:t> : </a:t>
            </a:r>
            <a:r>
              <a:rPr lang="ko-KR" altLang="en-US" dirty="0"/>
              <a:t>벡터를 </a:t>
            </a:r>
            <a:r>
              <a:rPr lang="ko-KR" altLang="en-US" dirty="0" err="1"/>
              <a:t>기반으로하고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r>
              <a:rPr lang="ko-KR" altLang="en-US" dirty="0"/>
              <a:t>서식을 이용한 그래픽 기술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Scalable Vector Graphics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크기를 해상도에 관계없이 축소 확대 </a:t>
            </a:r>
            <a:r>
              <a:rPr lang="ko-KR" altLang="en-US" dirty="0" err="1"/>
              <a:t>시킬수</a:t>
            </a:r>
            <a:r>
              <a:rPr lang="ko-KR" altLang="en-US" dirty="0"/>
              <a:t> 있는 그래픽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Canvas</a:t>
            </a:r>
            <a:r>
              <a:rPr lang="ko-KR" altLang="en-US" dirty="0"/>
              <a:t>와 다르게 자바스크립트를 이용하여 구현하지 않음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태그와 속성으로 구현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canvas</a:t>
            </a:r>
            <a:r>
              <a:rPr lang="ko-KR" altLang="en-US" dirty="0"/>
              <a:t>에 서 그리는 것처럼 경로</a:t>
            </a:r>
            <a:r>
              <a:rPr lang="en-US" altLang="ko-KR" dirty="0"/>
              <a:t>,</a:t>
            </a:r>
            <a:r>
              <a:rPr lang="ko-KR" altLang="en-US" dirty="0"/>
              <a:t>박스</a:t>
            </a:r>
            <a:r>
              <a:rPr lang="en-US" altLang="ko-KR" dirty="0"/>
              <a:t>,</a:t>
            </a:r>
            <a:r>
              <a:rPr lang="ko-KR" altLang="en-US" dirty="0"/>
              <a:t>원</a:t>
            </a:r>
            <a:r>
              <a:rPr lang="en-US" altLang="ko-KR" dirty="0"/>
              <a:t>,</a:t>
            </a:r>
            <a:r>
              <a:rPr lang="ko-KR" altLang="en-US" dirty="0"/>
              <a:t>문자</a:t>
            </a:r>
            <a:r>
              <a:rPr lang="en-US" altLang="ko-KR" dirty="0"/>
              <a:t>,</a:t>
            </a:r>
            <a:r>
              <a:rPr lang="ko-KR" altLang="en-US" dirty="0" err="1"/>
              <a:t>이미지등을</a:t>
            </a:r>
            <a:r>
              <a:rPr lang="ko-KR" altLang="en-US" dirty="0"/>
              <a:t> 그림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그리기 도화지는 </a:t>
            </a:r>
            <a:r>
              <a:rPr lang="en-US" altLang="ko-KR" dirty="0"/>
              <a:t>&lt;</a:t>
            </a:r>
            <a:r>
              <a:rPr lang="en-US" altLang="ko-KR" dirty="0" err="1"/>
              <a:t>svg</a:t>
            </a:r>
            <a:r>
              <a:rPr lang="en-US" altLang="ko-KR" dirty="0"/>
              <a:t>&gt;&lt;/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  <a:r>
              <a:rPr lang="ko-KR" altLang="en-US" dirty="0"/>
              <a:t>로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367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SVG :  circle</a:t>
            </a:r>
            <a:r>
              <a:rPr lang="ko-KR" altLang="en-US" dirty="0"/>
              <a:t>그리기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9108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원을 그리는 </a:t>
            </a:r>
            <a:r>
              <a:rPr lang="en-US" altLang="ko-KR" dirty="0"/>
              <a:t>&lt;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  <a:r>
              <a:rPr lang="ko-KR" altLang="en-US" dirty="0"/>
              <a:t>의 태그는 </a:t>
            </a:r>
            <a:r>
              <a:rPr lang="en-US" altLang="ko-KR" dirty="0"/>
              <a:t>&lt;circle&gt;</a:t>
            </a:r>
            <a:r>
              <a:rPr lang="ko-KR" altLang="en-US" dirty="0"/>
              <a:t>임</a:t>
            </a:r>
            <a:br>
              <a:rPr lang="en-US" altLang="ko-KR" dirty="0"/>
            </a:br>
            <a:r>
              <a:rPr lang="en-US" altLang="ko-KR" dirty="0"/>
              <a:t>   &lt;</a:t>
            </a:r>
            <a:r>
              <a:rPr lang="en-US" altLang="ko-KR" dirty="0" err="1"/>
              <a:t>svg</a:t>
            </a:r>
            <a:r>
              <a:rPr lang="en-US" altLang="ko-KR" dirty="0"/>
              <a:t> width="100" height="100"&gt;</a:t>
            </a:r>
            <a:br>
              <a:rPr lang="en-US" altLang="ko-KR" dirty="0"/>
            </a:br>
            <a:r>
              <a:rPr lang="en-US" altLang="ko-KR" dirty="0"/>
              <a:t>  &lt;circle cx="50" cy="50" r="40" stroke="green" stroke-width="4" fill="yellow" /&gt;</a:t>
            </a:r>
            <a:br>
              <a:rPr lang="en-US" altLang="ko-KR" dirty="0"/>
            </a:br>
            <a:r>
              <a:rPr lang="en-US" altLang="ko-KR" dirty="0"/>
              <a:t>   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Cx,cy</a:t>
            </a:r>
            <a:r>
              <a:rPr lang="ko-KR" altLang="en-US" dirty="0"/>
              <a:t>는 중심점 좌표</a:t>
            </a:r>
            <a:br>
              <a:rPr lang="en-US" altLang="ko-KR" dirty="0"/>
            </a:br>
            <a:r>
              <a:rPr lang="en-US" altLang="ko-KR" dirty="0"/>
              <a:t>r</a:t>
            </a:r>
            <a:r>
              <a:rPr lang="ko-KR" altLang="en-US" dirty="0"/>
              <a:t>은 반경</a:t>
            </a:r>
            <a:br>
              <a:rPr lang="en-US" altLang="ko-KR" dirty="0"/>
            </a:br>
            <a:r>
              <a:rPr lang="en-US" altLang="ko-KR" dirty="0"/>
              <a:t>stroke</a:t>
            </a:r>
            <a:r>
              <a:rPr lang="ko-KR" altLang="en-US" dirty="0"/>
              <a:t>는 선의 색</a:t>
            </a:r>
            <a:br>
              <a:rPr lang="en-US" altLang="ko-KR" dirty="0"/>
            </a:br>
            <a:r>
              <a:rPr lang="en-US" altLang="ko-KR" dirty="0"/>
              <a:t>stroke-width</a:t>
            </a:r>
            <a:r>
              <a:rPr lang="ko-KR" altLang="en-US" dirty="0"/>
              <a:t>는 선의 두께</a:t>
            </a:r>
            <a:br>
              <a:rPr lang="en-US" altLang="ko-KR" dirty="0"/>
            </a:br>
            <a:r>
              <a:rPr lang="en-US" altLang="ko-KR" dirty="0"/>
              <a:t>fill</a:t>
            </a:r>
            <a:r>
              <a:rPr lang="ko-KR" altLang="en-US" dirty="0"/>
              <a:t>은 채우는 색</a:t>
            </a:r>
          </a:p>
        </p:txBody>
      </p:sp>
    </p:spTree>
    <p:extLst>
      <p:ext uri="{BB962C8B-B14F-4D97-AF65-F5344CB8AC3E}">
        <p14:creationId xmlns:p14="http://schemas.microsoft.com/office/powerpoint/2010/main" val="2794184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SVG :  </a:t>
            </a:r>
            <a:r>
              <a:rPr lang="ko-KR" altLang="en-US" dirty="0" err="1"/>
              <a:t>사각형그리기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628800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svg</a:t>
            </a:r>
            <a:r>
              <a:rPr lang="en-US" altLang="ko-KR" dirty="0"/>
              <a:t> width="400" height="100"&gt;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rect</a:t>
            </a:r>
            <a:r>
              <a:rPr lang="en-US" altLang="ko-KR" dirty="0"/>
              <a:t> width="400" height="100" style="fill:blue;stroke-width:10;stroke:rgb(0,0,0)" /&gt;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사각형의 크기는 </a:t>
            </a:r>
            <a:r>
              <a:rPr lang="en-US" altLang="ko-KR" dirty="0" err="1"/>
              <a:t>width,height</a:t>
            </a:r>
            <a:r>
              <a:rPr lang="ko-KR" altLang="en-US" dirty="0"/>
              <a:t>속성으로 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Css</a:t>
            </a:r>
            <a:r>
              <a:rPr lang="ko-KR" altLang="en-US" dirty="0"/>
              <a:t>속성으로 </a:t>
            </a:r>
            <a:r>
              <a:rPr lang="en-US" altLang="ko-KR" dirty="0"/>
              <a:t>fill</a:t>
            </a:r>
            <a:r>
              <a:rPr lang="ko-KR" altLang="en-US" dirty="0"/>
              <a:t>은 채우는 색</a:t>
            </a:r>
            <a:r>
              <a:rPr lang="en-US" altLang="ko-KR" dirty="0"/>
              <a:t>,stroke-width</a:t>
            </a:r>
            <a:r>
              <a:rPr lang="ko-KR" altLang="en-US" dirty="0"/>
              <a:t>는 선 두께 </a:t>
            </a:r>
            <a:r>
              <a:rPr lang="en-US" altLang="ko-KR" dirty="0"/>
              <a:t>stroke</a:t>
            </a:r>
            <a:r>
              <a:rPr lang="ko-KR" altLang="en-US" dirty="0"/>
              <a:t>는 선의 색 표시</a:t>
            </a:r>
          </a:p>
        </p:txBody>
      </p:sp>
    </p:spTree>
    <p:extLst>
      <p:ext uri="{BB962C8B-B14F-4D97-AF65-F5344CB8AC3E}">
        <p14:creationId xmlns:p14="http://schemas.microsoft.com/office/powerpoint/2010/main" val="1847074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Svg</a:t>
            </a:r>
            <a:r>
              <a:rPr lang="en-US" altLang="ko-KR" dirty="0"/>
              <a:t> : </a:t>
            </a:r>
            <a:r>
              <a:rPr lang="ko-KR" altLang="en-US" dirty="0" err="1"/>
              <a:t>둥근모서리의</a:t>
            </a:r>
            <a:r>
              <a:rPr lang="ko-KR" altLang="en-US" dirty="0"/>
              <a:t> 사각형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170080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svg</a:t>
            </a:r>
            <a:r>
              <a:rPr lang="en-US" altLang="ko-KR" dirty="0"/>
              <a:t> width="400" height="180"&gt;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rect</a:t>
            </a:r>
            <a:r>
              <a:rPr lang="en-US" altLang="ko-KR" dirty="0"/>
              <a:t> x="50" y="20" </a:t>
            </a:r>
            <a:r>
              <a:rPr lang="en-US" altLang="ko-KR" dirty="0" err="1"/>
              <a:t>rx</a:t>
            </a:r>
            <a:r>
              <a:rPr lang="en-US" altLang="ko-KR" dirty="0"/>
              <a:t>="20" </a:t>
            </a:r>
            <a:r>
              <a:rPr lang="en-US" altLang="ko-KR" dirty="0" err="1"/>
              <a:t>ry</a:t>
            </a:r>
            <a:r>
              <a:rPr lang="en-US" altLang="ko-KR" dirty="0"/>
              <a:t>="20" width="150" height="150"</a:t>
            </a:r>
          </a:p>
          <a:p>
            <a:r>
              <a:rPr lang="en-US" altLang="ko-KR" dirty="0"/>
              <a:t>  style="fill:red;stroke:black;stroke-width:5;opacity:0.5" /&gt;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18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&lt;canvas&gt;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웹 페이지에 캔버스 영역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웹 페이지에 빈 캔버스 공간 할당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300x400 </a:t>
            </a:r>
            <a:r>
              <a:rPr lang="ko-KR" altLang="en-US" dirty="0"/>
              <a:t>크기의</a:t>
            </a:r>
            <a:r>
              <a:rPr lang="en-US" altLang="ko-KR" dirty="0"/>
              <a:t> </a:t>
            </a:r>
            <a:r>
              <a:rPr lang="ko-KR" altLang="en-US" dirty="0"/>
              <a:t>캔버스 공간 할당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5229200"/>
            <a:ext cx="5472608" cy="867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2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&lt;canvas id="grade" width="300" height="150"&gt;</a:t>
            </a:r>
          </a:p>
          <a:p>
            <a:pPr marL="190500" fontAlgn="base" latinLnBrk="0">
              <a:lnSpc>
                <a:spcPct val="12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&lt;p&gt;canvas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지원되지 않네요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죄송합니다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.&lt;/p&gt;</a:t>
            </a:r>
          </a:p>
          <a:p>
            <a:pPr marL="190500" fontAlgn="base" latinLnBrk="0">
              <a:lnSpc>
                <a:spcPct val="12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&lt;/canvas&gt;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648" y="1916832"/>
            <a:ext cx="8320265" cy="22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2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7258" y="1853639"/>
            <a:ext cx="2467150" cy="324036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11–1 </a:t>
            </a:r>
            <a:r>
              <a:rPr lang="ko-KR" altLang="en-US" dirty="0"/>
              <a:t>캔버스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568" y="1916832"/>
            <a:ext cx="4634131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캔버스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&lt;h3&gt;3 </a:t>
            </a:r>
            <a:r>
              <a:rPr lang="ko-KR" altLang="en-US" sz="1400" dirty="0"/>
              <a:t>개의 캔버스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b="1" dirty="0"/>
              <a:t>canvas</a:t>
            </a:r>
            <a:r>
              <a:rPr lang="en-US" altLang="ko-KR" sz="1400" dirty="0"/>
              <a:t> id="canvas1" width="150" height="100"</a:t>
            </a:r>
          </a:p>
          <a:p>
            <a:pPr defTabSz="180000"/>
            <a:r>
              <a:rPr lang="en-US" altLang="ko-KR" sz="1400" dirty="0"/>
              <a:t>	style="</a:t>
            </a:r>
            <a:r>
              <a:rPr lang="en-US" altLang="ko-KR" sz="1400" dirty="0" err="1"/>
              <a:t>background-color:lightblue</a:t>
            </a:r>
            <a:r>
              <a:rPr lang="en-US" altLang="ko-KR" sz="1400" dirty="0"/>
              <a:t>"&gt;&lt;/canvas&gt;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b="1" dirty="0"/>
              <a:t>canvas</a:t>
            </a:r>
            <a:r>
              <a:rPr lang="en-US" altLang="ko-KR" sz="1400" dirty="0"/>
              <a:t> id="canvas2" width="150" height="100"		style="</a:t>
            </a:r>
            <a:r>
              <a:rPr lang="en-US" altLang="ko-KR" sz="1400" dirty="0" err="1"/>
              <a:t>background-color:violet</a:t>
            </a:r>
            <a:r>
              <a:rPr lang="en-US" altLang="ko-KR" sz="1400" dirty="0"/>
              <a:t>"&gt;&lt;/canvas&gt;&lt;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	 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b="1" dirty="0"/>
              <a:t>canvas</a:t>
            </a:r>
            <a:r>
              <a:rPr lang="en-US" altLang="ko-KR" sz="1400" dirty="0"/>
              <a:t> id="canvas3" </a:t>
            </a:r>
            <a:r>
              <a:rPr lang="en-US" altLang="ko-KR" sz="1400" b="1" dirty="0"/>
              <a:t>width="300" height="150"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style="</a:t>
            </a:r>
            <a:r>
              <a:rPr lang="en-US" altLang="ko-KR" sz="1400" dirty="0" err="1"/>
              <a:t>background-color:yellow</a:t>
            </a:r>
            <a:r>
              <a:rPr lang="en-US" altLang="ko-KR" sz="1400" dirty="0"/>
              <a:t>"</a:t>
            </a:r>
            <a:r>
              <a:rPr lang="en-US" altLang="ko-KR" sz="1400" b="1" dirty="0"/>
              <a:t>&gt;&lt;/canvas&gt;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372200" y="5242146"/>
            <a:ext cx="1468964" cy="288032"/>
          </a:xfrm>
          <a:prstGeom prst="wedgeRoundRectCallout">
            <a:avLst>
              <a:gd name="adj1" fmla="val 28343"/>
              <a:gd name="adj2" fmla="val -146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300x150 </a:t>
            </a:r>
            <a:r>
              <a:rPr lang="ko-KR" altLang="en-US" sz="1000" dirty="0">
                <a:solidFill>
                  <a:schemeClr val="tx1"/>
                </a:solidFill>
              </a:rPr>
              <a:t>캔버스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49049" y="3412121"/>
            <a:ext cx="864096" cy="216024"/>
          </a:xfrm>
          <a:prstGeom prst="wedgeRoundRectCallout">
            <a:avLst>
              <a:gd name="adj1" fmla="val 28343"/>
              <a:gd name="adj2" fmla="val -146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canvas1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545374" y="3412121"/>
            <a:ext cx="864096" cy="216024"/>
          </a:xfrm>
          <a:prstGeom prst="wedgeRoundRectCallout">
            <a:avLst>
              <a:gd name="adj1" fmla="val -72718"/>
              <a:gd name="adj2" fmla="val -948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canvas2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749049" y="4500504"/>
            <a:ext cx="864096" cy="216024"/>
          </a:xfrm>
          <a:prstGeom prst="wedgeRoundRectCallout">
            <a:avLst>
              <a:gd name="adj1" fmla="val 30540"/>
              <a:gd name="adj2" fmla="val -992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canvas3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675" y="1371055"/>
            <a:ext cx="6282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&lt;canvas&gt;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태그를 이용하여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3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개의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캔버스를 가진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페이지를 만들어라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캔버스</a:t>
            </a:r>
            <a:r>
              <a:rPr lang="en-US" altLang="ko-KR" dirty="0"/>
              <a:t>(canvas) </a:t>
            </a:r>
            <a:r>
              <a:rPr lang="ko-KR" altLang="en-US" dirty="0"/>
              <a:t>객체 다루기</a:t>
            </a:r>
            <a:r>
              <a:rPr lang="en-US" altLang="ko-KR" dirty="0"/>
              <a:t>(</a:t>
            </a:r>
            <a:r>
              <a:rPr lang="ko-KR" altLang="en-US" dirty="0"/>
              <a:t>자바스크립트로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z="1800" dirty="0"/>
              <a:t>캔버스 공간 할당</a:t>
            </a:r>
            <a:r>
              <a:rPr lang="en-US" altLang="ko-KR" sz="1800" dirty="0"/>
              <a:t>(html)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캔버스 객체 찾기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캔버스 </a:t>
            </a:r>
            <a:r>
              <a:rPr lang="ko-KR" altLang="en-US" sz="1800" dirty="0" err="1"/>
              <a:t>컨텍스트</a:t>
            </a:r>
            <a:r>
              <a:rPr lang="ko-KR" altLang="en-US" sz="1800" dirty="0"/>
              <a:t> 얻어내기 </a:t>
            </a:r>
            <a:r>
              <a:rPr lang="en-US" altLang="ko-KR" sz="1800" dirty="0"/>
              <a:t>: </a:t>
            </a:r>
            <a:r>
              <a:rPr lang="ko-KR" altLang="en-US" sz="1600" dirty="0"/>
              <a:t>캔버스에 그림 그리는 도구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컨텍스트</a:t>
            </a:r>
            <a:r>
              <a:rPr lang="en-US" altLang="ko-KR" sz="1600" dirty="0"/>
              <a:t>)</a:t>
            </a:r>
            <a:r>
              <a:rPr lang="ko-KR" altLang="en-US" sz="1600" dirty="0"/>
              <a:t> 얻어내기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/>
              <a:t>캔버스에 사각형 그리기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캔버스의 크기</a:t>
            </a:r>
            <a:r>
              <a:rPr lang="en-US" altLang="ko-KR" sz="1800" dirty="0"/>
              <a:t>, canvas</a:t>
            </a:r>
            <a:r>
              <a:rPr lang="ko-KR" altLang="en-US" sz="1800" dirty="0"/>
              <a:t>의 </a:t>
            </a:r>
            <a:r>
              <a:rPr lang="en-US" altLang="ko-KR" sz="1800" dirty="0"/>
              <a:t>width</a:t>
            </a:r>
            <a:r>
              <a:rPr lang="ko-KR" altLang="en-US" sz="1800" dirty="0"/>
              <a:t>와 </a:t>
            </a:r>
            <a:r>
              <a:rPr lang="en-US" altLang="ko-KR" sz="1800" dirty="0"/>
              <a:t>height </a:t>
            </a:r>
            <a:r>
              <a:rPr lang="ko-KR" altLang="en-US" sz="1800" dirty="0" err="1"/>
              <a:t>프로퍼티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캔버스의 스타일 제어</a:t>
            </a:r>
          </a:p>
          <a:p>
            <a:pPr lvl="1"/>
            <a:endParaRPr lang="ko-KR" altLang="en-US" sz="1800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724128" y="4773043"/>
            <a:ext cx="2016223" cy="1296144"/>
            <a:chOff x="3100387" y="1857375"/>
            <a:chExt cx="5229399" cy="31432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0387" y="1857375"/>
              <a:ext cx="2943225" cy="31432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6136" y="1876480"/>
              <a:ext cx="2533650" cy="3076575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1416654" y="1680048"/>
            <a:ext cx="550034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&lt;canvas id="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myCanvas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 width="300" height="150"&gt;&lt;/canvas&gt;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1715" y="2398647"/>
            <a:ext cx="553528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canvas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myCanvas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");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81715" y="3117006"/>
            <a:ext cx="550847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context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canvas.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getContext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("2d");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81715" y="3789823"/>
            <a:ext cx="729474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context.rect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(60, 60, 50, 50); 		// context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(60, 60)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에서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50x50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크기의 사각형 그리기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x,y,w,h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context.strokeStyle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"blue";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선 색을 파란 색으로 설정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context.stroke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			// context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내에 구성된 도형을 캔버스에 그린다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1715" y="4833146"/>
            <a:ext cx="430699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canvas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myCanvas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width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canvas.width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height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canvas.height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alert("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캔버스는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 + width + "x" + height);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381715" y="6252993"/>
            <a:ext cx="430699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canvas.</a:t>
            </a:r>
            <a:r>
              <a:rPr lang="en-US" altLang="ko-KR" sz="1200" b="1" kern="0" dirty="0" err="1">
                <a:solidFill>
                  <a:srgbClr val="000000"/>
                </a:solidFill>
                <a:latin typeface="+mj-ea"/>
                <a:ea typeface="+mj-ea"/>
              </a:rPr>
              <a:t>style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.backgroundColor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yellowgreen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893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11–2 </a:t>
            </a:r>
            <a:r>
              <a:rPr lang="ko-KR" altLang="en-US" dirty="0"/>
              <a:t>캔버스 그리기 맛보기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9649" y="1340768"/>
            <a:ext cx="6410672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캔버스 그리기 맛보기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캔버스 그리기 맛보기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&lt;canvas id="</a:t>
            </a:r>
            <a:r>
              <a:rPr lang="en-US" altLang="ko-KR" sz="1200" dirty="0" err="1"/>
              <a:t>myCanvas</a:t>
            </a:r>
            <a:r>
              <a:rPr lang="en-US" altLang="ko-KR" sz="1200" dirty="0"/>
              <a:t>" style="</a:t>
            </a:r>
            <a:r>
              <a:rPr lang="en-US" altLang="ko-KR" sz="1200" dirty="0" err="1"/>
              <a:t>background-color:aliceblue</a:t>
            </a:r>
            <a:r>
              <a:rPr lang="en-US" altLang="ko-KR" sz="1200" dirty="0"/>
              <a:t>"</a:t>
            </a:r>
          </a:p>
          <a:p>
            <a:pPr defTabSz="180000"/>
            <a:r>
              <a:rPr lang="en-US" altLang="ko-KR" sz="1200" dirty="0"/>
              <a:t>    width="250" height="150"&gt;&lt;/canvas&gt;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canvas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myCanvas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context = </a:t>
            </a:r>
            <a:r>
              <a:rPr lang="en-US" altLang="ko-KR" sz="1200" b="1" dirty="0" err="1"/>
              <a:t>canvas.getContext</a:t>
            </a:r>
            <a:r>
              <a:rPr lang="en-US" altLang="ko-KR" sz="1200" b="1" dirty="0"/>
              <a:t>("2d");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// </a:t>
            </a:r>
            <a:r>
              <a:rPr lang="ko-KR" altLang="en-US" sz="1200" b="1" dirty="0" err="1"/>
              <a:t>파란선으로</a:t>
            </a:r>
            <a:r>
              <a:rPr lang="ko-KR" altLang="en-US" sz="1200" b="1" dirty="0"/>
              <a:t> 사각형 그리기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context.beginPath</a:t>
            </a:r>
            <a:r>
              <a:rPr lang="en-US" altLang="ko-KR" sz="1200" dirty="0"/>
              <a:t>(); // </a:t>
            </a:r>
            <a:r>
              <a:rPr lang="ko-KR" altLang="en-US" sz="1200" dirty="0"/>
              <a:t>빈 경로 만들기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context.strokeStyle</a:t>
            </a:r>
            <a:r>
              <a:rPr lang="en-US" altLang="ko-KR" sz="1200" dirty="0"/>
              <a:t> = "blue"; // </a:t>
            </a:r>
            <a:r>
              <a:rPr lang="ko-KR" altLang="en-US" sz="1200" dirty="0"/>
              <a:t>선 색  설정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context.rect</a:t>
            </a:r>
            <a:r>
              <a:rPr lang="en-US" altLang="ko-KR" sz="1200" dirty="0"/>
              <a:t>(30, 30, 50, 50); // (30,30)</a:t>
            </a:r>
            <a:r>
              <a:rPr lang="ko-KR" altLang="en-US" sz="1200" dirty="0"/>
              <a:t>에서 </a:t>
            </a:r>
            <a:r>
              <a:rPr lang="en-US" altLang="ko-KR" sz="1200" dirty="0"/>
              <a:t>50x50 </a:t>
            </a:r>
            <a:r>
              <a:rPr lang="ko-KR" altLang="en-US" sz="1200" dirty="0"/>
              <a:t>크기 사각형을 경로에 삽입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context.stroke</a:t>
            </a:r>
            <a:r>
              <a:rPr lang="en-US" altLang="ko-KR" sz="1200" dirty="0"/>
              <a:t>(); // </a:t>
            </a:r>
            <a:r>
              <a:rPr lang="ko-KR" altLang="en-US" sz="1200" dirty="0"/>
              <a:t>경로에 있는 모든 도형의 외곽선 그리기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// violet </a:t>
            </a:r>
            <a:r>
              <a:rPr lang="ko-KR" altLang="en-US" sz="1200" b="1" dirty="0"/>
              <a:t>색으로 채운 사각형 그리기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context.beginPath</a:t>
            </a:r>
            <a:r>
              <a:rPr lang="en-US" altLang="ko-KR" sz="1200" dirty="0"/>
              <a:t>(); // </a:t>
            </a:r>
            <a:r>
              <a:rPr lang="ko-KR" altLang="en-US" sz="1200" dirty="0"/>
              <a:t>빈 경로 만들기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context.fillStyle</a:t>
            </a:r>
            <a:r>
              <a:rPr lang="en-US" altLang="ko-KR" sz="1200" dirty="0"/>
              <a:t> = "violet"; // </a:t>
            </a:r>
            <a:r>
              <a:rPr lang="ko-KR" altLang="en-US" sz="1200" dirty="0"/>
              <a:t>채우기 색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context.rect</a:t>
            </a:r>
            <a:r>
              <a:rPr lang="en-US" altLang="ko-KR" sz="1200" dirty="0"/>
              <a:t>(60, 60, 50, 50); // (60,60)</a:t>
            </a:r>
            <a:r>
              <a:rPr lang="ko-KR" altLang="en-US" sz="1200" dirty="0"/>
              <a:t>에서 </a:t>
            </a:r>
            <a:r>
              <a:rPr lang="en-US" altLang="ko-KR" sz="1200" dirty="0"/>
              <a:t>50x50 </a:t>
            </a:r>
            <a:r>
              <a:rPr lang="ko-KR" altLang="en-US" sz="1200" dirty="0"/>
              <a:t>크기 사각형을 경로에 삽입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context.fill</a:t>
            </a:r>
            <a:r>
              <a:rPr lang="en-US" altLang="ko-KR" sz="1200" dirty="0"/>
              <a:t>(); // </a:t>
            </a:r>
            <a:r>
              <a:rPr lang="ko-KR" altLang="en-US" sz="1200" dirty="0"/>
              <a:t>경로에 있는 모든 도형의 내부만 채워 그리기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// green </a:t>
            </a:r>
            <a:r>
              <a:rPr lang="ko-KR" altLang="en-US" sz="1200" b="1" dirty="0"/>
              <a:t>색으로 텍스트 내부만 그리기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context.font</a:t>
            </a:r>
            <a:r>
              <a:rPr lang="en-US" altLang="ko-KR" sz="1200" dirty="0"/>
              <a:t> = "20px Gothic";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context.fillStyle</a:t>
            </a:r>
            <a:r>
              <a:rPr lang="en-US" altLang="ko-KR" sz="1200" dirty="0"/>
              <a:t> = "green"; // </a:t>
            </a:r>
            <a:r>
              <a:rPr lang="ko-KR" altLang="en-US" sz="1200" dirty="0"/>
              <a:t>채우기 색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context.fillText</a:t>
            </a:r>
            <a:r>
              <a:rPr lang="en-US" altLang="ko-KR" sz="1200" dirty="0"/>
              <a:t>("Text in Canvas", 100, 50); // </a:t>
            </a:r>
            <a:r>
              <a:rPr lang="ko-KR" altLang="en-US" sz="1200" dirty="0"/>
              <a:t>텍스트를 경로에 넣지 않고 바로  그리기</a:t>
            </a:r>
          </a:p>
          <a:p>
            <a:pPr defTabSz="180000"/>
            <a:r>
              <a:rPr lang="en-US" altLang="ko-KR" sz="1200" dirty="0"/>
              <a:t>&lt;/script&gt;&lt;/body&gt;&lt;/html&gt;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1628800"/>
            <a:ext cx="266774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1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캔버스 그래픽 좌표와 그래픽 기능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캔버스 그래픽은 픽셀 단위의 좌표와 크기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ko-KR" altLang="en-US" dirty="0"/>
              <a:t>그래픽 기능</a:t>
            </a:r>
            <a:endParaRPr lang="en-US" altLang="ko-KR" dirty="0"/>
          </a:p>
          <a:p>
            <a:pPr lvl="1"/>
            <a:r>
              <a:rPr lang="ko-KR" altLang="en-US" dirty="0"/>
              <a:t>도형 그리기와 칠하기</a:t>
            </a:r>
          </a:p>
          <a:p>
            <a:pPr lvl="1"/>
            <a:r>
              <a:rPr lang="ko-KR" altLang="en-US" dirty="0"/>
              <a:t>글자 그리기</a:t>
            </a:r>
          </a:p>
          <a:p>
            <a:pPr lvl="1"/>
            <a:r>
              <a:rPr lang="ko-KR" altLang="en-US" dirty="0"/>
              <a:t>이미지 그리기</a:t>
            </a:r>
          </a:p>
          <a:p>
            <a:pPr lvl="1"/>
            <a:r>
              <a:rPr lang="ko-KR" altLang="en-US" dirty="0"/>
              <a:t>이미지 변환</a:t>
            </a:r>
          </a:p>
          <a:p>
            <a:pPr lvl="1"/>
            <a:r>
              <a:rPr lang="ko-KR" altLang="en-US" dirty="0" err="1"/>
              <a:t>클리핑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636912"/>
            <a:ext cx="2292595" cy="272281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366613" y="3998317"/>
            <a:ext cx="18849" cy="1167037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22597" y="371028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sym typeface="Wingdings"/>
              </a:rPr>
              <a:t>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49669" y="3928210"/>
            <a:ext cx="1985752" cy="12907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5391" y="3707772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(0,0)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684" y="495497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Y</a:t>
            </a:r>
            <a:r>
              <a:rPr lang="ko-KR" altLang="en-US" sz="1200" dirty="0">
                <a:solidFill>
                  <a:srgbClr val="00B0F0"/>
                </a:solidFill>
              </a:rPr>
              <a:t>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9612" y="362310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X</a:t>
            </a:r>
            <a:r>
              <a:rPr lang="ko-KR" altLang="en-US" sz="1200" dirty="0">
                <a:solidFill>
                  <a:srgbClr val="00B0F0"/>
                </a:solidFill>
              </a:rPr>
              <a:t>축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897534" y="5093471"/>
            <a:ext cx="864096" cy="216024"/>
          </a:xfrm>
          <a:prstGeom prst="wedgeRoundRectCallout">
            <a:avLst>
              <a:gd name="adj1" fmla="val -72718"/>
              <a:gd name="adj2" fmla="val -948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캔버스</a:t>
            </a:r>
          </a:p>
        </p:txBody>
      </p:sp>
    </p:spTree>
    <p:extLst>
      <p:ext uri="{BB962C8B-B14F-4D97-AF65-F5344CB8AC3E}">
        <p14:creationId xmlns:p14="http://schemas.microsoft.com/office/powerpoint/2010/main" val="123692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도형 그리기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도형 그리기</a:t>
            </a:r>
            <a:r>
              <a:rPr lang="en-US" altLang="ko-KR" dirty="0"/>
              <a:t>(</a:t>
            </a:r>
            <a:r>
              <a:rPr lang="ko-KR" altLang="en-US" dirty="0" err="1"/>
              <a:t>도형그리기</a:t>
            </a:r>
            <a:r>
              <a:rPr lang="ko-KR" altLang="en-US" dirty="0"/>
              <a:t> 도구 객체를 사용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(“2D”);</a:t>
            </a:r>
          </a:p>
          <a:p>
            <a:pPr lvl="1"/>
            <a:r>
              <a:rPr lang="ko-KR" altLang="en-US" dirty="0"/>
              <a:t>캔버스가 지원하는 도형의 종류</a:t>
            </a:r>
            <a:endParaRPr lang="en-US" altLang="ko-KR" dirty="0"/>
          </a:p>
          <a:p>
            <a:pPr lvl="2"/>
            <a:r>
              <a:rPr lang="ko-KR" altLang="en-US" dirty="0"/>
              <a:t>직선</a:t>
            </a:r>
            <a:r>
              <a:rPr lang="en-US" altLang="ko-KR" dirty="0"/>
              <a:t>, 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원호</a:t>
            </a:r>
          </a:p>
          <a:p>
            <a:pPr lvl="2"/>
            <a:r>
              <a:rPr lang="ko-KR" altLang="en-US" dirty="0"/>
              <a:t>외곽선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r>
              <a:rPr lang="en-US" altLang="ko-KR" dirty="0"/>
              <a:t>, </a:t>
            </a:r>
            <a:r>
              <a:rPr lang="ko-KR" altLang="en-US" dirty="0" err="1"/>
              <a:t>내부색으로</a:t>
            </a:r>
            <a:r>
              <a:rPr lang="ko-KR" altLang="en-US" dirty="0"/>
              <a:t> 채워 그리기 모두 가능</a:t>
            </a:r>
          </a:p>
          <a:p>
            <a:pPr lvl="1"/>
            <a:r>
              <a:rPr lang="ko-KR" altLang="en-US" b="1" dirty="0"/>
              <a:t>도형 그리는 과정</a:t>
            </a:r>
            <a:endParaRPr lang="en-US" altLang="ko-KR" b="1" dirty="0"/>
          </a:p>
          <a:p>
            <a:pPr lvl="2"/>
            <a:r>
              <a:rPr lang="ko-KR" altLang="en-US" b="1" dirty="0"/>
              <a:t>경로</a:t>
            </a:r>
            <a:r>
              <a:rPr lang="en-US" altLang="ko-KR" b="1" dirty="0"/>
              <a:t>(path) </a:t>
            </a:r>
            <a:r>
              <a:rPr lang="ko-KR" altLang="en-US" b="1" dirty="0"/>
              <a:t>만들기</a:t>
            </a:r>
          </a:p>
          <a:p>
            <a:pPr lvl="2"/>
            <a:r>
              <a:rPr lang="ko-KR" altLang="en-US" b="1" dirty="0"/>
              <a:t>캔버스에 경로에 담긴 도형 모두 그리기</a:t>
            </a:r>
            <a:endParaRPr lang="en-US" altLang="ko-KR" b="1" dirty="0"/>
          </a:p>
          <a:p>
            <a:r>
              <a:rPr lang="ko-KR" altLang="en-US" dirty="0"/>
              <a:t>경로</a:t>
            </a:r>
            <a:r>
              <a:rPr lang="en-US" altLang="ko-KR" dirty="0"/>
              <a:t>(path)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/>
              <a:t>그리고자 하는 도형들을 </a:t>
            </a:r>
            <a:r>
              <a:rPr lang="ko-KR" altLang="en-US" dirty="0" err="1"/>
              <a:t>컨텍스트</a:t>
            </a:r>
            <a:r>
              <a:rPr lang="ko-KR" altLang="en-US" dirty="0"/>
              <a:t> 내  경로에 담는 과정</a:t>
            </a:r>
            <a:endParaRPr lang="en-US" altLang="ko-KR" dirty="0"/>
          </a:p>
          <a:p>
            <a:r>
              <a:rPr lang="ko-KR" altLang="en-US" dirty="0"/>
              <a:t>캔버스에 도형 그리는 순서</a:t>
            </a:r>
            <a:endParaRPr lang="en-US" altLang="ko-KR" dirty="0"/>
          </a:p>
          <a:p>
            <a:pPr lvl="1"/>
            <a:r>
              <a:rPr lang="en-US" altLang="ko-KR" dirty="0" err="1"/>
              <a:t>beginPath</a:t>
            </a:r>
            <a:r>
              <a:rPr lang="en-US" altLang="ko-KR" dirty="0"/>
              <a:t>() - </a:t>
            </a:r>
            <a:r>
              <a:rPr lang="ko-KR" altLang="en-US" dirty="0"/>
              <a:t>새로운 빈 경로 만들기</a:t>
            </a:r>
          </a:p>
          <a:p>
            <a:pPr lvl="1"/>
            <a:r>
              <a:rPr lang="en-US" altLang="ko-KR" dirty="0" err="1"/>
              <a:t>moveTo</a:t>
            </a:r>
            <a:r>
              <a:rPr lang="en-US" altLang="ko-KR" dirty="0"/>
              <a:t>(), </a:t>
            </a:r>
            <a:r>
              <a:rPr lang="en-US" altLang="ko-KR" dirty="0" err="1"/>
              <a:t>lineTo</a:t>
            </a:r>
            <a:r>
              <a:rPr lang="en-US" altLang="ko-KR" dirty="0"/>
              <a:t>(), </a:t>
            </a:r>
            <a:r>
              <a:rPr lang="en-US" altLang="ko-KR" dirty="0" err="1"/>
              <a:t>rect</a:t>
            </a:r>
            <a:r>
              <a:rPr lang="en-US" altLang="ko-KR" dirty="0"/>
              <a:t>(), arc() -</a:t>
            </a:r>
            <a:r>
              <a:rPr lang="ko-KR" altLang="en-US" dirty="0"/>
              <a:t> 경로에 도형 담기</a:t>
            </a:r>
            <a:endParaRPr lang="en-US" altLang="ko-KR" dirty="0"/>
          </a:p>
          <a:p>
            <a:pPr lvl="1"/>
            <a:r>
              <a:rPr lang="en-US" altLang="ko-KR" dirty="0"/>
              <a:t>stroke() – </a:t>
            </a:r>
            <a:r>
              <a:rPr lang="en-US" altLang="ko-KR" dirty="0" err="1"/>
              <a:t>경로</a:t>
            </a:r>
            <a:r>
              <a:rPr lang="ko-KR" altLang="en-US" dirty="0"/>
              <a:t> 속의 </a:t>
            </a:r>
            <a:r>
              <a:rPr lang="en-US" altLang="ko-KR" dirty="0" err="1"/>
              <a:t>도형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캔버스에 그리기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63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26783</TotalTime>
  <Words>4897</Words>
  <Application>Microsoft Office PowerPoint</Application>
  <PresentationFormat>화면 슬라이드 쇼(4:3)</PresentationFormat>
  <Paragraphs>807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HY나무L</vt:lpstr>
      <vt:lpstr>HY헤드라인M</vt:lpstr>
      <vt:lpstr>맑은 고딕</vt:lpstr>
      <vt:lpstr>휴먼편지체</vt:lpstr>
      <vt:lpstr>Cambria Math</vt:lpstr>
      <vt:lpstr>Wingdings</vt:lpstr>
      <vt:lpstr>Wingdings 2</vt:lpstr>
      <vt:lpstr>가을</vt:lpstr>
      <vt:lpstr>HTML5 canvas 그래픽</vt:lpstr>
      <vt:lpstr>강의 목표</vt:lpstr>
      <vt:lpstr>HTML5와 캔버스</vt:lpstr>
      <vt:lpstr>&lt;canvas&gt; 태그</vt:lpstr>
      <vt:lpstr>예제 11–1 캔버스 만들기</vt:lpstr>
      <vt:lpstr>캔버스(canvas) 객체 다루기(자바스크립트로)</vt:lpstr>
      <vt:lpstr>예제 11–2 캔버스 그리기 맛보기</vt:lpstr>
      <vt:lpstr>캔버스 그래픽 좌표와 그래픽 기능</vt:lpstr>
      <vt:lpstr>도형 그리기</vt:lpstr>
      <vt:lpstr>도형 그리기 사례</vt:lpstr>
      <vt:lpstr>경로 닫기</vt:lpstr>
      <vt:lpstr>선 그리기와 사각형 그리기</vt:lpstr>
      <vt:lpstr>예제 11–3 선으로 삼각형 그리기</vt:lpstr>
      <vt:lpstr>원호 그리기</vt:lpstr>
      <vt:lpstr>startAngle(시작 각도)와 endAngle(끝 각도)</vt:lpstr>
      <vt:lpstr>arc() 메소드로 그린 원호 사례</vt:lpstr>
      <vt:lpstr>예제 11-4 원호 그리기</vt:lpstr>
      <vt:lpstr>사각형 그리기</vt:lpstr>
      <vt:lpstr>예제 11–5 사각형 그리기</vt:lpstr>
      <vt:lpstr>캔버스 지우기</vt:lpstr>
      <vt:lpstr>도형 꾸미기</vt:lpstr>
      <vt:lpstr>예제 11-6 선의 색과 굵기</vt:lpstr>
      <vt:lpstr>칠하기</vt:lpstr>
      <vt:lpstr>예제 11-7 칠하기</vt:lpstr>
      <vt:lpstr>텍스트 그리기</vt:lpstr>
      <vt:lpstr>텍스트 그리기 사례</vt:lpstr>
      <vt:lpstr>예제 11-8 텍스트 그리기</vt:lpstr>
      <vt:lpstr>Canvas 좌표</vt:lpstr>
      <vt:lpstr>이미지 그리기</vt:lpstr>
      <vt:lpstr>drawImage()로 이미지 그리기 사례</vt:lpstr>
      <vt:lpstr>예제 11-9 캔버스의 (20, 20)에 100x200 크기로 변형하여 그리기</vt:lpstr>
      <vt:lpstr>예제 11-10 캔버스에 꽉 차게 이미지 그리기</vt:lpstr>
      <vt:lpstr>canvas 객체와 마우스 이벤트 활용</vt:lpstr>
      <vt:lpstr>예제 11-11 마우스 드래깅으로 캔버스에 그림 그리기</vt:lpstr>
      <vt:lpstr>SVG</vt:lpstr>
      <vt:lpstr>SVG :  circle그리기</vt:lpstr>
      <vt:lpstr>SVG :  사각형그리기</vt:lpstr>
      <vt:lpstr>Svg : 둥근모서리의 사각형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EZHG</cp:lastModifiedBy>
  <cp:revision>557</cp:revision>
  <dcterms:created xsi:type="dcterms:W3CDTF">2011-08-27T14:53:28Z</dcterms:created>
  <dcterms:modified xsi:type="dcterms:W3CDTF">2022-03-17T08:03:11Z</dcterms:modified>
</cp:coreProperties>
</file>