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270" r:id="rId3"/>
    <p:sldId id="271" r:id="rId4"/>
    <p:sldId id="279" r:id="rId5"/>
    <p:sldId id="272" r:id="rId6"/>
    <p:sldId id="273" r:id="rId7"/>
    <p:sldId id="27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3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pPr/>
              <a:t>2021-11-29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pPr/>
              <a:t>2021-11-29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pPr/>
              <a:t>2021-11-29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pPr/>
              <a:t>2021-11-29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pPr/>
              <a:t>2021-11-29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pPr/>
              <a:t>2021-11-29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pPr/>
              <a:t>2021-11-29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pPr/>
              <a:t>2021-11-29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pPr/>
              <a:t>2021-11-29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pPr/>
              <a:t>2021-11-29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8109528" y="176272"/>
            <a:ext cx="3470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22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 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트랜잭션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(Transaction)-I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pPr/>
              <a:t>2021-11-29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pPr/>
              <a:t>2021-11-29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pPr/>
              <a:t>2021-11-29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22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트랜잭션</a:t>
            </a:r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(Transaction)-I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09012" y="3900173"/>
            <a:ext cx="419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/>
              <a:t>트랜잭션의 개념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스프링 트랜잭션 사용방법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22-1.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트랜잭션의 개념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논리적 단위로 어떤 한 부분의 작업이 완료되었다 하더라도</a:t>
            </a:r>
            <a:r>
              <a:rPr lang="en-US" altLang="ko-KR" sz="1100" dirty="0"/>
              <a:t>, </a:t>
            </a:r>
            <a:r>
              <a:rPr lang="ko-KR" altLang="en-US" sz="1100" dirty="0"/>
              <a:t>다른 부분의 작업이 완료되지 않을 경우 전체 취소되는 것입니다</a:t>
            </a:r>
            <a:r>
              <a:rPr lang="en-US" altLang="ko-KR" sz="1100" dirty="0"/>
              <a:t>.</a:t>
            </a:r>
            <a:br>
              <a:rPr lang="en-US" altLang="ko-KR" sz="1100" dirty="0"/>
            </a:br>
            <a:r>
              <a:rPr lang="ko-KR" altLang="en-US" sz="1100" dirty="0"/>
              <a:t>이때</a:t>
            </a:r>
            <a:r>
              <a:rPr lang="en-US" altLang="ko-KR" sz="1100" dirty="0"/>
              <a:t>, </a:t>
            </a:r>
            <a:r>
              <a:rPr lang="ko-KR" altLang="en-US" sz="1100" dirty="0"/>
              <a:t>작업이 완료되는 것을 </a:t>
            </a:r>
            <a:r>
              <a:rPr lang="ko-KR" altLang="en-US" sz="1100" dirty="0" err="1"/>
              <a:t>커밋</a:t>
            </a:r>
            <a:r>
              <a:rPr lang="en-US" altLang="ko-KR" sz="1100" dirty="0"/>
              <a:t>(commit)</a:t>
            </a:r>
            <a:r>
              <a:rPr lang="ko-KR" altLang="en-US" sz="1100" dirty="0"/>
              <a:t>이라고 하고</a:t>
            </a:r>
            <a:r>
              <a:rPr lang="en-US" altLang="ko-KR" sz="1100" dirty="0"/>
              <a:t>, </a:t>
            </a:r>
            <a:r>
              <a:rPr lang="ko-KR" altLang="en-US" sz="1100" dirty="0"/>
              <a:t>작업이 취소되는 것을 </a:t>
            </a:r>
            <a:r>
              <a:rPr lang="ko-KR" altLang="en-US" sz="1100" dirty="0" smtClean="0"/>
              <a:t>롤백</a:t>
            </a:r>
            <a:r>
              <a:rPr lang="en-US" altLang="ko-KR" sz="1100" dirty="0"/>
              <a:t>(</a:t>
            </a:r>
            <a:r>
              <a:rPr lang="en-US" altLang="ko-KR" sz="1100" dirty="0" smtClean="0"/>
              <a:t>rollback</a:t>
            </a:r>
            <a:r>
              <a:rPr lang="en-US" altLang="ko-KR" sz="1100" dirty="0"/>
              <a:t>)</a:t>
            </a:r>
            <a:r>
              <a:rPr lang="ko-KR" altLang="en-US" sz="1100" dirty="0"/>
              <a:t>이라고 합니다</a:t>
            </a:r>
            <a:r>
              <a:rPr lang="en-US" altLang="ko-KR" sz="1100" dirty="0"/>
              <a:t>.</a:t>
            </a:r>
            <a:br>
              <a:rPr lang="en-US" altLang="ko-KR" sz="1100" dirty="0"/>
            </a:br>
            <a:endParaRPr lang="en-US" altLang="ko-KR" sz="1100" dirty="0" smtClean="0"/>
          </a:p>
          <a:p>
            <a:r>
              <a:rPr lang="ko-KR" altLang="en-US" sz="1100" dirty="0"/>
              <a:t>우리 일상생활에 트</a:t>
            </a:r>
            <a:r>
              <a:rPr lang="ko-KR" altLang="en-US" sz="1100" dirty="0" smtClean="0"/>
              <a:t>랜잭션의 </a:t>
            </a:r>
            <a:r>
              <a:rPr lang="ko-KR" altLang="en-US" sz="1100" dirty="0"/>
              <a:t>예는 많이 볼 수 있습니다</a:t>
            </a:r>
            <a:r>
              <a:rPr lang="en-US" altLang="ko-KR" sz="1100" dirty="0"/>
              <a:t>. </a:t>
            </a:r>
            <a:br>
              <a:rPr lang="en-US" altLang="ko-KR" sz="1100" dirty="0"/>
            </a:br>
            <a:r>
              <a:rPr lang="ko-KR" altLang="en-US" sz="1100" dirty="0"/>
              <a:t>영화 예매를 할 경우 카드 결제 작업과 </a:t>
            </a:r>
            <a:r>
              <a:rPr lang="ko-KR" altLang="en-US" sz="1100" dirty="0" err="1"/>
              <a:t>마일리지</a:t>
            </a:r>
            <a:r>
              <a:rPr lang="ko-KR" altLang="en-US" sz="1100" dirty="0"/>
              <a:t> 적립 작업은 트랜잭션으로 작동해 야 합니다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>
                <a:latin typeface="+mn-ea"/>
              </a:rPr>
              <a:t>또한 은행 </a:t>
            </a:r>
            <a:r>
              <a:rPr lang="en-US" altLang="ko-KR" sz="1100" dirty="0" smtClean="0">
                <a:latin typeface="+mn-ea"/>
              </a:rPr>
              <a:t>ATM</a:t>
            </a:r>
            <a:r>
              <a:rPr lang="ko-KR" altLang="en-US" sz="1100" dirty="0" smtClean="0">
                <a:latin typeface="+mn-ea"/>
              </a:rPr>
              <a:t>기도 마찬가지 입니다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893879" y="3109004"/>
            <a:ext cx="8088322" cy="2632045"/>
            <a:chOff x="1893879" y="3109004"/>
            <a:chExt cx="8088322" cy="2632045"/>
          </a:xfrm>
        </p:grpSpPr>
        <p:sp>
          <p:nvSpPr>
            <p:cNvPr id="37" name="직사각형 36"/>
            <p:cNvSpPr/>
            <p:nvPr/>
          </p:nvSpPr>
          <p:spPr>
            <a:xfrm>
              <a:off x="1893879" y="3867127"/>
              <a:ext cx="3543129" cy="1314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/>
                <a:t>카드 결제</a:t>
              </a:r>
              <a:endParaRPr lang="en-US" altLang="ko-KR" sz="1600" dirty="0" smtClean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086184" y="3109004"/>
              <a:ext cx="5710518" cy="62938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dirty="0" smtClean="0"/>
                <a:t>영화관 매표소</a:t>
              </a:r>
              <a:endParaRPr lang="ko-KR" altLang="en-US" sz="3200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439071" y="3867128"/>
              <a:ext cx="3543129" cy="1314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err="1" smtClean="0"/>
                <a:t>마일리지</a:t>
              </a:r>
              <a:r>
                <a:rPr lang="ko-KR" altLang="en-US" sz="2400" dirty="0" smtClean="0"/>
                <a:t> 적립</a:t>
              </a:r>
              <a:endParaRPr lang="en-US" altLang="ko-KR" sz="1600" dirty="0" smtClean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893879" y="5310162"/>
              <a:ext cx="80883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카드 결제 와 </a:t>
              </a:r>
              <a:r>
                <a:rPr lang="ko-KR" altLang="en-US" sz="1100" dirty="0" err="1" smtClean="0"/>
                <a:t>마일리지</a:t>
              </a:r>
              <a:r>
                <a:rPr lang="ko-KR" altLang="en-US" sz="1100" dirty="0" smtClean="0"/>
                <a:t> 적립 작업은 모두 완료되어야 정상 완료 입니다</a:t>
              </a:r>
              <a:r>
                <a:rPr lang="en-US" altLang="ko-KR" sz="1100" dirty="0" smtClean="0"/>
                <a:t>.</a:t>
              </a:r>
            </a:p>
            <a:p>
              <a:pPr algn="ctr"/>
              <a:r>
                <a:rPr lang="ko-KR" altLang="en-US" sz="1100" dirty="0" smtClean="0">
                  <a:latin typeface="+mn-ea"/>
                </a:rPr>
                <a:t>하지만</a:t>
              </a:r>
              <a:r>
                <a:rPr lang="en-US" altLang="ko-KR" sz="1100" dirty="0" smtClean="0">
                  <a:latin typeface="+mn-ea"/>
                </a:rPr>
                <a:t>, </a:t>
              </a:r>
              <a:r>
                <a:rPr lang="ko-KR" altLang="en-US" sz="1100" dirty="0" smtClean="0">
                  <a:latin typeface="+mn-ea"/>
                </a:rPr>
                <a:t>카드 결제는 문제가 있고</a:t>
              </a:r>
              <a:r>
                <a:rPr lang="en-US" altLang="ko-KR" sz="1100" dirty="0" smtClean="0">
                  <a:latin typeface="+mn-ea"/>
                </a:rPr>
                <a:t>, </a:t>
              </a:r>
              <a:r>
                <a:rPr lang="ko-KR" altLang="en-US" sz="1100" dirty="0" err="1" smtClean="0">
                  <a:latin typeface="+mn-ea"/>
                </a:rPr>
                <a:t>마일리지만</a:t>
              </a:r>
              <a:r>
                <a:rPr lang="ko-KR" altLang="en-US" sz="1100" dirty="0" smtClean="0">
                  <a:latin typeface="+mn-ea"/>
                </a:rPr>
                <a:t> 적립이 된다면 전체적으로 </a:t>
              </a:r>
              <a:r>
                <a:rPr lang="en-US" altLang="ko-KR" sz="1100" dirty="0" smtClean="0">
                  <a:latin typeface="+mn-ea"/>
                </a:rPr>
                <a:t>rollback</a:t>
              </a:r>
              <a:r>
                <a:rPr lang="ko-KR" altLang="en-US" sz="1100" dirty="0" smtClean="0">
                  <a:latin typeface="+mn-ea"/>
                </a:rPr>
                <a:t>을 해야 합니다</a:t>
              </a:r>
              <a:r>
                <a:rPr lang="en-US" altLang="ko-KR" sz="1100" dirty="0" smtClean="0">
                  <a:latin typeface="+mn-ea"/>
                </a:rPr>
                <a:t>.</a:t>
              </a:r>
              <a:endParaRPr lang="en-US" altLang="ko-KR" sz="110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969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22-2.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스프링 </a:t>
            </a:r>
            <a:r>
              <a:rPr lang="ko-KR" altLang="en-US" sz="1600" b="1" dirty="0" smtClean="0">
                <a:latin typeface="+mn-ea"/>
              </a:rPr>
              <a:t>트랜잭션 사용방법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6403901" y="2990602"/>
            <a:ext cx="3543129" cy="1314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매표소 직원</a:t>
            </a:r>
            <a:endParaRPr lang="en-US" altLang="ko-KR" sz="2400" dirty="0" smtClean="0"/>
          </a:p>
          <a:p>
            <a:pPr algn="ctr"/>
            <a:endParaRPr lang="en-US" altLang="ko-KR" sz="1600" dirty="0" smtClean="0"/>
          </a:p>
          <a:p>
            <a:pPr marL="171450" indent="-171450" algn="ctr">
              <a:buFontTx/>
              <a:buChar char="-"/>
            </a:pPr>
            <a:r>
              <a:rPr lang="ko-KR" altLang="en-US" sz="1050" dirty="0" smtClean="0"/>
              <a:t>티켓을 고객한테 전</a:t>
            </a:r>
            <a:r>
              <a:rPr lang="ko-KR" altLang="en-US" sz="1050" dirty="0"/>
              <a:t>달</a:t>
            </a:r>
            <a:r>
              <a:rPr lang="ko-KR" altLang="en-US" sz="1050" dirty="0" smtClean="0"/>
              <a:t> 합니다</a:t>
            </a:r>
            <a:r>
              <a:rPr lang="en-US" altLang="ko-KR" sz="1050" dirty="0" smtClean="0"/>
              <a:t>.</a:t>
            </a:r>
          </a:p>
          <a:p>
            <a:pPr algn="ctr"/>
            <a:r>
              <a:rPr lang="en-US" altLang="ko-KR" sz="1050" dirty="0" smtClean="0"/>
              <a:t>- </a:t>
            </a:r>
            <a:r>
              <a:rPr lang="ko-KR" altLang="en-US" sz="1050" dirty="0" smtClean="0"/>
              <a:t>티켓은 </a:t>
            </a:r>
            <a:r>
              <a:rPr lang="en-US" altLang="ko-KR" sz="1050" dirty="0" smtClean="0"/>
              <a:t>1</a:t>
            </a:r>
            <a:r>
              <a:rPr lang="ko-KR" altLang="en-US" sz="1050" dirty="0" smtClean="0"/>
              <a:t>인당 </a:t>
            </a:r>
            <a:r>
              <a:rPr lang="en-US" altLang="ko-KR" sz="1050" dirty="0"/>
              <a:t>4</a:t>
            </a:r>
            <a:r>
              <a:rPr lang="ko-KR" altLang="en-US" sz="1050" dirty="0" smtClean="0"/>
              <a:t>장까지 구매 가능 합니다</a:t>
            </a:r>
            <a:r>
              <a:rPr lang="en-US" altLang="ko-KR" sz="1050" dirty="0" smtClean="0"/>
              <a:t>.</a:t>
            </a:r>
            <a:endParaRPr lang="ko-KR" altLang="en-US" sz="1050" dirty="0"/>
          </a:p>
        </p:txBody>
      </p:sp>
      <p:sp>
        <p:nvSpPr>
          <p:cNvPr id="41" name="직사각형 40"/>
          <p:cNvSpPr/>
          <p:nvPr/>
        </p:nvSpPr>
        <p:spPr>
          <a:xfrm>
            <a:off x="3113767" y="2071797"/>
            <a:ext cx="5710518" cy="62938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프로야구 한국 시리즈 매표소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724325" y="2990603"/>
            <a:ext cx="3543129" cy="1314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카드 결제</a:t>
            </a:r>
            <a:endParaRPr lang="en-US" altLang="ko-KR" sz="2400" dirty="0" smtClean="0"/>
          </a:p>
          <a:p>
            <a:pPr algn="ctr"/>
            <a:endParaRPr lang="en-US" altLang="ko-KR" sz="1600" dirty="0" smtClean="0"/>
          </a:p>
          <a:p>
            <a:pPr marL="171450" indent="-171450" algn="ctr">
              <a:buFontTx/>
              <a:buChar char="-"/>
            </a:pPr>
            <a:r>
              <a:rPr lang="ko-KR" altLang="en-US" sz="1050" dirty="0" smtClean="0"/>
              <a:t>카드 결제 프로세스 입니다</a:t>
            </a:r>
            <a:r>
              <a:rPr lang="en-US" altLang="ko-KR" sz="1050" dirty="0" smtClean="0"/>
              <a:t>.</a:t>
            </a:r>
            <a:endParaRPr lang="ko-KR" altLang="en-US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677008" y="1116906"/>
            <a:ext cx="1067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우선 살펴볼 내용은 트랜잭션 처리를 하지 않았을 경우 </a:t>
            </a:r>
            <a:r>
              <a:rPr lang="en-US" altLang="ko-KR" sz="1100" dirty="0" smtClean="0"/>
              <a:t>rollback</a:t>
            </a:r>
            <a:r>
              <a:rPr lang="ko-KR" altLang="en-US" sz="1100" dirty="0"/>
              <a:t>이 되지 않는 경우입니다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(spring_22_2_ex1_springex)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00501" y="4417402"/>
            <a:ext cx="2390775" cy="10477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46740" y="4417402"/>
            <a:ext cx="2457450" cy="876300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2654710" y="5747704"/>
            <a:ext cx="6282813" cy="75937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트랜잭션이 깨졌고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작업이 </a:t>
            </a:r>
            <a:r>
              <a:rPr lang="en-US" altLang="ko-KR" dirty="0" err="1" smtClean="0"/>
              <a:t>RollBack</a:t>
            </a:r>
            <a:r>
              <a:rPr lang="ko-KR" altLang="en-US" dirty="0" smtClean="0"/>
              <a:t>되어야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945626" y="5122606"/>
            <a:ext cx="648929" cy="625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6190081" y="5027905"/>
            <a:ext cx="633506" cy="729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229865" y="4799785"/>
            <a:ext cx="2361798" cy="2544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13527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C7ED37-DDEF-4DB7-963E-342CD9877B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7508" y="1104738"/>
            <a:ext cx="906835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create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table ticket(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consumerId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varchar2(20),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countnum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number(4),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CONSTRAINT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countnum_check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CHECK (</a:t>
            </a:r>
            <a:r>
              <a:rPr kumimoji="0" lang="en-US" altLang="ko-KR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countnum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BETWEEN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 AND 4)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);</a:t>
            </a:r>
          </a:p>
          <a:p>
            <a:pPr lvl="0">
              <a:defRPr/>
            </a:pPr>
            <a:r>
              <a:rPr lang="en-US" altLang="ko-KR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//</a:t>
            </a:r>
            <a:r>
              <a:rPr lang="en-US" altLang="ko-KR">
                <a:solidFill>
                  <a:prstClr val="black"/>
                </a:solidFill>
              </a:rPr>
              <a:t> CONSTRAINT countnum_check CHECK (countnum  BETWEEN 1 </a:t>
            </a:r>
            <a:r>
              <a:rPr lang="en-US" altLang="ko-KR">
                <a:solidFill>
                  <a:prstClr val="black"/>
                </a:solidFill>
              </a:rPr>
              <a:t>AND </a:t>
            </a:r>
            <a:r>
              <a:rPr lang="en-US" altLang="ko-KR" smtClean="0">
                <a:solidFill>
                  <a:prstClr val="black"/>
                </a:solidFill>
              </a:rPr>
              <a:t>4)</a:t>
            </a:r>
            <a:r>
              <a:rPr lang="ko-KR" altLang="en-US" smtClean="0">
                <a:solidFill>
                  <a:prstClr val="black"/>
                </a:solidFill>
              </a:rPr>
              <a:t>는 오라클</a:t>
            </a:r>
            <a:endParaRPr lang="en-US" altLang="ko-KR" smtClean="0">
              <a:solidFill>
                <a:prstClr val="black"/>
              </a:solidFill>
            </a:endParaRPr>
          </a:p>
          <a:p>
            <a:pPr lvl="0"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에서 제약사항을 설정 </a:t>
            </a:r>
            <a:r>
              <a:rPr lang="en-US" altLang="ko-KR" smtClean="0">
                <a:solidFill>
                  <a:prstClr val="black"/>
                </a:solidFill>
              </a:rPr>
              <a:t>CONSTRAINT</a:t>
            </a:r>
            <a:r>
              <a:rPr lang="ko-KR" altLang="en-US" smtClean="0">
                <a:solidFill>
                  <a:prstClr val="black"/>
                </a:solidFill>
              </a:rPr>
              <a:t>는 제약사항 키워드 </a:t>
            </a:r>
            <a:r>
              <a:rPr lang="en-US" altLang="ko-KR" smtClean="0">
                <a:solidFill>
                  <a:prstClr val="black"/>
                </a:solidFill>
              </a:rPr>
              <a:t>countnum_check</a:t>
            </a:r>
            <a:r>
              <a:rPr lang="ko-KR" altLang="en-US" smtClean="0">
                <a:solidFill>
                  <a:prstClr val="black"/>
                </a:solidFill>
              </a:rPr>
              <a:t>는 제약사항 이름 </a:t>
            </a:r>
            <a:r>
              <a:rPr lang="en-US" altLang="ko-KR" smtClean="0">
                <a:solidFill>
                  <a:prstClr val="black"/>
                </a:solidFill>
              </a:rPr>
              <a:t>CHECK</a:t>
            </a:r>
            <a:r>
              <a:rPr lang="ko-KR" altLang="en-US" smtClean="0">
                <a:solidFill>
                  <a:prstClr val="black"/>
                </a:solidFill>
              </a:rPr>
              <a:t>는 제약사항 종류 </a:t>
            </a:r>
            <a:r>
              <a:rPr lang="en-US" altLang="ko-KR">
                <a:solidFill>
                  <a:prstClr val="black"/>
                </a:solidFill>
              </a:rPr>
              <a:t>(countnum  BETWEEN 1 AND </a:t>
            </a:r>
            <a:r>
              <a:rPr lang="en-US" altLang="ko-KR">
                <a:solidFill>
                  <a:prstClr val="black"/>
                </a:solidFill>
              </a:rPr>
              <a:t>4</a:t>
            </a:r>
            <a:r>
              <a:rPr lang="en-US" altLang="ko-KR" smtClean="0">
                <a:solidFill>
                  <a:prstClr val="black"/>
                </a:solidFill>
              </a:rPr>
              <a:t>)</a:t>
            </a:r>
            <a:r>
              <a:rPr lang="ko-KR" altLang="en-US" smtClean="0">
                <a:solidFill>
                  <a:prstClr val="black"/>
                </a:solidFill>
              </a:rPr>
              <a:t>는 제약 내용으로</a:t>
            </a:r>
            <a:r>
              <a:rPr lang="en-US" altLang="ko-KR" smtClean="0">
                <a:solidFill>
                  <a:prstClr val="black"/>
                </a:solidFill>
              </a:rPr>
              <a:t/>
            </a:r>
            <a:br>
              <a:rPr lang="en-US" altLang="ko-KR" smtClean="0">
                <a:solidFill>
                  <a:prstClr val="black"/>
                </a:solidFill>
              </a:rPr>
            </a:br>
            <a:r>
              <a:rPr lang="en-US" altLang="ko-KR" smtClean="0">
                <a:solidFill>
                  <a:prstClr val="black"/>
                </a:solidFill>
              </a:rPr>
              <a:t>countnum</a:t>
            </a:r>
            <a:r>
              <a:rPr lang="ko-KR" altLang="en-US" smtClean="0">
                <a:solidFill>
                  <a:prstClr val="black"/>
                </a:solidFill>
              </a:rPr>
              <a:t>컬럼이 </a:t>
            </a:r>
            <a:r>
              <a:rPr lang="en-US" altLang="ko-KR" smtClean="0">
                <a:solidFill>
                  <a:prstClr val="black"/>
                </a:solidFill>
              </a:rPr>
              <a:t>1</a:t>
            </a:r>
            <a:r>
              <a:rPr lang="ko-KR" altLang="en-US" smtClean="0">
                <a:solidFill>
                  <a:prstClr val="black"/>
                </a:solidFill>
              </a:rPr>
              <a:t>과 </a:t>
            </a:r>
            <a:r>
              <a:rPr lang="en-US" altLang="ko-KR" smtClean="0">
                <a:solidFill>
                  <a:prstClr val="black"/>
                </a:solidFill>
              </a:rPr>
              <a:t>4</a:t>
            </a:r>
            <a:r>
              <a:rPr lang="ko-KR" altLang="en-US" smtClean="0">
                <a:solidFill>
                  <a:prstClr val="black"/>
                </a:solidFill>
              </a:rPr>
              <a:t>사이에 있음을 체크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create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table card(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consumerId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varchar2(20),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amount number(4));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2322" y="4937037"/>
            <a:ext cx="9623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CONSTRAINT</a:t>
            </a:r>
            <a:r>
              <a:rPr lang="ko-KR" altLang="en-US" smtClean="0"/>
              <a:t>는 제약사항을 나타냄 </a:t>
            </a:r>
            <a:r>
              <a:rPr lang="en-US" altLang="ko-KR" smtClean="0"/>
              <a:t>: primary key ,unique,not null,default,foreign key,check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882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22-2.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스프링 </a:t>
            </a:r>
            <a:r>
              <a:rPr lang="ko-KR" altLang="en-US" sz="1600" b="1" dirty="0" smtClean="0">
                <a:latin typeface="+mn-ea"/>
              </a:rPr>
              <a:t>트랜잭션 사용방법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6403901" y="2990602"/>
            <a:ext cx="3543129" cy="1314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매표소 직원</a:t>
            </a:r>
            <a:endParaRPr lang="en-US" altLang="ko-KR" sz="2400" dirty="0" smtClean="0"/>
          </a:p>
          <a:p>
            <a:pPr algn="ctr"/>
            <a:endParaRPr lang="en-US" altLang="ko-KR" sz="1600" dirty="0" smtClean="0"/>
          </a:p>
          <a:p>
            <a:pPr marL="171450" indent="-171450" algn="ctr">
              <a:buFontTx/>
              <a:buChar char="-"/>
            </a:pPr>
            <a:r>
              <a:rPr lang="ko-KR" altLang="en-US" sz="1050" dirty="0" smtClean="0"/>
              <a:t>티켓을 고객한테 전</a:t>
            </a:r>
            <a:r>
              <a:rPr lang="ko-KR" altLang="en-US" sz="1050" dirty="0"/>
              <a:t>달</a:t>
            </a:r>
            <a:r>
              <a:rPr lang="ko-KR" altLang="en-US" sz="1050" dirty="0" smtClean="0"/>
              <a:t> 합니다</a:t>
            </a:r>
            <a:r>
              <a:rPr lang="en-US" altLang="ko-KR" sz="1050" dirty="0" smtClean="0"/>
              <a:t>.</a:t>
            </a:r>
          </a:p>
          <a:p>
            <a:pPr algn="ctr"/>
            <a:r>
              <a:rPr lang="en-US" altLang="ko-KR" sz="1050" dirty="0" smtClean="0"/>
              <a:t>- </a:t>
            </a:r>
            <a:r>
              <a:rPr lang="ko-KR" altLang="en-US" sz="1050" dirty="0" smtClean="0"/>
              <a:t>티켓은 </a:t>
            </a:r>
            <a:r>
              <a:rPr lang="en-US" altLang="ko-KR" sz="1050" dirty="0" smtClean="0"/>
              <a:t>1</a:t>
            </a:r>
            <a:r>
              <a:rPr lang="ko-KR" altLang="en-US" sz="1050" dirty="0" smtClean="0"/>
              <a:t>인당 </a:t>
            </a:r>
            <a:r>
              <a:rPr lang="en-US" altLang="ko-KR" sz="1050" dirty="0"/>
              <a:t>4</a:t>
            </a:r>
            <a:r>
              <a:rPr lang="ko-KR" altLang="en-US" sz="1050" dirty="0" smtClean="0"/>
              <a:t>장까지 구매 가능 합니다</a:t>
            </a:r>
            <a:r>
              <a:rPr lang="en-US" altLang="ko-KR" sz="1050" dirty="0" smtClean="0"/>
              <a:t>.</a:t>
            </a:r>
            <a:endParaRPr lang="ko-KR" altLang="en-US" sz="1050" dirty="0"/>
          </a:p>
        </p:txBody>
      </p:sp>
      <p:sp>
        <p:nvSpPr>
          <p:cNvPr id="41" name="직사각형 40"/>
          <p:cNvSpPr/>
          <p:nvPr/>
        </p:nvSpPr>
        <p:spPr>
          <a:xfrm>
            <a:off x="3113767" y="2071797"/>
            <a:ext cx="5710518" cy="62938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프로야구 한국 시리즈 매표소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724325" y="2990603"/>
            <a:ext cx="3543129" cy="1314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카드 결제</a:t>
            </a:r>
            <a:endParaRPr lang="en-US" altLang="ko-KR" sz="2400" dirty="0" smtClean="0"/>
          </a:p>
          <a:p>
            <a:pPr algn="ctr"/>
            <a:endParaRPr lang="en-US" altLang="ko-KR" sz="1600" dirty="0" smtClean="0"/>
          </a:p>
          <a:p>
            <a:pPr marL="171450" indent="-171450" algn="ctr">
              <a:buFontTx/>
              <a:buChar char="-"/>
            </a:pPr>
            <a:r>
              <a:rPr lang="ko-KR" altLang="en-US" sz="1050" dirty="0" smtClean="0"/>
              <a:t>카드 결제 프로세스 입니다</a:t>
            </a:r>
            <a:r>
              <a:rPr lang="en-US" altLang="ko-KR" sz="1050" dirty="0" smtClean="0"/>
              <a:t>.</a:t>
            </a:r>
            <a:endParaRPr lang="ko-KR" altLang="en-US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677008" y="1116906"/>
            <a:ext cx="1067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트랜잭션 처리가 되어있는 경우 입니다</a:t>
            </a:r>
            <a:r>
              <a:rPr lang="en-US" altLang="ko-KR" sz="1100" dirty="0" smtClean="0"/>
              <a:t>. </a:t>
            </a:r>
            <a:r>
              <a:rPr lang="en-US" altLang="ko-KR" sz="1100" dirty="0" err="1" smtClean="0"/>
              <a:t>PlatformTransactionManger</a:t>
            </a:r>
            <a:r>
              <a:rPr lang="ko-KR" altLang="en-US" sz="1100" smtClean="0"/>
              <a:t>를 이용 </a:t>
            </a:r>
            <a:r>
              <a:rPr lang="en-US" altLang="ko-KR" sz="1100" smtClean="0"/>
              <a:t>servlet-context.xml</a:t>
            </a:r>
            <a:r>
              <a:rPr lang="ko-KR" altLang="en-US" sz="1100" smtClean="0"/>
              <a:t>에 </a:t>
            </a:r>
            <a:r>
              <a:rPr lang="en-US" altLang="ko-KR" sz="1100" smtClean="0"/>
              <a:t>beran</a:t>
            </a:r>
            <a:r>
              <a:rPr lang="ko-KR" altLang="en-US" sz="1100" smtClean="0"/>
              <a:t>으로 등록하여 이용 </a:t>
            </a:r>
            <a:r>
              <a:rPr lang="ko-KR" altLang="en-US" sz="1100" dirty="0" smtClean="0"/>
              <a:t>합니다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(spring_22_2_ex2_springex)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2654710" y="5747704"/>
            <a:ext cx="6282813" cy="75937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트랜잭션이 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945626" y="5122606"/>
            <a:ext cx="648929" cy="625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6190081" y="5027905"/>
            <a:ext cx="633506" cy="729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48126" y="4363054"/>
            <a:ext cx="2295525" cy="10668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70552" y="4340055"/>
            <a:ext cx="240982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1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89547" y="274052"/>
            <a:ext cx="10768264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servlet-context.xml  &lt;!—</a:t>
            </a:r>
            <a:r>
              <a:rPr lang="en-US" altLang="ko-KR" smtClean="0"/>
              <a:t>transactio</a:t>
            </a:r>
            <a:r>
              <a:rPr lang="ko-KR" altLang="en-US" smtClean="0"/>
              <a:t>처리를 위한 </a:t>
            </a:r>
            <a:r>
              <a:rPr lang="en-US" altLang="ko-KR" smtClean="0"/>
              <a:t>servlet-context.xml </a:t>
            </a:r>
            <a:r>
              <a:rPr lang="en-US" altLang="ko-KR" smtClean="0">
                <a:sym typeface="Wingdings" panose="05000000000000000000" pitchFamily="2" charset="2"/>
              </a:rPr>
              <a:t></a:t>
            </a:r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 err="1"/>
              <a:t>beans:bean</a:t>
            </a:r>
            <a:r>
              <a:rPr lang="en-US" altLang="ko-KR" dirty="0"/>
              <a:t> </a:t>
            </a:r>
            <a:r>
              <a:rPr lang="en-US" altLang="ko-KR"/>
              <a:t>name</a:t>
            </a:r>
            <a:r>
              <a:rPr lang="en-US" altLang="ko-KR" smtClean="0"/>
              <a:t>=＂dataSource＂ </a:t>
            </a:r>
            <a:r>
              <a:rPr lang="en-US" altLang="ko-KR"/>
              <a:t>class</a:t>
            </a:r>
            <a:r>
              <a:rPr lang="en-US" altLang="ko-KR" smtClean="0"/>
              <a:t>=＂org.springframework.jdbc.datasource.DriverManagerDataSource＂&gt;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smtClean="0"/>
              <a:t>&lt;</a:t>
            </a:r>
            <a:r>
              <a:rPr lang="en-US" altLang="ko-KR" dirty="0" err="1"/>
              <a:t>beans:property</a:t>
            </a:r>
            <a:r>
              <a:rPr lang="en-US" altLang="ko-KR" dirty="0"/>
              <a:t> </a:t>
            </a:r>
            <a:r>
              <a:rPr lang="en-US" altLang="ko-KR"/>
              <a:t>name</a:t>
            </a:r>
            <a:r>
              <a:rPr lang="en-US" altLang="ko-KR" smtClean="0"/>
              <a:t>=＂driverClassName＂ </a:t>
            </a:r>
            <a:r>
              <a:rPr lang="en-US" altLang="ko-KR"/>
              <a:t>value</a:t>
            </a:r>
            <a:r>
              <a:rPr lang="en-US" altLang="ko-KR" smtClean="0"/>
              <a:t>=＂oracle.jdbc.driver.OracleDriver＂ </a:t>
            </a:r>
            <a:r>
              <a:rPr lang="en-US" altLang="ko-KR" dirty="0"/>
              <a:t>/&gt;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&lt;</a:t>
            </a:r>
            <a:r>
              <a:rPr lang="en-US" altLang="ko-KR" dirty="0" err="1"/>
              <a:t>beans:property</a:t>
            </a:r>
            <a:r>
              <a:rPr lang="en-US" altLang="ko-KR" dirty="0"/>
              <a:t> </a:t>
            </a:r>
            <a:r>
              <a:rPr lang="en-US" altLang="ko-KR"/>
              <a:t>name</a:t>
            </a:r>
            <a:r>
              <a:rPr lang="en-US" altLang="ko-KR" smtClean="0"/>
              <a:t>=＂url＂ </a:t>
            </a:r>
            <a:r>
              <a:rPr lang="en-US" altLang="ko-KR"/>
              <a:t>value</a:t>
            </a:r>
            <a:r>
              <a:rPr lang="en-US" altLang="ko-KR" smtClean="0"/>
              <a:t>=＂jdbc:oracle:thin</a:t>
            </a:r>
            <a:r>
              <a:rPr lang="en-US" altLang="ko-KR"/>
              <a:t>:@</a:t>
            </a:r>
            <a:r>
              <a:rPr lang="en-US" altLang="ko-KR" smtClean="0"/>
              <a:t>localhost:1521:xe＂ </a:t>
            </a:r>
            <a:r>
              <a:rPr lang="en-US" altLang="ko-KR" dirty="0"/>
              <a:t>/&gt;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&lt;</a:t>
            </a:r>
            <a:r>
              <a:rPr lang="en-US" altLang="ko-KR" dirty="0" err="1"/>
              <a:t>beans:property</a:t>
            </a:r>
            <a:r>
              <a:rPr lang="en-US" altLang="ko-KR" dirty="0"/>
              <a:t> </a:t>
            </a:r>
            <a:r>
              <a:rPr lang="en-US" altLang="ko-KR"/>
              <a:t>name</a:t>
            </a:r>
            <a:r>
              <a:rPr lang="en-US" altLang="ko-KR" smtClean="0"/>
              <a:t>=＂username＂ </a:t>
            </a:r>
            <a:r>
              <a:rPr lang="en-US" altLang="ko-KR"/>
              <a:t>value</a:t>
            </a:r>
            <a:r>
              <a:rPr lang="en-US" altLang="ko-KR" smtClean="0"/>
              <a:t>=＂scott＂ </a:t>
            </a:r>
            <a:r>
              <a:rPr lang="en-US" altLang="ko-KR" dirty="0"/>
              <a:t>/&gt;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&lt;</a:t>
            </a:r>
            <a:r>
              <a:rPr lang="en-US" altLang="ko-KR" dirty="0" err="1"/>
              <a:t>beans:property</a:t>
            </a:r>
            <a:r>
              <a:rPr lang="en-US" altLang="ko-KR" dirty="0"/>
              <a:t> </a:t>
            </a:r>
            <a:r>
              <a:rPr lang="en-US" altLang="ko-KR"/>
              <a:t>name</a:t>
            </a:r>
            <a:r>
              <a:rPr lang="en-US" altLang="ko-KR" smtClean="0"/>
              <a:t>=＂password＂ </a:t>
            </a:r>
            <a:r>
              <a:rPr lang="en-US" altLang="ko-KR"/>
              <a:t>value</a:t>
            </a:r>
            <a:r>
              <a:rPr lang="en-US" altLang="ko-KR" smtClean="0"/>
              <a:t>=＂tiger＂ </a:t>
            </a:r>
            <a:r>
              <a:rPr lang="en-US" altLang="ko-KR" dirty="0"/>
              <a:t>/&gt;</a:t>
            </a:r>
          </a:p>
          <a:p>
            <a:r>
              <a:rPr lang="en-US" altLang="ko-KR" dirty="0" smtClean="0"/>
              <a:t>&lt;/</a:t>
            </a:r>
            <a:r>
              <a:rPr lang="en-US" altLang="ko-KR" dirty="0" err="1"/>
              <a:t>beans:bean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smtClean="0"/>
              <a:t>&lt;</a:t>
            </a:r>
            <a:r>
              <a:rPr lang="en-US" altLang="ko-KR" dirty="0" err="1"/>
              <a:t>beans:bean</a:t>
            </a:r>
            <a:r>
              <a:rPr lang="en-US" altLang="ko-KR" dirty="0"/>
              <a:t> </a:t>
            </a:r>
            <a:r>
              <a:rPr lang="en-US" altLang="ko-KR"/>
              <a:t>name</a:t>
            </a:r>
            <a:r>
              <a:rPr lang="en-US" altLang="ko-KR" smtClean="0"/>
              <a:t>=＂template＂ </a:t>
            </a:r>
            <a:r>
              <a:rPr lang="en-US" altLang="ko-KR"/>
              <a:t>class</a:t>
            </a:r>
            <a:r>
              <a:rPr lang="en-US" altLang="ko-KR" smtClean="0"/>
              <a:t>=＂org.springframework.jdbc.core.JdbcTemplate＂&gt;</a:t>
            </a:r>
            <a:endParaRPr lang="en-US" altLang="ko-KR" dirty="0"/>
          </a:p>
          <a:p>
            <a:r>
              <a:rPr lang="en-US" altLang="ko-KR" dirty="0"/>
              <a:t>	&lt;</a:t>
            </a:r>
            <a:r>
              <a:rPr lang="en-US" altLang="ko-KR" dirty="0" err="1"/>
              <a:t>beans:property</a:t>
            </a:r>
            <a:r>
              <a:rPr lang="en-US" altLang="ko-KR" dirty="0"/>
              <a:t> </a:t>
            </a:r>
            <a:r>
              <a:rPr lang="en-US" altLang="ko-KR"/>
              <a:t>name</a:t>
            </a:r>
            <a:r>
              <a:rPr lang="en-US" altLang="ko-KR" smtClean="0"/>
              <a:t>=＂dataSource＂ </a:t>
            </a:r>
            <a:r>
              <a:rPr lang="en-US" altLang="ko-KR"/>
              <a:t>ref</a:t>
            </a:r>
            <a:r>
              <a:rPr lang="en-US" altLang="ko-KR" smtClean="0"/>
              <a:t>=＂dataSource＂ </a:t>
            </a:r>
            <a:r>
              <a:rPr lang="en-US" altLang="ko-KR" dirty="0"/>
              <a:t>/&gt;</a:t>
            </a:r>
          </a:p>
          <a:p>
            <a:r>
              <a:rPr lang="en-US" altLang="ko-KR" smtClean="0"/>
              <a:t>&lt;/</a:t>
            </a:r>
            <a:r>
              <a:rPr lang="en-US" altLang="ko-KR" dirty="0" err="1"/>
              <a:t>beans:bean</a:t>
            </a:r>
            <a:r>
              <a:rPr lang="en-US" altLang="ko-KR" dirty="0"/>
              <a:t>&gt;</a:t>
            </a:r>
          </a:p>
          <a:p>
            <a:endParaRPr lang="en-US" altLang="ko-KR" smtClean="0"/>
          </a:p>
          <a:p>
            <a:r>
              <a:rPr lang="en-US" altLang="ko-KR" smtClean="0"/>
              <a:t>&lt;!—</a:t>
            </a:r>
            <a:r>
              <a:rPr lang="ko-KR" altLang="en-US" smtClean="0"/>
              <a:t>추가 </a:t>
            </a:r>
            <a:r>
              <a:rPr lang="en-US" altLang="ko-KR" smtClean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	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/>
              <a:t>beans:bean</a:t>
            </a:r>
            <a:r>
              <a:rPr lang="en-US" altLang="ko-KR" dirty="0"/>
              <a:t> </a:t>
            </a:r>
            <a:r>
              <a:rPr lang="en-US" altLang="ko-KR"/>
              <a:t>name</a:t>
            </a:r>
            <a:r>
              <a:rPr lang="en-US" altLang="ko-KR" smtClean="0"/>
              <a:t>=＂transactionManager＂ </a:t>
            </a:r>
            <a:r>
              <a:rPr lang="en-US" altLang="ko-KR"/>
              <a:t>class</a:t>
            </a:r>
            <a:r>
              <a:rPr lang="en-US" altLang="ko-KR" smtClean="0"/>
              <a:t>=＂org.springframework.jdbc.datasource.DataSourceTransactionManager＂&gt;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smtClean="0"/>
              <a:t>&lt;</a:t>
            </a:r>
            <a:r>
              <a:rPr lang="en-US" altLang="ko-KR" dirty="0" err="1"/>
              <a:t>beans:property</a:t>
            </a:r>
            <a:r>
              <a:rPr lang="en-US" altLang="ko-KR" dirty="0"/>
              <a:t> </a:t>
            </a:r>
            <a:r>
              <a:rPr lang="en-US" altLang="ko-KR"/>
              <a:t>name</a:t>
            </a:r>
            <a:r>
              <a:rPr lang="en-US" altLang="ko-KR" smtClean="0"/>
              <a:t>=＂dataSource＂ </a:t>
            </a:r>
            <a:r>
              <a:rPr lang="en-US" altLang="ko-KR"/>
              <a:t>ref</a:t>
            </a:r>
            <a:r>
              <a:rPr lang="en-US" altLang="ko-KR" smtClean="0"/>
              <a:t>=＂dataSource＂ </a:t>
            </a:r>
            <a:r>
              <a:rPr lang="en-US" altLang="ko-KR" dirty="0"/>
              <a:t>/&gt;</a:t>
            </a:r>
          </a:p>
          <a:p>
            <a:r>
              <a:rPr lang="en-US" altLang="ko-KR" dirty="0" smtClean="0"/>
              <a:t>&lt;/</a:t>
            </a:r>
            <a:r>
              <a:rPr lang="en-US" altLang="ko-KR" dirty="0" err="1"/>
              <a:t>beans:bean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/>
              <a:t>beans:bean</a:t>
            </a:r>
            <a:r>
              <a:rPr lang="en-US" altLang="ko-KR" dirty="0"/>
              <a:t> </a:t>
            </a:r>
            <a:r>
              <a:rPr lang="en-US" altLang="ko-KR"/>
              <a:t>name</a:t>
            </a:r>
            <a:r>
              <a:rPr lang="en-US" altLang="ko-KR" smtClean="0"/>
              <a:t>=＂dao＂ </a:t>
            </a:r>
            <a:r>
              <a:rPr lang="en-US" altLang="ko-KR"/>
              <a:t>class</a:t>
            </a:r>
            <a:r>
              <a:rPr lang="en-US" altLang="ko-KR" smtClean="0"/>
              <a:t>=＂com.javalec.spring_pjt_ex.dao.TicketDao＂ 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&lt;</a:t>
            </a:r>
            <a:r>
              <a:rPr lang="en-US" altLang="ko-KR" dirty="0" err="1"/>
              <a:t>beans:property</a:t>
            </a:r>
            <a:r>
              <a:rPr lang="en-US" altLang="ko-KR" dirty="0"/>
              <a:t> </a:t>
            </a:r>
            <a:r>
              <a:rPr lang="en-US" altLang="ko-KR"/>
              <a:t>name</a:t>
            </a:r>
            <a:r>
              <a:rPr lang="en-US" altLang="ko-KR" smtClean="0"/>
              <a:t>=＂template＂ </a:t>
            </a:r>
            <a:r>
              <a:rPr lang="en-US" altLang="ko-KR"/>
              <a:t>ref</a:t>
            </a:r>
            <a:r>
              <a:rPr lang="en-US" altLang="ko-KR" smtClean="0"/>
              <a:t>=＂template＂ </a:t>
            </a:r>
            <a:r>
              <a:rPr lang="en-US" altLang="ko-KR" dirty="0"/>
              <a:t>/&gt;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&lt;</a:t>
            </a:r>
            <a:r>
              <a:rPr lang="en-US" altLang="ko-KR" dirty="0" err="1"/>
              <a:t>beans:property</a:t>
            </a:r>
            <a:r>
              <a:rPr lang="en-US" altLang="ko-KR" dirty="0"/>
              <a:t> </a:t>
            </a:r>
            <a:r>
              <a:rPr lang="en-US" altLang="ko-KR"/>
              <a:t>name</a:t>
            </a:r>
            <a:r>
              <a:rPr lang="en-US" altLang="ko-KR" smtClean="0"/>
              <a:t>=＂transactionManager＂ </a:t>
            </a:r>
            <a:r>
              <a:rPr lang="en-US" altLang="ko-KR"/>
              <a:t>ref</a:t>
            </a:r>
            <a:r>
              <a:rPr lang="en-US" altLang="ko-KR" smtClean="0"/>
              <a:t>=＂transactionManager＂ /&gt; &lt;!—</a:t>
            </a:r>
            <a:r>
              <a:rPr lang="ko-KR" altLang="en-US" smtClean="0"/>
              <a:t>추가 </a:t>
            </a:r>
            <a:r>
              <a:rPr lang="en-US" altLang="ko-KR" smtClean="0">
                <a:sym typeface="Wingdings" panose="05000000000000000000" pitchFamily="2" charset="2"/>
              </a:rPr>
              <a:t>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43971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30441" y="1421141"/>
            <a:ext cx="1078183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TransactionDefinition</a:t>
            </a:r>
            <a:r>
              <a:rPr lang="en-US" altLang="ko-KR" dirty="0"/>
              <a:t> definition = new </a:t>
            </a:r>
            <a:r>
              <a:rPr lang="en-US" altLang="ko-KR" err="1"/>
              <a:t>DefaultTransactionDefinition</a:t>
            </a:r>
            <a:r>
              <a:rPr lang="en-US" altLang="ko-KR" smtClean="0"/>
              <a:t>();  //transaction</a:t>
            </a:r>
            <a:r>
              <a:rPr lang="ko-KR" altLang="en-US" smtClean="0"/>
              <a:t>속성을 정의</a:t>
            </a:r>
            <a:endParaRPr lang="ko-KR" altLang="en-US" dirty="0"/>
          </a:p>
          <a:p>
            <a:r>
              <a:rPr lang="en-US" altLang="ko-KR" dirty="0" err="1" smtClean="0"/>
              <a:t>TransactionStatus</a:t>
            </a:r>
            <a:r>
              <a:rPr lang="en-US" altLang="ko-KR" dirty="0" smtClean="0"/>
              <a:t> </a:t>
            </a:r>
            <a:r>
              <a:rPr lang="en-US" altLang="ko-KR" dirty="0"/>
              <a:t>status = </a:t>
            </a:r>
            <a:r>
              <a:rPr lang="en-US" altLang="ko-KR" err="1"/>
              <a:t>transactionManager.getTransaction</a:t>
            </a:r>
            <a:r>
              <a:rPr lang="en-US" altLang="ko-KR"/>
              <a:t>(definition</a:t>
            </a:r>
            <a:r>
              <a:rPr lang="en-US" altLang="ko-KR" smtClean="0"/>
              <a:t>); //transaction</a:t>
            </a:r>
            <a:r>
              <a:rPr lang="ko-KR" altLang="en-US" smtClean="0"/>
              <a:t>상태 </a:t>
            </a:r>
            <a:r>
              <a:rPr lang="ko-KR" altLang="en-US" smtClean="0"/>
              <a:t>정보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en-US" altLang="ko-KR" smtClean="0"/>
          </a:p>
          <a:p>
            <a:r>
              <a:rPr lang="en-US" altLang="ko-KR" smtClean="0"/>
              <a:t>//Definition</a:t>
            </a:r>
            <a:r>
              <a:rPr lang="ko-KR" altLang="en-US" smtClean="0"/>
              <a:t>은 다음장에 나옴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/>
              <a:t>transactionManager.commit</a:t>
            </a:r>
            <a:r>
              <a:rPr lang="en-US" altLang="ko-KR" dirty="0"/>
              <a:t>(status</a:t>
            </a:r>
            <a:r>
              <a:rPr lang="en-US" altLang="ko-KR" dirty="0" smtClean="0"/>
              <a:t>); //</a:t>
            </a:r>
            <a:r>
              <a:rPr lang="ko-KR" altLang="en-US" dirty="0" smtClean="0"/>
              <a:t>정상시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transactionManager.rollback</a:t>
            </a:r>
            <a:r>
              <a:rPr lang="en-US" altLang="ko-KR" dirty="0" smtClean="0"/>
              <a:t>(status); //</a:t>
            </a:r>
            <a:r>
              <a:rPr lang="ko-KR" altLang="en-US" dirty="0" err="1" smtClean="0"/>
              <a:t>비정상시</a:t>
            </a:r>
            <a:r>
              <a:rPr lang="ko-KR" altLang="en-US" dirty="0" smtClean="0"/>
              <a:t> </a:t>
            </a:r>
            <a:endParaRPr lang="ko-KR" altLang="en-US" dirty="0"/>
          </a:p>
          <a:p>
            <a:endParaRPr lang="ko-KR" altLang="en-US" dirty="0"/>
          </a:p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53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3990</TotalTime>
  <Words>304</Words>
  <Application>Microsoft Office PowerPoint</Application>
  <PresentationFormat>와이드스크린</PresentationFormat>
  <Paragraphs>82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GREEN</cp:lastModifiedBy>
  <cp:revision>748</cp:revision>
  <dcterms:created xsi:type="dcterms:W3CDTF">2014-12-01T08:37:15Z</dcterms:created>
  <dcterms:modified xsi:type="dcterms:W3CDTF">2021-11-29T08:42:37Z</dcterms:modified>
</cp:coreProperties>
</file>