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6"/>
  </p:notesMasterIdLst>
  <p:sldIdLst>
    <p:sldId id="400" r:id="rId2"/>
    <p:sldId id="386" r:id="rId3"/>
    <p:sldId id="387" r:id="rId4"/>
    <p:sldId id="360" r:id="rId5"/>
    <p:sldId id="388" r:id="rId6"/>
    <p:sldId id="366" r:id="rId7"/>
    <p:sldId id="365" r:id="rId8"/>
    <p:sldId id="389" r:id="rId9"/>
    <p:sldId id="369" r:id="rId10"/>
    <p:sldId id="390" r:id="rId11"/>
    <p:sldId id="367" r:id="rId12"/>
    <p:sldId id="391" r:id="rId13"/>
    <p:sldId id="392" r:id="rId14"/>
    <p:sldId id="393" r:id="rId15"/>
    <p:sldId id="370" r:id="rId16"/>
    <p:sldId id="384" r:id="rId17"/>
    <p:sldId id="394" r:id="rId18"/>
    <p:sldId id="371" r:id="rId19"/>
    <p:sldId id="385" r:id="rId20"/>
    <p:sldId id="395" r:id="rId21"/>
    <p:sldId id="396" r:id="rId22"/>
    <p:sldId id="379" r:id="rId23"/>
    <p:sldId id="399" r:id="rId24"/>
    <p:sldId id="374" r:id="rId25"/>
    <p:sldId id="375" r:id="rId26"/>
    <p:sldId id="397" r:id="rId27"/>
    <p:sldId id="372" r:id="rId28"/>
    <p:sldId id="381" r:id="rId29"/>
    <p:sldId id="382" r:id="rId30"/>
    <p:sldId id="383" r:id="rId31"/>
    <p:sldId id="376" r:id="rId32"/>
    <p:sldId id="398" r:id="rId33"/>
    <p:sldId id="377" r:id="rId34"/>
    <p:sldId id="378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400"/>
            <p14:sldId id="386"/>
            <p14:sldId id="387"/>
            <p14:sldId id="360"/>
            <p14:sldId id="388"/>
            <p14:sldId id="366"/>
            <p14:sldId id="365"/>
            <p14:sldId id="389"/>
            <p14:sldId id="369"/>
            <p14:sldId id="390"/>
            <p14:sldId id="367"/>
            <p14:sldId id="391"/>
            <p14:sldId id="392"/>
            <p14:sldId id="393"/>
            <p14:sldId id="370"/>
            <p14:sldId id="384"/>
            <p14:sldId id="394"/>
            <p14:sldId id="371"/>
            <p14:sldId id="385"/>
            <p14:sldId id="395"/>
            <p14:sldId id="396"/>
            <p14:sldId id="379"/>
            <p14:sldId id="399"/>
            <p14:sldId id="374"/>
            <p14:sldId id="375"/>
            <p14:sldId id="397"/>
            <p14:sldId id="372"/>
            <p14:sldId id="381"/>
            <p14:sldId id="382"/>
            <p14:sldId id="383"/>
            <p14:sldId id="376"/>
            <p14:sldId id="398"/>
            <p14:sldId id="377"/>
            <p14:sldId id="3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7A7"/>
    <a:srgbClr val="FF3300"/>
    <a:srgbClr val="8BB0CF"/>
    <a:srgbClr val="7AA5C8"/>
    <a:srgbClr val="42739C"/>
    <a:srgbClr val="FF5B5B"/>
    <a:srgbClr val="FFFF66"/>
    <a:srgbClr val="669900"/>
    <a:srgbClr val="8FFE00"/>
    <a:srgbClr val="4FB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4" autoAdjust="0"/>
    <p:restoredTop sz="99229" autoAdjust="0"/>
  </p:normalViewPr>
  <p:slideViewPr>
    <p:cSldViewPr>
      <p:cViewPr varScale="1">
        <p:scale>
          <a:sx n="86" d="100"/>
          <a:sy n="86" d="100"/>
        </p:scale>
        <p:origin x="108" y="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pPr/>
              <a:t>2022-03-25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838944" y="2778521"/>
            <a:ext cx="4939769" cy="946446"/>
          </a:xfrm>
        </p:spPr>
        <p:txBody>
          <a:bodyPr anchor="b">
            <a:noAutofit/>
          </a:bodyPr>
          <a:lstStyle>
            <a:lvl1pPr algn="ctr">
              <a:defRPr sz="2800"/>
            </a:lvl1pPr>
          </a:lstStyle>
          <a:p>
            <a:pPr algn="r" latinLnBrk="0">
              <a:lnSpc>
                <a:spcPct val="150000"/>
              </a:lnSpc>
              <a:defRPr/>
            </a:pPr>
            <a:r>
              <a:rPr lang="ko-KR" altLang="en-US" sz="6000" kern="0" dirty="0">
                <a:solidFill>
                  <a:prstClr val="white">
                    <a:lumMod val="50000"/>
                  </a:prstClr>
                </a:solidFill>
              </a:rPr>
              <a:t>제목을 입력하세요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2E2590-3AC1-41C4-838D-DFD43D7E166C}" type="datetimeFigureOut">
              <a:rPr lang="ko-KR" altLang="en-US" smtClean="0"/>
              <a:pPr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 userDrawn="1"/>
        </p:nvCxnSpPr>
        <p:spPr>
          <a:xfrm>
            <a:off x="1240416" y="2998574"/>
            <a:ext cx="54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2">
            <a:extLst>
              <a:ext uri="{FF2B5EF4-FFF2-40B4-BE49-F238E27FC236}">
                <a16:creationId xmlns:a16="http://schemas.microsoft.com/office/drawing/2014/main" id="{760506FC-4532-481E-A985-CB954BC619CC}"/>
              </a:ext>
            </a:extLst>
          </p:cNvPr>
          <p:cNvGrpSpPr/>
          <p:nvPr userDrawn="1"/>
        </p:nvGrpSpPr>
        <p:grpSpPr>
          <a:xfrm>
            <a:off x="1240416" y="2661224"/>
            <a:ext cx="1553755" cy="1063743"/>
            <a:chOff x="2721782" y="2819265"/>
            <a:chExt cx="2071673" cy="1063743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E965FC9C-3EB6-4FE0-A315-368174783F82}"/>
                </a:ext>
              </a:extLst>
            </p:cNvPr>
            <p:cNvSpPr/>
            <p:nvPr userDrawn="1"/>
          </p:nvSpPr>
          <p:spPr>
            <a:xfrm rot="10800000">
              <a:off x="272178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E356D4D6-253F-43E6-9C18-0BF53637BE8C}"/>
                </a:ext>
              </a:extLst>
            </p:cNvPr>
            <p:cNvSpPr/>
            <p:nvPr userDrawn="1"/>
          </p:nvSpPr>
          <p:spPr>
            <a:xfrm rot="10800000" flipV="1">
              <a:off x="288675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J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4C344820-BAC2-4ABE-9CAA-079598E44F04}"/>
                </a:ext>
              </a:extLst>
            </p:cNvPr>
            <p:cNvSpPr/>
            <p:nvPr userDrawn="1"/>
          </p:nvSpPr>
          <p:spPr>
            <a:xfrm rot="10800000">
              <a:off x="309680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7" name="평행 사변형 26">
              <a:extLst>
                <a:ext uri="{FF2B5EF4-FFF2-40B4-BE49-F238E27FC236}">
                  <a16:creationId xmlns:a16="http://schemas.microsoft.com/office/drawing/2014/main" id="{F626D68B-1ADC-44CD-9B1C-C5EAC5413824}"/>
                </a:ext>
              </a:extLst>
            </p:cNvPr>
            <p:cNvSpPr/>
            <p:nvPr userDrawn="1"/>
          </p:nvSpPr>
          <p:spPr>
            <a:xfrm rot="10800000" flipV="1">
              <a:off x="326415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A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F9314D9D-CADF-4E71-AB48-61DE44C15FF6}"/>
                </a:ext>
              </a:extLst>
            </p:cNvPr>
            <p:cNvSpPr/>
            <p:nvPr userDrawn="1"/>
          </p:nvSpPr>
          <p:spPr>
            <a:xfrm rot="10800000">
              <a:off x="347420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97C8BF91-A069-4EFB-B64B-14E09AB82A33}"/>
                </a:ext>
              </a:extLst>
            </p:cNvPr>
            <p:cNvSpPr/>
            <p:nvPr userDrawn="1"/>
          </p:nvSpPr>
          <p:spPr>
            <a:xfrm rot="10800000" flipV="1">
              <a:off x="364155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V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평행 사변형 29">
              <a:extLst>
                <a:ext uri="{FF2B5EF4-FFF2-40B4-BE49-F238E27FC236}">
                  <a16:creationId xmlns:a16="http://schemas.microsoft.com/office/drawing/2014/main" id="{9F5525FA-8BFC-47F6-8DEF-1251D272CF5D}"/>
                </a:ext>
              </a:extLst>
            </p:cNvPr>
            <p:cNvSpPr/>
            <p:nvPr userDrawn="1"/>
          </p:nvSpPr>
          <p:spPr>
            <a:xfrm rot="10800000">
              <a:off x="380652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A9691F8D-A9AC-4728-AA4D-B26D8CFDF7BC}"/>
                </a:ext>
              </a:extLst>
            </p:cNvPr>
            <p:cNvSpPr/>
            <p:nvPr userDrawn="1"/>
          </p:nvSpPr>
          <p:spPr>
            <a:xfrm rot="10800000" flipV="1">
              <a:off x="3973875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A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8AAFABCC-68C7-4C6B-88D7-505C37EFC5ED}"/>
                </a:ext>
              </a:extLst>
            </p:cNvPr>
            <p:cNvSpPr/>
            <p:nvPr userDrawn="1"/>
          </p:nvSpPr>
          <p:spPr>
            <a:xfrm rot="10800000" flipV="1">
              <a:off x="4143432" y="3156712"/>
              <a:ext cx="650023" cy="726296"/>
            </a:xfrm>
            <a:prstGeom prst="parallelogram">
              <a:avLst>
                <a:gd name="adj" fmla="val 5725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38944" y="2091850"/>
            <a:ext cx="2120729" cy="517996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Ch. 20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15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514350" indent="-514350">
              <a:buSzPct val="100000"/>
              <a:buFont typeface="+mj-lt"/>
              <a:buAutoNum type="arabicPeriod"/>
              <a:defRPr sz="1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5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/>
              <a:t>HTML5 API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439717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오디오와 비디오의 </a:t>
            </a:r>
            <a:r>
              <a:rPr lang="en-US" altLang="ko-KR" dirty="0" err="1"/>
              <a:t>onended</a:t>
            </a:r>
            <a:r>
              <a:rPr lang="en-US" altLang="ko-KR" dirty="0"/>
              <a:t> </a:t>
            </a:r>
            <a:r>
              <a:rPr lang="ko-KR" altLang="en-US" dirty="0" err="1"/>
              <a:t>리스너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onended</a:t>
            </a:r>
            <a:r>
              <a:rPr lang="en-US" altLang="ko-KR" dirty="0"/>
              <a:t> </a:t>
            </a:r>
            <a:r>
              <a:rPr lang="ko-KR" altLang="en-US" dirty="0" err="1"/>
              <a:t>리스너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오디오</a:t>
            </a:r>
            <a:r>
              <a:rPr lang="en-US" altLang="ko-KR" dirty="0"/>
              <a:t>/</a:t>
            </a:r>
            <a:r>
              <a:rPr lang="ko-KR" altLang="en-US" dirty="0"/>
              <a:t>비디오의 재생이 완료되었을 때 호출되는 이벤트 </a:t>
            </a:r>
            <a:r>
              <a:rPr lang="ko-KR" altLang="en-US" dirty="0" err="1"/>
              <a:t>리스너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err="1"/>
              <a:t>리스너</a:t>
            </a:r>
            <a:r>
              <a:rPr lang="ko-KR" altLang="en-US" dirty="0"/>
              <a:t> 작성 사례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loop </a:t>
            </a:r>
            <a:r>
              <a:rPr lang="ko-KR" altLang="en-US" dirty="0"/>
              <a:t>속성이 설정되면 </a:t>
            </a:r>
            <a:r>
              <a:rPr lang="en-US" altLang="ko-KR" dirty="0" err="1"/>
              <a:t>onended</a:t>
            </a:r>
            <a:r>
              <a:rPr lang="en-US" altLang="ko-KR" dirty="0"/>
              <a:t> </a:t>
            </a:r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호출되지 않음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31640" y="2636912"/>
            <a:ext cx="7056784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&lt;audio id="audio"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="media/EmbraceableYou.mp3"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autoplay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controls&gt;&lt;/audio&gt;</a:t>
            </a:r>
          </a:p>
          <a:p>
            <a:pPr defTabSz="180000" fontAlgn="base" latinLnBrk="0"/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&lt;script&gt;</a:t>
            </a: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audio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("audio");</a:t>
            </a: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audio.onended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function (e) {</a:t>
            </a: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	// ended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이벤트 처리 코드 </a:t>
            </a: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}</a:t>
            </a:r>
          </a:p>
          <a:p>
            <a:pPr defTabSz="180000" fontAlgn="base" latinLnBrk="0"/>
            <a:r>
              <a:rPr lang="en-US" altLang="ko-KR" sz="1400" dirty="0"/>
              <a:t>&lt;/script&gt;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5373216"/>
            <a:ext cx="705678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&lt;audio arc="..." loop&gt; &lt;!-- loop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속성이 있으면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ended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이벤트 발생하지 않음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--&gt;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88263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13–4 </a:t>
            </a:r>
            <a:r>
              <a:rPr lang="ko-KR" altLang="en-US" dirty="0"/>
              <a:t>오디오 재생이 끝나면 웹 페이지를 노란색으로 변경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0305" y="1814212"/>
            <a:ext cx="6408712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오디오 재생 종료 </a:t>
            </a:r>
            <a:r>
              <a:rPr lang="en-US" altLang="ko-KR" sz="1200" dirty="0"/>
              <a:t>ended </a:t>
            </a:r>
            <a:r>
              <a:rPr lang="ko-KR" altLang="en-US" sz="1200" dirty="0"/>
              <a:t>이벤트 받기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오디오 연주가 끝나면 배경이 노란색으로 바뀝니다</a:t>
            </a:r>
            <a:r>
              <a:rPr lang="en-US" altLang="ko-KR" sz="1200" dirty="0"/>
              <a:t>.&lt;/h3&gt;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&lt;audio id="audio"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="media/EmbraceableYou.mp3" </a:t>
            </a:r>
            <a:r>
              <a:rPr lang="en-US" altLang="ko-KR" sz="1200" dirty="0" err="1"/>
              <a:t>autoplay</a:t>
            </a:r>
            <a:r>
              <a:rPr lang="en-US" altLang="ko-KR" sz="1200" dirty="0"/>
              <a:t> controls&gt;&lt;/audio&gt;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var</a:t>
            </a:r>
            <a:r>
              <a:rPr lang="en-US" altLang="ko-KR" sz="1200" b="1" dirty="0"/>
              <a:t> audio = </a:t>
            </a:r>
            <a:r>
              <a:rPr lang="en-US" altLang="ko-KR" sz="1200" b="1" dirty="0" err="1"/>
              <a:t>document.getElementById</a:t>
            </a:r>
            <a:r>
              <a:rPr lang="en-US" altLang="ko-KR" sz="1200" b="1" dirty="0"/>
              <a:t>("audio");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audio.onended</a:t>
            </a:r>
            <a:r>
              <a:rPr lang="en-US" altLang="ko-KR" sz="1200" b="1" dirty="0"/>
              <a:t> = function (e) { </a:t>
            </a:r>
            <a:r>
              <a:rPr lang="en-US" altLang="ko-KR" sz="1200" b="1" dirty="0" err="1"/>
              <a:t>document.body.style.backgroundColor</a:t>
            </a:r>
            <a:r>
              <a:rPr lang="en-US" altLang="ko-KR" sz="1200" b="1" dirty="0"/>
              <a:t>="yellow"; 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341" y="4368149"/>
            <a:ext cx="2876053" cy="20518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4681" y="4365104"/>
            <a:ext cx="2880320" cy="20548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00214" y="5229589"/>
            <a:ext cx="1733967" cy="612934"/>
          </a:xfrm>
          <a:prstGeom prst="wedgeRoundRectCallout">
            <a:avLst>
              <a:gd name="adj1" fmla="val -73469"/>
              <a:gd name="adj2" fmla="val 84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재생이 종료되면 </a:t>
            </a:r>
            <a:endParaRPr lang="en-US" altLang="ko-KR" sz="1000" dirty="0"/>
          </a:p>
          <a:p>
            <a:r>
              <a:rPr lang="en-US" altLang="ko-KR" sz="1000" dirty="0"/>
              <a:t>ended </a:t>
            </a:r>
            <a:r>
              <a:rPr lang="ko-KR" altLang="en-US" sz="1000" dirty="0"/>
              <a:t>이벤트 발생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배경색을 노란색으로 변경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4675" y="1293061"/>
            <a:ext cx="72903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onended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YDVYGOStd11"/>
              </a:rPr>
              <a:t>리스너를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 활용하여 오디오 재생이 끝나면 전체 배경을 노란색으로 변경하라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404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미디어 소스 변경</a:t>
            </a:r>
            <a:r>
              <a:rPr lang="en-US" altLang="ko-KR" dirty="0"/>
              <a:t>/</a:t>
            </a:r>
            <a:r>
              <a:rPr lang="ko-KR" altLang="en-US" dirty="0"/>
              <a:t>미디어 로드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현재 재생 중인 미디어 변경</a:t>
            </a:r>
            <a:endParaRPr lang="en-US" altLang="ko-KR" dirty="0"/>
          </a:p>
          <a:p>
            <a:pPr lvl="1"/>
            <a:r>
              <a:rPr lang="ko-KR" altLang="en-US" dirty="0"/>
              <a:t>다음 </a:t>
            </a:r>
            <a:r>
              <a:rPr lang="en-US" altLang="ko-KR" dirty="0"/>
              <a:t>3 </a:t>
            </a:r>
            <a:r>
              <a:rPr lang="ko-KR" altLang="en-US" dirty="0"/>
              <a:t>단계 필요</a:t>
            </a:r>
            <a:endParaRPr lang="en-US" altLang="ko-KR" dirty="0"/>
          </a:p>
          <a:p>
            <a:pPr marL="784860" lvl="2" fontAlgn="base" latinLnBrk="0">
              <a:lnSpc>
                <a:spcPct val="140000"/>
              </a:lnSpc>
            </a:pPr>
            <a:r>
              <a:rPr lang="en-US" altLang="ko-KR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audio.src</a:t>
            </a: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="media/Aegukga.mp3"; // </a:t>
            </a:r>
            <a:r>
              <a:rPr lang="ko-KR" altLang="en-US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새로운 미디어 지정</a:t>
            </a:r>
            <a:endParaRPr lang="ko-KR" altLang="en-US" kern="0" dirty="0">
              <a:solidFill>
                <a:srgbClr val="000000"/>
              </a:solidFill>
              <a:latin typeface="굴림" panose="020B0600000101010101" pitchFamily="50" charset="-127"/>
            </a:endParaRPr>
          </a:p>
          <a:p>
            <a:pPr marL="784860" lvl="2" fontAlgn="base" latinLnBrk="0">
              <a:lnSpc>
                <a:spcPct val="140000"/>
              </a:lnSpc>
            </a:pPr>
            <a:r>
              <a:rPr lang="en-US" altLang="ko-KR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audio.load</a:t>
            </a: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 // </a:t>
            </a:r>
            <a:r>
              <a:rPr lang="en-US" altLang="ko-KR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src</a:t>
            </a:r>
            <a:r>
              <a:rPr lang="ko-KR" altLang="en-US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 지정된 미디어 새로 로딩</a:t>
            </a: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생략 가능</a:t>
            </a:r>
            <a:endParaRPr lang="ko-KR" altLang="en-US" kern="0" dirty="0">
              <a:solidFill>
                <a:srgbClr val="000000"/>
              </a:solidFill>
              <a:latin typeface="굴림" panose="020B0600000101010101" pitchFamily="50" charset="-127"/>
            </a:endParaRPr>
          </a:p>
          <a:p>
            <a:pPr marL="784860" lvl="2" fontAlgn="base" latinLnBrk="0">
              <a:lnSpc>
                <a:spcPct val="140000"/>
              </a:lnSpc>
            </a:pPr>
            <a:r>
              <a:rPr lang="en-US" altLang="ko-KR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audio.play</a:t>
            </a: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 // </a:t>
            </a:r>
            <a:r>
              <a:rPr lang="ko-KR" altLang="en-US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로딩된 미디어 재생</a:t>
            </a:r>
            <a:endParaRPr lang="ko-KR" altLang="en-US" kern="0" dirty="0">
              <a:solidFill>
                <a:srgbClr val="000000"/>
              </a:solidFill>
              <a:latin typeface="굴림" panose="020B0600000101010101" pitchFamily="50" charset="-127"/>
            </a:endParaRP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326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위치 정보 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/>
              <a:t>HTML5</a:t>
            </a:r>
            <a:r>
              <a:rPr lang="ko-KR" altLang="en-US" sz="2000" dirty="0"/>
              <a:t>의 위치 정보 서비스란</a:t>
            </a:r>
            <a:r>
              <a:rPr lang="en-US" altLang="ko-KR" sz="2000" dirty="0"/>
              <a:t>?</a:t>
            </a:r>
            <a:endParaRPr lang="ko-KR" altLang="en-US" sz="2000" dirty="0"/>
          </a:p>
          <a:p>
            <a:pPr lvl="1"/>
            <a:r>
              <a:rPr lang="ko-KR" altLang="en-US" sz="1800" dirty="0"/>
              <a:t>컴퓨터</a:t>
            </a:r>
            <a:r>
              <a:rPr lang="en-US" altLang="ko-KR" sz="1800" dirty="0"/>
              <a:t>/</a:t>
            </a:r>
            <a:r>
              <a:rPr lang="ko-KR" altLang="en-US" sz="1800" dirty="0" err="1"/>
              <a:t>모바일</a:t>
            </a:r>
            <a:r>
              <a:rPr lang="ko-KR" altLang="en-US" sz="1800" dirty="0"/>
              <a:t> 장치의 위도와 경도를 자바스크립트 코드에게 공급</a:t>
            </a:r>
            <a:endParaRPr lang="en-US" altLang="ko-KR" sz="1800" dirty="0"/>
          </a:p>
          <a:p>
            <a:r>
              <a:rPr lang="en-US" altLang="ko-KR" sz="2000" dirty="0"/>
              <a:t>geolocation </a:t>
            </a:r>
            <a:r>
              <a:rPr lang="ko-KR" altLang="en-US" sz="2000" dirty="0"/>
              <a:t>객체</a:t>
            </a:r>
            <a:endParaRPr lang="en-US" altLang="ko-KR" sz="2000" dirty="0"/>
          </a:p>
          <a:p>
            <a:pPr lvl="1"/>
            <a:r>
              <a:rPr lang="ko-KR" altLang="en-US" sz="1800" dirty="0"/>
              <a:t>위치 정보 서비스를 제공하는 자바스크립트 객체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위치 정보 서비스 </a:t>
            </a:r>
            <a:r>
              <a:rPr lang="en-US" altLang="ko-KR" sz="1800" dirty="0"/>
              <a:t>2</a:t>
            </a:r>
            <a:r>
              <a:rPr lang="ko-KR" altLang="en-US" sz="1800" dirty="0"/>
              <a:t>가지</a:t>
            </a:r>
            <a:endParaRPr lang="en-US" altLang="ko-KR" sz="1800" dirty="0"/>
          </a:p>
          <a:p>
            <a:pPr lvl="2"/>
            <a:r>
              <a:rPr lang="ko-KR" altLang="en-US" sz="1600" dirty="0"/>
              <a:t>현재 위치 서비스 </a:t>
            </a:r>
            <a:r>
              <a:rPr lang="en-US" altLang="ko-KR" sz="1600" dirty="0"/>
              <a:t>: </a:t>
            </a:r>
            <a:r>
              <a:rPr lang="ko-KR" altLang="en-US" sz="1600" dirty="0"/>
              <a:t>요청 시 현재 위치를 알려주는 서비스</a:t>
            </a:r>
            <a:endParaRPr lang="en-US" altLang="ko-KR" sz="1600" dirty="0"/>
          </a:p>
          <a:p>
            <a:pPr lvl="2"/>
            <a:r>
              <a:rPr lang="ko-KR" altLang="en-US" sz="1600" dirty="0"/>
              <a:t>반복 위치 서비스 </a:t>
            </a:r>
            <a:r>
              <a:rPr lang="en-US" altLang="ko-KR" sz="1600" dirty="0"/>
              <a:t>: </a:t>
            </a:r>
            <a:r>
              <a:rPr lang="ko-KR" altLang="en-US" sz="1600" dirty="0"/>
              <a:t>위치가 변경될 때마다 반복하여 알려주는 서비스</a:t>
            </a:r>
            <a:endParaRPr lang="en-US" altLang="ko-KR" sz="16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브라우저의 위치 정보 서비스 지원 여부</a:t>
            </a:r>
            <a:endParaRPr lang="en-US" altLang="ko-KR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97009" y="2780928"/>
            <a:ext cx="460851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navigator.geolocation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window.navigator.geolocation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97009" y="5913476"/>
            <a:ext cx="460851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if(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navigator.geolocation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{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브라우저가 위치 정보 서비스를 제공한다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4221088"/>
            <a:ext cx="7431442" cy="137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14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현재 위치 얻기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현재 위치 얻기</a:t>
            </a:r>
            <a:endParaRPr lang="en-US" altLang="ko-KR" dirty="0"/>
          </a:p>
          <a:p>
            <a:pPr lvl="1"/>
            <a:r>
              <a:rPr lang="en-US" altLang="ko-KR" dirty="0" err="1"/>
              <a:t>getCurrentPosition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ko-KR" altLang="en-US" dirty="0"/>
              <a:t> 호출</a:t>
            </a:r>
            <a:endParaRPr lang="en-US" altLang="ko-KR" dirty="0"/>
          </a:p>
          <a:p>
            <a:pPr lvl="2"/>
            <a:r>
              <a:rPr lang="en-US" altLang="ko-KR" dirty="0" err="1"/>
              <a:t>getCurrentPosition</a:t>
            </a:r>
            <a:r>
              <a:rPr lang="en-US" altLang="ko-KR" dirty="0"/>
              <a:t>()</a:t>
            </a:r>
            <a:r>
              <a:rPr lang="ko-KR" altLang="en-US" dirty="0"/>
              <a:t>은 호출 즉시 현재 위치를 </a:t>
            </a:r>
            <a:r>
              <a:rPr lang="ko-KR" altLang="en-US" dirty="0" err="1"/>
              <a:t>리턴하는</a:t>
            </a:r>
            <a:r>
              <a:rPr lang="ko-KR" altLang="en-US" dirty="0"/>
              <a:t> 것이 아님</a:t>
            </a:r>
            <a:endParaRPr lang="en-US" altLang="ko-KR" dirty="0"/>
          </a:p>
          <a:p>
            <a:pPr lvl="2"/>
            <a:r>
              <a:rPr lang="ko-KR" altLang="en-US" dirty="0"/>
              <a:t>위치가 파악되면 호출될 </a:t>
            </a:r>
            <a:r>
              <a:rPr lang="ko-KR" altLang="en-US" dirty="0" err="1"/>
              <a:t>콜백</a:t>
            </a:r>
            <a:r>
              <a:rPr lang="ko-KR" altLang="en-US" dirty="0"/>
              <a:t> 함수 </a:t>
            </a:r>
            <a:r>
              <a:rPr lang="en-US" altLang="ko-KR" dirty="0" err="1"/>
              <a:t>positionCallback</a:t>
            </a:r>
            <a:r>
              <a:rPr lang="en-US" altLang="ko-KR" dirty="0"/>
              <a:t>(Position)</a:t>
            </a:r>
            <a:r>
              <a:rPr lang="ko-KR" altLang="en-US" dirty="0"/>
              <a:t> 등록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996952"/>
            <a:ext cx="7416824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navigator.geolocation.getCurrentPosition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(found);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found()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를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콜백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함수로 등록</a:t>
            </a: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위치가 파악되면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found()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호출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위치 정보가 있는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position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객체가 매개 변수로 전달</a:t>
            </a: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found(position)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{ </a:t>
            </a: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lat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position.coords.latitude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위도</a:t>
            </a:r>
          </a:p>
          <a:p>
            <a:pPr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lon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position.coords.longitude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경도</a:t>
            </a:r>
          </a:p>
          <a:p>
            <a:pPr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alert("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현재위치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 +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lat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+ ", " +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lon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+ ")");</a:t>
            </a: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6951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13-5 </a:t>
            </a:r>
            <a:r>
              <a:rPr lang="en-US" altLang="ko-KR" dirty="0" err="1"/>
              <a:t>getCurrentPosition</a:t>
            </a:r>
            <a:r>
              <a:rPr lang="en-US" altLang="ko-KR" dirty="0"/>
              <a:t>()</a:t>
            </a:r>
            <a:r>
              <a:rPr lang="ko-KR" altLang="en-US" dirty="0"/>
              <a:t>로 현재 위치파악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86046" y="976762"/>
            <a:ext cx="6552728" cy="57861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</a:t>
            </a:r>
          </a:p>
          <a:p>
            <a:pPr defTabSz="180000"/>
            <a:r>
              <a:rPr lang="en-US" altLang="ko-KR" sz="1000" dirty="0"/>
              <a:t>&lt;head&gt;&lt;title&gt;</a:t>
            </a:r>
            <a:r>
              <a:rPr lang="en-US" altLang="ko-KR" sz="1000" dirty="0" err="1"/>
              <a:t>getCurrentPosition</a:t>
            </a:r>
            <a:r>
              <a:rPr lang="en-US" altLang="ko-KR" sz="1000" dirty="0"/>
              <a:t>()</a:t>
            </a:r>
            <a:r>
              <a:rPr lang="ko-KR" altLang="en-US" sz="1000" dirty="0"/>
              <a:t>로 현재 위치 파악</a:t>
            </a:r>
            <a:r>
              <a:rPr lang="en-US" altLang="ko-KR" sz="1000" dirty="0"/>
              <a:t>&lt;/title&gt;&lt;/head&gt;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</a:t>
            </a:r>
            <a:r>
              <a:rPr lang="en-US" altLang="ko-KR" sz="1000" dirty="0" err="1"/>
              <a:t>getCurrentPosition</a:t>
            </a:r>
            <a:r>
              <a:rPr lang="en-US" altLang="ko-KR" sz="1000" dirty="0"/>
              <a:t>()</a:t>
            </a:r>
            <a:r>
              <a:rPr lang="ko-KR" altLang="en-US" sz="1000" dirty="0"/>
              <a:t>로 현재 위치 파악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&lt;div id="</a:t>
            </a:r>
            <a:r>
              <a:rPr lang="en-US" altLang="ko-KR" sz="1000" dirty="0" err="1"/>
              <a:t>msg</a:t>
            </a:r>
            <a:r>
              <a:rPr lang="en-US" altLang="ko-KR" sz="1000" dirty="0"/>
              <a:t>"&gt;</a:t>
            </a:r>
            <a:r>
              <a:rPr lang="ko-KR" altLang="en-US" sz="1000" dirty="0"/>
              <a:t>이곳에  위치 정보 출력</a:t>
            </a:r>
            <a:r>
              <a:rPr lang="en-US" altLang="ko-KR" sz="1000" dirty="0"/>
              <a:t>&lt;/div&gt;</a:t>
            </a:r>
          </a:p>
          <a:p>
            <a:pPr defTabSz="180000"/>
            <a:r>
              <a:rPr lang="en-US" altLang="ko-KR" sz="1000" b="1" dirty="0"/>
              <a:t>&lt;div id="map"&gt;&lt;/div&gt;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dirty="0"/>
              <a:t>if(!</a:t>
            </a:r>
            <a:r>
              <a:rPr lang="en-US" altLang="ko-KR" sz="1000" dirty="0" err="1"/>
              <a:t>navigator.geolocation</a:t>
            </a:r>
            <a:r>
              <a:rPr lang="en-US" altLang="ko-KR" sz="1000" dirty="0"/>
              <a:t>) </a:t>
            </a:r>
          </a:p>
          <a:p>
            <a:pPr defTabSz="180000"/>
            <a:r>
              <a:rPr lang="en-US" altLang="ko-KR" sz="1000" dirty="0"/>
              <a:t>	alert("</a:t>
            </a:r>
            <a:r>
              <a:rPr lang="ko-KR" altLang="en-US" sz="1000" dirty="0"/>
              <a:t>지원하지 않음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else // found() </a:t>
            </a:r>
            <a:r>
              <a:rPr lang="ko-KR" altLang="en-US" sz="1000" dirty="0" err="1"/>
              <a:t>콜백</a:t>
            </a:r>
            <a:r>
              <a:rPr lang="ko-KR" altLang="en-US" sz="1000" dirty="0"/>
              <a:t> 함수 등록</a:t>
            </a:r>
            <a:endParaRPr lang="en-US" altLang="ko-KR" sz="1000" dirty="0"/>
          </a:p>
          <a:p>
            <a:pPr defTabSz="180000"/>
            <a:r>
              <a:rPr lang="en-US" altLang="ko-KR" sz="1000" b="1" dirty="0"/>
              <a:t>	</a:t>
            </a:r>
            <a:r>
              <a:rPr lang="en-US" altLang="ko-KR" sz="1000" b="1" dirty="0" err="1"/>
              <a:t>navigator.geolocation.getCurrentPosition</a:t>
            </a:r>
            <a:r>
              <a:rPr lang="en-US" altLang="ko-KR" sz="1000" b="1" dirty="0"/>
              <a:t>(found);</a:t>
            </a:r>
            <a:r>
              <a:rPr lang="en-US" altLang="ko-KR" sz="1000" dirty="0"/>
              <a:t> </a:t>
            </a:r>
            <a:endParaRPr lang="ko-KR" altLang="en-US" sz="1000" dirty="0"/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dirty="0"/>
              <a:t>// </a:t>
            </a:r>
            <a:r>
              <a:rPr lang="ko-KR" altLang="en-US" sz="1000" dirty="0"/>
              <a:t>위치가 파악되면 </a:t>
            </a:r>
            <a:r>
              <a:rPr lang="en-US" altLang="ko-KR" sz="1000" dirty="0"/>
              <a:t>found()</a:t>
            </a:r>
            <a:r>
              <a:rPr lang="ko-KR" altLang="en-US" sz="1000" dirty="0"/>
              <a:t>가 호출</a:t>
            </a:r>
            <a:r>
              <a:rPr lang="en-US" altLang="ko-KR" sz="1000" dirty="0"/>
              <a:t> </a:t>
            </a:r>
          </a:p>
          <a:p>
            <a:pPr defTabSz="180000"/>
            <a:r>
              <a:rPr lang="en-US" altLang="ko-KR" sz="1000" dirty="0"/>
              <a:t>// </a:t>
            </a:r>
            <a:r>
              <a:rPr lang="ko-KR" altLang="en-US" sz="1000" dirty="0"/>
              <a:t>위치 정보 들어 있는 </a:t>
            </a:r>
            <a:r>
              <a:rPr lang="en-US" altLang="ko-KR" sz="1000" dirty="0"/>
              <a:t>position </a:t>
            </a:r>
            <a:r>
              <a:rPr lang="ko-KR" altLang="en-US" sz="1000" dirty="0" err="1"/>
              <a:t>객가</a:t>
            </a:r>
            <a:r>
              <a:rPr lang="ko-KR" altLang="en-US" sz="1000" dirty="0"/>
              <a:t> 매개 변수로 넘어온다</a:t>
            </a:r>
            <a:r>
              <a:rPr lang="en-US" altLang="ko-KR" sz="1000" dirty="0"/>
              <a:t>.</a:t>
            </a:r>
          </a:p>
          <a:p>
            <a:pPr defTabSz="180000"/>
            <a:r>
              <a:rPr lang="en-US" altLang="ko-KR" sz="1000" b="1" dirty="0"/>
              <a:t>function found(position)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 now = new Date(</a:t>
            </a:r>
            <a:r>
              <a:rPr lang="en-US" altLang="ko-KR" sz="1000" b="1" dirty="0" err="1"/>
              <a:t>position.timestamp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lat</a:t>
            </a:r>
            <a:r>
              <a:rPr lang="en-US" altLang="ko-KR" sz="1000" dirty="0"/>
              <a:t> = </a:t>
            </a:r>
            <a:r>
              <a:rPr lang="en-US" altLang="ko-KR" sz="1000" b="1" dirty="0" err="1"/>
              <a:t>position.coords.latitude</a:t>
            </a:r>
            <a:r>
              <a:rPr lang="en-US" altLang="ko-KR" sz="1000" dirty="0"/>
              <a:t>; // </a:t>
            </a:r>
            <a:r>
              <a:rPr lang="ko-KR" altLang="en-US" sz="1000" dirty="0"/>
              <a:t>위도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lon</a:t>
            </a:r>
            <a:r>
              <a:rPr lang="en-US" altLang="ko-KR" sz="1000" dirty="0"/>
              <a:t> = </a:t>
            </a:r>
            <a:r>
              <a:rPr lang="en-US" altLang="ko-KR" sz="1000" b="1" dirty="0" err="1"/>
              <a:t>position.coords.longitude</a:t>
            </a:r>
            <a:r>
              <a:rPr lang="en-US" altLang="ko-KR" sz="1000" dirty="0"/>
              <a:t>; // </a:t>
            </a:r>
            <a:r>
              <a:rPr lang="ko-KR" altLang="en-US" sz="1000" dirty="0"/>
              <a:t>경도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acc</a:t>
            </a:r>
            <a:r>
              <a:rPr lang="en-US" altLang="ko-KR" sz="1000" dirty="0"/>
              <a:t> = </a:t>
            </a:r>
            <a:r>
              <a:rPr lang="en-US" altLang="ko-KR" sz="1000" b="1" dirty="0" err="1"/>
              <a:t>position.coords.accuracy</a:t>
            </a:r>
            <a:r>
              <a:rPr lang="en-US" altLang="ko-KR" sz="1000" dirty="0"/>
              <a:t>; // </a:t>
            </a:r>
            <a:r>
              <a:rPr lang="ko-KR" altLang="en-US" sz="1000" dirty="0"/>
              <a:t>정확도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dirty="0"/>
              <a:t>	// </a:t>
            </a:r>
            <a:r>
              <a:rPr lang="ko-KR" altLang="en-US" sz="1000" dirty="0"/>
              <a:t>위도와 경도의 소수점 이하 자리가 너무 길어 유효 숫자 </a:t>
            </a:r>
            <a:r>
              <a:rPr lang="en-US" altLang="ko-KR" sz="1000" dirty="0"/>
              <a:t>6</a:t>
            </a:r>
            <a:r>
              <a:rPr lang="ko-KR" altLang="en-US" sz="1000" dirty="0"/>
              <a:t>자리로 </a:t>
            </a:r>
            <a:r>
              <a:rPr lang="ko-KR" altLang="en-US" sz="1000" dirty="0" err="1"/>
              <a:t>짜름</a:t>
            </a:r>
            <a:endParaRPr lang="ko-KR" altLang="en-US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lat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lat.toPrecision</a:t>
            </a:r>
            <a:r>
              <a:rPr lang="en-US" altLang="ko-KR" sz="1000" dirty="0"/>
              <a:t>(6); </a:t>
            </a:r>
            <a:r>
              <a:rPr lang="en-US" altLang="ko-KR" sz="1000" dirty="0" err="1"/>
              <a:t>lon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lon.toPrecision</a:t>
            </a:r>
            <a:r>
              <a:rPr lang="en-US" altLang="ko-KR" sz="1000" dirty="0"/>
              <a:t>(6); 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 text = "</a:t>
            </a:r>
            <a:r>
              <a:rPr lang="ko-KR" altLang="en-US" sz="1000" dirty="0"/>
              <a:t>현재 시간 </a:t>
            </a:r>
            <a:r>
              <a:rPr lang="en-US" altLang="ko-KR" sz="1000" dirty="0"/>
              <a:t>"</a:t>
            </a:r>
            <a:r>
              <a:rPr lang="ko-KR" altLang="en-US" sz="1000" dirty="0"/>
              <a:t> </a:t>
            </a:r>
            <a:r>
              <a:rPr lang="en-US" altLang="ko-KR" sz="1000" dirty="0"/>
              <a:t>+ </a:t>
            </a:r>
            <a:r>
              <a:rPr lang="en-US" altLang="ko-KR" sz="1000" dirty="0" err="1"/>
              <a:t>now.toUTCString</a:t>
            </a:r>
            <a:r>
              <a:rPr lang="en-US" altLang="ko-KR" sz="1000" dirty="0"/>
              <a:t>()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text += "</a:t>
            </a:r>
            <a:r>
              <a:rPr lang="ko-KR" altLang="en-US" sz="1000" dirty="0"/>
              <a:t>현재 위치 </a:t>
            </a:r>
            <a:r>
              <a:rPr lang="en-US" altLang="ko-KR" sz="1000" dirty="0"/>
              <a:t>(</a:t>
            </a:r>
            <a:r>
              <a:rPr lang="ko-KR" altLang="en-US" sz="1000" dirty="0"/>
              <a:t>위도 </a:t>
            </a:r>
            <a:r>
              <a:rPr lang="en-US" altLang="ko-KR" sz="1000" dirty="0"/>
              <a:t>"</a:t>
            </a:r>
            <a:r>
              <a:rPr lang="ko-KR" altLang="en-US" sz="1000" dirty="0"/>
              <a:t> </a:t>
            </a:r>
            <a:r>
              <a:rPr lang="en-US" altLang="ko-KR" sz="1000" dirty="0"/>
              <a:t>+ </a:t>
            </a:r>
            <a:r>
              <a:rPr lang="en-US" altLang="ko-KR" sz="1000" dirty="0" err="1"/>
              <a:t>lat</a:t>
            </a:r>
            <a:r>
              <a:rPr lang="en-US" altLang="ko-KR" sz="1000" dirty="0"/>
              <a:t> + "°, </a:t>
            </a:r>
            <a:r>
              <a:rPr lang="ko-KR" altLang="en-US" sz="1000" dirty="0"/>
              <a:t>경도 </a:t>
            </a:r>
            <a:r>
              <a:rPr lang="en-US" altLang="ko-KR" sz="1000" dirty="0"/>
              <a:t>"</a:t>
            </a:r>
            <a:r>
              <a:rPr lang="ko-KR" altLang="en-US" sz="1000" dirty="0"/>
              <a:t> </a:t>
            </a:r>
            <a:r>
              <a:rPr lang="en-US" altLang="ko-KR" sz="1000" dirty="0"/>
              <a:t>+ </a:t>
            </a:r>
            <a:r>
              <a:rPr lang="en-US" altLang="ko-KR" sz="1000" dirty="0" err="1"/>
              <a:t>lon</a:t>
            </a:r>
            <a:r>
              <a:rPr lang="en-US" altLang="ko-KR" sz="1000" dirty="0"/>
              <a:t> + "°)&lt;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text += "</a:t>
            </a:r>
            <a:r>
              <a:rPr lang="ko-KR" altLang="en-US" sz="1000" dirty="0"/>
              <a:t>정확도 </a:t>
            </a:r>
            <a:r>
              <a:rPr lang="en-US" altLang="ko-KR" sz="1000" dirty="0"/>
              <a:t>"</a:t>
            </a:r>
            <a:r>
              <a:rPr lang="ko-KR" altLang="en-US" sz="1000" dirty="0"/>
              <a:t> </a:t>
            </a:r>
            <a:r>
              <a:rPr lang="en-US" altLang="ko-KR" sz="1000" dirty="0"/>
              <a:t>+ </a:t>
            </a:r>
            <a:r>
              <a:rPr lang="en-US" altLang="ko-KR" sz="1000" dirty="0" err="1"/>
              <a:t>acc</a:t>
            </a:r>
            <a:r>
              <a:rPr lang="en-US" altLang="ko-KR" sz="1000" dirty="0"/>
              <a:t> + "m&lt;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 err="1"/>
              <a:t>document.getElementById</a:t>
            </a:r>
            <a:r>
              <a:rPr lang="en-US" altLang="ko-KR" sz="1000" b="1" dirty="0"/>
              <a:t>("</a:t>
            </a:r>
            <a:r>
              <a:rPr lang="en-US" altLang="ko-KR" sz="1000" b="1" dirty="0" err="1"/>
              <a:t>msg</a:t>
            </a:r>
            <a:r>
              <a:rPr lang="en-US" altLang="ko-KR" sz="1000" b="1" dirty="0"/>
              <a:t>").</a:t>
            </a:r>
            <a:r>
              <a:rPr lang="en-US" altLang="ko-KR" sz="1000" b="1" dirty="0" err="1"/>
              <a:t>innerHTML</a:t>
            </a:r>
            <a:r>
              <a:rPr lang="en-US" altLang="ko-KR" sz="1000" b="1" dirty="0"/>
              <a:t> = text;</a:t>
            </a:r>
          </a:p>
          <a:p>
            <a:pPr defTabSz="180000"/>
            <a:r>
              <a:rPr lang="en-US" altLang="ko-KR" sz="1000" dirty="0"/>
              <a:t>    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img</a:t>
            </a:r>
            <a:r>
              <a:rPr lang="en-US" altLang="ko-KR" sz="1000" dirty="0"/>
              <a:t> = new Image();</a:t>
            </a:r>
          </a:p>
          <a:p>
            <a:pPr defTabSz="180000"/>
            <a:r>
              <a:rPr lang="en-US" altLang="ko-KR" sz="1000" dirty="0"/>
              <a:t>    </a:t>
            </a:r>
            <a:r>
              <a:rPr lang="en-US" altLang="ko-KR" sz="1000" dirty="0" err="1"/>
              <a:t>img.src</a:t>
            </a:r>
            <a:r>
              <a:rPr lang="en-US" altLang="ko-KR" sz="1000" dirty="0"/>
              <a:t> = "https://maps.googleapis.com/maps/</a:t>
            </a:r>
            <a:r>
              <a:rPr lang="en-US" altLang="ko-KR" sz="1000" dirty="0" err="1"/>
              <a:t>api</a:t>
            </a:r>
            <a:r>
              <a:rPr lang="en-US" altLang="ko-KR" sz="1000" dirty="0"/>
              <a:t>/</a:t>
            </a:r>
            <a:r>
              <a:rPr lang="en-US" altLang="ko-KR" sz="1000" dirty="0" err="1"/>
              <a:t>staticmap?center</a:t>
            </a:r>
            <a:r>
              <a:rPr lang="en-US" altLang="ko-KR" sz="1000" dirty="0"/>
              <a:t>=" + </a:t>
            </a:r>
            <a:r>
              <a:rPr lang="en-US" altLang="ko-KR" sz="1000" dirty="0" err="1"/>
              <a:t>lat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    + "," + </a:t>
            </a:r>
            <a:r>
              <a:rPr lang="en-US" altLang="ko-KR" sz="1000" dirty="0" err="1"/>
              <a:t>lon</a:t>
            </a:r>
            <a:r>
              <a:rPr lang="en-US" altLang="ko-KR" sz="1000" dirty="0"/>
              <a:t> + "&amp;zoom=13&amp;size=400x300&amp;sensor=</a:t>
            </a:r>
            <a:r>
              <a:rPr lang="en-US" altLang="ko-KR" sz="1000" dirty="0" err="1"/>
              <a:t>false&amp;markers</a:t>
            </a:r>
            <a:r>
              <a:rPr lang="en-US" altLang="ko-KR" sz="1000" dirty="0"/>
              <a:t>=color:red%7Clabel:C%7C"+lat +"," +</a:t>
            </a:r>
            <a:r>
              <a:rPr lang="en-US" altLang="ko-KR" sz="1000" dirty="0" err="1"/>
              <a:t>lon</a:t>
            </a:r>
            <a:r>
              <a:rPr lang="en-US" altLang="ko-KR" sz="1000" dirty="0"/>
              <a:t>;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ko-KR" altLang="en-US" sz="1000" dirty="0"/>
              <a:t>    </a:t>
            </a:r>
            <a:r>
              <a:rPr lang="en-US" altLang="ko-KR" sz="1000" b="1" dirty="0" err="1"/>
              <a:t>document.getElementById</a:t>
            </a:r>
            <a:r>
              <a:rPr lang="en-US" altLang="ko-KR" sz="1000" b="1" dirty="0"/>
              <a:t>("map").</a:t>
            </a:r>
            <a:r>
              <a:rPr lang="en-US" altLang="ko-KR" sz="1000" b="1" dirty="0" err="1"/>
              <a:t>appendChild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img</a:t>
            </a:r>
            <a:r>
              <a:rPr lang="en-US" altLang="ko-KR" sz="1000" b="1" dirty="0"/>
              <a:t>); </a:t>
            </a:r>
            <a:r>
              <a:rPr lang="en-US" altLang="ko-KR" sz="1000" dirty="0"/>
              <a:t>// </a:t>
            </a:r>
            <a:r>
              <a:rPr lang="ko-KR" altLang="en-US" sz="1000" dirty="0" err="1"/>
              <a:t>구글</a:t>
            </a:r>
            <a:r>
              <a:rPr lang="ko-KR" altLang="en-US" sz="1000" dirty="0"/>
              <a:t> 지도 이미지를 </a:t>
            </a:r>
            <a:r>
              <a:rPr lang="en-US" altLang="ko-KR" sz="1000" dirty="0"/>
              <a:t>div</a:t>
            </a:r>
            <a:r>
              <a:rPr lang="ko-KR" altLang="en-US" sz="1000" dirty="0"/>
              <a:t>의 자식으로 붙임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&lt;/script&gt;&lt;/body&gt;&lt;/html&gt;</a:t>
            </a:r>
            <a:endParaRPr lang="ko-KR" altLang="en-US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088" y="1159098"/>
            <a:ext cx="3312368" cy="411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22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삼성 </a:t>
            </a:r>
            <a:r>
              <a:rPr lang="ko-KR" altLang="en-US" dirty="0" err="1"/>
              <a:t>갤럭시</a:t>
            </a:r>
            <a:r>
              <a:rPr lang="ko-KR" altLang="en-US" dirty="0"/>
              <a:t> 탭에서도 잘 동작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628800"/>
            <a:ext cx="3258189" cy="45162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427984" y="1606000"/>
            <a:ext cx="41398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lt"/>
              </a:rPr>
              <a:t>Google Geolocation </a:t>
            </a:r>
            <a:r>
              <a:rPr lang="ko-KR" altLang="en-US" sz="1400" dirty="0">
                <a:latin typeface="+mj-lt"/>
              </a:rPr>
              <a:t>서비스를 받기 위해서는 </a:t>
            </a:r>
            <a:r>
              <a:rPr lang="en-US" altLang="ko-KR" sz="1400" dirty="0">
                <a:latin typeface="+mj-lt"/>
              </a:rPr>
              <a:t>API_KEY</a:t>
            </a:r>
            <a:r>
              <a:rPr lang="ko-KR" altLang="en-US" sz="1400" dirty="0">
                <a:latin typeface="+mj-lt"/>
              </a:rPr>
              <a:t>를 </a:t>
            </a:r>
            <a:r>
              <a:rPr lang="en-US" altLang="ko-KR" sz="1400" dirty="0">
                <a:latin typeface="+mj-lt"/>
              </a:rPr>
              <a:t>Google Developers Console</a:t>
            </a:r>
            <a:r>
              <a:rPr lang="ko-KR" altLang="en-US" sz="1400" dirty="0">
                <a:latin typeface="+mj-lt"/>
              </a:rPr>
              <a:t>에서 발급받아 사용해야 함</a:t>
            </a:r>
            <a:r>
              <a:rPr lang="en-US" altLang="ko-KR" sz="1400" dirty="0">
                <a:latin typeface="+mj-lt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현재 대부분 </a:t>
            </a:r>
            <a:r>
              <a:rPr lang="ko-KR" altLang="en-US" sz="1400" dirty="0" err="1">
                <a:latin typeface="+mj-lt"/>
              </a:rPr>
              <a:t>모바일</a:t>
            </a:r>
            <a:r>
              <a:rPr lang="ko-KR" altLang="en-US" sz="1400" dirty="0">
                <a:latin typeface="+mj-lt"/>
              </a:rPr>
              <a:t> 장치에서는 </a:t>
            </a:r>
            <a:r>
              <a:rPr lang="en-US" altLang="ko-KR" sz="1400" dirty="0">
                <a:latin typeface="+mj-lt"/>
              </a:rPr>
              <a:t>API_KEY</a:t>
            </a:r>
            <a:r>
              <a:rPr lang="ko-KR" altLang="en-US" sz="1400" dirty="0">
                <a:latin typeface="+mj-lt"/>
              </a:rPr>
              <a:t>가 받아져 있기 때문에 이 예제는 </a:t>
            </a:r>
            <a:r>
              <a:rPr lang="ko-KR" altLang="en-US" sz="1400" dirty="0" err="1">
                <a:latin typeface="+mj-lt"/>
              </a:rPr>
              <a:t>모바일</a:t>
            </a:r>
            <a:r>
              <a:rPr lang="ko-KR" altLang="en-US" sz="1400" dirty="0">
                <a:latin typeface="+mj-lt"/>
              </a:rPr>
              <a:t> 단말기에서는 잘 작동함</a:t>
            </a:r>
          </a:p>
        </p:txBody>
      </p:sp>
    </p:spTree>
    <p:extLst>
      <p:ext uri="{BB962C8B-B14F-4D97-AF65-F5344CB8AC3E}">
        <p14:creationId xmlns:p14="http://schemas.microsoft.com/office/powerpoint/2010/main" val="3875988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반복 위치 서비스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위치 변경 시마다 현재 위치 얻기</a:t>
            </a:r>
            <a:endParaRPr lang="en-US" altLang="ko-KR" dirty="0"/>
          </a:p>
          <a:p>
            <a:pPr lvl="1"/>
            <a:r>
              <a:rPr lang="en-US" altLang="ko-KR" dirty="0" err="1"/>
              <a:t>watchPosition</a:t>
            </a:r>
            <a:r>
              <a:rPr lang="en-US" altLang="ko-KR" dirty="0"/>
              <a:t>() </a:t>
            </a:r>
            <a:r>
              <a:rPr lang="ko-KR" altLang="en-US" dirty="0"/>
              <a:t>호출</a:t>
            </a:r>
            <a:endParaRPr lang="en-US" altLang="ko-KR" dirty="0"/>
          </a:p>
          <a:p>
            <a:pPr lvl="2"/>
            <a:r>
              <a:rPr lang="ko-KR" altLang="en-US" dirty="0"/>
              <a:t>위치가 변경될 때마다 호출되는 </a:t>
            </a:r>
            <a:r>
              <a:rPr lang="ko-KR" altLang="en-US" dirty="0" err="1"/>
              <a:t>콜백</a:t>
            </a:r>
            <a:r>
              <a:rPr lang="ko-KR" altLang="en-US" dirty="0"/>
              <a:t> 함수 등록</a:t>
            </a:r>
            <a:endParaRPr lang="en-US" altLang="ko-KR" dirty="0"/>
          </a:p>
          <a:p>
            <a:pPr lvl="2"/>
            <a:r>
              <a:rPr lang="en-US" altLang="ko-KR" dirty="0" err="1"/>
              <a:t>watchPosition</a:t>
            </a:r>
            <a:r>
              <a:rPr lang="en-US" altLang="ko-KR" dirty="0"/>
              <a:t>()</a:t>
            </a:r>
            <a:r>
              <a:rPr lang="ko-KR" altLang="en-US" dirty="0"/>
              <a:t>의 리턴 값 </a:t>
            </a:r>
            <a:r>
              <a:rPr lang="en-US" altLang="ko-KR" dirty="0"/>
              <a:t>: </a:t>
            </a:r>
            <a:r>
              <a:rPr lang="ko-KR" altLang="en-US" dirty="0"/>
              <a:t>반복 위치 서비스 </a:t>
            </a:r>
            <a:r>
              <a:rPr lang="en-US" altLang="ko-KR" dirty="0"/>
              <a:t>id</a:t>
            </a:r>
            <a:endParaRPr lang="ko-KR" altLang="en-US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반복 위치 서비스 중단</a:t>
            </a:r>
            <a:endParaRPr lang="en-US" altLang="ko-KR" dirty="0"/>
          </a:p>
          <a:p>
            <a:pPr lvl="1"/>
            <a:r>
              <a:rPr lang="en-US" altLang="ko-KR" dirty="0" err="1"/>
              <a:t>clearWatch</a:t>
            </a:r>
            <a:r>
              <a:rPr lang="en-US" altLang="ko-KR" dirty="0"/>
              <a:t>() </a:t>
            </a:r>
            <a:r>
              <a:rPr lang="ko-KR" altLang="en-US" dirty="0"/>
              <a:t>호출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 err="1"/>
              <a:t>watchPosition</a:t>
            </a:r>
            <a:r>
              <a:rPr lang="en-US" altLang="ko-KR" dirty="0"/>
              <a:t>()</a:t>
            </a:r>
            <a:r>
              <a:rPr lang="ko-KR" altLang="en-US" dirty="0"/>
              <a:t>가 </a:t>
            </a:r>
            <a:r>
              <a:rPr lang="ko-KR" altLang="en-US" dirty="0" err="1"/>
              <a:t>리턴한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로 반복 위치 서비스 중단</a:t>
            </a:r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21175" y="2780928"/>
            <a:ext cx="7067249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watchID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navigator.geolocation.w</a:t>
            </a:r>
            <a:r>
              <a:rPr lang="en-US" altLang="ko-KR" sz="1400" b="1" u="sng" kern="0" dirty="0" err="1">
                <a:solidFill>
                  <a:srgbClr val="000000"/>
                </a:solidFill>
                <a:latin typeface="+mj-ea"/>
                <a:ea typeface="+mj-ea"/>
              </a:rPr>
              <a:t>atchPos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ition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(changed);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changed()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를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	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				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</a:rPr>
              <a:t>콜백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 함수로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등록하고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반복 위치 서비스 시작</a:t>
            </a: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위치가 바뀌면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changed()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호출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위치 정보가 있는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position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객체가 매개 변수로 전달</a:t>
            </a: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changed(position)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{</a:t>
            </a: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lat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position.coords.latitude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변경된 위도</a:t>
            </a:r>
          </a:p>
          <a:p>
            <a:pPr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lon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position.coords.longitude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변경된 경도</a:t>
            </a:r>
          </a:p>
          <a:p>
            <a:pPr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alert("(" +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lat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+ ", " +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lon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+ ")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위치로 변경됨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25144" y="6165304"/>
            <a:ext cx="706328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navigator.geolocation.clearWatch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watchID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 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watchID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반복 위치 서비스 중단</a:t>
            </a:r>
          </a:p>
        </p:txBody>
      </p:sp>
    </p:spTree>
    <p:extLst>
      <p:ext uri="{BB962C8B-B14F-4D97-AF65-F5344CB8AC3E}">
        <p14:creationId xmlns:p14="http://schemas.microsoft.com/office/powerpoint/2010/main" val="81743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113" y="18061"/>
            <a:ext cx="8153400" cy="752128"/>
          </a:xfrm>
        </p:spPr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13-6 </a:t>
            </a:r>
            <a:r>
              <a:rPr lang="en-US" altLang="ko-KR" dirty="0" err="1"/>
              <a:t>watchPosition</a:t>
            </a:r>
            <a:r>
              <a:rPr lang="en-US" altLang="ko-KR" dirty="0"/>
              <a:t>()</a:t>
            </a:r>
            <a:r>
              <a:rPr lang="ko-KR" altLang="en-US" dirty="0"/>
              <a:t>으로 반복 위치서비스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5576" y="671691"/>
            <a:ext cx="6120680" cy="6186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</a:t>
            </a:r>
          </a:p>
          <a:p>
            <a:pPr defTabSz="180000"/>
            <a:r>
              <a:rPr lang="en-US" altLang="ko-KR" sz="900" dirty="0"/>
              <a:t>&lt;head&gt;&lt;title&gt;</a:t>
            </a:r>
            <a:r>
              <a:rPr lang="en-US" altLang="ko-KR" sz="900" dirty="0" err="1"/>
              <a:t>watchPosition</a:t>
            </a:r>
            <a:r>
              <a:rPr lang="en-US" altLang="ko-KR" sz="900" dirty="0"/>
              <a:t>()</a:t>
            </a:r>
            <a:r>
              <a:rPr lang="ko-KR" altLang="en-US" sz="900" dirty="0"/>
              <a:t>으로 반복 위치 서비스</a:t>
            </a:r>
            <a:r>
              <a:rPr lang="en-US" altLang="ko-KR" sz="900" dirty="0"/>
              <a:t>&lt;/title&gt;&lt;/head&gt;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&lt;h3&gt;</a:t>
            </a:r>
            <a:r>
              <a:rPr lang="en-US" altLang="ko-KR" sz="900" dirty="0" err="1"/>
              <a:t>watchPosition</a:t>
            </a:r>
            <a:r>
              <a:rPr lang="en-US" altLang="ko-KR" sz="900" dirty="0"/>
              <a:t>()</a:t>
            </a:r>
            <a:r>
              <a:rPr lang="ko-KR" altLang="en-US" sz="900" dirty="0"/>
              <a:t>으로 반복 위치 서비스</a:t>
            </a:r>
            <a:r>
              <a:rPr lang="en-US" altLang="ko-KR" sz="900" dirty="0"/>
              <a:t>&lt;/h3&gt;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&lt;div id="</a:t>
            </a:r>
            <a:r>
              <a:rPr lang="en-US" altLang="ko-KR" sz="900" dirty="0" err="1"/>
              <a:t>msg</a:t>
            </a:r>
            <a:r>
              <a:rPr lang="en-US" altLang="ko-KR" sz="900" dirty="0"/>
              <a:t>"&gt;</a:t>
            </a:r>
            <a:r>
              <a:rPr lang="ko-KR" altLang="en-US" sz="900" dirty="0"/>
              <a:t>이곳에  위치 정보 출력</a:t>
            </a:r>
            <a:r>
              <a:rPr lang="en-US" altLang="ko-KR" sz="900" dirty="0"/>
              <a:t>&lt;/div&gt;</a:t>
            </a:r>
          </a:p>
          <a:p>
            <a:pPr defTabSz="180000"/>
            <a:r>
              <a:rPr lang="en-US" altLang="ko-KR" sz="900" b="1" dirty="0"/>
              <a:t>&lt;div id="map"&gt;&lt;/div&gt;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if(!</a:t>
            </a:r>
            <a:r>
              <a:rPr lang="en-US" altLang="ko-KR" sz="900" dirty="0" err="1"/>
              <a:t>navigator.geolocation</a:t>
            </a:r>
            <a:r>
              <a:rPr lang="en-US" altLang="ko-KR" sz="900" dirty="0"/>
              <a:t>) </a:t>
            </a:r>
          </a:p>
          <a:p>
            <a:pPr defTabSz="180000"/>
            <a:r>
              <a:rPr lang="en-US" altLang="ko-KR" sz="900" dirty="0"/>
              <a:t>	alert("</a:t>
            </a:r>
            <a:r>
              <a:rPr lang="ko-KR" altLang="en-US" sz="900" dirty="0"/>
              <a:t>지원하지 않음</a:t>
            </a:r>
            <a:r>
              <a:rPr lang="en-US" altLang="ko-KR" sz="900" dirty="0"/>
              <a:t>");</a:t>
            </a:r>
          </a:p>
          <a:p>
            <a:pPr defTabSz="180000"/>
            <a:r>
              <a:rPr lang="en-US" altLang="ko-KR" sz="900" dirty="0"/>
              <a:t>else {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var</a:t>
            </a:r>
            <a:r>
              <a:rPr lang="ko-KR" altLang="en-US" sz="900" dirty="0"/>
              <a:t> </a:t>
            </a:r>
            <a:r>
              <a:rPr lang="en-US" altLang="ko-KR" sz="900" dirty="0"/>
              <a:t>options = { // 3 </a:t>
            </a:r>
            <a:r>
              <a:rPr lang="ko-KR" altLang="en-US" sz="900" dirty="0"/>
              <a:t>개의 값을 가진 전역 객체</a:t>
            </a:r>
            <a:r>
              <a:rPr lang="en-US" altLang="ko-KR" sz="900" dirty="0"/>
              <a:t>. </a:t>
            </a:r>
            <a:r>
              <a:rPr lang="en-US" altLang="ko-KR" sz="900" dirty="0" err="1"/>
              <a:t>watchPosition</a:t>
            </a:r>
            <a:r>
              <a:rPr lang="en-US" altLang="ko-KR" sz="900" dirty="0"/>
              <a:t>()</a:t>
            </a:r>
            <a:r>
              <a:rPr lang="ko-KR" altLang="en-US" sz="900" dirty="0"/>
              <a:t>의 마지막 매개 변수로 전달 </a:t>
            </a:r>
          </a:p>
          <a:p>
            <a:pPr defTabSz="180000"/>
            <a:r>
              <a:rPr lang="en-US" altLang="ko-KR" sz="900" dirty="0"/>
              <a:t>		</a:t>
            </a:r>
            <a:r>
              <a:rPr lang="en-US" altLang="ko-KR" sz="900" dirty="0" err="1"/>
              <a:t>enableHighAccuracy</a:t>
            </a:r>
            <a:r>
              <a:rPr lang="en-US" altLang="ko-KR" sz="900" dirty="0"/>
              <a:t>: false,</a:t>
            </a:r>
          </a:p>
          <a:p>
            <a:pPr defTabSz="180000"/>
            <a:r>
              <a:rPr lang="en-US" altLang="ko-KR" sz="900" dirty="0"/>
              <a:t>		timeout: 5000,</a:t>
            </a:r>
          </a:p>
          <a:p>
            <a:pPr defTabSz="180000"/>
            <a:r>
              <a:rPr lang="en-US" altLang="ko-KR" sz="900" dirty="0"/>
              <a:t>		</a:t>
            </a:r>
            <a:r>
              <a:rPr lang="en-US" altLang="ko-KR" sz="900" dirty="0" err="1"/>
              <a:t>maximumAge</a:t>
            </a:r>
            <a:r>
              <a:rPr lang="en-US" altLang="ko-KR" sz="900" dirty="0"/>
              <a:t>: 0 };</a:t>
            </a:r>
          </a:p>
          <a:p>
            <a:pPr defTabSz="180000"/>
            <a:r>
              <a:rPr lang="en-US" altLang="ko-KR" sz="900" dirty="0"/>
              <a:t>	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var</a:t>
            </a:r>
            <a:r>
              <a:rPr lang="en-US" altLang="ko-KR" sz="900" dirty="0"/>
              <a:t> </a:t>
            </a:r>
            <a:r>
              <a:rPr lang="en-US" altLang="ko-KR" sz="900" dirty="0" err="1"/>
              <a:t>img</a:t>
            </a:r>
            <a:r>
              <a:rPr lang="en-US" altLang="ko-KR" sz="900" dirty="0"/>
              <a:t> = new Image();</a:t>
            </a:r>
            <a:endParaRPr lang="ko-KR" altLang="en-US" sz="900" dirty="0"/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var</a:t>
            </a:r>
            <a:r>
              <a:rPr lang="en-US" altLang="ko-KR" sz="900" dirty="0"/>
              <a:t> count=0;</a:t>
            </a:r>
          </a:p>
          <a:p>
            <a:pPr defTabSz="180000"/>
            <a:r>
              <a:rPr lang="en-US" altLang="ko-KR" sz="900" dirty="0"/>
              <a:t> 	</a:t>
            </a:r>
            <a:r>
              <a:rPr lang="en-US" altLang="ko-KR" sz="900" dirty="0" err="1"/>
              <a:t>var</a:t>
            </a:r>
            <a:r>
              <a:rPr lang="en-US" altLang="ko-KR" sz="900" dirty="0"/>
              <a:t> </a:t>
            </a:r>
            <a:r>
              <a:rPr lang="en-US" altLang="ko-KR" sz="900" dirty="0" err="1"/>
              <a:t>watchID</a:t>
            </a:r>
            <a:r>
              <a:rPr lang="en-US" altLang="ko-KR" sz="900" dirty="0"/>
              <a:t>;</a:t>
            </a:r>
          </a:p>
          <a:p>
            <a:pPr defTabSz="180000"/>
            <a:r>
              <a:rPr lang="en-US" altLang="ko-KR" sz="900" dirty="0"/>
              <a:t>	// changed() </a:t>
            </a:r>
            <a:r>
              <a:rPr lang="ko-KR" altLang="en-US" sz="900" dirty="0" err="1"/>
              <a:t>콜백</a:t>
            </a:r>
            <a:r>
              <a:rPr lang="ko-KR" altLang="en-US" sz="900" dirty="0"/>
              <a:t> 함수 등록하고</a:t>
            </a:r>
            <a:r>
              <a:rPr lang="en-US" altLang="ko-KR" sz="900" dirty="0"/>
              <a:t>, </a:t>
            </a:r>
            <a:r>
              <a:rPr lang="ko-KR" altLang="en-US" sz="900" dirty="0"/>
              <a:t>반복된 위치 서비스를 시작시킨다</a:t>
            </a:r>
            <a:r>
              <a:rPr lang="en-US" altLang="ko-KR" sz="900" dirty="0"/>
              <a:t>.</a:t>
            </a:r>
            <a:endParaRPr lang="ko-KR" altLang="en-US" sz="900" dirty="0"/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b="1" dirty="0" err="1"/>
              <a:t>watchID</a:t>
            </a:r>
            <a:r>
              <a:rPr lang="en-US" altLang="ko-KR" sz="900" b="1" dirty="0"/>
              <a:t> = </a:t>
            </a:r>
            <a:r>
              <a:rPr lang="en-US" altLang="ko-KR" sz="900" b="1" dirty="0" err="1"/>
              <a:t>navigator.geolocation.watchPosition</a:t>
            </a:r>
            <a:r>
              <a:rPr lang="en-US" altLang="ko-KR" sz="900" b="1" dirty="0"/>
              <a:t>(changed, null, options); </a:t>
            </a:r>
          </a:p>
          <a:p>
            <a:pPr defTabSz="180000"/>
            <a:r>
              <a:rPr lang="en-US" altLang="ko-KR" sz="900" dirty="0"/>
              <a:t>}</a:t>
            </a:r>
          </a:p>
          <a:p>
            <a:pPr defTabSz="180000"/>
            <a:r>
              <a:rPr lang="en-US" altLang="ko-KR" sz="900" dirty="0"/>
              <a:t>//</a:t>
            </a:r>
            <a:r>
              <a:rPr lang="ko-KR" altLang="en-US" sz="900" dirty="0"/>
              <a:t>위치가 바뀌면 </a:t>
            </a:r>
            <a:r>
              <a:rPr lang="en-US" altLang="ko-KR" sz="900" dirty="0"/>
              <a:t>changed()</a:t>
            </a:r>
            <a:r>
              <a:rPr lang="ko-KR" altLang="en-US" sz="900" dirty="0"/>
              <a:t>가 호출되고</a:t>
            </a:r>
            <a:r>
              <a:rPr lang="en-US" altLang="ko-KR" sz="900" dirty="0"/>
              <a:t>, </a:t>
            </a:r>
            <a:r>
              <a:rPr lang="ko-KR" altLang="en-US" sz="900" dirty="0"/>
              <a:t>위치 정보가 들어 있는 </a:t>
            </a:r>
            <a:r>
              <a:rPr lang="en-US" altLang="ko-KR" sz="900" dirty="0"/>
              <a:t>position </a:t>
            </a:r>
            <a:r>
              <a:rPr lang="ko-KR" altLang="en-US" sz="900" dirty="0"/>
              <a:t>객체가 매개 변수로 넘어온다</a:t>
            </a:r>
            <a:r>
              <a:rPr lang="en-US" altLang="ko-KR" sz="900" dirty="0"/>
              <a:t>.</a:t>
            </a:r>
          </a:p>
          <a:p>
            <a:pPr defTabSz="180000"/>
            <a:r>
              <a:rPr lang="en-US" altLang="ko-KR" sz="900" b="1" dirty="0"/>
              <a:t>function changed(position)</a:t>
            </a:r>
            <a:r>
              <a:rPr lang="en-US" altLang="ko-KR" sz="900" dirty="0"/>
              <a:t> {</a:t>
            </a:r>
          </a:p>
          <a:p>
            <a:pPr defTabSz="180000"/>
            <a:r>
              <a:rPr lang="en-US" altLang="ko-KR" sz="900" dirty="0"/>
              <a:t>	if(count == 5) { // </a:t>
            </a:r>
            <a:r>
              <a:rPr lang="en-US" altLang="ko-KR" sz="900" dirty="0" err="1"/>
              <a:t>clearWatch</a:t>
            </a:r>
            <a:r>
              <a:rPr lang="en-US" altLang="ko-KR" sz="900" dirty="0"/>
              <a:t>() </a:t>
            </a:r>
            <a:r>
              <a:rPr lang="ko-KR" altLang="en-US" sz="900" dirty="0"/>
              <a:t>테스트를 위해 </a:t>
            </a:r>
            <a:r>
              <a:rPr lang="en-US" altLang="ko-KR" sz="900" dirty="0"/>
              <a:t>5</a:t>
            </a:r>
            <a:r>
              <a:rPr lang="ko-KR" altLang="en-US" sz="900" dirty="0"/>
              <a:t>번만 서비스 </a:t>
            </a:r>
          </a:p>
          <a:p>
            <a:pPr defTabSz="180000"/>
            <a:r>
              <a:rPr lang="en-US" altLang="ko-KR" sz="900" dirty="0"/>
              <a:t>		</a:t>
            </a:r>
            <a:r>
              <a:rPr lang="en-US" altLang="ko-KR" sz="900" b="1" dirty="0" err="1"/>
              <a:t>navigator.geolocation.clearWatch</a:t>
            </a:r>
            <a:r>
              <a:rPr lang="en-US" altLang="ko-KR" sz="900" b="1" dirty="0"/>
              <a:t>(</a:t>
            </a:r>
            <a:r>
              <a:rPr lang="en-US" altLang="ko-KR" sz="900" b="1" dirty="0" err="1"/>
              <a:t>watchID</a:t>
            </a:r>
            <a:r>
              <a:rPr lang="en-US" altLang="ko-KR" sz="900" b="1" dirty="0"/>
              <a:t>);</a:t>
            </a:r>
            <a:r>
              <a:rPr lang="en-US" altLang="ko-KR" sz="900" dirty="0"/>
              <a:t> // </a:t>
            </a:r>
            <a:r>
              <a:rPr lang="ko-KR" altLang="en-US" sz="900" dirty="0"/>
              <a:t>반복 서비스 종료</a:t>
            </a:r>
          </a:p>
          <a:p>
            <a:pPr defTabSz="180000"/>
            <a:r>
              <a:rPr lang="en-US" altLang="ko-KR" sz="900" dirty="0"/>
              <a:t>		</a:t>
            </a:r>
            <a:r>
              <a:rPr lang="en-US" altLang="ko-KR" sz="900" dirty="0" err="1"/>
              <a:t>document.getElementById</a:t>
            </a:r>
            <a:r>
              <a:rPr lang="en-US" altLang="ko-KR" sz="900" dirty="0"/>
              <a:t>("</a:t>
            </a:r>
            <a:r>
              <a:rPr lang="en-US" altLang="ko-KR" sz="900" dirty="0" err="1"/>
              <a:t>msg</a:t>
            </a:r>
            <a:r>
              <a:rPr lang="en-US" altLang="ko-KR" sz="900" dirty="0"/>
              <a:t>").</a:t>
            </a:r>
            <a:r>
              <a:rPr lang="en-US" altLang="ko-KR" sz="900" dirty="0" err="1"/>
              <a:t>innerHTML</a:t>
            </a:r>
            <a:r>
              <a:rPr lang="en-US" altLang="ko-KR" sz="900" dirty="0"/>
              <a:t> = "</a:t>
            </a:r>
            <a:r>
              <a:rPr lang="ko-KR" altLang="en-US" sz="900" dirty="0"/>
              <a:t>위치 서비스 종료</a:t>
            </a:r>
            <a:r>
              <a:rPr lang="en-US" altLang="ko-KR" sz="900" dirty="0"/>
              <a:t>";</a:t>
            </a:r>
          </a:p>
          <a:p>
            <a:pPr defTabSz="180000"/>
            <a:r>
              <a:rPr lang="en-US" altLang="ko-KR" sz="900" dirty="0"/>
              <a:t>		return;</a:t>
            </a:r>
          </a:p>
          <a:p>
            <a:pPr defTabSz="180000"/>
            <a:r>
              <a:rPr lang="en-US" altLang="ko-KR" sz="900" dirty="0"/>
              <a:t>	}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var</a:t>
            </a:r>
            <a:r>
              <a:rPr lang="en-US" altLang="ko-KR" sz="900" dirty="0"/>
              <a:t> </a:t>
            </a:r>
            <a:r>
              <a:rPr lang="en-US" altLang="ko-KR" sz="900" dirty="0" err="1"/>
              <a:t>lat</a:t>
            </a:r>
            <a:r>
              <a:rPr lang="en-US" altLang="ko-KR" sz="900" dirty="0"/>
              <a:t> = </a:t>
            </a:r>
            <a:r>
              <a:rPr lang="en-US" altLang="ko-KR" sz="900" dirty="0" err="1"/>
              <a:t>position.coords.latitude</a:t>
            </a:r>
            <a:r>
              <a:rPr lang="en-US" altLang="ko-KR" sz="900" dirty="0"/>
              <a:t>; // </a:t>
            </a:r>
            <a:r>
              <a:rPr lang="ko-KR" altLang="en-US" sz="900" dirty="0"/>
              <a:t>변경된 위도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var</a:t>
            </a:r>
            <a:r>
              <a:rPr lang="en-US" altLang="ko-KR" sz="900" dirty="0"/>
              <a:t> </a:t>
            </a:r>
            <a:r>
              <a:rPr lang="en-US" altLang="ko-KR" sz="900" dirty="0" err="1"/>
              <a:t>lon</a:t>
            </a:r>
            <a:r>
              <a:rPr lang="en-US" altLang="ko-KR" sz="900" dirty="0"/>
              <a:t> = </a:t>
            </a:r>
            <a:r>
              <a:rPr lang="en-US" altLang="ko-KR" sz="900" dirty="0" err="1"/>
              <a:t>position.coords.longitude</a:t>
            </a:r>
            <a:r>
              <a:rPr lang="en-US" altLang="ko-KR" sz="900" dirty="0"/>
              <a:t> // </a:t>
            </a:r>
            <a:r>
              <a:rPr lang="ko-KR" altLang="en-US" sz="900" dirty="0"/>
              <a:t>변경된 경도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var</a:t>
            </a:r>
            <a:r>
              <a:rPr lang="en-US" altLang="ko-KR" sz="900" dirty="0"/>
              <a:t> text = count + ": (</a:t>
            </a:r>
            <a:r>
              <a:rPr lang="ko-KR" altLang="en-US" sz="900" dirty="0"/>
              <a:t>위도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lat</a:t>
            </a:r>
            <a:r>
              <a:rPr lang="en-US" altLang="ko-KR" sz="900" dirty="0"/>
              <a:t> + "°, </a:t>
            </a:r>
            <a:r>
              <a:rPr lang="ko-KR" altLang="en-US" sz="900" dirty="0"/>
              <a:t>경도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lon</a:t>
            </a:r>
            <a:r>
              <a:rPr lang="en-US" altLang="ko-KR" sz="900" dirty="0"/>
              <a:t> + "°)</a:t>
            </a:r>
            <a:r>
              <a:rPr lang="ko-KR" altLang="en-US" sz="900" dirty="0"/>
              <a:t>로 변경됨</a:t>
            </a:r>
            <a:r>
              <a:rPr lang="en-US" altLang="ko-KR" sz="900" dirty="0"/>
              <a:t>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document.getElementById</a:t>
            </a:r>
            <a:r>
              <a:rPr lang="en-US" altLang="ko-KR" sz="900" dirty="0"/>
              <a:t>("</a:t>
            </a:r>
            <a:r>
              <a:rPr lang="en-US" altLang="ko-KR" sz="900" dirty="0" err="1"/>
              <a:t>msg</a:t>
            </a:r>
            <a:r>
              <a:rPr lang="en-US" altLang="ko-KR" sz="900" dirty="0"/>
              <a:t>").</a:t>
            </a:r>
            <a:r>
              <a:rPr lang="en-US" altLang="ko-KR" sz="900" dirty="0" err="1"/>
              <a:t>innerHTML</a:t>
            </a:r>
            <a:r>
              <a:rPr lang="en-US" altLang="ko-KR" sz="900" dirty="0"/>
              <a:t> = text; // </a:t>
            </a:r>
            <a:r>
              <a:rPr lang="ko-KR" altLang="en-US" sz="900" dirty="0"/>
              <a:t>위치 정보 출력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	// </a:t>
            </a:r>
            <a:r>
              <a:rPr lang="ko-KR" altLang="en-US" sz="900" dirty="0"/>
              <a:t>지도 이미지 갱신</a:t>
            </a:r>
          </a:p>
          <a:p>
            <a:pPr defTabSz="180000"/>
            <a:r>
              <a:rPr lang="en-US" altLang="ko-KR" sz="900" dirty="0"/>
              <a:t>    </a:t>
            </a:r>
            <a:r>
              <a:rPr lang="en-US" altLang="ko-KR" sz="900" dirty="0" err="1"/>
              <a:t>img.src</a:t>
            </a:r>
            <a:r>
              <a:rPr lang="en-US" altLang="ko-KR" sz="900" dirty="0"/>
              <a:t> = "https://maps.googleapis.com/maps/</a:t>
            </a:r>
            <a:r>
              <a:rPr lang="en-US" altLang="ko-KR" sz="900" dirty="0" err="1"/>
              <a:t>api</a:t>
            </a:r>
            <a:r>
              <a:rPr lang="en-US" altLang="ko-KR" sz="900" dirty="0"/>
              <a:t>/</a:t>
            </a:r>
            <a:r>
              <a:rPr lang="en-US" altLang="ko-KR" sz="900" dirty="0" err="1"/>
              <a:t>staticmap?center</a:t>
            </a:r>
            <a:r>
              <a:rPr lang="en-US" altLang="ko-KR" sz="900" dirty="0"/>
              <a:t>=" + </a:t>
            </a:r>
            <a:r>
              <a:rPr lang="en-US" altLang="ko-KR" sz="900" dirty="0" err="1"/>
              <a:t>lat</a:t>
            </a:r>
            <a:endParaRPr lang="en-US" altLang="ko-KR" sz="900" dirty="0"/>
          </a:p>
          <a:p>
            <a:pPr defTabSz="180000"/>
            <a:r>
              <a:rPr lang="en-US" altLang="ko-KR" sz="900" dirty="0"/>
              <a:t>    		+ "," + </a:t>
            </a:r>
            <a:r>
              <a:rPr lang="en-US" altLang="ko-KR" sz="900" dirty="0" err="1"/>
              <a:t>lon</a:t>
            </a:r>
            <a:r>
              <a:rPr lang="en-US" altLang="ko-KR" sz="900" dirty="0"/>
              <a:t> + "&amp;zoom=13&amp;size=400x300&amp;sensor=</a:t>
            </a:r>
            <a:r>
              <a:rPr lang="en-US" altLang="ko-KR" sz="900" dirty="0" err="1"/>
              <a:t>false&amp;markers</a:t>
            </a:r>
            <a:r>
              <a:rPr lang="en-US" altLang="ko-KR" sz="900" dirty="0"/>
              <a:t>=color:red%7Clabel:C%7C"+lat 		+"," +</a:t>
            </a:r>
            <a:r>
              <a:rPr lang="en-US" altLang="ko-KR" sz="900" dirty="0" err="1"/>
              <a:t>lon</a:t>
            </a:r>
            <a:r>
              <a:rPr lang="en-US" altLang="ko-KR" sz="900" dirty="0"/>
              <a:t>;</a:t>
            </a:r>
          </a:p>
          <a:p>
            <a:pPr defTabSz="180000"/>
            <a:r>
              <a:rPr lang="ko-KR" altLang="en-US" sz="900" dirty="0"/>
              <a:t>    </a:t>
            </a:r>
            <a:r>
              <a:rPr lang="en-US" altLang="ko-KR" sz="900" dirty="0"/>
              <a:t>if(count == 0) // </a:t>
            </a:r>
            <a:r>
              <a:rPr lang="ko-KR" altLang="en-US" sz="900" dirty="0"/>
              <a:t>처음이면 </a:t>
            </a:r>
            <a:r>
              <a:rPr lang="ko-KR" altLang="en-US" sz="900" dirty="0" err="1"/>
              <a:t>구글</a:t>
            </a:r>
            <a:r>
              <a:rPr lang="ko-KR" altLang="en-US" sz="900" dirty="0"/>
              <a:t> 지도 이미지 부착</a:t>
            </a:r>
          </a:p>
          <a:p>
            <a:pPr defTabSz="180000"/>
            <a:r>
              <a:rPr lang="en-US" altLang="ko-KR" sz="900" dirty="0"/>
              <a:t>	    </a:t>
            </a:r>
            <a:r>
              <a:rPr lang="en-US" altLang="ko-KR" sz="900" b="1" dirty="0" err="1"/>
              <a:t>document.getElementById</a:t>
            </a:r>
            <a:r>
              <a:rPr lang="en-US" altLang="ko-KR" sz="900" b="1" dirty="0"/>
              <a:t>("map").</a:t>
            </a:r>
            <a:r>
              <a:rPr lang="en-US" altLang="ko-KR" sz="900" b="1" dirty="0" err="1"/>
              <a:t>appendChild</a:t>
            </a:r>
            <a:r>
              <a:rPr lang="en-US" altLang="ko-KR" sz="900" b="1" dirty="0"/>
              <a:t>(</a:t>
            </a:r>
            <a:r>
              <a:rPr lang="en-US" altLang="ko-KR" sz="900" b="1" dirty="0" err="1"/>
              <a:t>img</a:t>
            </a:r>
            <a:r>
              <a:rPr lang="en-US" altLang="ko-KR" sz="900" b="1" dirty="0"/>
              <a:t>); </a:t>
            </a:r>
            <a:r>
              <a:rPr lang="en-US" altLang="ko-KR" sz="900" dirty="0"/>
              <a:t>// </a:t>
            </a:r>
            <a:r>
              <a:rPr lang="ko-KR" altLang="en-US" sz="900" dirty="0"/>
              <a:t>지도 이미지 부착 </a:t>
            </a:r>
          </a:p>
          <a:p>
            <a:pPr defTabSz="180000"/>
            <a:r>
              <a:rPr lang="en-US" altLang="ko-KR" sz="900" dirty="0"/>
              <a:t>	count++; // </a:t>
            </a:r>
            <a:r>
              <a:rPr lang="ko-KR" altLang="en-US" sz="900" dirty="0"/>
              <a:t>갱신 회수 증가</a:t>
            </a:r>
          </a:p>
          <a:p>
            <a:pPr defTabSz="180000"/>
            <a:r>
              <a:rPr lang="en-US" altLang="ko-KR" sz="900" dirty="0"/>
              <a:t>}</a:t>
            </a:r>
          </a:p>
          <a:p>
            <a:pPr defTabSz="180000"/>
            <a:r>
              <a:rPr lang="en-US" altLang="ko-KR" sz="900" dirty="0"/>
              <a:t>&lt;/script&gt;&lt;/body&gt;&lt;/html&gt;</a:t>
            </a:r>
            <a:endParaRPr lang="ko-KR" altLang="en-US" sz="9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37945" y="770189"/>
            <a:ext cx="2859568" cy="355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25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삼성 </a:t>
            </a:r>
            <a:r>
              <a:rPr lang="ko-KR" altLang="en-US" dirty="0" err="1"/>
              <a:t>갤럭시</a:t>
            </a:r>
            <a:r>
              <a:rPr lang="ko-KR" altLang="en-US" dirty="0"/>
              <a:t> 탭에서도 반복 위치 서비스 작동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056" y="1870216"/>
            <a:ext cx="3408462" cy="45162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1870217"/>
            <a:ext cx="3390690" cy="45162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5923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자바스크립트와 </a:t>
            </a:r>
            <a:r>
              <a:rPr lang="en-US" altLang="ko-KR" dirty="0"/>
              <a:t>&lt;audio&gt; </a:t>
            </a:r>
            <a:r>
              <a:rPr lang="ko-KR" altLang="en-US" dirty="0"/>
              <a:t>태그와 </a:t>
            </a:r>
            <a:r>
              <a:rPr lang="en-US" altLang="ko-KR" dirty="0"/>
              <a:t>&lt;video&gt; </a:t>
            </a:r>
            <a:r>
              <a:rPr lang="ko-KR" altLang="en-US" dirty="0"/>
              <a:t>태그를 이용하여 오디오와 비디오 재생</a:t>
            </a:r>
            <a:r>
              <a:rPr lang="en-US" altLang="ko-KR" dirty="0"/>
              <a:t>, </a:t>
            </a:r>
            <a:r>
              <a:rPr lang="ko-KR" altLang="en-US" dirty="0"/>
              <a:t>중단</a:t>
            </a:r>
            <a:r>
              <a:rPr lang="en-US" altLang="ko-KR" dirty="0"/>
              <a:t>, </a:t>
            </a:r>
            <a:r>
              <a:rPr lang="ko-KR" altLang="en-US" dirty="0"/>
              <a:t>새로운 미디어 재생 등 다양한 제어를 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HTML5</a:t>
            </a:r>
            <a:r>
              <a:rPr lang="ko-KR" altLang="en-US" dirty="0"/>
              <a:t>에서 제공하는 위치 정보 서비스를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자바스크립트 코드로 </a:t>
            </a:r>
            <a:r>
              <a:rPr lang="en-US" altLang="ko-KR" dirty="0"/>
              <a:t>PC</a:t>
            </a:r>
            <a:r>
              <a:rPr lang="ko-KR" altLang="en-US" dirty="0"/>
              <a:t>나 </a:t>
            </a:r>
            <a:r>
              <a:rPr lang="ko-KR" altLang="en-US" dirty="0" err="1"/>
              <a:t>모바일</a:t>
            </a:r>
            <a:r>
              <a:rPr lang="ko-KR" altLang="en-US" dirty="0"/>
              <a:t> 장치의 현재 위도 경도 위치를 알아낼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자바스크립트 코드로 </a:t>
            </a:r>
            <a:r>
              <a:rPr lang="en-US" altLang="ko-KR" dirty="0"/>
              <a:t>PC</a:t>
            </a:r>
            <a:r>
              <a:rPr lang="ko-KR" altLang="en-US" dirty="0"/>
              <a:t>나 </a:t>
            </a:r>
            <a:r>
              <a:rPr lang="ko-KR" altLang="en-US" dirty="0" err="1"/>
              <a:t>모바일</a:t>
            </a:r>
            <a:r>
              <a:rPr lang="ko-KR" altLang="en-US" dirty="0"/>
              <a:t> 장치의 위치가 변할 때마다 변경된 위치 정보를 알아낼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HTML5</a:t>
            </a:r>
            <a:r>
              <a:rPr lang="ko-KR" altLang="en-US" dirty="0"/>
              <a:t>에서 제공하는 백그라운드 기능의 웹 </a:t>
            </a:r>
            <a:r>
              <a:rPr lang="ko-KR" altLang="en-US" dirty="0" err="1"/>
              <a:t>워커</a:t>
            </a:r>
            <a:r>
              <a:rPr lang="ko-KR" altLang="en-US" dirty="0"/>
              <a:t> 개념을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자바스크립트로 웹 </a:t>
            </a:r>
            <a:r>
              <a:rPr lang="ko-KR" altLang="en-US" dirty="0" err="1"/>
              <a:t>워커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활용하여 백그라운드 작업을 만들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1390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웹 </a:t>
            </a:r>
            <a:r>
              <a:rPr lang="ko-KR" altLang="en-US" dirty="0" err="1"/>
              <a:t>워커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웹 </a:t>
            </a:r>
            <a:r>
              <a:rPr lang="ko-KR" altLang="en-US" dirty="0" err="1"/>
              <a:t>워커</a:t>
            </a:r>
            <a:r>
              <a:rPr lang="en-US" altLang="ko-KR" dirty="0"/>
              <a:t>(Web Workers)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백그라운드 태스크를 만드는 기능</a:t>
            </a:r>
            <a:endParaRPr lang="en-US" altLang="ko-KR" dirty="0"/>
          </a:p>
          <a:p>
            <a:pPr lvl="2"/>
            <a:r>
              <a:rPr lang="ko-KR" altLang="en-US" dirty="0"/>
              <a:t>자바스크립트 코드를 백그라운드에서 별도로 실행시킬 수 있는 </a:t>
            </a:r>
            <a:r>
              <a:rPr lang="en-US" altLang="ko-KR" dirty="0"/>
              <a:t>HTML5 </a:t>
            </a:r>
            <a:r>
              <a:rPr lang="ko-KR" altLang="en-US" dirty="0"/>
              <a:t>표준 기능</a:t>
            </a:r>
            <a:endParaRPr lang="en-US" altLang="ko-KR" dirty="0"/>
          </a:p>
          <a:p>
            <a:pPr lvl="2"/>
            <a:r>
              <a:rPr lang="ko-KR" altLang="en-US" dirty="0"/>
              <a:t>백그라운드 태스크를 </a:t>
            </a:r>
            <a:r>
              <a:rPr lang="ko-KR" altLang="en-US" dirty="0" err="1"/>
              <a:t>워커</a:t>
            </a:r>
            <a:r>
              <a:rPr lang="ko-KR" altLang="en-US" dirty="0"/>
              <a:t> 태스크라고 부름</a:t>
            </a:r>
            <a:endParaRPr lang="en-US" altLang="ko-KR" dirty="0"/>
          </a:p>
          <a:p>
            <a:pPr lvl="1"/>
            <a:r>
              <a:rPr lang="ko-KR" altLang="en-US" dirty="0"/>
              <a:t>실행 시간이 긴 계산 작업에 적합</a:t>
            </a:r>
            <a:endParaRPr lang="en-US" altLang="ko-KR" dirty="0"/>
          </a:p>
          <a:p>
            <a:pPr lvl="2"/>
            <a:r>
              <a:rPr lang="ko-KR" altLang="en-US" dirty="0" err="1"/>
              <a:t>워커</a:t>
            </a:r>
            <a:r>
              <a:rPr lang="ko-KR" altLang="en-US" dirty="0"/>
              <a:t> 태스크는 윈도우와 사용자 인터페이스 사용 불가능</a:t>
            </a:r>
            <a:endParaRPr lang="en-US" altLang="ko-KR" dirty="0"/>
          </a:p>
          <a:p>
            <a:r>
              <a:rPr lang="ko-KR" altLang="en-US" dirty="0"/>
              <a:t>웹 </a:t>
            </a:r>
            <a:r>
              <a:rPr lang="ko-KR" altLang="en-US" dirty="0" err="1"/>
              <a:t>워커의</a:t>
            </a:r>
            <a:r>
              <a:rPr lang="ko-KR" altLang="en-US" dirty="0"/>
              <a:t> 특징</a:t>
            </a:r>
            <a:endParaRPr lang="en-US" altLang="ko-KR" dirty="0"/>
          </a:p>
          <a:p>
            <a:pPr lvl="1"/>
            <a:r>
              <a:rPr lang="ko-KR" altLang="en-US" dirty="0"/>
              <a:t>백그라운드 태스크로 실행할 자바스크립트 코드는 파일 형태로 저장</a:t>
            </a:r>
            <a:endParaRPr lang="en-US" altLang="ko-KR" dirty="0"/>
          </a:p>
          <a:p>
            <a:pPr lvl="1"/>
            <a:r>
              <a:rPr lang="ko-KR" altLang="en-US" dirty="0"/>
              <a:t>동일 도메인</a:t>
            </a:r>
            <a:r>
              <a:rPr lang="en-US" altLang="ko-KR" dirty="0"/>
              <a:t>(same origin) </a:t>
            </a:r>
            <a:r>
              <a:rPr lang="ko-KR" altLang="en-US" dirty="0"/>
              <a:t>원칙 준수</a:t>
            </a:r>
          </a:p>
          <a:p>
            <a:pPr lvl="2"/>
            <a:r>
              <a:rPr lang="ko-KR" altLang="en-US" dirty="0"/>
              <a:t>자바스크립트 파일은 웹 페이지와 동일한 웹 사이트에 저장</a:t>
            </a:r>
            <a:endParaRPr lang="en-US" altLang="ko-KR" dirty="0"/>
          </a:p>
          <a:p>
            <a:pPr lvl="1"/>
            <a:r>
              <a:rPr lang="ko-KR" altLang="en-US" dirty="0"/>
              <a:t>로컬 컴퓨터의 웹 페이지에서는 작동하지 않음</a:t>
            </a:r>
            <a:endParaRPr lang="en-US" altLang="ko-KR" dirty="0"/>
          </a:p>
          <a:p>
            <a:pPr lvl="2"/>
            <a:r>
              <a:rPr lang="ko-KR" altLang="en-US" dirty="0"/>
              <a:t>웹 서버 설치 및 작동 필요</a:t>
            </a:r>
            <a:r>
              <a:rPr lang="en-US" altLang="ko-KR" dirty="0"/>
              <a:t>(</a:t>
            </a:r>
            <a:r>
              <a:rPr lang="ko-KR" altLang="en-US" dirty="0"/>
              <a:t>부록 참고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070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워커 객체와 워커 태스크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워커</a:t>
            </a:r>
            <a:r>
              <a:rPr lang="ko-KR" altLang="en-US" dirty="0"/>
              <a:t> 태스크</a:t>
            </a:r>
            <a:r>
              <a:rPr lang="en-US" altLang="ko-KR" dirty="0"/>
              <a:t>(Worker Task)</a:t>
            </a:r>
          </a:p>
          <a:p>
            <a:pPr lvl="1"/>
            <a:r>
              <a:rPr lang="ko-KR" altLang="en-US" dirty="0"/>
              <a:t>웹 </a:t>
            </a:r>
            <a:r>
              <a:rPr lang="ko-KR" altLang="en-US" dirty="0" err="1"/>
              <a:t>워커</a:t>
            </a:r>
            <a:r>
              <a:rPr lang="ko-KR" altLang="en-US" dirty="0"/>
              <a:t> 기능을 이용하여 만든 백그라운드 태스크</a:t>
            </a:r>
            <a:endParaRPr lang="en-US" altLang="ko-KR" dirty="0"/>
          </a:p>
          <a:p>
            <a:r>
              <a:rPr lang="ko-KR" altLang="en-US" dirty="0" err="1"/>
              <a:t>워커</a:t>
            </a:r>
            <a:r>
              <a:rPr lang="ko-KR" altLang="en-US" dirty="0"/>
              <a:t> 태스크 만들기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1. </a:t>
            </a:r>
            <a:r>
              <a:rPr lang="ko-KR" altLang="en-US" dirty="0" err="1"/>
              <a:t>워커</a:t>
            </a:r>
            <a:r>
              <a:rPr lang="ko-KR" altLang="en-US" dirty="0"/>
              <a:t> 태스크를 만들 자바스크립트 코드</a:t>
            </a:r>
            <a:r>
              <a:rPr lang="en-US" altLang="ko-KR" dirty="0"/>
              <a:t>(add1to10.js) </a:t>
            </a:r>
            <a:r>
              <a:rPr lang="ko-KR" altLang="en-US" dirty="0"/>
              <a:t>준비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2. </a:t>
            </a:r>
            <a:r>
              <a:rPr lang="ko-KR" altLang="en-US" dirty="0" err="1"/>
              <a:t>워커</a:t>
            </a:r>
            <a:r>
              <a:rPr lang="ko-KR" altLang="en-US" dirty="0"/>
              <a:t> 태스크와 </a:t>
            </a:r>
            <a:r>
              <a:rPr lang="ko-KR" altLang="en-US" dirty="0" err="1"/>
              <a:t>워커</a:t>
            </a:r>
            <a:r>
              <a:rPr lang="ko-KR" altLang="en-US" dirty="0"/>
              <a:t> 객체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 err="1"/>
              <a:t>addWorker</a:t>
            </a:r>
            <a:r>
              <a:rPr lang="en-US" altLang="ko-KR" dirty="0"/>
              <a:t> -</a:t>
            </a:r>
            <a:r>
              <a:rPr lang="ko-KR" altLang="en-US" dirty="0" err="1"/>
              <a:t>워커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2"/>
            <a:r>
              <a:rPr lang="en-US" altLang="ko-KR" dirty="0"/>
              <a:t>new Worker("add1to10.js") - </a:t>
            </a:r>
            <a:r>
              <a:rPr lang="ko-KR" altLang="en-US" dirty="0" err="1"/>
              <a:t>워커</a:t>
            </a:r>
            <a:r>
              <a:rPr lang="ko-KR" altLang="en-US" dirty="0"/>
              <a:t> 태스크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91680" y="3068960"/>
            <a:ext cx="457200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1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9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까지 더하고 결과 전송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sum = 0;</a:t>
            </a: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for(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=0;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&lt;10;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++) {</a:t>
            </a: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sum +=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</a:p>
          <a:p>
            <a:pPr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postMessage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(sum); // sum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을 메인 태스크에 전송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91680" y="4941168"/>
            <a:ext cx="4572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addWorker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new Worker("add1to10.js");</a:t>
            </a:r>
          </a:p>
        </p:txBody>
      </p:sp>
    </p:spTree>
    <p:extLst>
      <p:ext uri="{BB962C8B-B14F-4D97-AF65-F5344CB8AC3E}">
        <p14:creationId xmlns:p14="http://schemas.microsoft.com/office/powerpoint/2010/main" val="2799311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kern="0" dirty="0" err="1">
                <a:solidFill>
                  <a:srgbClr val="000000"/>
                </a:solidFill>
                <a:latin typeface="+mj-ea"/>
              </a:rPr>
              <a:t>var</a:t>
            </a:r>
            <a:r>
              <a:rPr lang="en-US" altLang="ko-KR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+mj-ea"/>
              </a:rPr>
              <a:t>addWorker</a:t>
            </a:r>
            <a:r>
              <a:rPr lang="en-US" altLang="ko-KR" kern="0" dirty="0">
                <a:solidFill>
                  <a:srgbClr val="000000"/>
                </a:solidFill>
                <a:latin typeface="+mj-ea"/>
              </a:rPr>
              <a:t> = new Worker("add1to10.js");</a:t>
            </a:r>
            <a:endParaRPr lang="ko-KR" altLang="en-US" dirty="0"/>
          </a:p>
        </p:txBody>
      </p:sp>
      <p:sp>
        <p:nvSpPr>
          <p:cNvPr id="21" name="내용 개체 틀 2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err="1"/>
              <a:t>워커</a:t>
            </a:r>
            <a:r>
              <a:rPr lang="ko-KR" altLang="en-US" sz="2000" dirty="0"/>
              <a:t> 태스크</a:t>
            </a:r>
            <a:endParaRPr lang="en-US" altLang="ko-KR" sz="2000" dirty="0"/>
          </a:p>
          <a:p>
            <a:pPr lvl="1"/>
            <a:r>
              <a:rPr lang="ko-KR" altLang="en-US" sz="1800" dirty="0"/>
              <a:t>독립적으로 실행되는 작업 단위</a:t>
            </a:r>
            <a:endParaRPr lang="en-US" altLang="ko-KR" sz="1800" dirty="0"/>
          </a:p>
          <a:p>
            <a:r>
              <a:rPr lang="ko-KR" altLang="en-US" sz="2000" dirty="0" err="1"/>
              <a:t>워커</a:t>
            </a:r>
            <a:r>
              <a:rPr lang="ko-KR" altLang="en-US" sz="2000" dirty="0"/>
              <a:t> 객체</a:t>
            </a:r>
            <a:endParaRPr lang="en-US" altLang="ko-KR" sz="2000" dirty="0"/>
          </a:p>
          <a:p>
            <a:pPr lvl="1"/>
            <a:r>
              <a:rPr lang="ko-KR" altLang="en-US" sz="1800" dirty="0" err="1"/>
              <a:t>워커</a:t>
            </a:r>
            <a:r>
              <a:rPr lang="ko-KR" altLang="en-US" sz="1800" dirty="0"/>
              <a:t> 태스크로부터 이벤트와 데이터 주고 받기</a:t>
            </a:r>
            <a:endParaRPr lang="en-US" altLang="ko-KR" sz="1800" dirty="0"/>
          </a:p>
          <a:p>
            <a:pPr lvl="1"/>
            <a:r>
              <a:rPr lang="ko-KR" altLang="en-US" sz="1800" dirty="0"/>
              <a:t>워크 태스크 중단 등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워커</a:t>
            </a:r>
            <a:r>
              <a:rPr lang="ko-KR" altLang="en-US" sz="1800" dirty="0"/>
              <a:t> 태스크를 제어하는 객체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22</a:t>
            </a:fld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827584" y="3376087"/>
            <a:ext cx="5904656" cy="3437289"/>
            <a:chOff x="1187624" y="2348880"/>
            <a:chExt cx="5904656" cy="3437289"/>
          </a:xfrm>
        </p:grpSpPr>
        <p:sp>
          <p:nvSpPr>
            <p:cNvPr id="4" name="직사각형 3"/>
            <p:cNvSpPr/>
            <p:nvPr/>
          </p:nvSpPr>
          <p:spPr>
            <a:xfrm>
              <a:off x="1187624" y="2348880"/>
              <a:ext cx="5904656" cy="2808312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0000"/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240072" y="3447002"/>
              <a:ext cx="1241854" cy="9849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0000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763687" y="2927511"/>
              <a:ext cx="2808313" cy="15044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0000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65562" y="4494583"/>
              <a:ext cx="1006638" cy="276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워커</a:t>
              </a:r>
              <a:r>
                <a:rPr lang="ko-KR" altLang="en-US" sz="1200" dirty="0"/>
                <a:t> 태스크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29351" y="4494003"/>
              <a:ext cx="10126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메인 태스크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80735" y="5178315"/>
              <a:ext cx="8912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브라우저</a:t>
              </a:r>
            </a:p>
          </p:txBody>
        </p:sp>
        <p:sp>
          <p:nvSpPr>
            <p:cNvPr id="10" name="순서도: 문서 9"/>
            <p:cNvSpPr/>
            <p:nvPr/>
          </p:nvSpPr>
          <p:spPr>
            <a:xfrm>
              <a:off x="1911524" y="2686953"/>
              <a:ext cx="2448272" cy="1516144"/>
            </a:xfrm>
            <a:prstGeom prst="flowChartDocumen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...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...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&lt;/html&gt;</a:t>
              </a:r>
              <a:endParaRPr lang="ko-KR" altLang="en-US" sz="1200" dirty="0">
                <a:solidFill>
                  <a:schemeClr val="tx1"/>
                </a:solidFill>
              </a:endParaRPr>
            </a:p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361144" y="2409954"/>
              <a:ext cx="131279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/>
                <a:t>HTML </a:t>
              </a:r>
              <a:r>
                <a:rPr lang="ko-KR" altLang="en-US" sz="1200" dirty="0"/>
                <a:t>파일</a:t>
              </a:r>
            </a:p>
          </p:txBody>
        </p:sp>
        <p:sp>
          <p:nvSpPr>
            <p:cNvPr id="13" name="세로로 말린 두루마리 모양 12"/>
            <p:cNvSpPr/>
            <p:nvPr/>
          </p:nvSpPr>
          <p:spPr>
            <a:xfrm>
              <a:off x="2051720" y="3140968"/>
              <a:ext cx="2160239" cy="612068"/>
            </a:xfrm>
            <a:prstGeom prst="verticalScroll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dirty="0">
                <a:solidFill>
                  <a:schemeClr val="tx1"/>
                </a:solidFill>
              </a:endParaRPr>
            </a:p>
            <a:p>
              <a:r>
                <a:rPr lang="en-US" altLang="ko-KR" sz="1100" dirty="0">
                  <a:solidFill>
                    <a:schemeClr val="tx1"/>
                  </a:solidFill>
                </a:rPr>
                <a:t>  </a:t>
              </a:r>
              <a:r>
                <a:rPr lang="en-US" altLang="ko-KR" sz="1100" dirty="0" err="1">
                  <a:solidFill>
                    <a:schemeClr val="tx1"/>
                  </a:solidFill>
                </a:rPr>
                <a:t>var</a:t>
              </a:r>
              <a:r>
                <a:rPr lang="en-US" altLang="ko-KR" sz="1100" dirty="0">
                  <a:solidFill>
                    <a:schemeClr val="tx1"/>
                  </a:solidFill>
                </a:rPr>
                <a:t> </a:t>
              </a:r>
              <a:r>
                <a:rPr lang="en-US" altLang="ko-KR" sz="1100" dirty="0" err="1">
                  <a:solidFill>
                    <a:schemeClr val="tx1"/>
                  </a:solidFill>
                </a:rPr>
                <a:t>addWorker</a:t>
              </a:r>
              <a:r>
                <a:rPr lang="en-US" altLang="ko-KR" sz="1100" dirty="0">
                  <a:solidFill>
                    <a:schemeClr val="tx1"/>
                  </a:solidFill>
                </a:rPr>
                <a:t> = new   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     Worker("add1to10.js");</a:t>
              </a:r>
            </a:p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" name="세로로 말린 두루마리 모양 13"/>
            <p:cNvSpPr/>
            <p:nvPr/>
          </p:nvSpPr>
          <p:spPr>
            <a:xfrm>
              <a:off x="5293755" y="3327415"/>
              <a:ext cx="1188171" cy="612068"/>
            </a:xfrm>
            <a:prstGeom prst="verticalScroll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228901" y="3494949"/>
              <a:ext cx="131279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 latinLnBrk="0"/>
              <a:r>
                <a:rPr lang="en-US" altLang="ko-KR" sz="1200" dirty="0"/>
                <a:t>add1to10.js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454222" y="2890155"/>
              <a:ext cx="136287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/>
                <a:t>자바스크립트 코드</a:t>
              </a:r>
              <a:endParaRPr lang="en-US" altLang="ko-KR" sz="1100" dirty="0"/>
            </a:p>
          </p:txBody>
        </p:sp>
        <p:sp>
          <p:nvSpPr>
            <p:cNvPr id="17" name="자유형 16"/>
            <p:cNvSpPr/>
            <p:nvPr/>
          </p:nvSpPr>
          <p:spPr>
            <a:xfrm>
              <a:off x="4000500" y="3520989"/>
              <a:ext cx="1239572" cy="192407"/>
            </a:xfrm>
            <a:custGeom>
              <a:avLst/>
              <a:gdLst>
                <a:gd name="connsiteX0" fmla="*/ 0 w 1244600"/>
                <a:gd name="connsiteY0" fmla="*/ 22311 h 406292"/>
                <a:gd name="connsiteX1" fmla="*/ 673100 w 1244600"/>
                <a:gd name="connsiteY1" fmla="*/ 35011 h 406292"/>
                <a:gd name="connsiteX2" fmla="*/ 927100 w 1244600"/>
                <a:gd name="connsiteY2" fmla="*/ 352511 h 406292"/>
                <a:gd name="connsiteX3" fmla="*/ 1244600 w 1244600"/>
                <a:gd name="connsiteY3" fmla="*/ 403311 h 406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4600" h="406292">
                  <a:moveTo>
                    <a:pt x="0" y="22311"/>
                  </a:moveTo>
                  <a:cubicBezTo>
                    <a:pt x="259291" y="1144"/>
                    <a:pt x="518583" y="-20022"/>
                    <a:pt x="673100" y="35011"/>
                  </a:cubicBezTo>
                  <a:cubicBezTo>
                    <a:pt x="827617" y="90044"/>
                    <a:pt x="831850" y="291128"/>
                    <a:pt x="927100" y="352511"/>
                  </a:cubicBezTo>
                  <a:cubicBezTo>
                    <a:pt x="1022350" y="413894"/>
                    <a:pt x="1133475" y="408602"/>
                    <a:pt x="1244600" y="40331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71453" y="3375408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생성</a:t>
              </a: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 flipV="1">
              <a:off x="2454222" y="4431964"/>
              <a:ext cx="0" cy="9412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2123728" y="4431964"/>
              <a:ext cx="0" cy="9412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27170" y="5386059"/>
              <a:ext cx="870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마우스</a:t>
              </a:r>
              <a:r>
                <a:rPr lang="en-US" altLang="ko-KR" sz="1000" dirty="0"/>
                <a:t>, </a:t>
              </a:r>
            </a:p>
            <a:p>
              <a:r>
                <a:rPr lang="ko-KR" altLang="en-US" sz="1000" dirty="0"/>
                <a:t>키보드 입력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71408" y="5370649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화면</a:t>
              </a:r>
              <a:endParaRPr lang="en-US" altLang="ko-KR" sz="1000" dirty="0"/>
            </a:p>
            <a:p>
              <a:r>
                <a:rPr lang="ko-KR" altLang="en-US" sz="1000" dirty="0"/>
                <a:t>출력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6865306" y="4243028"/>
            <a:ext cx="20047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브라우저의 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algn="just" fontAlgn="base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메인 태스크와 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algn="just" fontAlgn="base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워크 태스크로 구성된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algn="just" fontAlgn="base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멀티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태스킹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966621" y="4841796"/>
            <a:ext cx="980867" cy="3064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solidFill>
                  <a:srgbClr val="0070C0"/>
                </a:solidFill>
              </a:rPr>
              <a:t>addWorker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60503" y="5100069"/>
            <a:ext cx="891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워커</a:t>
            </a:r>
            <a:r>
              <a:rPr lang="ko-KR" altLang="en-US" sz="1200" dirty="0"/>
              <a:t> 객체</a:t>
            </a:r>
          </a:p>
        </p:txBody>
      </p:sp>
      <p:cxnSp>
        <p:nvCxnSpPr>
          <p:cNvPr id="28" name="직선 화살표 연결선 27"/>
          <p:cNvCxnSpPr>
            <a:stCxn id="25" idx="3"/>
            <a:endCxn id="5" idx="1"/>
          </p:cNvCxnSpPr>
          <p:nvPr/>
        </p:nvCxnSpPr>
        <p:spPr>
          <a:xfrm flipV="1">
            <a:off x="3947488" y="4966690"/>
            <a:ext cx="932544" cy="28340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066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워커</a:t>
            </a:r>
            <a:r>
              <a:rPr lang="en-US" altLang="ko-KR" dirty="0"/>
              <a:t>(Worker) </a:t>
            </a:r>
            <a:r>
              <a:rPr lang="ko-KR" altLang="en-US" dirty="0"/>
              <a:t>객체의</a:t>
            </a:r>
            <a:r>
              <a:rPr lang="en-US" altLang="ko-KR" dirty="0"/>
              <a:t> </a:t>
            </a:r>
            <a:r>
              <a:rPr lang="ko-KR" altLang="en-US" dirty="0" err="1"/>
              <a:t>메소드와</a:t>
            </a:r>
            <a:r>
              <a:rPr lang="ko-KR" altLang="en-US" dirty="0"/>
              <a:t> 이벤트 </a:t>
            </a:r>
            <a:r>
              <a:rPr lang="ko-KR" altLang="en-US" dirty="0" err="1"/>
              <a:t>리스너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3311" y="1916832"/>
            <a:ext cx="7826693" cy="13973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3311" y="3645024"/>
            <a:ext cx="7838123" cy="106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39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워커</a:t>
            </a:r>
            <a:r>
              <a:rPr lang="ko-KR" altLang="en-US" dirty="0"/>
              <a:t> 태스크의 실행 환경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워커</a:t>
            </a:r>
            <a:r>
              <a:rPr lang="ko-KR" altLang="en-US" dirty="0"/>
              <a:t> 태스크는 </a:t>
            </a:r>
            <a:r>
              <a:rPr lang="en-US" altLang="ko-KR" dirty="0"/>
              <a:t>UI</a:t>
            </a:r>
            <a:r>
              <a:rPr lang="ko-KR" altLang="en-US" dirty="0"/>
              <a:t>를 사용할 수 없는 별도의 실행 환경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3568" y="1950111"/>
            <a:ext cx="3889960" cy="45544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436096" y="1931310"/>
            <a:ext cx="3096344" cy="42655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24128" y="2274148"/>
            <a:ext cx="2509120" cy="1476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80000"/>
            <a:r>
              <a:rPr lang="en-US" altLang="ko-KR" sz="1200" dirty="0" err="1">
                <a:solidFill>
                  <a:schemeClr val="tx1"/>
                </a:solidFill>
              </a:rPr>
              <a:t>var</a:t>
            </a:r>
            <a:r>
              <a:rPr lang="en-US" altLang="ko-KR" sz="1200" dirty="0">
                <a:solidFill>
                  <a:schemeClr val="tx1"/>
                </a:solidFill>
              </a:rPr>
              <a:t> sum = 0;</a:t>
            </a:r>
          </a:p>
          <a:p>
            <a:pPr defTabSz="180000"/>
            <a:endParaRPr lang="en-US" altLang="ko-KR" sz="1200" dirty="0">
              <a:solidFill>
                <a:schemeClr val="tx1"/>
              </a:solidFill>
            </a:endParaRP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for(</a:t>
            </a:r>
            <a:r>
              <a:rPr lang="en-US" altLang="ko-KR" sz="1200" dirty="0" err="1">
                <a:solidFill>
                  <a:schemeClr val="tx1"/>
                </a:solidFill>
              </a:rPr>
              <a:t>var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=0;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&lt;10;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++) {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sum +=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  <a:p>
            <a:pPr defTabSz="180000"/>
            <a:endParaRPr lang="en-US" altLang="ko-KR" sz="1200" dirty="0">
              <a:solidFill>
                <a:schemeClr val="tx1"/>
              </a:solidFill>
            </a:endParaRPr>
          </a:p>
          <a:p>
            <a:pPr defTabSz="180000"/>
            <a:r>
              <a:rPr lang="en-US" altLang="ko-KR" sz="1200" dirty="0" err="1">
                <a:solidFill>
                  <a:schemeClr val="tx1"/>
                </a:solidFill>
              </a:rPr>
              <a:t>postMessage</a:t>
            </a:r>
            <a:r>
              <a:rPr lang="en-US" altLang="ko-KR" sz="1200" dirty="0">
                <a:solidFill>
                  <a:schemeClr val="tx1"/>
                </a:solidFill>
              </a:rPr>
              <a:t>(sum);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00192" y="1971335"/>
            <a:ext cx="1122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 fontAlgn="base"/>
            <a:r>
              <a:rPr lang="en-US" altLang="ko-KR" sz="1400" dirty="0"/>
              <a:t>add1to10.js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7584" y="2239700"/>
            <a:ext cx="3600400" cy="19128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&lt;html&gt;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…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&lt;script&gt;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err="1">
                <a:solidFill>
                  <a:schemeClr val="tx1"/>
                </a:solidFill>
              </a:rPr>
              <a:t>var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err="1">
                <a:solidFill>
                  <a:schemeClr val="tx1"/>
                </a:solidFill>
              </a:rPr>
              <a:t>addWorker</a:t>
            </a:r>
            <a:r>
              <a:rPr lang="en-US" altLang="ko-KR" sz="1200" dirty="0">
                <a:solidFill>
                  <a:schemeClr val="tx1"/>
                </a:solidFill>
              </a:rPr>
              <a:t> = </a:t>
            </a:r>
            <a:r>
              <a:rPr lang="en-US" altLang="ko-KR" sz="1200" b="1" dirty="0">
                <a:solidFill>
                  <a:schemeClr val="tx1"/>
                </a:solidFill>
              </a:rPr>
              <a:t>new Worker(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r>
              <a:rPr lang="en-US" altLang="ko-KR" sz="1200" b="1" dirty="0">
                <a:solidFill>
                  <a:schemeClr val="tx1"/>
                </a:solidFill>
              </a:rPr>
              <a:t>add1to10.js</a:t>
            </a:r>
            <a:r>
              <a:rPr lang="en-US" altLang="ko-KR" sz="1200" dirty="0">
                <a:solidFill>
                  <a:schemeClr val="tx1"/>
                </a:solidFill>
              </a:rPr>
              <a:t>");</a:t>
            </a:r>
          </a:p>
          <a:p>
            <a:pPr defTabSz="180000"/>
            <a:endParaRPr lang="en-US" altLang="ko-KR" sz="1200" dirty="0">
              <a:solidFill>
                <a:schemeClr val="tx1"/>
              </a:solidFill>
            </a:endParaRP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b="1" dirty="0" err="1">
                <a:solidFill>
                  <a:schemeClr val="tx1"/>
                </a:solidFill>
              </a:rPr>
              <a:t>addWorkder.onmessage</a:t>
            </a:r>
            <a:r>
              <a:rPr lang="en-US" altLang="ko-KR" sz="1200" b="1" dirty="0">
                <a:solidFill>
                  <a:schemeClr val="tx1"/>
                </a:solidFill>
              </a:rPr>
              <a:t>= function(e) { ... }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….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&lt;/script&gt;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…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&lt;/html&gt;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9712" y="1931923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 fontAlgn="base"/>
            <a:r>
              <a:rPr lang="en-US" altLang="ko-KR" sz="1400" dirty="0"/>
              <a:t>HTML </a:t>
            </a:r>
            <a:r>
              <a:rPr lang="ko-KR" altLang="en-US" sz="1400" dirty="0"/>
              <a:t>페이지</a:t>
            </a:r>
            <a:endParaRPr lang="en-US" altLang="ko-KR" sz="14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4701673" y="2248005"/>
            <a:ext cx="673224" cy="473017"/>
          </a:xfrm>
          <a:prstGeom prst="wedgeRoundRectCallout">
            <a:avLst>
              <a:gd name="adj1" fmla="val 33297"/>
              <a:gd name="adj2" fmla="val 8242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워커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태스크 생성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19881" y="6504598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메인 태스크 환경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21425" y="6289155"/>
            <a:ext cx="2714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/>
              <a:t>워커</a:t>
            </a:r>
            <a:r>
              <a:rPr lang="ko-KR" altLang="en-US" sz="1400" dirty="0"/>
              <a:t> 태스크</a:t>
            </a:r>
            <a:r>
              <a:rPr lang="en-US" altLang="ko-KR" sz="1400" dirty="0"/>
              <a:t> </a:t>
            </a:r>
            <a:r>
              <a:rPr lang="ko-KR" altLang="en-US" sz="1400" dirty="0"/>
              <a:t>환경</a:t>
            </a:r>
            <a:endParaRPr lang="en-US" altLang="ko-KR" sz="1400" dirty="0"/>
          </a:p>
          <a:p>
            <a:pPr algn="ctr"/>
            <a:r>
              <a:rPr lang="en-US" altLang="ko-KR" sz="1400" dirty="0"/>
              <a:t>(</a:t>
            </a:r>
            <a:r>
              <a:rPr lang="en-US" altLang="ko-KR" sz="1400" dirty="0" err="1"/>
              <a:t>DedicatedWorkerGlobalScope</a:t>
            </a:r>
            <a:r>
              <a:rPr lang="en-US" altLang="ko-KR" sz="1400" dirty="0"/>
              <a:t>)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386335" y="4431865"/>
            <a:ext cx="1041649" cy="12116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93459" y="4819060"/>
            <a:ext cx="1388539" cy="3028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onmessage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리스너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477082" y="4062730"/>
            <a:ext cx="1296145" cy="3028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postMessage</a:t>
            </a:r>
            <a:r>
              <a:rPr lang="en-US" altLang="ko-KR" sz="1100" dirty="0">
                <a:solidFill>
                  <a:schemeClr val="tx1"/>
                </a:solidFill>
              </a:rPr>
              <a:t>()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799168" y="5277344"/>
            <a:ext cx="1073755" cy="3028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setInterval</a:t>
            </a:r>
            <a:r>
              <a:rPr lang="en-US" altLang="ko-KR" sz="1100" dirty="0">
                <a:solidFill>
                  <a:schemeClr val="tx1"/>
                </a:solidFill>
              </a:rPr>
              <a:t>()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125156" y="5707928"/>
            <a:ext cx="1039042" cy="3028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setTimeout</a:t>
            </a:r>
            <a:r>
              <a:rPr lang="en-US" altLang="ko-KR" sz="1100" dirty="0">
                <a:solidFill>
                  <a:schemeClr val="tx1"/>
                </a:solidFill>
              </a:rPr>
              <a:t>()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13496" y="5705772"/>
            <a:ext cx="1069340" cy="3028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clearInterval</a:t>
            </a:r>
            <a:r>
              <a:rPr lang="en-US" altLang="ko-KR" sz="1100" dirty="0">
                <a:solidFill>
                  <a:schemeClr val="tx1"/>
                </a:solidFill>
              </a:rPr>
              <a:t>()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149052" y="5301976"/>
            <a:ext cx="991250" cy="3028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clearTimeout</a:t>
            </a:r>
            <a:r>
              <a:rPr lang="en-US" altLang="ko-KR" sz="1100" dirty="0">
                <a:solidFill>
                  <a:schemeClr val="tx1"/>
                </a:solidFill>
              </a:rPr>
              <a:t>()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4616223" y="4663424"/>
            <a:ext cx="753789" cy="307084"/>
          </a:xfrm>
          <a:prstGeom prst="wedgeRoundRectCallout">
            <a:avLst>
              <a:gd name="adj1" fmla="val 33246"/>
              <a:gd name="adj2" fmla="val 678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message </a:t>
            </a:r>
            <a:r>
              <a:rPr lang="ko-KR" altLang="en-US" sz="1000" dirty="0">
                <a:solidFill>
                  <a:schemeClr val="tx1"/>
                </a:solidFill>
              </a:rPr>
              <a:t>이벤트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427676" y="4829768"/>
            <a:ext cx="691101" cy="3028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close()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1" name="Rectangle 413"/>
          <p:cNvSpPr>
            <a:spLocks noChangeArrowheads="1"/>
          </p:cNvSpPr>
          <p:nvPr/>
        </p:nvSpPr>
        <p:spPr bwMode="auto">
          <a:xfrm>
            <a:off x="1691377" y="4838915"/>
            <a:ext cx="708185" cy="308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05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history</a:t>
            </a:r>
          </a:p>
        </p:txBody>
      </p:sp>
      <p:sp>
        <p:nvSpPr>
          <p:cNvPr id="82" name="Rectangle 414"/>
          <p:cNvSpPr>
            <a:spLocks noChangeArrowheads="1"/>
          </p:cNvSpPr>
          <p:nvPr/>
        </p:nvSpPr>
        <p:spPr bwMode="auto">
          <a:xfrm>
            <a:off x="827584" y="4838915"/>
            <a:ext cx="793518" cy="2710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05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navigator</a:t>
            </a:r>
          </a:p>
        </p:txBody>
      </p:sp>
      <p:sp>
        <p:nvSpPr>
          <p:cNvPr id="84" name="Rectangle 416"/>
          <p:cNvSpPr>
            <a:spLocks noChangeArrowheads="1"/>
          </p:cNvSpPr>
          <p:nvPr/>
        </p:nvSpPr>
        <p:spPr bwMode="auto">
          <a:xfrm>
            <a:off x="2532765" y="4847743"/>
            <a:ext cx="755703" cy="308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05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location</a:t>
            </a:r>
          </a:p>
        </p:txBody>
      </p:sp>
      <p:sp>
        <p:nvSpPr>
          <p:cNvPr id="86" name="Rectangle 410"/>
          <p:cNvSpPr>
            <a:spLocks noChangeArrowheads="1"/>
          </p:cNvSpPr>
          <p:nvPr/>
        </p:nvSpPr>
        <p:spPr bwMode="auto">
          <a:xfrm>
            <a:off x="1495553" y="4387814"/>
            <a:ext cx="1046673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05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window</a:t>
            </a:r>
          </a:p>
        </p:txBody>
      </p:sp>
      <p:sp>
        <p:nvSpPr>
          <p:cNvPr id="92" name="Rectangle 411"/>
          <p:cNvSpPr>
            <a:spLocks noChangeArrowheads="1"/>
          </p:cNvSpPr>
          <p:nvPr/>
        </p:nvSpPr>
        <p:spPr bwMode="auto">
          <a:xfrm>
            <a:off x="1042375" y="5332336"/>
            <a:ext cx="906355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05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document</a:t>
            </a:r>
          </a:p>
        </p:txBody>
      </p:sp>
      <p:sp>
        <p:nvSpPr>
          <p:cNvPr id="93" name="Rectangle 411"/>
          <p:cNvSpPr>
            <a:spLocks noChangeArrowheads="1"/>
          </p:cNvSpPr>
          <p:nvPr/>
        </p:nvSpPr>
        <p:spPr bwMode="auto">
          <a:xfrm>
            <a:off x="1278424" y="5859376"/>
            <a:ext cx="582314" cy="3330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05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...</a:t>
            </a:r>
          </a:p>
        </p:txBody>
      </p:sp>
      <p:sp>
        <p:nvSpPr>
          <p:cNvPr id="95" name="Rectangle 411"/>
          <p:cNvSpPr>
            <a:spLocks noChangeArrowheads="1"/>
          </p:cNvSpPr>
          <p:nvPr/>
        </p:nvSpPr>
        <p:spPr bwMode="auto">
          <a:xfrm>
            <a:off x="2182698" y="5872005"/>
            <a:ext cx="605345" cy="3248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05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...</a:t>
            </a:r>
          </a:p>
        </p:txBody>
      </p:sp>
      <p:sp>
        <p:nvSpPr>
          <p:cNvPr id="96" name="Rectangle 411"/>
          <p:cNvSpPr>
            <a:spLocks noChangeArrowheads="1"/>
          </p:cNvSpPr>
          <p:nvPr/>
        </p:nvSpPr>
        <p:spPr bwMode="auto">
          <a:xfrm>
            <a:off x="2234764" y="5332336"/>
            <a:ext cx="614923" cy="3143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05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...</a:t>
            </a:r>
          </a:p>
        </p:txBody>
      </p:sp>
      <p:sp>
        <p:nvSpPr>
          <p:cNvPr id="104" name="자유형 103"/>
          <p:cNvSpPr/>
          <p:nvPr/>
        </p:nvSpPr>
        <p:spPr>
          <a:xfrm>
            <a:off x="7196832" y="3542920"/>
            <a:ext cx="775930" cy="660400"/>
          </a:xfrm>
          <a:custGeom>
            <a:avLst/>
            <a:gdLst>
              <a:gd name="connsiteX0" fmla="*/ 0 w 775930"/>
              <a:gd name="connsiteY0" fmla="*/ 0 h 660400"/>
              <a:gd name="connsiteX1" fmla="*/ 736600 w 775930"/>
              <a:gd name="connsiteY1" fmla="*/ 266700 h 660400"/>
              <a:gd name="connsiteX2" fmla="*/ 609600 w 775930"/>
              <a:gd name="connsiteY2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5930" h="660400">
                <a:moveTo>
                  <a:pt x="0" y="0"/>
                </a:moveTo>
                <a:cubicBezTo>
                  <a:pt x="317500" y="78316"/>
                  <a:pt x="635000" y="156633"/>
                  <a:pt x="736600" y="266700"/>
                </a:cubicBezTo>
                <a:cubicBezTo>
                  <a:pt x="838200" y="376767"/>
                  <a:pt x="723900" y="518583"/>
                  <a:pt x="609600" y="66040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 105"/>
          <p:cNvSpPr/>
          <p:nvPr/>
        </p:nvSpPr>
        <p:spPr>
          <a:xfrm>
            <a:off x="4275832" y="2831720"/>
            <a:ext cx="1155700" cy="139220"/>
          </a:xfrm>
          <a:custGeom>
            <a:avLst/>
            <a:gdLst>
              <a:gd name="connsiteX0" fmla="*/ 0 w 1155700"/>
              <a:gd name="connsiteY0" fmla="*/ 127000 h 139220"/>
              <a:gd name="connsiteX1" fmla="*/ 622300 w 1155700"/>
              <a:gd name="connsiteY1" fmla="*/ 127000 h 139220"/>
              <a:gd name="connsiteX2" fmla="*/ 1155700 w 1155700"/>
              <a:gd name="connsiteY2" fmla="*/ 0 h 13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5700" h="139220">
                <a:moveTo>
                  <a:pt x="0" y="127000"/>
                </a:moveTo>
                <a:cubicBezTo>
                  <a:pt x="214841" y="137583"/>
                  <a:pt x="429683" y="148167"/>
                  <a:pt x="622300" y="127000"/>
                </a:cubicBezTo>
                <a:cubicBezTo>
                  <a:pt x="814917" y="105833"/>
                  <a:pt x="985308" y="52916"/>
                  <a:pt x="1155700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3537274" y="5133222"/>
            <a:ext cx="756756" cy="3840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onmessage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리스너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92655" y="4182774"/>
            <a:ext cx="9532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solidFill>
                  <a:srgbClr val="0070C0"/>
                </a:solidFill>
              </a:rPr>
              <a:t>addWorker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531657" y="4520978"/>
            <a:ext cx="727203" cy="337243"/>
          </a:xfrm>
          <a:prstGeom prst="roundRect">
            <a:avLst>
              <a:gd name="adj" fmla="val 50000"/>
            </a:avLst>
          </a:prstGeom>
          <a:solidFill>
            <a:srgbClr val="C9E7A7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Post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Message()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자유형 33"/>
          <p:cNvSpPr/>
          <p:nvPr/>
        </p:nvSpPr>
        <p:spPr>
          <a:xfrm>
            <a:off x="4294030" y="4207439"/>
            <a:ext cx="2188856" cy="1124897"/>
          </a:xfrm>
          <a:custGeom>
            <a:avLst/>
            <a:gdLst>
              <a:gd name="connsiteX0" fmla="*/ 2199503 w 2199503"/>
              <a:gd name="connsiteY0" fmla="*/ 0 h 1598140"/>
              <a:gd name="connsiteX1" fmla="*/ 1383957 w 2199503"/>
              <a:gd name="connsiteY1" fmla="*/ 345989 h 1598140"/>
              <a:gd name="connsiteX2" fmla="*/ 848498 w 2199503"/>
              <a:gd name="connsiteY2" fmla="*/ 1351005 h 1598140"/>
              <a:gd name="connsiteX3" fmla="*/ 0 w 2199503"/>
              <a:gd name="connsiteY3" fmla="*/ 1598140 h 159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9503" h="1598140">
                <a:moveTo>
                  <a:pt x="2199503" y="0"/>
                </a:moveTo>
                <a:cubicBezTo>
                  <a:pt x="1904313" y="60411"/>
                  <a:pt x="1609124" y="120822"/>
                  <a:pt x="1383957" y="345989"/>
                </a:cubicBezTo>
                <a:cubicBezTo>
                  <a:pt x="1158790" y="571156"/>
                  <a:pt x="1079157" y="1142313"/>
                  <a:pt x="848498" y="1351005"/>
                </a:cubicBezTo>
                <a:cubicBezTo>
                  <a:pt x="617839" y="1559697"/>
                  <a:pt x="145535" y="1556951"/>
                  <a:pt x="0" y="1598140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041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워커 태스크에서 워커 객체로 </a:t>
            </a:r>
            <a:r>
              <a:rPr lang="en-US" altLang="ko-KR"/>
              <a:t>message </a:t>
            </a:r>
            <a:r>
              <a:rPr lang="ko-KR" altLang="en-US"/>
              <a:t>이벤트 보내기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3568" y="1098562"/>
            <a:ext cx="3888432" cy="42484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51905" y="5028685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브라우저 윈도우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449329" y="1064779"/>
            <a:ext cx="3096344" cy="42484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0152" y="5020455"/>
            <a:ext cx="260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400" dirty="0" err="1"/>
              <a:t>DedicatedWorkerGlobalScope</a:t>
            </a:r>
            <a:endParaRPr lang="en-US" altLang="ko-KR" sz="1400" dirty="0"/>
          </a:p>
        </p:txBody>
      </p:sp>
      <p:sp>
        <p:nvSpPr>
          <p:cNvPr id="8" name="직사각형 7"/>
          <p:cNvSpPr/>
          <p:nvPr/>
        </p:nvSpPr>
        <p:spPr>
          <a:xfrm>
            <a:off x="5727086" y="1422598"/>
            <a:ext cx="2517322" cy="1476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80000"/>
            <a:r>
              <a:rPr lang="en-US" altLang="ko-KR" sz="1200" dirty="0" err="1">
                <a:solidFill>
                  <a:schemeClr val="tx1"/>
                </a:solidFill>
              </a:rPr>
              <a:t>var</a:t>
            </a:r>
            <a:r>
              <a:rPr lang="en-US" altLang="ko-KR" sz="1200" dirty="0">
                <a:solidFill>
                  <a:schemeClr val="tx1"/>
                </a:solidFill>
              </a:rPr>
              <a:t> sum = 0;</a:t>
            </a:r>
          </a:p>
          <a:p>
            <a:pPr defTabSz="180000"/>
            <a:endParaRPr lang="en-US" altLang="ko-KR" sz="1200" dirty="0">
              <a:solidFill>
                <a:schemeClr val="tx1"/>
              </a:solidFill>
            </a:endParaRP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for(</a:t>
            </a:r>
            <a:r>
              <a:rPr lang="en-US" altLang="ko-KR" sz="1200" dirty="0" err="1">
                <a:solidFill>
                  <a:schemeClr val="tx1"/>
                </a:solidFill>
              </a:rPr>
              <a:t>var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=0;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&lt;10;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++) {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sum +=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  <a:p>
            <a:pPr defTabSz="180000"/>
            <a:endParaRPr lang="en-US" altLang="ko-KR" sz="1200" dirty="0">
              <a:solidFill>
                <a:schemeClr val="tx1"/>
              </a:solidFill>
            </a:endParaRPr>
          </a:p>
          <a:p>
            <a:pPr defTabSz="180000"/>
            <a:r>
              <a:rPr lang="en-US" altLang="ko-KR" sz="1200" dirty="0" err="1">
                <a:solidFill>
                  <a:schemeClr val="tx1"/>
                </a:solidFill>
              </a:rPr>
              <a:t>postMessage</a:t>
            </a:r>
            <a:r>
              <a:rPr lang="en-US" altLang="ko-KR" sz="1200" dirty="0">
                <a:solidFill>
                  <a:schemeClr val="tx1"/>
                </a:solidFill>
              </a:rPr>
              <a:t>(sum);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3247" y="1119785"/>
            <a:ext cx="1122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 fontAlgn="base"/>
            <a:r>
              <a:rPr lang="en-US" altLang="ko-KR" sz="1400" dirty="0"/>
              <a:t>add1to10.js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7584" y="1388150"/>
            <a:ext cx="3600400" cy="2148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&lt;html&gt;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…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&lt;script&gt;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err="1">
                <a:solidFill>
                  <a:schemeClr val="tx1"/>
                </a:solidFill>
              </a:rPr>
              <a:t>var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addWorker</a:t>
            </a:r>
            <a:r>
              <a:rPr lang="en-US" altLang="ko-KR" sz="1200" dirty="0">
                <a:solidFill>
                  <a:schemeClr val="tx1"/>
                </a:solidFill>
              </a:rPr>
              <a:t> = </a:t>
            </a:r>
            <a:r>
              <a:rPr lang="en-US" altLang="ko-KR" sz="1200" b="1" dirty="0">
                <a:solidFill>
                  <a:schemeClr val="tx1"/>
                </a:solidFill>
              </a:rPr>
              <a:t>new Worker(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r>
              <a:rPr lang="en-US" altLang="ko-KR" sz="1200" b="1" dirty="0">
                <a:solidFill>
                  <a:schemeClr val="tx1"/>
                </a:solidFill>
              </a:rPr>
              <a:t>add1to10.js</a:t>
            </a:r>
            <a:r>
              <a:rPr lang="en-US" altLang="ko-KR" sz="1200" dirty="0">
                <a:solidFill>
                  <a:schemeClr val="tx1"/>
                </a:solidFill>
              </a:rPr>
              <a:t>");</a:t>
            </a:r>
          </a:p>
          <a:p>
            <a:pPr defTabSz="180000"/>
            <a:endParaRPr lang="en-US" altLang="ko-KR" sz="1200" dirty="0">
              <a:solidFill>
                <a:schemeClr val="tx1"/>
              </a:solidFill>
            </a:endParaRP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err="1">
                <a:solidFill>
                  <a:schemeClr val="tx1"/>
                </a:solidFill>
              </a:rPr>
              <a:t>addWorker</a:t>
            </a:r>
            <a:r>
              <a:rPr lang="en-US" altLang="ko-KR" sz="1200" b="1" dirty="0" err="1">
                <a:solidFill>
                  <a:schemeClr val="tx1"/>
                </a:solidFill>
              </a:rPr>
              <a:t>.onmessage</a:t>
            </a:r>
            <a:r>
              <a:rPr lang="en-US" altLang="ko-KR" sz="1200" b="1" dirty="0">
                <a:solidFill>
                  <a:schemeClr val="tx1"/>
                </a:solidFill>
              </a:rPr>
              <a:t>= function e) {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	</a:t>
            </a:r>
            <a:r>
              <a:rPr lang="en-US" altLang="ko-KR" sz="1200" b="1" dirty="0">
                <a:solidFill>
                  <a:schemeClr val="tx1"/>
                </a:solidFill>
              </a:rPr>
              <a:t>alert(</a:t>
            </a:r>
            <a:r>
              <a:rPr lang="en-US" altLang="ko-KR" sz="1200" b="1" dirty="0" err="1">
                <a:solidFill>
                  <a:schemeClr val="tx1"/>
                </a:solidFill>
              </a:rPr>
              <a:t>e.data</a:t>
            </a:r>
            <a:r>
              <a:rPr lang="en-US" altLang="ko-KR" sz="1200" b="1" dirty="0">
                <a:solidFill>
                  <a:schemeClr val="tx1"/>
                </a:solidFill>
              </a:rPr>
              <a:t>);</a:t>
            </a:r>
          </a:p>
          <a:p>
            <a:pPr defTabSz="180000"/>
            <a:r>
              <a:rPr lang="en-US" altLang="ko-KR" sz="1200" b="1" dirty="0">
                <a:solidFill>
                  <a:schemeClr val="tx1"/>
                </a:solidFill>
              </a:rPr>
              <a:t>	 }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&lt;/script&gt;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…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&lt;/html&gt;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9712" y="1080373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 fontAlgn="base"/>
            <a:r>
              <a:rPr lang="en-US" altLang="ko-KR" sz="1400" dirty="0"/>
              <a:t>HTML </a:t>
            </a:r>
            <a:r>
              <a:rPr lang="ko-KR" altLang="en-US" sz="1400" dirty="0"/>
              <a:t>페이지</a:t>
            </a:r>
            <a:endParaRPr lang="en-US" altLang="ko-KR" sz="1400" dirty="0"/>
          </a:p>
        </p:txBody>
      </p:sp>
      <p:sp>
        <p:nvSpPr>
          <p:cNvPr id="12" name="자유형 11"/>
          <p:cNvSpPr/>
          <p:nvPr/>
        </p:nvSpPr>
        <p:spPr>
          <a:xfrm>
            <a:off x="4139952" y="1482330"/>
            <a:ext cx="1299200" cy="552336"/>
          </a:xfrm>
          <a:custGeom>
            <a:avLst/>
            <a:gdLst>
              <a:gd name="connsiteX0" fmla="*/ 0 w 1361440"/>
              <a:gd name="connsiteY0" fmla="*/ 396240 h 396240"/>
              <a:gd name="connsiteX1" fmla="*/ 416560 w 1361440"/>
              <a:gd name="connsiteY1" fmla="*/ 203200 h 396240"/>
              <a:gd name="connsiteX2" fmla="*/ 762000 w 1361440"/>
              <a:gd name="connsiteY2" fmla="*/ 345440 h 396240"/>
              <a:gd name="connsiteX3" fmla="*/ 1127760 w 1361440"/>
              <a:gd name="connsiteY3" fmla="*/ 121920 h 396240"/>
              <a:gd name="connsiteX4" fmla="*/ 1361440 w 1361440"/>
              <a:gd name="connsiteY4" fmla="*/ 0 h 39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1440" h="396240">
                <a:moveTo>
                  <a:pt x="0" y="396240"/>
                </a:moveTo>
                <a:cubicBezTo>
                  <a:pt x="144780" y="303953"/>
                  <a:pt x="289560" y="211667"/>
                  <a:pt x="416560" y="203200"/>
                </a:cubicBezTo>
                <a:cubicBezTo>
                  <a:pt x="543560" y="194733"/>
                  <a:pt x="643467" y="358987"/>
                  <a:pt x="762000" y="345440"/>
                </a:cubicBezTo>
                <a:cubicBezTo>
                  <a:pt x="880533" y="331893"/>
                  <a:pt x="1027853" y="179493"/>
                  <a:pt x="1127760" y="121920"/>
                </a:cubicBezTo>
                <a:cubicBezTo>
                  <a:pt x="1227667" y="64347"/>
                  <a:pt x="1294553" y="32173"/>
                  <a:pt x="1361440" y="0"/>
                </a:cubicBezTo>
              </a:path>
            </a:pathLst>
          </a:custGeom>
          <a:noFill/>
          <a:ln>
            <a:solidFill>
              <a:srgbClr val="FF33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4649454" y="1021175"/>
            <a:ext cx="673224" cy="473017"/>
          </a:xfrm>
          <a:prstGeom prst="wedgeRoundRectCallout">
            <a:avLst>
              <a:gd name="adj1" fmla="val 33297"/>
              <a:gd name="adj2" fmla="val 8242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워커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태스크 생성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28246" y="5336462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브라우저의 메인 태스크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08104" y="5345272"/>
            <a:ext cx="3174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워커</a:t>
            </a:r>
            <a:r>
              <a:rPr lang="ko-KR" altLang="en-US" sz="1400" dirty="0"/>
              <a:t> 태스크</a:t>
            </a:r>
            <a:r>
              <a:rPr lang="en-US" altLang="ko-KR" sz="1400" dirty="0"/>
              <a:t>(</a:t>
            </a:r>
            <a:r>
              <a:rPr lang="ko-KR" altLang="en-US" sz="1400" dirty="0"/>
              <a:t>백그라운드 태스크</a:t>
            </a:r>
            <a:r>
              <a:rPr lang="en-US" altLang="ko-KR" sz="1400" dirty="0"/>
              <a:t>) </a:t>
            </a:r>
            <a:r>
              <a:rPr lang="ko-KR" altLang="en-US" sz="1400" dirty="0"/>
              <a:t>환경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979712" y="3937749"/>
            <a:ext cx="1944216" cy="97723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0000"/>
            <a:r>
              <a:rPr lang="en-US" altLang="ko-KR" sz="1100" dirty="0">
                <a:solidFill>
                  <a:schemeClr val="tx1"/>
                </a:solidFill>
              </a:rPr>
              <a:t>…………..</a:t>
            </a:r>
          </a:p>
          <a:p>
            <a:pPr defTabSz="180000"/>
            <a:endParaRPr lang="en-US" altLang="ko-KR" sz="1100" dirty="0">
              <a:solidFill>
                <a:schemeClr val="tx1"/>
              </a:solidFill>
            </a:endParaRPr>
          </a:p>
          <a:p>
            <a:pPr defTabSz="180000"/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onmessage</a:t>
            </a:r>
            <a:r>
              <a:rPr lang="en-US" altLang="ko-KR" sz="1100" dirty="0">
                <a:solidFill>
                  <a:schemeClr val="tx1"/>
                </a:solidFill>
              </a:rPr>
              <a:t> = function (</a:t>
            </a:r>
            <a:r>
              <a:rPr lang="en-US" altLang="ko-KR" sz="1400" b="1" dirty="0">
                <a:solidFill>
                  <a:schemeClr val="tx1"/>
                </a:solidFill>
              </a:rPr>
              <a:t>e</a:t>
            </a:r>
            <a:r>
              <a:rPr lang="en-US" altLang="ko-KR" sz="1100" dirty="0">
                <a:solidFill>
                  <a:schemeClr val="tx1"/>
                </a:solidFill>
              </a:rPr>
              <a:t>) {</a:t>
            </a:r>
          </a:p>
          <a:p>
            <a:pPr defTabSz="180000"/>
            <a:r>
              <a:rPr lang="en-US" altLang="ko-KR" sz="1100" dirty="0">
                <a:solidFill>
                  <a:schemeClr val="tx1"/>
                </a:solidFill>
              </a:rPr>
              <a:t> 	</a:t>
            </a:r>
            <a:r>
              <a:rPr lang="en-US" altLang="ko-KR" sz="1100" b="1" dirty="0">
                <a:solidFill>
                  <a:schemeClr val="tx1"/>
                </a:solidFill>
              </a:rPr>
              <a:t>alert(</a:t>
            </a:r>
            <a:r>
              <a:rPr lang="en-US" altLang="ko-KR" sz="1100" b="1" dirty="0" err="1">
                <a:solidFill>
                  <a:schemeClr val="tx1"/>
                </a:solidFill>
              </a:rPr>
              <a:t>e.data</a:t>
            </a:r>
            <a:r>
              <a:rPr lang="en-US" altLang="ko-KR" sz="1100" b="1" dirty="0">
                <a:solidFill>
                  <a:schemeClr val="tx1"/>
                </a:solidFill>
              </a:rPr>
              <a:t>);</a:t>
            </a:r>
          </a:p>
          <a:p>
            <a:pPr defTabSz="180000"/>
            <a:r>
              <a:rPr lang="en-US" altLang="ko-KR" sz="1100" dirty="0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549089" y="3203996"/>
            <a:ext cx="1296145" cy="3028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postMessage</a:t>
            </a:r>
            <a:r>
              <a:rPr lang="en-US" altLang="ko-KR" sz="1100" dirty="0">
                <a:solidFill>
                  <a:schemeClr val="tx1"/>
                </a:solidFill>
              </a:rPr>
              <a:t>()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6393996" y="2660890"/>
            <a:ext cx="1016345" cy="694554"/>
          </a:xfrm>
          <a:custGeom>
            <a:avLst/>
            <a:gdLst>
              <a:gd name="connsiteX0" fmla="*/ 898776 w 1051031"/>
              <a:gd name="connsiteY0" fmla="*/ 0 h 629920"/>
              <a:gd name="connsiteX1" fmla="*/ 990216 w 1051031"/>
              <a:gd name="connsiteY1" fmla="*/ 162560 h 629920"/>
              <a:gd name="connsiteX2" fmla="*/ 96136 w 1051031"/>
              <a:gd name="connsiteY2" fmla="*/ 345440 h 629920"/>
              <a:gd name="connsiteX3" fmla="*/ 35176 w 1051031"/>
              <a:gd name="connsiteY3" fmla="*/ 558800 h 629920"/>
              <a:gd name="connsiteX4" fmla="*/ 187576 w 1051031"/>
              <a:gd name="connsiteY4" fmla="*/ 629920 h 629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1031" h="629920">
                <a:moveTo>
                  <a:pt x="898776" y="0"/>
                </a:moveTo>
                <a:cubicBezTo>
                  <a:pt x="1011382" y="52493"/>
                  <a:pt x="1123989" y="104987"/>
                  <a:pt x="990216" y="162560"/>
                </a:cubicBezTo>
                <a:cubicBezTo>
                  <a:pt x="856443" y="220133"/>
                  <a:pt x="255309" y="279400"/>
                  <a:pt x="96136" y="345440"/>
                </a:cubicBezTo>
                <a:cubicBezTo>
                  <a:pt x="-63037" y="411480"/>
                  <a:pt x="19936" y="511387"/>
                  <a:pt x="35176" y="558800"/>
                </a:cubicBezTo>
                <a:cubicBezTo>
                  <a:pt x="50416" y="606213"/>
                  <a:pt x="118996" y="618066"/>
                  <a:pt x="187576" y="629920"/>
                </a:cubicBezTo>
              </a:path>
            </a:pathLst>
          </a:custGeom>
          <a:noFill/>
          <a:ln>
            <a:solidFill>
              <a:srgbClr val="FF33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3635896" y="3355444"/>
            <a:ext cx="4320480" cy="1026430"/>
          </a:xfrm>
          <a:custGeom>
            <a:avLst/>
            <a:gdLst>
              <a:gd name="connsiteX0" fmla="*/ 3505200 w 3577899"/>
              <a:gd name="connsiteY0" fmla="*/ 0 h 640080"/>
              <a:gd name="connsiteX1" fmla="*/ 3576320 w 3577899"/>
              <a:gd name="connsiteY1" fmla="*/ 111760 h 640080"/>
              <a:gd name="connsiteX2" fmla="*/ 3444240 w 3577899"/>
              <a:gd name="connsiteY2" fmla="*/ 203200 h 640080"/>
              <a:gd name="connsiteX3" fmla="*/ 3108960 w 3577899"/>
              <a:gd name="connsiteY3" fmla="*/ 233680 h 640080"/>
              <a:gd name="connsiteX4" fmla="*/ 1778000 w 3577899"/>
              <a:gd name="connsiteY4" fmla="*/ 274320 h 640080"/>
              <a:gd name="connsiteX5" fmla="*/ 680720 w 3577899"/>
              <a:gd name="connsiteY5" fmla="*/ 345440 h 640080"/>
              <a:gd name="connsiteX6" fmla="*/ 0 w 3577899"/>
              <a:gd name="connsiteY6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7899" h="640080">
                <a:moveTo>
                  <a:pt x="3505200" y="0"/>
                </a:moveTo>
                <a:cubicBezTo>
                  <a:pt x="3545840" y="38946"/>
                  <a:pt x="3586480" y="77893"/>
                  <a:pt x="3576320" y="111760"/>
                </a:cubicBezTo>
                <a:cubicBezTo>
                  <a:pt x="3566160" y="145627"/>
                  <a:pt x="3522133" y="182880"/>
                  <a:pt x="3444240" y="203200"/>
                </a:cubicBezTo>
                <a:cubicBezTo>
                  <a:pt x="3366347" y="223520"/>
                  <a:pt x="3386667" y="221827"/>
                  <a:pt x="3108960" y="233680"/>
                </a:cubicBezTo>
                <a:cubicBezTo>
                  <a:pt x="2831253" y="245533"/>
                  <a:pt x="2182707" y="255693"/>
                  <a:pt x="1778000" y="274320"/>
                </a:cubicBezTo>
                <a:cubicBezTo>
                  <a:pt x="1373293" y="292947"/>
                  <a:pt x="977053" y="284480"/>
                  <a:pt x="680720" y="345440"/>
                </a:cubicBezTo>
                <a:cubicBezTo>
                  <a:pt x="384387" y="406400"/>
                  <a:pt x="192193" y="523240"/>
                  <a:pt x="0" y="640080"/>
                </a:cubicBezTo>
              </a:path>
            </a:pathLst>
          </a:custGeom>
          <a:noFill/>
          <a:ln>
            <a:solidFill>
              <a:srgbClr val="FF33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6864029" y="3911717"/>
            <a:ext cx="1800201" cy="398013"/>
          </a:xfrm>
          <a:prstGeom prst="wedgeRoundRectCallout">
            <a:avLst>
              <a:gd name="adj1" fmla="val -82315"/>
              <a:gd name="adj2" fmla="val -7719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워커</a:t>
            </a:r>
            <a:r>
              <a:rPr lang="ko-KR" altLang="en-US" sz="1000" dirty="0">
                <a:solidFill>
                  <a:schemeClr val="tx1"/>
                </a:solidFill>
              </a:rPr>
              <a:t> 태스크를 생성한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메인 태스크로 메시지 보냄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507509" y="3660750"/>
            <a:ext cx="13154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/>
              <a:t>addWorker</a:t>
            </a:r>
            <a:r>
              <a:rPr lang="en-US" altLang="ko-KR" sz="1200" dirty="0"/>
              <a:t> </a:t>
            </a:r>
            <a:r>
              <a:rPr lang="ko-KR" altLang="en-US" sz="1200" dirty="0"/>
              <a:t>객체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4130921" y="4130533"/>
            <a:ext cx="1114678" cy="358393"/>
            <a:chOff x="3581783" y="3004412"/>
            <a:chExt cx="897665" cy="306467"/>
          </a:xfrm>
        </p:grpSpPr>
        <p:sp>
          <p:nvSpPr>
            <p:cNvPr id="34" name="TextBox 33"/>
            <p:cNvSpPr txBox="1"/>
            <p:nvPr/>
          </p:nvSpPr>
          <p:spPr>
            <a:xfrm>
              <a:off x="3581783" y="3004412"/>
              <a:ext cx="897665" cy="306467"/>
            </a:xfrm>
            <a:prstGeom prst="roundRect">
              <a:avLst/>
            </a:prstGeo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data       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086463" y="3036669"/>
              <a:ext cx="325765" cy="23249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"45"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164341" y="4447208"/>
            <a:ext cx="1081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이벤트 객체</a:t>
            </a:r>
          </a:p>
        </p:txBody>
      </p:sp>
      <p:sp>
        <p:nvSpPr>
          <p:cNvPr id="2" name="자유형 1"/>
          <p:cNvSpPr/>
          <p:nvPr/>
        </p:nvSpPr>
        <p:spPr>
          <a:xfrm>
            <a:off x="880299" y="4669122"/>
            <a:ext cx="1278257" cy="777555"/>
          </a:xfrm>
          <a:custGeom>
            <a:avLst/>
            <a:gdLst>
              <a:gd name="connsiteX0" fmla="*/ 1278257 w 1278257"/>
              <a:gd name="connsiteY0" fmla="*/ 0 h 1534160"/>
              <a:gd name="connsiteX1" fmla="*/ 79377 w 1278257"/>
              <a:gd name="connsiteY1" fmla="*/ 579120 h 1534160"/>
              <a:gd name="connsiteX2" fmla="*/ 211457 w 1278257"/>
              <a:gd name="connsiteY2" fmla="*/ 1534160 h 153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8257" h="1534160">
                <a:moveTo>
                  <a:pt x="1278257" y="0"/>
                </a:moveTo>
                <a:cubicBezTo>
                  <a:pt x="767717" y="161713"/>
                  <a:pt x="257177" y="323427"/>
                  <a:pt x="79377" y="579120"/>
                </a:cubicBezTo>
                <a:cubicBezTo>
                  <a:pt x="-98423" y="834813"/>
                  <a:pt x="56517" y="1184486"/>
                  <a:pt x="211457" y="153416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283905" y="5428765"/>
            <a:ext cx="2305736" cy="1412017"/>
            <a:chOff x="3959932" y="2988002"/>
            <a:chExt cx="5620283" cy="3173989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9932" y="2988002"/>
              <a:ext cx="3133725" cy="3171825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2240" y="3028266"/>
              <a:ext cx="2847975" cy="3133725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3905193" y="410255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1618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message </a:t>
            </a:r>
            <a:r>
              <a:rPr lang="ko-KR" altLang="en-US" dirty="0"/>
              <a:t>이벤트 보내는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ko-KR" altLang="en-US" dirty="0" err="1"/>
              <a:t>워커</a:t>
            </a:r>
            <a:r>
              <a:rPr lang="ko-KR" altLang="en-US" dirty="0"/>
              <a:t> 태스크에서 </a:t>
            </a:r>
            <a:r>
              <a:rPr lang="en-US" altLang="ko-KR" dirty="0" err="1"/>
              <a:t>postMessage</a:t>
            </a:r>
            <a:r>
              <a:rPr lang="en-US" altLang="ko-KR" dirty="0"/>
              <a:t>() </a:t>
            </a:r>
            <a:r>
              <a:rPr lang="ko-KR" altLang="en-US" dirty="0"/>
              <a:t>호출</a:t>
            </a:r>
            <a:endParaRPr lang="en-US" altLang="ko-KR" dirty="0"/>
          </a:p>
          <a:p>
            <a:pPr lvl="1" fontAlgn="base"/>
            <a:r>
              <a:rPr lang="ko-KR" altLang="en-US" dirty="0"/>
              <a:t>매개 변수에 보내고자 하는 데이터 전달</a:t>
            </a:r>
            <a:endParaRPr lang="en-US" altLang="ko-KR" dirty="0"/>
          </a:p>
          <a:p>
            <a:pPr lvl="1" fontAlgn="base"/>
            <a:endParaRPr lang="ko-KR" altLang="en-US" dirty="0"/>
          </a:p>
          <a:p>
            <a:pPr lvl="1"/>
            <a:r>
              <a:rPr lang="ko-KR" altLang="en-US" dirty="0"/>
              <a:t>데이터를 </a:t>
            </a:r>
            <a:r>
              <a:rPr lang="en-US" altLang="ko-KR" dirty="0" err="1"/>
              <a:t>MessageEvent</a:t>
            </a:r>
            <a:r>
              <a:rPr lang="en-US" altLang="ko-KR" dirty="0"/>
              <a:t> </a:t>
            </a:r>
            <a:r>
              <a:rPr lang="ko-KR" altLang="en-US" dirty="0"/>
              <a:t>객체로 만들어</a:t>
            </a:r>
            <a:r>
              <a:rPr lang="en-US" altLang="ko-KR" dirty="0"/>
              <a:t> </a:t>
            </a:r>
            <a:r>
              <a:rPr lang="ko-KR" altLang="en-US" dirty="0"/>
              <a:t>전달</a:t>
            </a:r>
            <a:endParaRPr lang="en-US" altLang="ko-KR" dirty="0"/>
          </a:p>
          <a:p>
            <a:pPr lvl="2"/>
            <a:r>
              <a:rPr lang="ko-KR" altLang="en-US" dirty="0" err="1"/>
              <a:t>워커</a:t>
            </a:r>
            <a:r>
              <a:rPr lang="ko-KR" altLang="en-US" dirty="0"/>
              <a:t> 객체에서 </a:t>
            </a:r>
            <a:r>
              <a:rPr lang="en-US" altLang="ko-KR" dirty="0" err="1"/>
              <a:t>MessageEvent</a:t>
            </a:r>
            <a:r>
              <a:rPr lang="en-US" altLang="ko-KR" dirty="0"/>
              <a:t> </a:t>
            </a:r>
            <a:r>
              <a:rPr lang="ko-KR" altLang="en-US" dirty="0"/>
              <a:t>객체를 통해 데이터 수신</a:t>
            </a:r>
            <a:endParaRPr lang="en-US" altLang="ko-KR" dirty="0"/>
          </a:p>
          <a:p>
            <a:pPr lvl="2"/>
            <a:r>
              <a:rPr lang="en-US" altLang="ko-KR" dirty="0" err="1"/>
              <a:t>MessageEvent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ko-KR" altLang="en-US" dirty="0" err="1"/>
              <a:t>프로퍼티</a:t>
            </a:r>
            <a:endParaRPr lang="ko-KR" altLang="en-US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워커</a:t>
            </a:r>
            <a:r>
              <a:rPr lang="ko-KR" altLang="en-US" dirty="0"/>
              <a:t> 객체의 </a:t>
            </a:r>
            <a:r>
              <a:rPr lang="en-US" altLang="ko-KR" dirty="0" err="1"/>
              <a:t>onmessage</a:t>
            </a:r>
            <a:r>
              <a:rPr lang="en-US" altLang="ko-KR" dirty="0"/>
              <a:t> </a:t>
            </a:r>
            <a:r>
              <a:rPr lang="ko-KR" altLang="en-US" dirty="0" err="1"/>
              <a:t>리스너</a:t>
            </a:r>
            <a:endParaRPr lang="en-US" altLang="ko-KR" dirty="0"/>
          </a:p>
          <a:p>
            <a:pPr lvl="1"/>
            <a:r>
              <a:rPr lang="en-US" altLang="ko-KR" dirty="0" err="1"/>
              <a:t>onmessage</a:t>
            </a:r>
            <a:r>
              <a:rPr lang="en-US" altLang="ko-KR" dirty="0"/>
              <a:t> </a:t>
            </a:r>
            <a:r>
              <a:rPr lang="ko-KR" altLang="en-US" dirty="0" err="1"/>
              <a:t>리스너</a:t>
            </a:r>
            <a:endParaRPr lang="en-US" altLang="ko-KR" dirty="0"/>
          </a:p>
          <a:p>
            <a:pPr lvl="2"/>
            <a:r>
              <a:rPr lang="ko-KR" altLang="en-US" dirty="0" err="1"/>
              <a:t>워커</a:t>
            </a:r>
            <a:r>
              <a:rPr lang="ko-KR" altLang="en-US" dirty="0"/>
              <a:t> 태스크가 보내는 </a:t>
            </a:r>
            <a:r>
              <a:rPr lang="en-US" altLang="ko-KR" dirty="0"/>
              <a:t>message </a:t>
            </a:r>
            <a:r>
              <a:rPr lang="ko-KR" altLang="en-US" dirty="0"/>
              <a:t>이벤트를 받는 코드</a:t>
            </a:r>
          </a:p>
          <a:p>
            <a:pPr lvl="1"/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2204864"/>
            <a:ext cx="338437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postMessage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(sum); 			// sum = 45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03648" y="5733256"/>
            <a:ext cx="676875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addWorker.onmessage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function (e) { // e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MessageEvent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객체가 전달</a:t>
            </a:r>
          </a:p>
          <a:p>
            <a:pPr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alert(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e.data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 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e.data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는 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45”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3645024"/>
            <a:ext cx="7486655" cy="68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73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13–7 1~10</a:t>
            </a:r>
            <a:r>
              <a:rPr lang="ko-KR" altLang="en-US" dirty="0"/>
              <a:t>까지 더하는 </a:t>
            </a:r>
            <a:r>
              <a:rPr lang="ko-KR" altLang="en-US" dirty="0" err="1"/>
              <a:t>워커태스크</a:t>
            </a:r>
            <a:r>
              <a:rPr lang="ko-KR" altLang="en-US" dirty="0"/>
              <a:t>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412776"/>
            <a:ext cx="5904656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&lt;head&gt;&lt;title&gt;1~10</a:t>
            </a:r>
            <a:r>
              <a:rPr lang="ko-KR" altLang="en-US" sz="1400" dirty="0"/>
              <a:t>까지 더하는 워크 태스크 만들기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&lt;h3&gt;1~10</a:t>
            </a:r>
            <a:r>
              <a:rPr lang="ko-KR" altLang="en-US" sz="1400" dirty="0"/>
              <a:t>까지 더하는  워크 태스크 만들기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&lt;div&gt;1</a:t>
            </a:r>
            <a:r>
              <a:rPr lang="ko-KR" altLang="en-US" sz="1400" dirty="0"/>
              <a:t>에서 </a:t>
            </a:r>
            <a:r>
              <a:rPr lang="en-US" altLang="ko-KR" sz="1400" dirty="0"/>
              <a:t>10</a:t>
            </a:r>
            <a:r>
              <a:rPr lang="ko-KR" altLang="en-US" sz="1400" dirty="0"/>
              <a:t>까지의 합은 </a:t>
            </a:r>
            <a:r>
              <a:rPr lang="en-US" altLang="ko-KR" sz="1400" b="1" dirty="0"/>
              <a:t>&lt;span id="sum"&gt;&lt;/span&gt;</a:t>
            </a:r>
            <a:r>
              <a:rPr lang="en-US" altLang="ko-KR" sz="1400" dirty="0"/>
              <a:t>&lt;/div&gt;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/>
              <a:t>	// </a:t>
            </a:r>
            <a:r>
              <a:rPr lang="en-US" altLang="ko-KR" sz="1400" dirty="0" err="1"/>
              <a:t>addWorker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워커</a:t>
            </a:r>
            <a:r>
              <a:rPr lang="ko-KR" altLang="en-US" sz="1400" dirty="0"/>
              <a:t> 객체 생성 및 </a:t>
            </a:r>
            <a:r>
              <a:rPr lang="ko-KR" altLang="en-US" sz="1400" dirty="0" err="1"/>
              <a:t>워커</a:t>
            </a:r>
            <a:r>
              <a:rPr lang="ko-KR" altLang="en-US" sz="1400" dirty="0"/>
              <a:t> 태스크 시작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var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addWorker</a:t>
            </a:r>
            <a:r>
              <a:rPr lang="en-US" altLang="ko-KR" sz="1400" b="1" dirty="0"/>
              <a:t> = new Worker("add1to10.js");</a:t>
            </a:r>
          </a:p>
          <a:p>
            <a:pPr defTabSz="180000"/>
            <a:endParaRPr lang="en-US" altLang="ko-KR" sz="1400" b="1" dirty="0"/>
          </a:p>
          <a:p>
            <a:pPr defTabSz="180000"/>
            <a:r>
              <a:rPr lang="en-US" altLang="ko-KR" sz="1400" dirty="0"/>
              <a:t>	// </a:t>
            </a:r>
            <a:r>
              <a:rPr lang="ko-KR" altLang="en-US" sz="1400" dirty="0"/>
              <a:t>워크 태스크로부터 </a:t>
            </a:r>
            <a:r>
              <a:rPr lang="en-US" altLang="ko-KR" sz="1400" dirty="0"/>
              <a:t>message </a:t>
            </a:r>
            <a:r>
              <a:rPr lang="ko-KR" altLang="en-US" sz="1400" dirty="0"/>
              <a:t>이벤트 수신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addWorker.onmessage</a:t>
            </a:r>
            <a:r>
              <a:rPr lang="en-US" altLang="ko-KR" sz="1400" b="1" dirty="0"/>
              <a:t> =</a:t>
            </a:r>
            <a:r>
              <a:rPr lang="en-US" altLang="ko-KR" sz="1400" dirty="0"/>
              <a:t> </a:t>
            </a:r>
            <a:r>
              <a:rPr lang="en-US" altLang="ko-KR" sz="1400" b="1" dirty="0"/>
              <a:t>function (e) { </a:t>
            </a:r>
            <a:r>
              <a:rPr lang="en-US" altLang="ko-KR" sz="1400" dirty="0"/>
              <a:t>// e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MessageEvent</a:t>
            </a:r>
            <a:r>
              <a:rPr lang="en-US" altLang="ko-KR" sz="1400" dirty="0"/>
              <a:t> </a:t>
            </a:r>
            <a:r>
              <a:rPr lang="ko-KR" altLang="en-US" sz="1400" dirty="0"/>
              <a:t>객체</a:t>
            </a:r>
          </a:p>
          <a:p>
            <a:pPr defTabSz="180000"/>
            <a:r>
              <a:rPr lang="en-US" altLang="ko-KR" sz="1400" dirty="0"/>
              <a:t>			// </a:t>
            </a:r>
            <a:r>
              <a:rPr lang="ko-KR" altLang="en-US" sz="1400" dirty="0"/>
              <a:t>이벤트 객체의 </a:t>
            </a:r>
            <a:r>
              <a:rPr lang="en-US" altLang="ko-KR" sz="1400" dirty="0"/>
              <a:t>data(</a:t>
            </a:r>
            <a:r>
              <a:rPr lang="ko-KR" altLang="en-US" sz="1400" dirty="0"/>
              <a:t>합</a:t>
            </a:r>
            <a:r>
              <a:rPr lang="en-US" altLang="ko-KR" sz="1400" dirty="0"/>
              <a:t>) </a:t>
            </a:r>
            <a:r>
              <a:rPr lang="ko-KR" altLang="en-US" sz="1400" dirty="0"/>
              <a:t>출력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 err="1"/>
              <a:t>document.getElementById</a:t>
            </a:r>
            <a:r>
              <a:rPr lang="en-US" altLang="ko-KR" sz="1400" b="1" dirty="0"/>
              <a:t>("sum").</a:t>
            </a:r>
            <a:r>
              <a:rPr lang="en-US" altLang="ko-KR" sz="1400" b="1" dirty="0" err="1"/>
              <a:t>innerHTML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e.data</a:t>
            </a:r>
            <a:r>
              <a:rPr lang="en-US" altLang="ko-KR" sz="1400" b="1" dirty="0"/>
              <a:t>;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6618538" y="1700808"/>
            <a:ext cx="1872208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// 1~10</a:t>
            </a:r>
            <a:r>
              <a:rPr lang="ko-KR" altLang="en-US" sz="1200" dirty="0"/>
              <a:t>까지 합 계산</a:t>
            </a:r>
            <a:endParaRPr lang="en-US" altLang="ko-KR" sz="1200" dirty="0"/>
          </a:p>
          <a:p>
            <a:pPr defTabSz="180000"/>
            <a:r>
              <a:rPr lang="en-US" altLang="ko-KR" sz="1200" dirty="0" err="1"/>
              <a:t>var</a:t>
            </a:r>
            <a:r>
              <a:rPr lang="en-US" altLang="ko-KR" sz="1200" dirty="0"/>
              <a:t> sum=0;</a:t>
            </a:r>
          </a:p>
          <a:p>
            <a:pPr defTabSz="180000"/>
            <a:r>
              <a:rPr lang="en-US" altLang="ko-KR" sz="1200" dirty="0"/>
              <a:t>for(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&lt;10;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sum +=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// </a:t>
            </a:r>
            <a:r>
              <a:rPr lang="ko-KR" altLang="en-US" sz="1200" dirty="0"/>
              <a:t>합을 메시지로 전송 </a:t>
            </a:r>
          </a:p>
          <a:p>
            <a:pPr defTabSz="180000"/>
            <a:r>
              <a:rPr lang="en-US" altLang="ko-KR" sz="1200" dirty="0" err="1"/>
              <a:t>postMessage</a:t>
            </a:r>
            <a:r>
              <a:rPr lang="en-US" altLang="ko-KR" sz="1200" dirty="0"/>
              <a:t>(sum);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50585" y="1406619"/>
            <a:ext cx="989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add1to10.js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4636921"/>
            <a:ext cx="3027617" cy="188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18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925436" y="1251152"/>
            <a:ext cx="3685036" cy="2908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6361138" y="1469925"/>
            <a:ext cx="2147057" cy="1629283"/>
          </a:xfrm>
          <a:custGeom>
            <a:avLst/>
            <a:gdLst>
              <a:gd name="connsiteX0" fmla="*/ 193040 w 2225040"/>
              <a:gd name="connsiteY0" fmla="*/ 91440 h 1209040"/>
              <a:gd name="connsiteX1" fmla="*/ 81280 w 2225040"/>
              <a:gd name="connsiteY1" fmla="*/ 182880 h 1209040"/>
              <a:gd name="connsiteX2" fmla="*/ 50800 w 2225040"/>
              <a:gd name="connsiteY2" fmla="*/ 243840 h 1209040"/>
              <a:gd name="connsiteX3" fmla="*/ 30480 w 2225040"/>
              <a:gd name="connsiteY3" fmla="*/ 274320 h 1209040"/>
              <a:gd name="connsiteX4" fmla="*/ 10160 w 2225040"/>
              <a:gd name="connsiteY4" fmla="*/ 650240 h 1209040"/>
              <a:gd name="connsiteX5" fmla="*/ 0 w 2225040"/>
              <a:gd name="connsiteY5" fmla="*/ 711200 h 1209040"/>
              <a:gd name="connsiteX6" fmla="*/ 10160 w 2225040"/>
              <a:gd name="connsiteY6" fmla="*/ 894080 h 1209040"/>
              <a:gd name="connsiteX7" fmla="*/ 40640 w 2225040"/>
              <a:gd name="connsiteY7" fmla="*/ 924560 h 1209040"/>
              <a:gd name="connsiteX8" fmla="*/ 50800 w 2225040"/>
              <a:gd name="connsiteY8" fmla="*/ 955040 h 1209040"/>
              <a:gd name="connsiteX9" fmla="*/ 111760 w 2225040"/>
              <a:gd name="connsiteY9" fmla="*/ 995680 h 1209040"/>
              <a:gd name="connsiteX10" fmla="*/ 142240 w 2225040"/>
              <a:gd name="connsiteY10" fmla="*/ 1016000 h 1209040"/>
              <a:gd name="connsiteX11" fmla="*/ 152400 w 2225040"/>
              <a:gd name="connsiteY11" fmla="*/ 1046480 h 1209040"/>
              <a:gd name="connsiteX12" fmla="*/ 193040 w 2225040"/>
              <a:gd name="connsiteY12" fmla="*/ 1066800 h 1209040"/>
              <a:gd name="connsiteX13" fmla="*/ 223520 w 2225040"/>
              <a:gd name="connsiteY13" fmla="*/ 1087120 h 1209040"/>
              <a:gd name="connsiteX14" fmla="*/ 264160 w 2225040"/>
              <a:gd name="connsiteY14" fmla="*/ 1117600 h 1209040"/>
              <a:gd name="connsiteX15" fmla="*/ 325120 w 2225040"/>
              <a:gd name="connsiteY15" fmla="*/ 1137920 h 1209040"/>
              <a:gd name="connsiteX16" fmla="*/ 355600 w 2225040"/>
              <a:gd name="connsiteY16" fmla="*/ 1148080 h 1209040"/>
              <a:gd name="connsiteX17" fmla="*/ 396240 w 2225040"/>
              <a:gd name="connsiteY17" fmla="*/ 1168400 h 1209040"/>
              <a:gd name="connsiteX18" fmla="*/ 477520 w 2225040"/>
              <a:gd name="connsiteY18" fmla="*/ 1188720 h 1209040"/>
              <a:gd name="connsiteX19" fmla="*/ 589280 w 2225040"/>
              <a:gd name="connsiteY19" fmla="*/ 1209040 h 1209040"/>
              <a:gd name="connsiteX20" fmla="*/ 1158240 w 2225040"/>
              <a:gd name="connsiteY20" fmla="*/ 1198880 h 1209040"/>
              <a:gd name="connsiteX21" fmla="*/ 1249680 w 2225040"/>
              <a:gd name="connsiteY21" fmla="*/ 1178560 h 1209040"/>
              <a:gd name="connsiteX22" fmla="*/ 1422400 w 2225040"/>
              <a:gd name="connsiteY22" fmla="*/ 1168400 h 1209040"/>
              <a:gd name="connsiteX23" fmla="*/ 1534160 w 2225040"/>
              <a:gd name="connsiteY23" fmla="*/ 1158240 h 1209040"/>
              <a:gd name="connsiteX24" fmla="*/ 1686560 w 2225040"/>
              <a:gd name="connsiteY24" fmla="*/ 1137920 h 1209040"/>
              <a:gd name="connsiteX25" fmla="*/ 1767840 w 2225040"/>
              <a:gd name="connsiteY25" fmla="*/ 1117600 h 1209040"/>
              <a:gd name="connsiteX26" fmla="*/ 1798320 w 2225040"/>
              <a:gd name="connsiteY26" fmla="*/ 1087120 h 1209040"/>
              <a:gd name="connsiteX27" fmla="*/ 1879600 w 2225040"/>
              <a:gd name="connsiteY27" fmla="*/ 1046480 h 1209040"/>
              <a:gd name="connsiteX28" fmla="*/ 1981200 w 2225040"/>
              <a:gd name="connsiteY28" fmla="*/ 924560 h 1209040"/>
              <a:gd name="connsiteX29" fmla="*/ 2021840 w 2225040"/>
              <a:gd name="connsiteY29" fmla="*/ 904240 h 1209040"/>
              <a:gd name="connsiteX30" fmla="*/ 2072640 w 2225040"/>
              <a:gd name="connsiteY30" fmla="*/ 853440 h 1209040"/>
              <a:gd name="connsiteX31" fmla="*/ 2092960 w 2225040"/>
              <a:gd name="connsiteY31" fmla="*/ 822960 h 1209040"/>
              <a:gd name="connsiteX32" fmla="*/ 2164080 w 2225040"/>
              <a:gd name="connsiteY32" fmla="*/ 751840 h 1209040"/>
              <a:gd name="connsiteX33" fmla="*/ 2204720 w 2225040"/>
              <a:gd name="connsiteY33" fmla="*/ 650240 h 1209040"/>
              <a:gd name="connsiteX34" fmla="*/ 2225040 w 2225040"/>
              <a:gd name="connsiteY34" fmla="*/ 568960 h 1209040"/>
              <a:gd name="connsiteX35" fmla="*/ 2214880 w 2225040"/>
              <a:gd name="connsiteY35" fmla="*/ 294640 h 1209040"/>
              <a:gd name="connsiteX36" fmla="*/ 2204720 w 2225040"/>
              <a:gd name="connsiteY36" fmla="*/ 254000 h 1209040"/>
              <a:gd name="connsiteX37" fmla="*/ 2184400 w 2225040"/>
              <a:gd name="connsiteY37" fmla="*/ 223520 h 1209040"/>
              <a:gd name="connsiteX38" fmla="*/ 2153920 w 2225040"/>
              <a:gd name="connsiteY38" fmla="*/ 193040 h 1209040"/>
              <a:gd name="connsiteX39" fmla="*/ 2001520 w 2225040"/>
              <a:gd name="connsiteY39" fmla="*/ 152400 h 1209040"/>
              <a:gd name="connsiteX40" fmla="*/ 1940560 w 2225040"/>
              <a:gd name="connsiteY40" fmla="*/ 132080 h 1209040"/>
              <a:gd name="connsiteX41" fmla="*/ 1889760 w 2225040"/>
              <a:gd name="connsiteY41" fmla="*/ 121920 h 1209040"/>
              <a:gd name="connsiteX42" fmla="*/ 1849120 w 2225040"/>
              <a:gd name="connsiteY42" fmla="*/ 111760 h 1209040"/>
              <a:gd name="connsiteX43" fmla="*/ 1778000 w 2225040"/>
              <a:gd name="connsiteY43" fmla="*/ 101600 h 1209040"/>
              <a:gd name="connsiteX44" fmla="*/ 1564640 w 2225040"/>
              <a:gd name="connsiteY44" fmla="*/ 81280 h 1209040"/>
              <a:gd name="connsiteX45" fmla="*/ 1209040 w 2225040"/>
              <a:gd name="connsiteY45" fmla="*/ 71120 h 1209040"/>
              <a:gd name="connsiteX46" fmla="*/ 1117600 w 2225040"/>
              <a:gd name="connsiteY46" fmla="*/ 40640 h 1209040"/>
              <a:gd name="connsiteX47" fmla="*/ 1087120 w 2225040"/>
              <a:gd name="connsiteY47" fmla="*/ 20320 h 1209040"/>
              <a:gd name="connsiteX48" fmla="*/ 1036320 w 2225040"/>
              <a:gd name="connsiteY48" fmla="*/ 10160 h 1209040"/>
              <a:gd name="connsiteX49" fmla="*/ 751840 w 2225040"/>
              <a:gd name="connsiteY49" fmla="*/ 0 h 1209040"/>
              <a:gd name="connsiteX50" fmla="*/ 345440 w 2225040"/>
              <a:gd name="connsiteY50" fmla="*/ 10160 h 1209040"/>
              <a:gd name="connsiteX51" fmla="*/ 314960 w 2225040"/>
              <a:gd name="connsiteY51" fmla="*/ 20320 h 1209040"/>
              <a:gd name="connsiteX52" fmla="*/ 284480 w 2225040"/>
              <a:gd name="connsiteY52" fmla="*/ 40640 h 1209040"/>
              <a:gd name="connsiteX53" fmla="*/ 264160 w 2225040"/>
              <a:gd name="connsiteY53" fmla="*/ 71120 h 1209040"/>
              <a:gd name="connsiteX54" fmla="*/ 203200 w 2225040"/>
              <a:gd name="connsiteY54" fmla="*/ 101600 h 1209040"/>
              <a:gd name="connsiteX55" fmla="*/ 193040 w 2225040"/>
              <a:gd name="connsiteY55" fmla="*/ 91440 h 120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225040" h="1209040">
                <a:moveTo>
                  <a:pt x="193040" y="91440"/>
                </a:moveTo>
                <a:cubicBezTo>
                  <a:pt x="172720" y="104987"/>
                  <a:pt x="107980" y="142830"/>
                  <a:pt x="81280" y="182880"/>
                </a:cubicBezTo>
                <a:cubicBezTo>
                  <a:pt x="23046" y="270231"/>
                  <a:pt x="92864" y="159712"/>
                  <a:pt x="50800" y="243840"/>
                </a:cubicBezTo>
                <a:cubicBezTo>
                  <a:pt x="45339" y="254762"/>
                  <a:pt x="37253" y="264160"/>
                  <a:pt x="30480" y="274320"/>
                </a:cubicBezTo>
                <a:cubicBezTo>
                  <a:pt x="-7949" y="428037"/>
                  <a:pt x="29960" y="264133"/>
                  <a:pt x="10160" y="650240"/>
                </a:cubicBezTo>
                <a:cubicBezTo>
                  <a:pt x="9105" y="670813"/>
                  <a:pt x="3387" y="690880"/>
                  <a:pt x="0" y="711200"/>
                </a:cubicBezTo>
                <a:cubicBezTo>
                  <a:pt x="3387" y="772160"/>
                  <a:pt x="-1264" y="834104"/>
                  <a:pt x="10160" y="894080"/>
                </a:cubicBezTo>
                <a:cubicBezTo>
                  <a:pt x="12849" y="908195"/>
                  <a:pt x="32670" y="912605"/>
                  <a:pt x="40640" y="924560"/>
                </a:cubicBezTo>
                <a:cubicBezTo>
                  <a:pt x="46581" y="933471"/>
                  <a:pt x="43227" y="947467"/>
                  <a:pt x="50800" y="955040"/>
                </a:cubicBezTo>
                <a:cubicBezTo>
                  <a:pt x="68069" y="972309"/>
                  <a:pt x="91440" y="982133"/>
                  <a:pt x="111760" y="995680"/>
                </a:cubicBezTo>
                <a:lnTo>
                  <a:pt x="142240" y="1016000"/>
                </a:lnTo>
                <a:cubicBezTo>
                  <a:pt x="145627" y="1026160"/>
                  <a:pt x="144827" y="1038907"/>
                  <a:pt x="152400" y="1046480"/>
                </a:cubicBezTo>
                <a:cubicBezTo>
                  <a:pt x="163110" y="1057190"/>
                  <a:pt x="179890" y="1059286"/>
                  <a:pt x="193040" y="1066800"/>
                </a:cubicBezTo>
                <a:cubicBezTo>
                  <a:pt x="203642" y="1072858"/>
                  <a:pt x="213584" y="1080023"/>
                  <a:pt x="223520" y="1087120"/>
                </a:cubicBezTo>
                <a:cubicBezTo>
                  <a:pt x="237299" y="1096962"/>
                  <a:pt x="249014" y="1110027"/>
                  <a:pt x="264160" y="1117600"/>
                </a:cubicBezTo>
                <a:cubicBezTo>
                  <a:pt x="283318" y="1127179"/>
                  <a:pt x="304800" y="1131147"/>
                  <a:pt x="325120" y="1137920"/>
                </a:cubicBezTo>
                <a:cubicBezTo>
                  <a:pt x="335280" y="1141307"/>
                  <a:pt x="346021" y="1143291"/>
                  <a:pt x="355600" y="1148080"/>
                </a:cubicBezTo>
                <a:cubicBezTo>
                  <a:pt x="369147" y="1154853"/>
                  <a:pt x="381872" y="1163611"/>
                  <a:pt x="396240" y="1168400"/>
                </a:cubicBezTo>
                <a:cubicBezTo>
                  <a:pt x="422734" y="1177231"/>
                  <a:pt x="450427" y="1181947"/>
                  <a:pt x="477520" y="1188720"/>
                </a:cubicBezTo>
                <a:cubicBezTo>
                  <a:pt x="541392" y="1204688"/>
                  <a:pt x="504337" y="1196905"/>
                  <a:pt x="589280" y="1209040"/>
                </a:cubicBezTo>
                <a:lnTo>
                  <a:pt x="1158240" y="1198880"/>
                </a:lnTo>
                <a:cubicBezTo>
                  <a:pt x="1419281" y="1190459"/>
                  <a:pt x="1101132" y="1193415"/>
                  <a:pt x="1249680" y="1178560"/>
                </a:cubicBezTo>
                <a:cubicBezTo>
                  <a:pt x="1307067" y="1172821"/>
                  <a:pt x="1364874" y="1172509"/>
                  <a:pt x="1422400" y="1168400"/>
                </a:cubicBezTo>
                <a:cubicBezTo>
                  <a:pt x="1459712" y="1165735"/>
                  <a:pt x="1496907" y="1161627"/>
                  <a:pt x="1534160" y="1158240"/>
                </a:cubicBezTo>
                <a:cubicBezTo>
                  <a:pt x="1615990" y="1130963"/>
                  <a:pt x="1505752" y="1165041"/>
                  <a:pt x="1686560" y="1137920"/>
                </a:cubicBezTo>
                <a:cubicBezTo>
                  <a:pt x="1714178" y="1133777"/>
                  <a:pt x="1767840" y="1117600"/>
                  <a:pt x="1767840" y="1117600"/>
                </a:cubicBezTo>
                <a:cubicBezTo>
                  <a:pt x="1778000" y="1107440"/>
                  <a:pt x="1786198" y="1094834"/>
                  <a:pt x="1798320" y="1087120"/>
                </a:cubicBezTo>
                <a:cubicBezTo>
                  <a:pt x="1823876" y="1070857"/>
                  <a:pt x="1879600" y="1046480"/>
                  <a:pt x="1879600" y="1046480"/>
                </a:cubicBezTo>
                <a:cubicBezTo>
                  <a:pt x="1902940" y="1011471"/>
                  <a:pt x="1942086" y="944117"/>
                  <a:pt x="1981200" y="924560"/>
                </a:cubicBezTo>
                <a:lnTo>
                  <a:pt x="2021840" y="904240"/>
                </a:lnTo>
                <a:cubicBezTo>
                  <a:pt x="2076027" y="822960"/>
                  <a:pt x="2004907" y="921173"/>
                  <a:pt x="2072640" y="853440"/>
                </a:cubicBezTo>
                <a:cubicBezTo>
                  <a:pt x="2081274" y="844806"/>
                  <a:pt x="2084791" y="832036"/>
                  <a:pt x="2092960" y="822960"/>
                </a:cubicBezTo>
                <a:cubicBezTo>
                  <a:pt x="2115388" y="798040"/>
                  <a:pt x="2164080" y="751840"/>
                  <a:pt x="2164080" y="751840"/>
                </a:cubicBezTo>
                <a:cubicBezTo>
                  <a:pt x="2210331" y="613086"/>
                  <a:pt x="2159872" y="754886"/>
                  <a:pt x="2204720" y="650240"/>
                </a:cubicBezTo>
                <a:cubicBezTo>
                  <a:pt x="2216436" y="622904"/>
                  <a:pt x="2219077" y="598777"/>
                  <a:pt x="2225040" y="568960"/>
                </a:cubicBezTo>
                <a:cubicBezTo>
                  <a:pt x="2221653" y="477520"/>
                  <a:pt x="2220771" y="385953"/>
                  <a:pt x="2214880" y="294640"/>
                </a:cubicBezTo>
                <a:cubicBezTo>
                  <a:pt x="2213981" y="280705"/>
                  <a:pt x="2210221" y="266835"/>
                  <a:pt x="2204720" y="254000"/>
                </a:cubicBezTo>
                <a:cubicBezTo>
                  <a:pt x="2199910" y="242777"/>
                  <a:pt x="2192217" y="232901"/>
                  <a:pt x="2184400" y="223520"/>
                </a:cubicBezTo>
                <a:cubicBezTo>
                  <a:pt x="2175202" y="212482"/>
                  <a:pt x="2166771" y="199466"/>
                  <a:pt x="2153920" y="193040"/>
                </a:cubicBezTo>
                <a:cubicBezTo>
                  <a:pt x="2068758" y="150459"/>
                  <a:pt x="2077615" y="171424"/>
                  <a:pt x="2001520" y="152400"/>
                </a:cubicBezTo>
                <a:cubicBezTo>
                  <a:pt x="1980740" y="147205"/>
                  <a:pt x="1961563" y="136281"/>
                  <a:pt x="1940560" y="132080"/>
                </a:cubicBezTo>
                <a:cubicBezTo>
                  <a:pt x="1923627" y="128693"/>
                  <a:pt x="1906617" y="125666"/>
                  <a:pt x="1889760" y="121920"/>
                </a:cubicBezTo>
                <a:cubicBezTo>
                  <a:pt x="1876129" y="118891"/>
                  <a:pt x="1862858" y="114258"/>
                  <a:pt x="1849120" y="111760"/>
                </a:cubicBezTo>
                <a:cubicBezTo>
                  <a:pt x="1825559" y="107476"/>
                  <a:pt x="1801707" y="104987"/>
                  <a:pt x="1778000" y="101600"/>
                </a:cubicBezTo>
                <a:cubicBezTo>
                  <a:pt x="1691646" y="72815"/>
                  <a:pt x="1746544" y="88144"/>
                  <a:pt x="1564640" y="81280"/>
                </a:cubicBezTo>
                <a:lnTo>
                  <a:pt x="1209040" y="71120"/>
                </a:lnTo>
                <a:cubicBezTo>
                  <a:pt x="1072342" y="2771"/>
                  <a:pt x="1275164" y="99726"/>
                  <a:pt x="1117600" y="40640"/>
                </a:cubicBezTo>
                <a:cubicBezTo>
                  <a:pt x="1106167" y="36353"/>
                  <a:pt x="1098553" y="24607"/>
                  <a:pt x="1087120" y="20320"/>
                </a:cubicBezTo>
                <a:cubicBezTo>
                  <a:pt x="1070951" y="14257"/>
                  <a:pt x="1053557" y="11205"/>
                  <a:pt x="1036320" y="10160"/>
                </a:cubicBezTo>
                <a:cubicBezTo>
                  <a:pt x="941607" y="4420"/>
                  <a:pt x="846667" y="3387"/>
                  <a:pt x="751840" y="0"/>
                </a:cubicBezTo>
                <a:cubicBezTo>
                  <a:pt x="616373" y="3387"/>
                  <a:pt x="480803" y="3864"/>
                  <a:pt x="345440" y="10160"/>
                </a:cubicBezTo>
                <a:cubicBezTo>
                  <a:pt x="334742" y="10658"/>
                  <a:pt x="324539" y="15531"/>
                  <a:pt x="314960" y="20320"/>
                </a:cubicBezTo>
                <a:cubicBezTo>
                  <a:pt x="304038" y="25781"/>
                  <a:pt x="294640" y="33867"/>
                  <a:pt x="284480" y="40640"/>
                </a:cubicBezTo>
                <a:cubicBezTo>
                  <a:pt x="277707" y="50800"/>
                  <a:pt x="272794" y="62486"/>
                  <a:pt x="264160" y="71120"/>
                </a:cubicBezTo>
                <a:cubicBezTo>
                  <a:pt x="246349" y="88931"/>
                  <a:pt x="226337" y="94989"/>
                  <a:pt x="203200" y="101600"/>
                </a:cubicBezTo>
                <a:cubicBezTo>
                  <a:pt x="189774" y="105436"/>
                  <a:pt x="213360" y="77893"/>
                  <a:pt x="193040" y="9144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25436" y="1346361"/>
            <a:ext cx="4178240" cy="2879373"/>
          </a:xfrm>
          <a:prstGeom prst="rect">
            <a:avLst/>
          </a:prstGeom>
          <a:noFill/>
          <a:ln>
            <a:noFill/>
          </a:ln>
        </p:spPr>
        <p:txBody>
          <a:bodyPr wrap="square">
            <a:noAutofit/>
          </a:bodyPr>
          <a:lstStyle/>
          <a:p>
            <a:pPr defTabSz="180000">
              <a:lnSpc>
                <a:spcPct val="150000"/>
              </a:lnSpc>
            </a:pPr>
            <a:r>
              <a:rPr lang="en-US" altLang="ko-KR" sz="1200" dirty="0"/>
              <a:t>&lt;script&gt;</a:t>
            </a:r>
          </a:p>
          <a:p>
            <a:pPr defTabSz="180000">
              <a:lnSpc>
                <a:spcPct val="150000"/>
              </a:lnSpc>
            </a:pP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addWorker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Worker("add1to10.js")</a:t>
            </a:r>
            <a:r>
              <a:rPr lang="en-US" altLang="ko-KR" sz="1200" dirty="0"/>
              <a:t>; </a:t>
            </a:r>
          </a:p>
          <a:p>
            <a:pPr defTabSz="180000">
              <a:lnSpc>
                <a:spcPct val="150000"/>
              </a:lnSpc>
            </a:pPr>
            <a:endParaRPr lang="ko-KR" altLang="en-US" sz="1200" dirty="0"/>
          </a:p>
          <a:p>
            <a:pPr defTabSz="180000">
              <a:lnSpc>
                <a:spcPct val="150000"/>
              </a:lnSpc>
            </a:pPr>
            <a:endParaRPr lang="en-US" altLang="ko-KR" sz="1200" dirty="0"/>
          </a:p>
          <a:p>
            <a:pPr defTabSz="180000">
              <a:lnSpc>
                <a:spcPct val="150000"/>
              </a:lnSpc>
            </a:pPr>
            <a:endParaRPr lang="en-US" altLang="ko-KR" sz="1200" dirty="0"/>
          </a:p>
          <a:p>
            <a:pPr defTabSz="180000">
              <a:lnSpc>
                <a:spcPct val="150000"/>
              </a:lnSpc>
            </a:pPr>
            <a:r>
              <a:rPr lang="en-US" altLang="ko-KR" sz="1200" dirty="0" err="1"/>
              <a:t>addWorker.</a:t>
            </a:r>
            <a:r>
              <a:rPr lang="en-US" altLang="ko-KR" sz="1200" b="1" dirty="0" err="1"/>
              <a:t>onmessage</a:t>
            </a:r>
            <a:r>
              <a:rPr lang="en-US" altLang="ko-KR" sz="1200" dirty="0"/>
              <a:t> = function (</a:t>
            </a:r>
            <a:r>
              <a:rPr lang="en-US" altLang="ko-KR" sz="1200" b="1" dirty="0">
                <a:solidFill>
                  <a:srgbClr val="FF0000"/>
                </a:solidFill>
              </a:rPr>
              <a:t>e</a:t>
            </a:r>
            <a:r>
              <a:rPr lang="en-US" altLang="ko-KR" sz="1200" dirty="0"/>
              <a:t>) {</a:t>
            </a:r>
            <a:endParaRPr lang="ko-KR" altLang="en-US" sz="1200" dirty="0"/>
          </a:p>
          <a:p>
            <a:pPr defTabSz="180000">
              <a:lnSpc>
                <a:spcPct val="150000"/>
              </a:lnSpc>
            </a:pPr>
            <a:r>
              <a:rPr lang="en-US" altLang="ko-KR" sz="1200" dirty="0"/>
              <a:t>		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("sum")</a:t>
            </a:r>
          </a:p>
          <a:p>
            <a:pPr defTabSz="180000">
              <a:lnSpc>
                <a:spcPct val="150000"/>
              </a:lnSpc>
            </a:pPr>
            <a:r>
              <a:rPr lang="en-US" altLang="ko-KR" sz="1200" dirty="0"/>
              <a:t>				.</a:t>
            </a:r>
            <a:r>
              <a:rPr lang="en-US" altLang="ko-KR" sz="1200" dirty="0" err="1"/>
              <a:t>innerHTML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e.data</a:t>
            </a:r>
            <a:r>
              <a:rPr lang="en-US" altLang="ko-KR" sz="1200" dirty="0"/>
              <a:t>; </a:t>
            </a:r>
            <a:endParaRPr lang="ko-KR" altLang="en-US" sz="1200" dirty="0"/>
          </a:p>
          <a:p>
            <a:pPr defTabSz="180000">
              <a:lnSpc>
                <a:spcPct val="150000"/>
              </a:lnSpc>
            </a:pPr>
            <a:r>
              <a:rPr lang="en-US" altLang="ko-KR" sz="1200" dirty="0"/>
              <a:t>}</a:t>
            </a:r>
          </a:p>
          <a:p>
            <a:pPr defTabSz="180000">
              <a:lnSpc>
                <a:spcPct val="150000"/>
              </a:lnSpc>
            </a:pPr>
            <a:r>
              <a:rPr lang="en-US" altLang="ko-KR" sz="1200" dirty="0"/>
              <a:t>&lt;/script&gt;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26624" y="952868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HTML </a:t>
            </a:r>
            <a:r>
              <a:rPr lang="ko-KR" altLang="en-US" sz="1400" dirty="0"/>
              <a:t>페이지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28142" y="1251152"/>
            <a:ext cx="116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/>
              <a:t>add1to10.js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505152" y="1510566"/>
            <a:ext cx="1798989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var</a:t>
            </a:r>
            <a:r>
              <a:rPr lang="en-US" altLang="ko-KR" sz="1200" dirty="0"/>
              <a:t> sum=0;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for(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&lt;10;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sum +=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 err="1"/>
              <a:t>postMessage</a:t>
            </a:r>
            <a:r>
              <a:rPr lang="en-US" altLang="ko-KR" sz="1200" b="1" dirty="0"/>
              <a:t>(sum);</a:t>
            </a:r>
            <a:endParaRPr lang="ko-KR" altLang="en-US" sz="1200" b="1" dirty="0"/>
          </a:p>
        </p:txBody>
      </p:sp>
      <p:sp>
        <p:nvSpPr>
          <p:cNvPr id="10" name="자유형 9"/>
          <p:cNvSpPr/>
          <p:nvPr/>
        </p:nvSpPr>
        <p:spPr>
          <a:xfrm>
            <a:off x="4334218" y="1441572"/>
            <a:ext cx="113961" cy="427868"/>
          </a:xfrm>
          <a:custGeom>
            <a:avLst/>
            <a:gdLst>
              <a:gd name="connsiteX0" fmla="*/ 0 w 111760"/>
              <a:gd name="connsiteY0" fmla="*/ 0 h 335280"/>
              <a:gd name="connsiteX1" fmla="*/ 111760 w 111760"/>
              <a:gd name="connsiteY1" fmla="*/ 162560 h 335280"/>
              <a:gd name="connsiteX2" fmla="*/ 0 w 111760"/>
              <a:gd name="connsiteY2" fmla="*/ 33528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760" h="335280">
                <a:moveTo>
                  <a:pt x="0" y="0"/>
                </a:moveTo>
                <a:cubicBezTo>
                  <a:pt x="55880" y="53340"/>
                  <a:pt x="111760" y="106680"/>
                  <a:pt x="111760" y="162560"/>
                </a:cubicBezTo>
                <a:cubicBezTo>
                  <a:pt x="111760" y="218440"/>
                  <a:pt x="22013" y="294640"/>
                  <a:pt x="0" y="33528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0" idx="2"/>
            <a:endCxn id="14" idx="2"/>
          </p:cNvCxnSpPr>
          <p:nvPr/>
        </p:nvCxnSpPr>
        <p:spPr>
          <a:xfrm flipV="1">
            <a:off x="4334218" y="1395632"/>
            <a:ext cx="2048773" cy="473808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211960" y="1251152"/>
            <a:ext cx="208280" cy="19042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382991" y="1300422"/>
            <a:ext cx="208280" cy="190420"/>
          </a:xfrm>
          <a:prstGeom prst="ellipse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6487131" y="1490842"/>
            <a:ext cx="97031" cy="204135"/>
          </a:xfrm>
          <a:custGeom>
            <a:avLst/>
            <a:gdLst>
              <a:gd name="connsiteX0" fmla="*/ 1920 w 93360"/>
              <a:gd name="connsiteY0" fmla="*/ 0 h 153931"/>
              <a:gd name="connsiteX1" fmla="*/ 12080 w 93360"/>
              <a:gd name="connsiteY1" fmla="*/ 132080 h 153931"/>
              <a:gd name="connsiteX2" fmla="*/ 93360 w 93360"/>
              <a:gd name="connsiteY2" fmla="*/ 152400 h 153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60" h="153931">
                <a:moveTo>
                  <a:pt x="1920" y="0"/>
                </a:moveTo>
                <a:cubicBezTo>
                  <a:pt x="-620" y="53340"/>
                  <a:pt x="-3160" y="106680"/>
                  <a:pt x="12080" y="132080"/>
                </a:cubicBezTo>
                <a:cubicBezTo>
                  <a:pt x="27320" y="157480"/>
                  <a:pt x="60340" y="154940"/>
                  <a:pt x="93360" y="152400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6487131" y="1694978"/>
            <a:ext cx="97031" cy="326738"/>
          </a:xfrm>
          <a:custGeom>
            <a:avLst/>
            <a:gdLst>
              <a:gd name="connsiteX0" fmla="*/ 61205 w 81525"/>
              <a:gd name="connsiteY0" fmla="*/ 0 h 142240"/>
              <a:gd name="connsiteX1" fmla="*/ 245 w 81525"/>
              <a:gd name="connsiteY1" fmla="*/ 91440 h 142240"/>
              <a:gd name="connsiteX2" fmla="*/ 81525 w 81525"/>
              <a:gd name="connsiteY2" fmla="*/ 142240 h 14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525" h="142240">
                <a:moveTo>
                  <a:pt x="61205" y="0"/>
                </a:moveTo>
                <a:cubicBezTo>
                  <a:pt x="29031" y="33866"/>
                  <a:pt x="-3142" y="67733"/>
                  <a:pt x="245" y="91440"/>
                </a:cubicBezTo>
                <a:cubicBezTo>
                  <a:pt x="3632" y="115147"/>
                  <a:pt x="42578" y="128693"/>
                  <a:pt x="81525" y="142240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6487131" y="2017588"/>
            <a:ext cx="97031" cy="729324"/>
          </a:xfrm>
          <a:custGeom>
            <a:avLst/>
            <a:gdLst>
              <a:gd name="connsiteX0" fmla="*/ 91440 w 91440"/>
              <a:gd name="connsiteY0" fmla="*/ 0 h 508000"/>
              <a:gd name="connsiteX1" fmla="*/ 0 w 91440"/>
              <a:gd name="connsiteY1" fmla="*/ 233680 h 508000"/>
              <a:gd name="connsiteX2" fmla="*/ 91440 w 91440"/>
              <a:gd name="connsiteY2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" h="508000">
                <a:moveTo>
                  <a:pt x="91440" y="0"/>
                </a:moveTo>
                <a:cubicBezTo>
                  <a:pt x="45720" y="74506"/>
                  <a:pt x="0" y="149013"/>
                  <a:pt x="0" y="233680"/>
                </a:cubicBezTo>
                <a:cubicBezTo>
                  <a:pt x="0" y="318347"/>
                  <a:pt x="45720" y="413173"/>
                  <a:pt x="91440" y="508000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4964172" y="2764038"/>
            <a:ext cx="1296018" cy="45719"/>
          </a:xfrm>
          <a:custGeom>
            <a:avLst/>
            <a:gdLst>
              <a:gd name="connsiteX0" fmla="*/ 3180080 w 3180080"/>
              <a:gd name="connsiteY0" fmla="*/ 0 h 508000"/>
              <a:gd name="connsiteX1" fmla="*/ 1981200 w 3180080"/>
              <a:gd name="connsiteY1" fmla="*/ 264160 h 508000"/>
              <a:gd name="connsiteX2" fmla="*/ 0 w 3180080"/>
              <a:gd name="connsiteY2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080" h="508000">
                <a:moveTo>
                  <a:pt x="3180080" y="0"/>
                </a:moveTo>
                <a:cubicBezTo>
                  <a:pt x="2845646" y="89746"/>
                  <a:pt x="2511213" y="179493"/>
                  <a:pt x="1981200" y="264160"/>
                </a:cubicBezTo>
                <a:cubicBezTo>
                  <a:pt x="1451187" y="348827"/>
                  <a:pt x="725593" y="428413"/>
                  <a:pt x="0" y="508000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4161639" y="2946605"/>
            <a:ext cx="615461" cy="510778"/>
            <a:chOff x="3581783" y="3004412"/>
            <a:chExt cx="615461" cy="510778"/>
          </a:xfrm>
        </p:grpSpPr>
        <p:sp>
          <p:nvSpPr>
            <p:cNvPr id="24" name="TextBox 23"/>
            <p:cNvSpPr txBox="1"/>
            <p:nvPr/>
          </p:nvSpPr>
          <p:spPr>
            <a:xfrm>
              <a:off x="3581783" y="3004412"/>
              <a:ext cx="615461" cy="510778"/>
            </a:xfrm>
            <a:prstGeom prst="roundRect">
              <a:avLst/>
            </a:prstGeo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data</a:t>
              </a:r>
            </a:p>
            <a:p>
              <a:r>
                <a:rPr lang="en-US" altLang="ko-KR" sz="1200" dirty="0"/>
                <a:t>       </a:t>
              </a:r>
              <a:endParaRPr lang="ko-KR" altLang="en-US" sz="12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704851" y="3265632"/>
              <a:ext cx="325765" cy="23249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"45"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054370" y="2777115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message </a:t>
            </a:r>
            <a:r>
              <a:rPr lang="ko-KR" altLang="en-US" sz="1200" dirty="0"/>
              <a:t>이벤트</a:t>
            </a:r>
            <a:endParaRPr lang="en-US" altLang="ko-KR" sz="1200" dirty="0"/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7634921" y="2965765"/>
            <a:ext cx="457200" cy="216024"/>
          </a:xfrm>
          <a:prstGeom prst="wedgeRoundRectCallout">
            <a:avLst>
              <a:gd name="adj1" fmla="val -38610"/>
              <a:gd name="adj2" fmla="val -1162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2768600" y="3645024"/>
            <a:ext cx="457200" cy="216024"/>
          </a:xfrm>
          <a:prstGeom prst="wedgeRoundRectCallout">
            <a:avLst>
              <a:gd name="adj1" fmla="val 12501"/>
              <a:gd name="adj2" fmla="val -1115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"45"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22344" y="2022125"/>
            <a:ext cx="1553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…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다른 작업 진행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755892" y="2691688"/>
            <a:ext cx="208280" cy="19042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자유형 30"/>
          <p:cNvSpPr/>
          <p:nvPr/>
        </p:nvSpPr>
        <p:spPr>
          <a:xfrm>
            <a:off x="3661087" y="2820196"/>
            <a:ext cx="1094806" cy="101843"/>
          </a:xfrm>
          <a:custGeom>
            <a:avLst/>
            <a:gdLst>
              <a:gd name="connsiteX0" fmla="*/ 1493520 w 1541534"/>
              <a:gd name="connsiteY0" fmla="*/ 0 h 386080"/>
              <a:gd name="connsiteX1" fmla="*/ 1534160 w 1541534"/>
              <a:gd name="connsiteY1" fmla="*/ 132080 h 386080"/>
              <a:gd name="connsiteX2" fmla="*/ 1361440 w 1541534"/>
              <a:gd name="connsiteY2" fmla="*/ 223520 h 386080"/>
              <a:gd name="connsiteX3" fmla="*/ 1056640 w 1541534"/>
              <a:gd name="connsiteY3" fmla="*/ 304800 h 386080"/>
              <a:gd name="connsiteX4" fmla="*/ 0 w 1541534"/>
              <a:gd name="connsiteY4" fmla="*/ 386080 h 38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1534" h="386080">
                <a:moveTo>
                  <a:pt x="1493520" y="0"/>
                </a:moveTo>
                <a:cubicBezTo>
                  <a:pt x="1524846" y="47413"/>
                  <a:pt x="1556173" y="94827"/>
                  <a:pt x="1534160" y="132080"/>
                </a:cubicBezTo>
                <a:cubicBezTo>
                  <a:pt x="1512147" y="169333"/>
                  <a:pt x="1441027" y="194733"/>
                  <a:pt x="1361440" y="223520"/>
                </a:cubicBezTo>
                <a:cubicBezTo>
                  <a:pt x="1281853" y="252307"/>
                  <a:pt x="1283547" y="277707"/>
                  <a:pt x="1056640" y="304800"/>
                </a:cubicBezTo>
                <a:cubicBezTo>
                  <a:pt x="829733" y="331893"/>
                  <a:pt x="414866" y="358986"/>
                  <a:pt x="0" y="38608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25436" y="422573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실행 결과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6102837" y="4119799"/>
            <a:ext cx="1948991" cy="480149"/>
            <a:chOff x="6586523" y="5852051"/>
            <a:chExt cx="1948991" cy="480149"/>
          </a:xfrm>
        </p:grpSpPr>
        <p:sp>
          <p:nvSpPr>
            <p:cNvPr id="38" name="타원 37"/>
            <p:cNvSpPr/>
            <p:nvPr/>
          </p:nvSpPr>
          <p:spPr>
            <a:xfrm>
              <a:off x="6586523" y="5891741"/>
              <a:ext cx="208280" cy="1904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586523" y="6129050"/>
              <a:ext cx="208280" cy="1904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768684" y="5852051"/>
              <a:ext cx="17668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: </a:t>
              </a:r>
              <a:r>
                <a:rPr lang="ko-KR" altLang="en-US" sz="1200" dirty="0"/>
                <a:t>브라우저 메인 태스크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73243" y="6055201"/>
              <a:ext cx="10967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: </a:t>
              </a:r>
              <a:r>
                <a:rPr lang="ko-KR" altLang="en-US" sz="1200" dirty="0" err="1"/>
                <a:t>워커</a:t>
              </a:r>
              <a:r>
                <a:rPr lang="ko-KR" altLang="en-US" sz="1200" dirty="0"/>
                <a:t> 태스크</a:t>
              </a: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4366411" y="1574401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/>
              </a:rPr>
              <a:t>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6102837" y="1502151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/>
              </a:rPr>
              <a:t>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6133543" y="2596433"/>
            <a:ext cx="305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ym typeface="Wingdings"/>
              </a:rPr>
              <a:t>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419872" y="3296047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/>
              </a:rPr>
              <a:t>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971600" y="4628460"/>
            <a:ext cx="3027617" cy="1886347"/>
            <a:chOff x="5652120" y="4636921"/>
            <a:chExt cx="3027617" cy="1886347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2120" y="4636921"/>
              <a:ext cx="3027617" cy="1886347"/>
            </a:xfrm>
            <a:prstGeom prst="rect">
              <a:avLst/>
            </a:prstGeom>
          </p:spPr>
        </p:pic>
        <p:sp>
          <p:nvSpPr>
            <p:cNvPr id="35" name="타원 34"/>
            <p:cNvSpPr/>
            <p:nvPr/>
          </p:nvSpPr>
          <p:spPr>
            <a:xfrm>
              <a:off x="7035683" y="5969828"/>
              <a:ext cx="289520" cy="288032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1493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메인 태스크에서 </a:t>
            </a:r>
            <a:r>
              <a:rPr lang="ko-KR" altLang="en-US" dirty="0" err="1"/>
              <a:t>워커</a:t>
            </a:r>
            <a:r>
              <a:rPr lang="ko-KR" altLang="en-US" dirty="0"/>
              <a:t> 태스크로 </a:t>
            </a:r>
            <a:r>
              <a:rPr lang="en-US" altLang="ko-KR" dirty="0"/>
              <a:t>message </a:t>
            </a:r>
            <a:r>
              <a:rPr lang="ko-KR" altLang="en-US" dirty="0"/>
              <a:t>이벤트 보내기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4675" y="1932201"/>
            <a:ext cx="3889960" cy="42467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277203" y="1898031"/>
            <a:ext cx="3096344" cy="42655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65234" y="2240868"/>
            <a:ext cx="2611823" cy="16003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80000"/>
            <a:r>
              <a:rPr lang="en-US" altLang="ko-KR" sz="1200" dirty="0" err="1">
                <a:solidFill>
                  <a:schemeClr val="tx1"/>
                </a:solidFill>
              </a:rPr>
              <a:t>onmessage</a:t>
            </a:r>
            <a:r>
              <a:rPr lang="en-US" altLang="ko-KR" sz="1200" dirty="0">
                <a:solidFill>
                  <a:schemeClr val="tx1"/>
                </a:solidFill>
              </a:rPr>
              <a:t> = function (e) {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err="1">
                <a:solidFill>
                  <a:schemeClr val="tx1"/>
                </a:solidFill>
              </a:rPr>
              <a:t>var</a:t>
            </a:r>
            <a:r>
              <a:rPr lang="en-US" altLang="ko-KR" sz="1200" dirty="0">
                <a:solidFill>
                  <a:schemeClr val="tx1"/>
                </a:solidFill>
              </a:rPr>
              <a:t> sum = 0;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err="1">
                <a:solidFill>
                  <a:schemeClr val="tx1"/>
                </a:solidFill>
              </a:rPr>
              <a:t>var</a:t>
            </a:r>
            <a:r>
              <a:rPr lang="en-US" altLang="ko-KR" sz="1200" dirty="0">
                <a:solidFill>
                  <a:schemeClr val="tx1"/>
                </a:solidFill>
              </a:rPr>
              <a:t> from = </a:t>
            </a:r>
            <a:r>
              <a:rPr lang="en-US" altLang="ko-KR" sz="1200" dirty="0" err="1">
                <a:solidFill>
                  <a:schemeClr val="tx1"/>
                </a:solidFill>
              </a:rPr>
              <a:t>parseInt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e.data.from</a:t>
            </a:r>
            <a:r>
              <a:rPr lang="en-US" altLang="ko-KR" sz="1200" dirty="0">
                <a:solidFill>
                  <a:schemeClr val="tx1"/>
                </a:solidFill>
              </a:rPr>
              <a:t>);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err="1">
                <a:solidFill>
                  <a:schemeClr val="tx1"/>
                </a:solidFill>
              </a:rPr>
              <a:t>var</a:t>
            </a:r>
            <a:r>
              <a:rPr lang="en-US" altLang="ko-KR" sz="1200" dirty="0">
                <a:solidFill>
                  <a:schemeClr val="tx1"/>
                </a:solidFill>
              </a:rPr>
              <a:t> to = </a:t>
            </a:r>
            <a:r>
              <a:rPr lang="en-US" altLang="ko-KR" sz="1200" dirty="0" err="1">
                <a:solidFill>
                  <a:schemeClr val="tx1"/>
                </a:solidFill>
              </a:rPr>
              <a:t>parseInt</a:t>
            </a:r>
            <a:r>
              <a:rPr lang="en-US" altLang="ko-KR" sz="1200" dirty="0">
                <a:solidFill>
                  <a:schemeClr val="tx1"/>
                </a:solidFill>
              </a:rPr>
              <a:t>(e.data.to);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for(</a:t>
            </a:r>
            <a:r>
              <a:rPr lang="en-US" altLang="ko-KR" sz="1200" dirty="0" err="1">
                <a:solidFill>
                  <a:schemeClr val="tx1"/>
                </a:solidFill>
              </a:rPr>
              <a:t>var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=from;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&lt;=to;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++) 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	sum +=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err="1">
                <a:solidFill>
                  <a:schemeClr val="tx1"/>
                </a:solidFill>
              </a:rPr>
              <a:t>postMessage</a:t>
            </a:r>
            <a:r>
              <a:rPr lang="en-US" altLang="ko-KR" sz="1200" dirty="0">
                <a:solidFill>
                  <a:schemeClr val="tx1"/>
                </a:solidFill>
              </a:rPr>
              <a:t>(sum);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1858" y="1933091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 fontAlgn="base"/>
            <a:r>
              <a:rPr lang="en-US" altLang="ko-KR" sz="1400" dirty="0"/>
              <a:t>add.js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68691" y="2206421"/>
            <a:ext cx="3600400" cy="19531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&lt;html&gt;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&lt;script&gt;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err="1">
                <a:solidFill>
                  <a:schemeClr val="tx1"/>
                </a:solidFill>
              </a:rPr>
              <a:t>var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err="1">
                <a:solidFill>
                  <a:schemeClr val="tx1"/>
                </a:solidFill>
              </a:rPr>
              <a:t>addWorker</a:t>
            </a:r>
            <a:r>
              <a:rPr lang="en-US" altLang="ko-KR" sz="1200" dirty="0">
                <a:solidFill>
                  <a:schemeClr val="tx1"/>
                </a:solidFill>
              </a:rPr>
              <a:t> = </a:t>
            </a:r>
            <a:r>
              <a:rPr lang="en-US" altLang="ko-KR" sz="1200" b="1" dirty="0">
                <a:solidFill>
                  <a:schemeClr val="tx1"/>
                </a:solidFill>
              </a:rPr>
              <a:t>new Worker(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r>
              <a:rPr lang="en-US" altLang="ko-KR" sz="1200" b="1" dirty="0">
                <a:solidFill>
                  <a:schemeClr val="tx1"/>
                </a:solidFill>
              </a:rPr>
              <a:t>add.js</a:t>
            </a:r>
            <a:r>
              <a:rPr lang="en-US" altLang="ko-KR" sz="1200" dirty="0">
                <a:solidFill>
                  <a:schemeClr val="tx1"/>
                </a:solidFill>
              </a:rPr>
              <a:t>");</a:t>
            </a:r>
          </a:p>
          <a:p>
            <a:pPr defTabSz="180000"/>
            <a:endParaRPr lang="en-US" altLang="ko-KR" sz="1200" dirty="0">
              <a:solidFill>
                <a:schemeClr val="tx1"/>
              </a:solidFill>
            </a:endParaRP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b="1" dirty="0" err="1">
                <a:solidFill>
                  <a:schemeClr val="tx1"/>
                </a:solidFill>
              </a:rPr>
              <a:t>addWorkder.onmessage</a:t>
            </a:r>
            <a:r>
              <a:rPr lang="en-US" altLang="ko-KR" sz="1200" b="1" dirty="0">
                <a:solidFill>
                  <a:schemeClr val="tx1"/>
                </a:solidFill>
              </a:rPr>
              <a:t>= function(e) { ... }</a:t>
            </a:r>
          </a:p>
          <a:p>
            <a:pPr defTabSz="180000"/>
            <a:endParaRPr lang="en-US" altLang="ko-KR" sz="1200" b="1" dirty="0">
              <a:solidFill>
                <a:schemeClr val="tx1"/>
              </a:solidFill>
            </a:endParaRPr>
          </a:p>
          <a:p>
            <a:pPr defTabSz="180000"/>
            <a:r>
              <a:rPr lang="en-US" altLang="ko-KR" sz="1200" b="1" dirty="0">
                <a:solidFill>
                  <a:schemeClr val="tx1"/>
                </a:solidFill>
              </a:rPr>
              <a:t>	</a:t>
            </a:r>
            <a:r>
              <a:rPr lang="en-US" altLang="ko-KR" sz="1200" b="1" dirty="0" err="1">
                <a:solidFill>
                  <a:schemeClr val="tx1"/>
                </a:solidFill>
              </a:rPr>
              <a:t>addWorker.postMessage</a:t>
            </a:r>
            <a:r>
              <a:rPr lang="en-US" altLang="ko-KR" sz="1200" b="1" dirty="0">
                <a:solidFill>
                  <a:schemeClr val="tx1"/>
                </a:solidFill>
              </a:rPr>
              <a:t>(parameters); 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&lt;/script&gt;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…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&lt;/html&gt;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0819" y="1898644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 fontAlgn="base"/>
            <a:r>
              <a:rPr lang="en-US" altLang="ko-KR" sz="1400" dirty="0"/>
              <a:t>HTML </a:t>
            </a:r>
            <a:r>
              <a:rPr lang="ko-KR" altLang="en-US" sz="1400" dirty="0"/>
              <a:t>페이지</a:t>
            </a:r>
            <a:endParaRPr lang="en-US" altLang="ko-K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775993" y="6204102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메인 태스크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7363" y="6255876"/>
            <a:ext cx="1144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/>
              <a:t>워커</a:t>
            </a:r>
            <a:r>
              <a:rPr lang="ko-KR" altLang="en-US" sz="1400" dirty="0"/>
              <a:t> 태스크</a:t>
            </a:r>
            <a:endParaRPr lang="en-US" altLang="ko-KR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871773" y="4449166"/>
            <a:ext cx="1041649" cy="121208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634566" y="4785781"/>
            <a:ext cx="1388539" cy="3028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onmessage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리스너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318189" y="4029451"/>
            <a:ext cx="1296145" cy="3028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postMessage</a:t>
            </a:r>
            <a:r>
              <a:rPr lang="en-US" altLang="ko-KR" sz="1100" dirty="0">
                <a:solidFill>
                  <a:schemeClr val="tx1"/>
                </a:solidFill>
              </a:rPr>
              <a:t>()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7170085" y="3501009"/>
            <a:ext cx="608699" cy="648003"/>
          </a:xfrm>
          <a:custGeom>
            <a:avLst/>
            <a:gdLst>
              <a:gd name="connsiteX0" fmla="*/ 0 w 775930"/>
              <a:gd name="connsiteY0" fmla="*/ 0 h 660400"/>
              <a:gd name="connsiteX1" fmla="*/ 736600 w 775930"/>
              <a:gd name="connsiteY1" fmla="*/ 266700 h 660400"/>
              <a:gd name="connsiteX2" fmla="*/ 609600 w 775930"/>
              <a:gd name="connsiteY2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5930" h="660400">
                <a:moveTo>
                  <a:pt x="0" y="0"/>
                </a:moveTo>
                <a:cubicBezTo>
                  <a:pt x="317500" y="78316"/>
                  <a:pt x="635000" y="156633"/>
                  <a:pt x="736600" y="266700"/>
                </a:cubicBezTo>
                <a:cubicBezTo>
                  <a:pt x="838200" y="376767"/>
                  <a:pt x="723900" y="518583"/>
                  <a:pt x="609600" y="66040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017095" y="5059215"/>
            <a:ext cx="756756" cy="4143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onmessage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리스너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78093" y="4200076"/>
            <a:ext cx="9532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solidFill>
                  <a:srgbClr val="0070C0"/>
                </a:solidFill>
              </a:rPr>
              <a:t>addWorker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017095" y="4538280"/>
            <a:ext cx="727203" cy="337243"/>
          </a:xfrm>
          <a:prstGeom prst="roundRect">
            <a:avLst>
              <a:gd name="adj" fmla="val 50000"/>
            </a:avLst>
          </a:prstGeom>
          <a:solidFill>
            <a:srgbClr val="C9E7A7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post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Message()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자유형 39"/>
          <p:cNvSpPr/>
          <p:nvPr/>
        </p:nvSpPr>
        <p:spPr>
          <a:xfrm>
            <a:off x="2744299" y="4693509"/>
            <a:ext cx="2904192" cy="262026"/>
          </a:xfrm>
          <a:custGeom>
            <a:avLst/>
            <a:gdLst>
              <a:gd name="connsiteX0" fmla="*/ 0 w 1548713"/>
              <a:gd name="connsiteY0" fmla="*/ 0 h 303580"/>
              <a:gd name="connsiteX1" fmla="*/ 609600 w 1548713"/>
              <a:gd name="connsiteY1" fmla="*/ 65902 h 303580"/>
              <a:gd name="connsiteX2" fmla="*/ 1037967 w 1548713"/>
              <a:gd name="connsiteY2" fmla="*/ 280086 h 303580"/>
              <a:gd name="connsiteX3" fmla="*/ 1548713 w 1548713"/>
              <a:gd name="connsiteY3" fmla="*/ 288324 h 30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8713" h="303580">
                <a:moveTo>
                  <a:pt x="0" y="0"/>
                </a:moveTo>
                <a:cubicBezTo>
                  <a:pt x="218303" y="9610"/>
                  <a:pt x="436606" y="19221"/>
                  <a:pt x="609600" y="65902"/>
                </a:cubicBezTo>
                <a:cubicBezTo>
                  <a:pt x="782594" y="112583"/>
                  <a:pt x="881448" y="243016"/>
                  <a:pt x="1037967" y="280086"/>
                </a:cubicBezTo>
                <a:cubicBezTo>
                  <a:pt x="1194486" y="317156"/>
                  <a:pt x="1371599" y="302740"/>
                  <a:pt x="1548713" y="288324"/>
                </a:cubicBezTo>
              </a:path>
            </a:pathLst>
          </a:custGeom>
          <a:noFill/>
          <a:ln>
            <a:solidFill>
              <a:srgbClr val="00B0F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 40"/>
          <p:cNvSpPr/>
          <p:nvPr/>
        </p:nvSpPr>
        <p:spPr>
          <a:xfrm>
            <a:off x="2773851" y="4171101"/>
            <a:ext cx="3533666" cy="1058100"/>
          </a:xfrm>
          <a:custGeom>
            <a:avLst/>
            <a:gdLst>
              <a:gd name="connsiteX0" fmla="*/ 2183027 w 2183027"/>
              <a:gd name="connsiteY0" fmla="*/ 3059 h 1617884"/>
              <a:gd name="connsiteX1" fmla="*/ 1178011 w 2183027"/>
              <a:gd name="connsiteY1" fmla="*/ 217243 h 1617884"/>
              <a:gd name="connsiteX2" fmla="*/ 691979 w 2183027"/>
              <a:gd name="connsiteY2" fmla="*/ 1387016 h 1617884"/>
              <a:gd name="connsiteX3" fmla="*/ 0 w 2183027"/>
              <a:gd name="connsiteY3" fmla="*/ 1617675 h 161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3027" h="1617884">
                <a:moveTo>
                  <a:pt x="2183027" y="3059"/>
                </a:moveTo>
                <a:cubicBezTo>
                  <a:pt x="1804773" y="-5179"/>
                  <a:pt x="1426519" y="-13416"/>
                  <a:pt x="1178011" y="217243"/>
                </a:cubicBezTo>
                <a:cubicBezTo>
                  <a:pt x="929503" y="447902"/>
                  <a:pt x="888314" y="1153611"/>
                  <a:pt x="691979" y="1387016"/>
                </a:cubicBezTo>
                <a:cubicBezTo>
                  <a:pt x="495644" y="1620421"/>
                  <a:pt x="247822" y="1619048"/>
                  <a:pt x="0" y="1617675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>
            <a:off x="5400784" y="2409517"/>
            <a:ext cx="589867" cy="2382481"/>
          </a:xfrm>
          <a:custGeom>
            <a:avLst/>
            <a:gdLst>
              <a:gd name="connsiteX0" fmla="*/ 551922 w 556331"/>
              <a:gd name="connsiteY0" fmla="*/ 2240692 h 2240692"/>
              <a:gd name="connsiteX1" fmla="*/ 486019 w 556331"/>
              <a:gd name="connsiteY1" fmla="*/ 1869989 h 2240692"/>
              <a:gd name="connsiteX2" fmla="*/ 65889 w 556331"/>
              <a:gd name="connsiteY2" fmla="*/ 1499286 h 2240692"/>
              <a:gd name="connsiteX3" fmla="*/ 16462 w 556331"/>
              <a:gd name="connsiteY3" fmla="*/ 255373 h 2240692"/>
              <a:gd name="connsiteX4" fmla="*/ 222408 w 556331"/>
              <a:gd name="connsiteY4" fmla="*/ 0 h 224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331" h="2240692">
                <a:moveTo>
                  <a:pt x="551922" y="2240692"/>
                </a:moveTo>
                <a:cubicBezTo>
                  <a:pt x="559473" y="2117124"/>
                  <a:pt x="567024" y="1993557"/>
                  <a:pt x="486019" y="1869989"/>
                </a:cubicBezTo>
                <a:cubicBezTo>
                  <a:pt x="405014" y="1746421"/>
                  <a:pt x="144148" y="1768389"/>
                  <a:pt x="65889" y="1499286"/>
                </a:cubicBezTo>
                <a:cubicBezTo>
                  <a:pt x="-12370" y="1230183"/>
                  <a:pt x="-9624" y="505254"/>
                  <a:pt x="16462" y="255373"/>
                </a:cubicBezTo>
                <a:cubicBezTo>
                  <a:pt x="42548" y="5492"/>
                  <a:pt x="132478" y="2746"/>
                  <a:pt x="222408" y="0"/>
                </a:cubicBezTo>
              </a:path>
            </a:pathLst>
          </a:custGeom>
          <a:noFill/>
          <a:ln>
            <a:solidFill>
              <a:srgbClr val="00B0F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4675" y="1378645"/>
            <a:ext cx="8280919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addWorker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= new Worker("add.js");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ko-KR" altLang="en-US" sz="1600" kern="0" dirty="0" err="1">
                <a:solidFill>
                  <a:srgbClr val="000000"/>
                </a:solidFill>
                <a:latin typeface="+mj-ea"/>
                <a:ea typeface="+mj-ea"/>
              </a:rPr>
              <a:t>실행으로형성된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600" dirty="0"/>
              <a:t>메인 태스크와 </a:t>
            </a:r>
            <a:r>
              <a:rPr lang="ko-KR" altLang="en-US" sz="1600" dirty="0" err="1"/>
              <a:t>워커</a:t>
            </a:r>
            <a:r>
              <a:rPr lang="ko-KR" altLang="en-US" sz="1600" dirty="0"/>
              <a:t> 태스크</a:t>
            </a:r>
          </a:p>
        </p:txBody>
      </p:sp>
    </p:spTree>
    <p:extLst>
      <p:ext uri="{BB962C8B-B14F-4D97-AF65-F5344CB8AC3E}">
        <p14:creationId xmlns:p14="http://schemas.microsoft.com/office/powerpoint/2010/main" val="3375110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오디오</a:t>
            </a:r>
            <a:r>
              <a:rPr lang="en-US" altLang="ko-KR" dirty="0"/>
              <a:t>/</a:t>
            </a:r>
            <a:r>
              <a:rPr lang="ko-KR" altLang="en-US" dirty="0"/>
              <a:t>비디오 제어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612648" y="1310126"/>
            <a:ext cx="8153400" cy="5040560"/>
          </a:xfrm>
        </p:spPr>
        <p:txBody>
          <a:bodyPr/>
          <a:lstStyle/>
          <a:p>
            <a:r>
              <a:rPr lang="en-US" altLang="ko-KR" dirty="0"/>
              <a:t>HTML5</a:t>
            </a:r>
            <a:r>
              <a:rPr lang="ko-KR" altLang="en-US" dirty="0"/>
              <a:t>의 오디오</a:t>
            </a:r>
            <a:r>
              <a:rPr lang="en-US" altLang="ko-KR" dirty="0"/>
              <a:t>/</a:t>
            </a:r>
            <a:r>
              <a:rPr lang="ko-KR" altLang="en-US" dirty="0"/>
              <a:t>비디오 제어</a:t>
            </a:r>
            <a:endParaRPr lang="en-US" altLang="ko-KR" dirty="0"/>
          </a:p>
          <a:p>
            <a:pPr lvl="1"/>
            <a:r>
              <a:rPr lang="en-US" altLang="ko-KR" dirty="0"/>
              <a:t>&lt;audio&gt;, &lt;video&gt; </a:t>
            </a:r>
            <a:r>
              <a:rPr lang="ko-KR" altLang="en-US" dirty="0"/>
              <a:t>태그 </a:t>
            </a:r>
            <a:endParaRPr lang="en-US" altLang="ko-KR" dirty="0"/>
          </a:p>
          <a:p>
            <a:pPr lvl="2"/>
            <a:r>
              <a:rPr lang="en-US" altLang="ko-KR" dirty="0"/>
              <a:t>HTML5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플러그인의 도움 없이 오디오</a:t>
            </a:r>
            <a:r>
              <a:rPr lang="en-US" altLang="ko-KR" dirty="0"/>
              <a:t>/</a:t>
            </a:r>
            <a:r>
              <a:rPr lang="ko-KR" altLang="en-US" dirty="0"/>
              <a:t>비디오 삽입</a:t>
            </a:r>
            <a:endParaRPr lang="en-US" altLang="ko-KR" dirty="0"/>
          </a:p>
          <a:p>
            <a:pPr lvl="1"/>
            <a:r>
              <a:rPr lang="ko-KR" altLang="en-US" dirty="0"/>
              <a:t>자바스크립트 코드로 미디어 재생</a:t>
            </a:r>
            <a:r>
              <a:rPr lang="en-US" altLang="ko-KR" dirty="0"/>
              <a:t>/</a:t>
            </a:r>
            <a:r>
              <a:rPr lang="ko-KR" altLang="en-US" dirty="0"/>
              <a:t>중단</a:t>
            </a:r>
            <a:r>
              <a:rPr lang="en-US" altLang="ko-KR" dirty="0"/>
              <a:t>/</a:t>
            </a:r>
            <a:r>
              <a:rPr lang="ko-KR" altLang="en-US" dirty="0"/>
              <a:t> 등 </a:t>
            </a:r>
            <a:r>
              <a:rPr lang="ko-KR" altLang="en-US" dirty="0" err="1"/>
              <a:t>미디오</a:t>
            </a:r>
            <a:r>
              <a:rPr lang="ko-KR" altLang="en-US" dirty="0"/>
              <a:t> 제어</a:t>
            </a:r>
            <a:endParaRPr lang="en-US" altLang="ko-KR" dirty="0"/>
          </a:p>
          <a:p>
            <a:r>
              <a:rPr lang="en-US" altLang="ko-KR" dirty="0"/>
              <a:t>&lt;audio&gt;</a:t>
            </a:r>
            <a:r>
              <a:rPr lang="ko-KR" altLang="en-US" dirty="0"/>
              <a:t>와 </a:t>
            </a:r>
            <a:r>
              <a:rPr lang="en-US" altLang="ko-KR" dirty="0"/>
              <a:t>&lt;video&gt; </a:t>
            </a:r>
            <a:r>
              <a:rPr lang="ko-KR" altLang="en-US" dirty="0"/>
              <a:t>태그</a:t>
            </a:r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823" y="3564015"/>
            <a:ext cx="4608512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&lt;audio id="audio"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="media/EmbraceableYou.mp3" </a:t>
            </a: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autoplay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loop controls&gt;</a:t>
            </a: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웹 브라우저가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audio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태그를 지원하지 않습니다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&lt;/audio&gt;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331640" y="4515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84823" y="4995753"/>
            <a:ext cx="4608512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&lt;video id="video" width="300" height="200“</a:t>
            </a: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autoplay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controls&gt;</a:t>
            </a: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&lt;source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="media/bear.mp4" type="video/mp4"&gt;</a:t>
            </a: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웹 브라우저가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video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태그를 지원하지 않습니다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&lt;/video&gt;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5263" y="3754569"/>
            <a:ext cx="2988856" cy="3864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8085" y="4392567"/>
            <a:ext cx="2872908" cy="204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25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메인 태스크와 </a:t>
            </a:r>
            <a:r>
              <a:rPr lang="ko-KR" altLang="en-US" dirty="0" err="1"/>
              <a:t>워커</a:t>
            </a:r>
            <a:r>
              <a:rPr lang="ko-KR" altLang="en-US" dirty="0"/>
              <a:t> 태스크 사이의 데이터 전송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02995" y="1556791"/>
            <a:ext cx="3889960" cy="42467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148064" y="1537990"/>
            <a:ext cx="3096344" cy="42655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36095" y="1880827"/>
            <a:ext cx="2611823" cy="16003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80000"/>
            <a:r>
              <a:rPr lang="en-US" altLang="ko-KR" sz="1200" dirty="0" err="1">
                <a:solidFill>
                  <a:schemeClr val="tx1"/>
                </a:solidFill>
              </a:rPr>
              <a:t>onmessage</a:t>
            </a:r>
            <a:r>
              <a:rPr lang="en-US" altLang="ko-KR" sz="1200" dirty="0">
                <a:solidFill>
                  <a:schemeClr val="tx1"/>
                </a:solidFill>
              </a:rPr>
              <a:t> = function (e) {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err="1">
                <a:solidFill>
                  <a:schemeClr val="tx1"/>
                </a:solidFill>
              </a:rPr>
              <a:t>var</a:t>
            </a:r>
            <a:r>
              <a:rPr lang="en-US" altLang="ko-KR" sz="1200" dirty="0">
                <a:solidFill>
                  <a:schemeClr val="tx1"/>
                </a:solidFill>
              </a:rPr>
              <a:t> sum = 0;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err="1">
                <a:solidFill>
                  <a:schemeClr val="tx1"/>
                </a:solidFill>
              </a:rPr>
              <a:t>var</a:t>
            </a:r>
            <a:r>
              <a:rPr lang="en-US" altLang="ko-KR" sz="1200" dirty="0">
                <a:solidFill>
                  <a:schemeClr val="tx1"/>
                </a:solidFill>
              </a:rPr>
              <a:t> from = </a:t>
            </a:r>
            <a:r>
              <a:rPr lang="en-US" altLang="ko-KR" sz="1200" dirty="0" err="1">
                <a:solidFill>
                  <a:schemeClr val="tx1"/>
                </a:solidFill>
              </a:rPr>
              <a:t>parseInt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e.data.from</a:t>
            </a:r>
            <a:r>
              <a:rPr lang="en-US" altLang="ko-KR" sz="1200" dirty="0">
                <a:solidFill>
                  <a:schemeClr val="tx1"/>
                </a:solidFill>
              </a:rPr>
              <a:t>);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err="1">
                <a:solidFill>
                  <a:schemeClr val="tx1"/>
                </a:solidFill>
              </a:rPr>
              <a:t>var</a:t>
            </a:r>
            <a:r>
              <a:rPr lang="en-US" altLang="ko-KR" sz="1200" dirty="0">
                <a:solidFill>
                  <a:schemeClr val="tx1"/>
                </a:solidFill>
              </a:rPr>
              <a:t> to = </a:t>
            </a:r>
            <a:r>
              <a:rPr lang="en-US" altLang="ko-KR" sz="1200" dirty="0" err="1">
                <a:solidFill>
                  <a:schemeClr val="tx1"/>
                </a:solidFill>
              </a:rPr>
              <a:t>parseInt</a:t>
            </a:r>
            <a:r>
              <a:rPr lang="en-US" altLang="ko-KR" sz="1200" dirty="0">
                <a:solidFill>
                  <a:schemeClr val="tx1"/>
                </a:solidFill>
              </a:rPr>
              <a:t>(e.data.to);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for(</a:t>
            </a:r>
            <a:r>
              <a:rPr lang="en-US" altLang="ko-KR" sz="1200" dirty="0" err="1">
                <a:solidFill>
                  <a:schemeClr val="tx1"/>
                </a:solidFill>
              </a:rPr>
              <a:t>var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=from;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&lt;=to;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++) 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	sum +=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err="1">
                <a:solidFill>
                  <a:schemeClr val="tx1"/>
                </a:solidFill>
              </a:rPr>
              <a:t>postMessage</a:t>
            </a:r>
            <a:r>
              <a:rPr lang="en-US" altLang="ko-KR" sz="1200" dirty="0">
                <a:solidFill>
                  <a:schemeClr val="tx1"/>
                </a:solidFill>
              </a:rPr>
              <a:t>(sum);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2719" y="1573050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 fontAlgn="base"/>
            <a:r>
              <a:rPr lang="en-US" altLang="ko-KR" sz="1400" dirty="0"/>
              <a:t>add.js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39552" y="1846380"/>
            <a:ext cx="3600400" cy="19531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&lt;html&gt;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&lt;script&gt;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err="1">
                <a:solidFill>
                  <a:schemeClr val="tx1"/>
                </a:solidFill>
              </a:rPr>
              <a:t>var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err="1">
                <a:solidFill>
                  <a:schemeClr val="tx1"/>
                </a:solidFill>
              </a:rPr>
              <a:t>addWorker</a:t>
            </a:r>
            <a:r>
              <a:rPr lang="en-US" altLang="ko-KR" sz="1200" dirty="0">
                <a:solidFill>
                  <a:schemeClr val="tx1"/>
                </a:solidFill>
              </a:rPr>
              <a:t> = </a:t>
            </a:r>
            <a:r>
              <a:rPr lang="en-US" altLang="ko-KR" sz="1200" b="1" dirty="0">
                <a:solidFill>
                  <a:schemeClr val="tx1"/>
                </a:solidFill>
              </a:rPr>
              <a:t>new Worker(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r>
              <a:rPr lang="en-US" altLang="ko-KR" sz="1200" b="1" dirty="0">
                <a:solidFill>
                  <a:schemeClr val="tx1"/>
                </a:solidFill>
              </a:rPr>
              <a:t>add.js</a:t>
            </a:r>
            <a:r>
              <a:rPr lang="en-US" altLang="ko-KR" sz="1200" dirty="0">
                <a:solidFill>
                  <a:schemeClr val="tx1"/>
                </a:solidFill>
              </a:rPr>
              <a:t>");</a:t>
            </a:r>
          </a:p>
          <a:p>
            <a:pPr defTabSz="180000"/>
            <a:endParaRPr lang="en-US" altLang="ko-KR" sz="1200" dirty="0">
              <a:solidFill>
                <a:schemeClr val="tx1"/>
              </a:solidFill>
            </a:endParaRP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b="1" dirty="0" err="1">
                <a:solidFill>
                  <a:schemeClr val="tx1"/>
                </a:solidFill>
              </a:rPr>
              <a:t>addWorkder.onmessage</a:t>
            </a:r>
            <a:r>
              <a:rPr lang="en-US" altLang="ko-KR" sz="1200" b="1" dirty="0">
                <a:solidFill>
                  <a:schemeClr val="tx1"/>
                </a:solidFill>
              </a:rPr>
              <a:t>= function(e) { ... }</a:t>
            </a:r>
          </a:p>
          <a:p>
            <a:pPr defTabSz="180000"/>
            <a:endParaRPr lang="en-US" altLang="ko-KR" sz="1200" b="1" dirty="0">
              <a:solidFill>
                <a:schemeClr val="tx1"/>
              </a:solidFill>
            </a:endParaRPr>
          </a:p>
          <a:p>
            <a:pPr defTabSz="180000"/>
            <a:r>
              <a:rPr lang="en-US" altLang="ko-KR" sz="1200" b="1" dirty="0">
                <a:solidFill>
                  <a:schemeClr val="tx1"/>
                </a:solidFill>
              </a:rPr>
              <a:t>	</a:t>
            </a:r>
            <a:r>
              <a:rPr lang="en-US" altLang="ko-KR" sz="1200" b="1" dirty="0" err="1">
                <a:solidFill>
                  <a:schemeClr val="tx1"/>
                </a:solidFill>
              </a:rPr>
              <a:t>addWorker.postMessage</a:t>
            </a:r>
            <a:r>
              <a:rPr lang="en-US" altLang="ko-KR" sz="1200" b="1" dirty="0">
                <a:solidFill>
                  <a:schemeClr val="tx1"/>
                </a:solidFill>
              </a:rPr>
              <a:t>(parameters); 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&lt;/script&gt;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…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&lt;/html&gt;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1538603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 fontAlgn="base"/>
            <a:r>
              <a:rPr lang="en-US" altLang="ko-KR" sz="1400" dirty="0"/>
              <a:t>HTML </a:t>
            </a:r>
            <a:r>
              <a:rPr lang="ko-KR" altLang="en-US" sz="1400" dirty="0"/>
              <a:t>페이지</a:t>
            </a:r>
            <a:endParaRPr lang="en-US" altLang="ko-K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556323" y="5911304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메인 태스크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8223" y="5895835"/>
            <a:ext cx="1144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/>
              <a:t>워커</a:t>
            </a:r>
            <a:r>
              <a:rPr lang="ko-KR" altLang="en-US" sz="1400" dirty="0"/>
              <a:t> 태스크</a:t>
            </a:r>
            <a:endParaRPr lang="en-US" altLang="ko-KR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40759" y="4141962"/>
            <a:ext cx="1041649" cy="12312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494780" y="4645165"/>
            <a:ext cx="1388539" cy="3028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onmessage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리스너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189050" y="3669410"/>
            <a:ext cx="1296145" cy="3028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postMessage</a:t>
            </a:r>
            <a:r>
              <a:rPr lang="en-US" altLang="ko-KR" sz="1100" dirty="0">
                <a:solidFill>
                  <a:schemeClr val="tx1"/>
                </a:solidFill>
              </a:rPr>
              <a:t>()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7040946" y="3140968"/>
            <a:ext cx="608699" cy="648003"/>
          </a:xfrm>
          <a:custGeom>
            <a:avLst/>
            <a:gdLst>
              <a:gd name="connsiteX0" fmla="*/ 0 w 775930"/>
              <a:gd name="connsiteY0" fmla="*/ 0 h 660400"/>
              <a:gd name="connsiteX1" fmla="*/ 736600 w 775930"/>
              <a:gd name="connsiteY1" fmla="*/ 266700 h 660400"/>
              <a:gd name="connsiteX2" fmla="*/ 609600 w 775930"/>
              <a:gd name="connsiteY2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5930" h="660400">
                <a:moveTo>
                  <a:pt x="0" y="0"/>
                </a:moveTo>
                <a:cubicBezTo>
                  <a:pt x="317500" y="78316"/>
                  <a:pt x="635000" y="156633"/>
                  <a:pt x="736600" y="266700"/>
                </a:cubicBezTo>
                <a:cubicBezTo>
                  <a:pt x="838200" y="376767"/>
                  <a:pt x="723900" y="518583"/>
                  <a:pt x="609600" y="66040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796143" y="4853801"/>
            <a:ext cx="756756" cy="3821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onmessage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리스너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47079" y="3892872"/>
            <a:ext cx="9532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solidFill>
                  <a:srgbClr val="0070C0"/>
                </a:solidFill>
              </a:rPr>
              <a:t>addWorker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786081" y="4231076"/>
            <a:ext cx="727203" cy="337243"/>
          </a:xfrm>
          <a:prstGeom prst="roundRect">
            <a:avLst>
              <a:gd name="adj" fmla="val 50000"/>
            </a:avLst>
          </a:prstGeom>
          <a:solidFill>
            <a:srgbClr val="C9E7A7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post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Message()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자유형 41"/>
          <p:cNvSpPr/>
          <p:nvPr/>
        </p:nvSpPr>
        <p:spPr>
          <a:xfrm>
            <a:off x="5271645" y="2049476"/>
            <a:ext cx="846578" cy="2605097"/>
          </a:xfrm>
          <a:custGeom>
            <a:avLst/>
            <a:gdLst>
              <a:gd name="connsiteX0" fmla="*/ 551922 w 556331"/>
              <a:gd name="connsiteY0" fmla="*/ 2240692 h 2240692"/>
              <a:gd name="connsiteX1" fmla="*/ 486019 w 556331"/>
              <a:gd name="connsiteY1" fmla="*/ 1869989 h 2240692"/>
              <a:gd name="connsiteX2" fmla="*/ 65889 w 556331"/>
              <a:gd name="connsiteY2" fmla="*/ 1499286 h 2240692"/>
              <a:gd name="connsiteX3" fmla="*/ 16462 w 556331"/>
              <a:gd name="connsiteY3" fmla="*/ 255373 h 2240692"/>
              <a:gd name="connsiteX4" fmla="*/ 222408 w 556331"/>
              <a:gd name="connsiteY4" fmla="*/ 0 h 224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331" h="2240692">
                <a:moveTo>
                  <a:pt x="551922" y="2240692"/>
                </a:moveTo>
                <a:cubicBezTo>
                  <a:pt x="559473" y="2117124"/>
                  <a:pt x="567024" y="1993557"/>
                  <a:pt x="486019" y="1869989"/>
                </a:cubicBezTo>
                <a:cubicBezTo>
                  <a:pt x="405014" y="1746421"/>
                  <a:pt x="144148" y="1768389"/>
                  <a:pt x="65889" y="1499286"/>
                </a:cubicBezTo>
                <a:cubicBezTo>
                  <a:pt x="-12370" y="1230183"/>
                  <a:pt x="-9624" y="505254"/>
                  <a:pt x="16462" y="255373"/>
                </a:cubicBezTo>
                <a:cubicBezTo>
                  <a:pt x="42548" y="5492"/>
                  <a:pt x="132478" y="2746"/>
                  <a:pt x="222408" y="0"/>
                </a:cubicBezTo>
              </a:path>
            </a:pathLst>
          </a:custGeom>
          <a:noFill/>
          <a:ln>
            <a:solidFill>
              <a:srgbClr val="00B0F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3307316" y="3918968"/>
            <a:ext cx="920164" cy="740487"/>
            <a:chOff x="3197102" y="4491065"/>
            <a:chExt cx="920164" cy="740487"/>
          </a:xfrm>
        </p:grpSpPr>
        <p:sp>
          <p:nvSpPr>
            <p:cNvPr id="38" name="TextBox 37"/>
            <p:cNvSpPr txBox="1"/>
            <p:nvPr/>
          </p:nvSpPr>
          <p:spPr>
            <a:xfrm>
              <a:off x="3197102" y="4491065"/>
              <a:ext cx="920164" cy="740487"/>
            </a:xfrm>
            <a:prstGeom prst="roundRect">
              <a:avLst/>
            </a:prstGeo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noAutofit/>
            </a:bodyPr>
            <a:lstStyle/>
            <a:p>
              <a:r>
                <a:rPr lang="en-US" altLang="ko-KR" sz="1200" dirty="0"/>
                <a:t>from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to       </a:t>
              </a:r>
              <a:endParaRPr lang="ko-KR" altLang="en-US" sz="12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702815" y="4545818"/>
              <a:ext cx="325765" cy="23249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"20"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702814" y="4907709"/>
              <a:ext cx="325765" cy="23249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"45"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자유형 19"/>
          <p:cNvSpPr/>
          <p:nvPr/>
        </p:nvSpPr>
        <p:spPr>
          <a:xfrm>
            <a:off x="2688728" y="3817726"/>
            <a:ext cx="3500322" cy="1112302"/>
          </a:xfrm>
          <a:custGeom>
            <a:avLst/>
            <a:gdLst>
              <a:gd name="connsiteX0" fmla="*/ 3657600 w 3657600"/>
              <a:gd name="connsiteY0" fmla="*/ 0 h 1847101"/>
              <a:gd name="connsiteX1" fmla="*/ 2523744 w 3657600"/>
              <a:gd name="connsiteY1" fmla="*/ 438912 h 1847101"/>
              <a:gd name="connsiteX2" fmla="*/ 2279904 w 3657600"/>
              <a:gd name="connsiteY2" fmla="*/ 1633728 h 1847101"/>
              <a:gd name="connsiteX3" fmla="*/ 0 w 3657600"/>
              <a:gd name="connsiteY3" fmla="*/ 1840992 h 184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1847101">
                <a:moveTo>
                  <a:pt x="3657600" y="0"/>
                </a:moveTo>
                <a:cubicBezTo>
                  <a:pt x="3205480" y="83312"/>
                  <a:pt x="2753360" y="166624"/>
                  <a:pt x="2523744" y="438912"/>
                </a:cubicBezTo>
                <a:cubicBezTo>
                  <a:pt x="2294128" y="711200"/>
                  <a:pt x="2700528" y="1400048"/>
                  <a:pt x="2279904" y="1633728"/>
                </a:cubicBezTo>
                <a:cubicBezTo>
                  <a:pt x="1859280" y="1867408"/>
                  <a:pt x="929640" y="1854200"/>
                  <a:pt x="0" y="1840992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2511552" y="4413505"/>
            <a:ext cx="2983228" cy="392516"/>
          </a:xfrm>
          <a:custGeom>
            <a:avLst/>
            <a:gdLst>
              <a:gd name="connsiteX0" fmla="*/ 0 w 1731264"/>
              <a:gd name="connsiteY0" fmla="*/ 0 h 573073"/>
              <a:gd name="connsiteX1" fmla="*/ 390144 w 1731264"/>
              <a:gd name="connsiteY1" fmla="*/ 85344 h 573073"/>
              <a:gd name="connsiteX2" fmla="*/ 560832 w 1731264"/>
              <a:gd name="connsiteY2" fmla="*/ 512064 h 573073"/>
              <a:gd name="connsiteX3" fmla="*/ 1731264 w 1731264"/>
              <a:gd name="connsiteY3" fmla="*/ 560832 h 573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1264" h="573073">
                <a:moveTo>
                  <a:pt x="0" y="0"/>
                </a:moveTo>
                <a:cubicBezTo>
                  <a:pt x="148336" y="0"/>
                  <a:pt x="296672" y="0"/>
                  <a:pt x="390144" y="85344"/>
                </a:cubicBezTo>
                <a:cubicBezTo>
                  <a:pt x="483616" y="170688"/>
                  <a:pt x="337312" y="432816"/>
                  <a:pt x="560832" y="512064"/>
                </a:cubicBezTo>
                <a:cubicBezTo>
                  <a:pt x="784352" y="591312"/>
                  <a:pt x="1257808" y="576072"/>
                  <a:pt x="1731264" y="560832"/>
                </a:cubicBezTo>
              </a:path>
            </a:pathLst>
          </a:custGeom>
          <a:noFill/>
          <a:ln w="12700">
            <a:solidFill>
              <a:srgbClr val="00B0F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2913650" y="4946182"/>
            <a:ext cx="807646" cy="510778"/>
            <a:chOff x="3581782" y="3004412"/>
            <a:chExt cx="600624" cy="510778"/>
          </a:xfrm>
        </p:grpSpPr>
        <p:sp>
          <p:nvSpPr>
            <p:cNvPr id="48" name="TextBox 47"/>
            <p:cNvSpPr txBox="1"/>
            <p:nvPr/>
          </p:nvSpPr>
          <p:spPr>
            <a:xfrm>
              <a:off x="3581782" y="3004412"/>
              <a:ext cx="600624" cy="510778"/>
            </a:xfrm>
            <a:prstGeom prst="roundRect">
              <a:avLst/>
            </a:prstGeo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  data   </a:t>
              </a:r>
            </a:p>
            <a:p>
              <a:r>
                <a:rPr lang="en-US" altLang="ko-KR" sz="1200" dirty="0"/>
                <a:t>       </a:t>
              </a:r>
              <a:endParaRPr lang="ko-KR" altLang="en-US" sz="12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704851" y="3265632"/>
              <a:ext cx="325765" cy="23249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"845"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2692978" y="4013570"/>
            <a:ext cx="3225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ym typeface="Wingdings 2" panose="05020102010507070707" pitchFamily="18" charset="2"/>
              </a:rPr>
              <a:t>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5018173" y="2649691"/>
            <a:ext cx="3225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ym typeface="Wingdings 2" panose="05020102010507070707" pitchFamily="18" charset="2"/>
              </a:rPr>
              <a:t>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7361807" y="3419609"/>
            <a:ext cx="3225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ym typeface="Wingdings 2" panose="05020102010507070707" pitchFamily="18" charset="2"/>
              </a:rPr>
              <a:t>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3689460" y="5118054"/>
            <a:ext cx="3225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ym typeface="Wingdings 2" panose="05020102010507070707" pitchFamily="18" charset="2"/>
              </a:rPr>
              <a:t>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67141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13-8 </a:t>
            </a:r>
            <a:r>
              <a:rPr lang="ko-KR" altLang="en-US" dirty="0" err="1"/>
              <a:t>워커</a:t>
            </a:r>
            <a:r>
              <a:rPr lang="ko-KR" altLang="en-US" dirty="0"/>
              <a:t> 태스크에 시작 </a:t>
            </a:r>
            <a:r>
              <a:rPr lang="ko-KR" altLang="en-US" dirty="0" err="1"/>
              <a:t>숫자과</a:t>
            </a:r>
            <a:r>
              <a:rPr lang="ko-KR" altLang="en-US" dirty="0"/>
              <a:t> 끝 숫자를 보내고 합을 전달받는 코드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7264" y="1412776"/>
            <a:ext cx="5116824" cy="45550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</a:t>
            </a:r>
          </a:p>
          <a:p>
            <a:pPr defTabSz="180000"/>
            <a:r>
              <a:rPr lang="en-US" altLang="ko-KR" sz="1000" dirty="0"/>
              <a:t>&lt;head&gt;&lt;title&gt;</a:t>
            </a:r>
            <a:r>
              <a:rPr lang="ko-KR" altLang="en-US" sz="1000" dirty="0"/>
              <a:t>시작과 끝 숫자를 전달받아 합을 구하는 </a:t>
            </a:r>
            <a:r>
              <a:rPr lang="ko-KR" altLang="en-US" sz="1000" dirty="0" err="1"/>
              <a:t>워커</a:t>
            </a:r>
            <a:r>
              <a:rPr lang="ko-KR" altLang="en-US" sz="1000" dirty="0"/>
              <a:t> 태스크</a:t>
            </a:r>
            <a:r>
              <a:rPr lang="en-US" altLang="ko-KR" sz="1000" dirty="0"/>
              <a:t>&lt;/title&gt;&lt;/head&gt;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</a:t>
            </a:r>
            <a:r>
              <a:rPr lang="ko-KR" altLang="en-US" sz="1000" dirty="0"/>
              <a:t>시작과 끝 숫자를 전달받아 합을 구하는 </a:t>
            </a:r>
            <a:r>
              <a:rPr lang="ko-KR" altLang="en-US" sz="1000" dirty="0" err="1"/>
              <a:t>워커</a:t>
            </a:r>
            <a:r>
              <a:rPr lang="ko-KR" altLang="en-US" sz="1000" dirty="0"/>
              <a:t> 태스크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&lt;input id="from" type="text" size="10"&gt; ~ </a:t>
            </a:r>
          </a:p>
          <a:p>
            <a:pPr defTabSz="180000"/>
            <a:r>
              <a:rPr lang="en-US" altLang="ko-KR" sz="1000" dirty="0"/>
              <a:t>&lt;input id="to" type="text" size="10"&gt; =</a:t>
            </a:r>
          </a:p>
          <a:p>
            <a:pPr defTabSz="180000"/>
            <a:r>
              <a:rPr lang="en-US" altLang="ko-KR" sz="1000" dirty="0"/>
              <a:t>&lt;input </a:t>
            </a:r>
            <a:r>
              <a:rPr lang="en-US" altLang="ko-KR" sz="1000" b="1" dirty="0"/>
              <a:t>id="sum" </a:t>
            </a:r>
            <a:r>
              <a:rPr lang="en-US" altLang="ko-KR" sz="1000" dirty="0"/>
              <a:t>type="text" size="10"&gt;</a:t>
            </a:r>
          </a:p>
          <a:p>
            <a:pPr defTabSz="180000"/>
            <a:r>
              <a:rPr lang="en-US" altLang="ko-KR" sz="1000" dirty="0"/>
              <a:t>&lt;button id="add" </a:t>
            </a:r>
            <a:r>
              <a:rPr lang="en-US" altLang="ko-KR" sz="1000" b="1" dirty="0" err="1"/>
              <a:t>onclick</a:t>
            </a:r>
            <a:r>
              <a:rPr lang="en-US" altLang="ko-KR" sz="1000" b="1" dirty="0"/>
              <a:t>="send()"</a:t>
            </a:r>
            <a:r>
              <a:rPr lang="en-US" altLang="ko-KR" sz="1000" dirty="0"/>
              <a:t>&gt;add&lt;/button&gt;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b="1" dirty="0"/>
              <a:t>	</a:t>
            </a:r>
            <a:r>
              <a:rPr lang="en-US" altLang="ko-KR" sz="1000" b="1" dirty="0" err="1"/>
              <a:t>var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addWorker</a:t>
            </a:r>
            <a:r>
              <a:rPr lang="en-US" altLang="ko-KR" sz="1000" b="1" dirty="0"/>
              <a:t> = new Worker("add.js"); // </a:t>
            </a:r>
            <a:r>
              <a:rPr lang="ko-KR" altLang="en-US" sz="1000" b="1" dirty="0" err="1"/>
              <a:t>워커</a:t>
            </a:r>
            <a:r>
              <a:rPr lang="ko-KR" altLang="en-US" sz="1000" b="1" dirty="0"/>
              <a:t> 태스크 생성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b="1" dirty="0"/>
              <a:t>	function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send() { </a:t>
            </a:r>
            <a:r>
              <a:rPr lang="en-US" altLang="ko-KR" sz="1000" dirty="0"/>
              <a:t>// </a:t>
            </a:r>
            <a:r>
              <a:rPr lang="ko-KR" altLang="en-US" sz="1000" dirty="0"/>
              <a:t>워크 태스크에 시작 숫자와 끝 숫자 전송</a:t>
            </a:r>
          </a:p>
          <a:p>
            <a:pPr defTabSz="180000"/>
            <a:r>
              <a:rPr lang="en-US" altLang="ko-KR" sz="1000" b="1" dirty="0"/>
              <a:t>		</a:t>
            </a:r>
            <a:r>
              <a:rPr lang="en-US" altLang="ko-KR" sz="1000" b="1" dirty="0" err="1"/>
              <a:t>var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parameters = { </a:t>
            </a:r>
            <a:r>
              <a:rPr lang="en-US" altLang="ko-KR" sz="1000" dirty="0"/>
              <a:t>// </a:t>
            </a:r>
            <a:r>
              <a:rPr lang="ko-KR" altLang="en-US" sz="1000" dirty="0"/>
              <a:t>시작 숫자와 끝 숫자로 구성된 객체</a:t>
            </a:r>
          </a:p>
          <a:p>
            <a:pPr defTabSz="180000"/>
            <a:r>
              <a:rPr lang="en-US" altLang="ko-KR" sz="1000" dirty="0"/>
              <a:t>			from: </a:t>
            </a:r>
            <a:r>
              <a:rPr lang="en-US" altLang="ko-KR" sz="1000" dirty="0" err="1"/>
              <a:t>document.getElementById</a:t>
            </a:r>
            <a:r>
              <a:rPr lang="en-US" altLang="ko-KR" sz="1000" dirty="0"/>
              <a:t>("from").value,</a:t>
            </a:r>
          </a:p>
          <a:p>
            <a:pPr defTabSz="180000"/>
            <a:r>
              <a:rPr lang="en-US" altLang="ko-KR" sz="1000" dirty="0"/>
              <a:t>			to: </a:t>
            </a:r>
            <a:r>
              <a:rPr lang="en-US" altLang="ko-KR" sz="1000" dirty="0" err="1"/>
              <a:t>document.getElementById</a:t>
            </a:r>
            <a:r>
              <a:rPr lang="en-US" altLang="ko-KR" sz="1000" dirty="0"/>
              <a:t>("to").value</a:t>
            </a:r>
          </a:p>
          <a:p>
            <a:pPr defTabSz="180000"/>
            <a:r>
              <a:rPr lang="en-US" altLang="ko-KR" sz="1000" dirty="0"/>
              <a:t>		};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ko-KR" altLang="en-US" sz="1000" dirty="0"/>
              <a:t> </a:t>
            </a:r>
            <a:r>
              <a:rPr lang="en-US" altLang="ko-KR" sz="1000" dirty="0"/>
              <a:t>// </a:t>
            </a:r>
            <a:r>
              <a:rPr lang="ko-KR" altLang="en-US" sz="1000" dirty="0"/>
              <a:t>시작 숫자와 끝 숫자를 담은 객체를 </a:t>
            </a:r>
            <a:r>
              <a:rPr lang="ko-KR" altLang="en-US" sz="1000" dirty="0" err="1"/>
              <a:t>워커</a:t>
            </a:r>
            <a:r>
              <a:rPr lang="ko-KR" altLang="en-US" sz="1000" dirty="0"/>
              <a:t> 태스크로 전송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b="1" dirty="0" err="1"/>
              <a:t>addWorker.postMessage</a:t>
            </a:r>
            <a:r>
              <a:rPr lang="en-US" altLang="ko-KR" sz="1000" b="1" dirty="0"/>
              <a:t>(parameters);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// </a:t>
            </a:r>
            <a:r>
              <a:rPr lang="ko-KR" altLang="en-US" sz="1000" dirty="0" err="1"/>
              <a:t>워커</a:t>
            </a:r>
            <a:r>
              <a:rPr lang="ko-KR" altLang="en-US" sz="1000" dirty="0"/>
              <a:t> 태스크로부터 결과를 기다리는 </a:t>
            </a:r>
            <a:r>
              <a:rPr lang="ko-KR" altLang="en-US" sz="1000" dirty="0" err="1"/>
              <a:t>리스너</a:t>
            </a:r>
            <a:r>
              <a:rPr lang="ko-KR" altLang="en-US" sz="1000" dirty="0"/>
              <a:t> 등록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 err="1"/>
              <a:t>addWorker.onmessage</a:t>
            </a:r>
            <a:r>
              <a:rPr lang="en-US" altLang="ko-KR" sz="1000" b="1" dirty="0"/>
              <a:t> = function (e) { </a:t>
            </a:r>
          </a:p>
          <a:p>
            <a:pPr defTabSz="180000"/>
            <a:r>
              <a:rPr lang="en-US" altLang="ko-KR" sz="1000" dirty="0"/>
              <a:t>		// </a:t>
            </a:r>
            <a:r>
              <a:rPr lang="ko-KR" altLang="en-US" sz="1000" dirty="0" err="1"/>
              <a:t>워커</a:t>
            </a:r>
            <a:r>
              <a:rPr lang="ko-KR" altLang="en-US" sz="1000" dirty="0"/>
              <a:t> 태스크로부터 전달받은 합 출력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b="1" dirty="0" err="1"/>
              <a:t>document.getElementById</a:t>
            </a:r>
            <a:r>
              <a:rPr lang="en-US" altLang="ko-KR" sz="1000" b="1" dirty="0"/>
              <a:t>("sum").value = </a:t>
            </a:r>
            <a:r>
              <a:rPr lang="en-US" altLang="ko-KR" sz="1000" b="1" dirty="0" err="1"/>
              <a:t>e.data</a:t>
            </a:r>
            <a:r>
              <a:rPr lang="en-US" altLang="ko-KR" sz="1000" b="1" dirty="0"/>
              <a:t>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}</a:t>
            </a:r>
          </a:p>
          <a:p>
            <a:pPr defTabSz="180000"/>
            <a:r>
              <a:rPr lang="en-US" altLang="ko-KR" sz="1000" dirty="0"/>
              <a:t>&lt;/script&gt;</a:t>
            </a:r>
          </a:p>
          <a:p>
            <a:pPr defTabSz="180000"/>
            <a:r>
              <a:rPr lang="en-US" altLang="ko-KR" sz="1000" dirty="0"/>
              <a:t>&lt;/body&gt;&lt;/html&gt;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5615254" y="1628585"/>
            <a:ext cx="2348891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err="1"/>
              <a:t>onmessage</a:t>
            </a:r>
            <a:r>
              <a:rPr lang="en-US" altLang="ko-KR" sz="1000" b="1" dirty="0"/>
              <a:t> = function (e)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 sum = 0;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 from = </a:t>
            </a:r>
            <a:r>
              <a:rPr lang="en-US" altLang="ko-KR" sz="1000" dirty="0" err="1"/>
              <a:t>parseInt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e.data.from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 to = </a:t>
            </a:r>
            <a:r>
              <a:rPr lang="en-US" altLang="ko-KR" sz="1000" dirty="0" err="1"/>
              <a:t>parseInt</a:t>
            </a:r>
            <a:r>
              <a:rPr lang="en-US" altLang="ko-KR" sz="1000" dirty="0"/>
              <a:t>(e.data.to);</a:t>
            </a:r>
          </a:p>
          <a:p>
            <a:pPr defTabSz="180000"/>
            <a:r>
              <a:rPr lang="en-US" altLang="ko-KR" sz="1000" dirty="0"/>
              <a:t>	for(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=from;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&lt;=to;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 </a:t>
            </a:r>
          </a:p>
          <a:p>
            <a:pPr defTabSz="180000"/>
            <a:r>
              <a:rPr lang="en-US" altLang="ko-KR" sz="1000" dirty="0"/>
              <a:t>		sum +=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b="1" dirty="0"/>
              <a:t>	</a:t>
            </a:r>
            <a:r>
              <a:rPr lang="en-US" altLang="ko-KR" sz="1000" b="1" dirty="0" err="1"/>
              <a:t>postMessage</a:t>
            </a:r>
            <a:r>
              <a:rPr lang="en-US" altLang="ko-KR" sz="1000" b="1" dirty="0"/>
              <a:t>(sum);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6300192" y="1346284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add.js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3356992"/>
            <a:ext cx="3538093" cy="209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워커</a:t>
            </a:r>
            <a:r>
              <a:rPr lang="ko-KR" altLang="en-US" dirty="0"/>
              <a:t> 태스크 종료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워크 태스크 스스로 종료</a:t>
            </a:r>
            <a:endParaRPr lang="en-US" altLang="ko-KR" dirty="0"/>
          </a:p>
          <a:p>
            <a:pPr lvl="1"/>
            <a:r>
              <a:rPr lang="en-US" altLang="ko-KR" dirty="0"/>
              <a:t>close()</a:t>
            </a:r>
            <a:endParaRPr lang="ko-KR" altLang="en-US" dirty="0"/>
          </a:p>
          <a:p>
            <a:r>
              <a:rPr lang="ko-KR" altLang="en-US" dirty="0" err="1"/>
              <a:t>워커</a:t>
            </a:r>
            <a:r>
              <a:rPr lang="ko-KR" altLang="en-US" dirty="0"/>
              <a:t> 객체가 </a:t>
            </a:r>
            <a:r>
              <a:rPr lang="ko-KR" altLang="en-US" dirty="0" err="1"/>
              <a:t>워커</a:t>
            </a:r>
            <a:r>
              <a:rPr lang="ko-KR" altLang="en-US" dirty="0"/>
              <a:t> 태스크를 강제 종료</a:t>
            </a:r>
            <a:endParaRPr lang="en-US" altLang="ko-KR" dirty="0"/>
          </a:p>
          <a:p>
            <a:pPr lvl="1"/>
            <a:r>
              <a:rPr lang="en-US" altLang="ko-KR" dirty="0"/>
              <a:t>terminate()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addWorker.terminate</a:t>
            </a:r>
            <a:r>
              <a:rPr lang="en-US" altLang="ko-KR" dirty="0"/>
              <a:t>();</a:t>
            </a:r>
            <a:endParaRPr lang="ko-KR" altLang="en-US" dirty="0"/>
          </a:p>
          <a:p>
            <a:r>
              <a:rPr lang="ko-KR" altLang="en-US" dirty="0" err="1"/>
              <a:t>워커</a:t>
            </a:r>
            <a:r>
              <a:rPr lang="ko-KR" altLang="en-US" dirty="0"/>
              <a:t> 태스크가 종료하면 </a:t>
            </a:r>
            <a:r>
              <a:rPr lang="ko-KR" altLang="en-US" dirty="0" err="1"/>
              <a:t>워커</a:t>
            </a:r>
            <a:r>
              <a:rPr lang="ko-KR" altLang="en-US" dirty="0"/>
              <a:t> 객체는 더 이상 </a:t>
            </a:r>
            <a:r>
              <a:rPr lang="ko-KR" altLang="en-US" dirty="0" err="1"/>
              <a:t>워커</a:t>
            </a:r>
            <a:r>
              <a:rPr lang="ko-KR" altLang="en-US" dirty="0"/>
              <a:t> 태스크와 </a:t>
            </a:r>
            <a:r>
              <a:rPr lang="en-US" altLang="ko-KR" dirty="0"/>
              <a:t>message </a:t>
            </a:r>
            <a:r>
              <a:rPr lang="ko-KR" altLang="en-US" dirty="0"/>
              <a:t>이벤트를 주고받을 수 없다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950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2195711"/>
            <a:ext cx="3520423" cy="246429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13-9 1</a:t>
            </a:r>
            <a:r>
              <a:rPr lang="ko-KR" altLang="en-US" dirty="0"/>
              <a:t>초 단위로 메시지를 보내는 </a:t>
            </a:r>
            <a:r>
              <a:rPr lang="ko-KR" altLang="en-US" dirty="0" err="1"/>
              <a:t>워커</a:t>
            </a:r>
            <a:r>
              <a:rPr lang="ko-KR" altLang="en-US" dirty="0"/>
              <a:t> 태스크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07705" y="4703916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초기</a:t>
            </a:r>
            <a:r>
              <a:rPr lang="en-US" altLang="ko-KR" sz="1000" dirty="0"/>
              <a:t> </a:t>
            </a:r>
            <a:r>
              <a:rPr lang="ko-KR" altLang="en-US" sz="1000" dirty="0"/>
              <a:t>화면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4048" y="4712897"/>
            <a:ext cx="216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start </a:t>
            </a:r>
            <a:r>
              <a:rPr lang="ko-KR" altLang="en-US" sz="1000" dirty="0"/>
              <a:t>버튼을 누르면 타이머 작동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6176" y="3933056"/>
            <a:ext cx="1512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stop </a:t>
            </a:r>
            <a:r>
              <a:rPr lang="ko-KR" altLang="en-US" sz="1000" dirty="0">
                <a:solidFill>
                  <a:srgbClr val="C00000"/>
                </a:solidFill>
              </a:rPr>
              <a:t>버튼을 누르면</a:t>
            </a:r>
            <a:endParaRPr lang="en-US" altLang="ko-KR" sz="1000" dirty="0">
              <a:solidFill>
                <a:srgbClr val="C00000"/>
              </a:solidFill>
            </a:endParaRPr>
          </a:p>
          <a:p>
            <a:r>
              <a:rPr lang="ko-KR" altLang="en-US" sz="1000" dirty="0">
                <a:solidFill>
                  <a:srgbClr val="C00000"/>
                </a:solidFill>
              </a:rPr>
              <a:t>타이머 중지와 더불어</a:t>
            </a:r>
            <a:endParaRPr lang="en-US" altLang="ko-KR" sz="1000" dirty="0">
              <a:solidFill>
                <a:srgbClr val="C00000"/>
              </a:solidFill>
            </a:endParaRPr>
          </a:p>
          <a:p>
            <a:r>
              <a:rPr lang="ko-KR" altLang="en-US" sz="1000" dirty="0" err="1">
                <a:solidFill>
                  <a:srgbClr val="C00000"/>
                </a:solidFill>
              </a:rPr>
              <a:t>워커</a:t>
            </a:r>
            <a:r>
              <a:rPr lang="ko-KR" altLang="en-US" sz="1000" dirty="0">
                <a:solidFill>
                  <a:srgbClr val="C00000"/>
                </a:solidFill>
              </a:rPr>
              <a:t> 태스크 종료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2195711"/>
            <a:ext cx="3520423" cy="24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65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13-9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5592" y="1511781"/>
            <a:ext cx="3960440" cy="42934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&lt;!DOCTYPE html&gt;</a:t>
            </a:r>
          </a:p>
          <a:p>
            <a:pPr defTabSz="180000"/>
            <a:r>
              <a:rPr lang="en-US" altLang="ko-KR" sz="1050" dirty="0"/>
              <a:t>&lt;html&gt;</a:t>
            </a:r>
          </a:p>
          <a:p>
            <a:pPr defTabSz="180000"/>
            <a:r>
              <a:rPr lang="en-US" altLang="ko-KR" sz="1050" dirty="0"/>
              <a:t>&lt;head&gt;&lt;title&gt;</a:t>
            </a:r>
            <a:r>
              <a:rPr lang="ko-KR" altLang="en-US" sz="1050" dirty="0"/>
              <a:t>타이머를 가진 웹 </a:t>
            </a:r>
            <a:r>
              <a:rPr lang="ko-KR" altLang="en-US" sz="1050" dirty="0" err="1"/>
              <a:t>워커</a:t>
            </a:r>
            <a:r>
              <a:rPr lang="ko-KR" altLang="en-US" sz="1050" dirty="0"/>
              <a:t> 만들기</a:t>
            </a:r>
            <a:r>
              <a:rPr lang="en-US" altLang="ko-KR" sz="1050" dirty="0"/>
              <a:t>&lt;/title&gt;&lt;/head&gt;</a:t>
            </a:r>
          </a:p>
          <a:p>
            <a:pPr defTabSz="180000"/>
            <a:r>
              <a:rPr lang="en-US" altLang="ko-KR" sz="1050" dirty="0"/>
              <a:t>&lt;body&gt;</a:t>
            </a:r>
          </a:p>
          <a:p>
            <a:pPr defTabSz="180000"/>
            <a:r>
              <a:rPr lang="en-US" altLang="ko-KR" sz="1050" dirty="0"/>
              <a:t>&lt;h3&gt;</a:t>
            </a:r>
            <a:r>
              <a:rPr lang="ko-KR" altLang="en-US" sz="1050" dirty="0"/>
              <a:t>타이머를 가진 웹 </a:t>
            </a:r>
            <a:r>
              <a:rPr lang="ko-KR" altLang="en-US" sz="1050" dirty="0" err="1"/>
              <a:t>워커</a:t>
            </a:r>
            <a:r>
              <a:rPr lang="ko-KR" altLang="en-US" sz="1050" dirty="0"/>
              <a:t> 만들기</a:t>
            </a:r>
            <a:r>
              <a:rPr lang="en-US" altLang="ko-KR" sz="1050" dirty="0"/>
              <a:t>&lt;/h3&gt;</a:t>
            </a:r>
          </a:p>
          <a:p>
            <a:pPr defTabSz="180000"/>
            <a:r>
              <a:rPr lang="en-US" altLang="ko-KR" sz="1050" dirty="0"/>
              <a:t>&lt;</a:t>
            </a:r>
            <a:r>
              <a:rPr lang="en-US" altLang="ko-KR" sz="1050" dirty="0" err="1"/>
              <a:t>hr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&lt;div&gt;&lt;span id="timer"&gt;</a:t>
            </a:r>
            <a:r>
              <a:rPr lang="ko-KR" altLang="en-US" sz="1050" dirty="0"/>
              <a:t>타이머카운트</a:t>
            </a:r>
            <a:r>
              <a:rPr lang="en-US" altLang="ko-KR" sz="1050" dirty="0"/>
              <a:t>&lt;/span&gt;&lt;/div&gt;</a:t>
            </a:r>
          </a:p>
          <a:p>
            <a:pPr defTabSz="180000"/>
            <a:r>
              <a:rPr lang="en-US" altLang="ko-KR" sz="1050" dirty="0"/>
              <a:t>&lt;button id="start" </a:t>
            </a:r>
            <a:r>
              <a:rPr lang="en-US" altLang="ko-KR" sz="1050" dirty="0" err="1"/>
              <a:t>onclick</a:t>
            </a:r>
            <a:r>
              <a:rPr lang="en-US" altLang="ko-KR" sz="1050" dirty="0"/>
              <a:t>="start()"&gt;start&lt;/button&gt;</a:t>
            </a:r>
          </a:p>
          <a:p>
            <a:pPr defTabSz="180000"/>
            <a:r>
              <a:rPr lang="en-US" altLang="ko-KR" sz="1050" dirty="0"/>
              <a:t>&lt;button id="stop" </a:t>
            </a:r>
            <a:r>
              <a:rPr lang="en-US" altLang="ko-KR" sz="1050" dirty="0" err="1"/>
              <a:t>onclick</a:t>
            </a:r>
            <a:r>
              <a:rPr lang="en-US" altLang="ko-KR" sz="1050" dirty="0"/>
              <a:t>="stop()"&gt;stop&lt;/button&gt;</a:t>
            </a:r>
          </a:p>
          <a:p>
            <a:pPr defTabSz="180000"/>
            <a:r>
              <a:rPr lang="en-US" altLang="ko-KR" sz="1050" dirty="0"/>
              <a:t>&lt;script&gt;</a:t>
            </a:r>
          </a:p>
          <a:p>
            <a:pPr defTabSz="180000"/>
            <a:r>
              <a:rPr lang="en-US" altLang="ko-KR" sz="1050" dirty="0" err="1"/>
              <a:t>var</a:t>
            </a:r>
            <a:r>
              <a:rPr lang="en-US" altLang="ko-KR" sz="1050" dirty="0"/>
              <a:t> </a:t>
            </a:r>
            <a:r>
              <a:rPr lang="en-US" altLang="ko-KR" sz="1050" dirty="0" err="1"/>
              <a:t>addWorker</a:t>
            </a:r>
            <a:r>
              <a:rPr lang="en-US" altLang="ko-KR" sz="1050" dirty="0"/>
              <a:t> = new Worker("timer.js"); // </a:t>
            </a:r>
            <a:r>
              <a:rPr lang="ko-KR" altLang="en-US" sz="1050" dirty="0" err="1"/>
              <a:t>워커</a:t>
            </a:r>
            <a:r>
              <a:rPr lang="ko-KR" altLang="en-US" sz="1050" dirty="0"/>
              <a:t> 태스크 생성</a:t>
            </a:r>
          </a:p>
          <a:p>
            <a:pPr defTabSz="180000"/>
            <a:endParaRPr lang="en-US" altLang="ko-KR" sz="1050" dirty="0"/>
          </a:p>
          <a:p>
            <a:pPr defTabSz="180000"/>
            <a:r>
              <a:rPr lang="en-US" altLang="ko-KR" sz="1050" dirty="0" err="1"/>
              <a:t>addWorker.onmessage</a:t>
            </a:r>
            <a:r>
              <a:rPr lang="en-US" altLang="ko-KR" sz="1050" dirty="0"/>
              <a:t> = function (e) {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dirty="0" err="1"/>
              <a:t>document.getElementById</a:t>
            </a:r>
            <a:r>
              <a:rPr lang="en-US" altLang="ko-KR" sz="1050" dirty="0"/>
              <a:t>("timer").</a:t>
            </a:r>
            <a:r>
              <a:rPr lang="en-US" altLang="ko-KR" sz="1050" dirty="0" err="1"/>
              <a:t>innerHTML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e.data</a:t>
            </a:r>
            <a:r>
              <a:rPr lang="en-US" altLang="ko-KR" sz="1050" dirty="0"/>
              <a:t>;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endParaRPr lang="ko-KR" altLang="en-US" sz="1050" dirty="0"/>
          </a:p>
          <a:p>
            <a:pPr defTabSz="180000"/>
            <a:r>
              <a:rPr lang="en-US" altLang="ko-KR" sz="1050" dirty="0"/>
              <a:t>function start() {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dirty="0" err="1"/>
              <a:t>addWorker.postMessage</a:t>
            </a:r>
            <a:r>
              <a:rPr lang="en-US" altLang="ko-KR" sz="1050" dirty="0"/>
              <a:t>("start");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endParaRPr lang="ko-KR" altLang="en-US" sz="1050" dirty="0"/>
          </a:p>
          <a:p>
            <a:pPr defTabSz="180000"/>
            <a:r>
              <a:rPr lang="en-US" altLang="ko-KR" sz="1050" dirty="0"/>
              <a:t>function stop() {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dirty="0" err="1"/>
              <a:t>addWorker.postMessage</a:t>
            </a:r>
            <a:r>
              <a:rPr lang="en-US" altLang="ko-KR" sz="1050" dirty="0"/>
              <a:t>("stop");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&lt;/script&gt;</a:t>
            </a:r>
          </a:p>
          <a:p>
            <a:pPr defTabSz="180000"/>
            <a:r>
              <a:rPr lang="en-US" altLang="ko-KR" sz="1050" dirty="0"/>
              <a:t>&lt;/body&gt;</a:t>
            </a:r>
          </a:p>
          <a:p>
            <a:pPr defTabSz="180000"/>
            <a:r>
              <a:rPr lang="en-US" altLang="ko-KR" sz="1050" dirty="0"/>
              <a:t>&lt;/html&gt;</a:t>
            </a:r>
            <a:endParaRPr lang="ko-KR" altLang="en-US" sz="1050" dirty="0"/>
          </a:p>
        </p:txBody>
      </p:sp>
      <p:sp>
        <p:nvSpPr>
          <p:cNvPr id="5" name="직사각형 4"/>
          <p:cNvSpPr/>
          <p:nvPr/>
        </p:nvSpPr>
        <p:spPr>
          <a:xfrm>
            <a:off x="4208887" y="1511781"/>
            <a:ext cx="4896544" cy="3016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err="1"/>
              <a:t>var</a:t>
            </a:r>
            <a:r>
              <a:rPr lang="en-US" altLang="ko-KR" sz="1000" dirty="0"/>
              <a:t> count=1;</a:t>
            </a:r>
          </a:p>
          <a:p>
            <a:pPr defTabSz="180000"/>
            <a:r>
              <a:rPr lang="en-US" altLang="ko-KR" sz="1000" dirty="0" err="1"/>
              <a:t>var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intervalID</a:t>
            </a:r>
            <a:r>
              <a:rPr lang="en-US" altLang="ko-KR" sz="1000" dirty="0"/>
              <a:t>=null; // </a:t>
            </a:r>
            <a:r>
              <a:rPr lang="ko-KR" altLang="en-US" sz="1000" dirty="0"/>
              <a:t>타이머 </a:t>
            </a:r>
            <a:r>
              <a:rPr lang="en-US" altLang="ko-KR" sz="1000" dirty="0"/>
              <a:t>ID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b="1" dirty="0" err="1"/>
              <a:t>onmessage</a:t>
            </a:r>
            <a:r>
              <a:rPr lang="en-US" altLang="ko-KR" sz="1000" b="1" dirty="0"/>
              <a:t> = function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(e) </a:t>
            </a:r>
            <a:r>
              <a:rPr lang="en-US" altLang="ko-KR" sz="1000" dirty="0"/>
              <a:t>{ // </a:t>
            </a:r>
            <a:r>
              <a:rPr lang="ko-KR" altLang="en-US" sz="1000" dirty="0"/>
              <a:t>브라우저로부터 메시지 수신</a:t>
            </a:r>
          </a:p>
          <a:p>
            <a:pPr defTabSz="180000"/>
            <a:r>
              <a:rPr lang="en-US" altLang="ko-KR" sz="1000" dirty="0"/>
              <a:t>	if(</a:t>
            </a:r>
            <a:r>
              <a:rPr lang="en-US" altLang="ko-KR" sz="1000" dirty="0" err="1"/>
              <a:t>e.data</a:t>
            </a:r>
            <a:r>
              <a:rPr lang="en-US" altLang="ko-KR" sz="1000" dirty="0"/>
              <a:t> == "start") {</a:t>
            </a:r>
          </a:p>
          <a:p>
            <a:pPr defTabSz="180000"/>
            <a:r>
              <a:rPr lang="en-US" altLang="ko-KR" sz="1000" dirty="0"/>
              <a:t>		if(</a:t>
            </a:r>
            <a:r>
              <a:rPr lang="en-US" altLang="ko-KR" sz="1000" dirty="0" err="1"/>
              <a:t>intervalID</a:t>
            </a:r>
            <a:r>
              <a:rPr lang="en-US" altLang="ko-KR" sz="1000" dirty="0"/>
              <a:t> != null) return; // </a:t>
            </a:r>
            <a:r>
              <a:rPr lang="ko-KR" altLang="en-US" sz="1000" dirty="0"/>
              <a:t>타이머 </a:t>
            </a:r>
            <a:r>
              <a:rPr lang="ko-KR" altLang="en-US" sz="1000" dirty="0" err="1"/>
              <a:t>작동중이면</a:t>
            </a:r>
            <a:r>
              <a:rPr lang="ko-KR" altLang="en-US" sz="1000" dirty="0"/>
              <a:t> 리턴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b="1" dirty="0" err="1"/>
              <a:t>intervalID</a:t>
            </a:r>
            <a:r>
              <a:rPr lang="en-US" altLang="ko-KR" sz="1000" b="1" dirty="0"/>
              <a:t> = </a:t>
            </a:r>
            <a:r>
              <a:rPr lang="en-US" altLang="ko-KR" sz="1000" b="1" dirty="0" err="1"/>
              <a:t>setInterval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myCallback</a:t>
            </a:r>
            <a:r>
              <a:rPr lang="en-US" altLang="ko-KR" sz="1000" b="1" dirty="0"/>
              <a:t>, 1000);</a:t>
            </a:r>
            <a:r>
              <a:rPr lang="en-US" altLang="ko-KR" sz="1000" dirty="0"/>
              <a:t> // 1</a:t>
            </a:r>
            <a:r>
              <a:rPr lang="ko-KR" altLang="en-US" sz="1000" dirty="0"/>
              <a:t>초 간격 </a:t>
            </a:r>
            <a:r>
              <a:rPr lang="en-US" altLang="ko-KR" sz="1000" dirty="0" err="1"/>
              <a:t>myCallback</a:t>
            </a:r>
            <a:r>
              <a:rPr lang="en-US" altLang="ko-KR" sz="1000" dirty="0"/>
              <a:t>() </a:t>
            </a:r>
            <a:r>
              <a:rPr lang="ko-KR" altLang="en-US" sz="1000" dirty="0"/>
              <a:t>호출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else if(</a:t>
            </a:r>
            <a:r>
              <a:rPr lang="en-US" altLang="ko-KR" sz="1000" dirty="0" err="1"/>
              <a:t>e.data</a:t>
            </a:r>
            <a:r>
              <a:rPr lang="en-US" altLang="ko-KR" sz="1000" dirty="0"/>
              <a:t> == "stop") {</a:t>
            </a:r>
          </a:p>
          <a:p>
            <a:pPr defTabSz="180000"/>
            <a:r>
              <a:rPr lang="en-US" altLang="ko-KR" sz="1000" dirty="0"/>
              <a:t>		if(</a:t>
            </a:r>
            <a:r>
              <a:rPr lang="en-US" altLang="ko-KR" sz="1000" dirty="0" err="1"/>
              <a:t>intervalID</a:t>
            </a:r>
            <a:r>
              <a:rPr lang="en-US" altLang="ko-KR" sz="1000" dirty="0"/>
              <a:t> == null) return; // </a:t>
            </a:r>
            <a:r>
              <a:rPr lang="ko-KR" altLang="en-US" sz="1000" dirty="0"/>
              <a:t>타이머 작동하지 않으면 리턴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b="1" dirty="0" err="1"/>
              <a:t>clearInterval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intervalID</a:t>
            </a:r>
            <a:r>
              <a:rPr lang="en-US" altLang="ko-KR" sz="1000" b="1" dirty="0"/>
              <a:t>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b="1" dirty="0"/>
              <a:t>close(); </a:t>
            </a:r>
            <a:r>
              <a:rPr lang="en-US" altLang="ko-KR" sz="1000" dirty="0"/>
              <a:t>// </a:t>
            </a:r>
            <a:r>
              <a:rPr lang="ko-KR" altLang="en-US" sz="1000" dirty="0" err="1"/>
              <a:t>워커</a:t>
            </a:r>
            <a:r>
              <a:rPr lang="ko-KR" altLang="en-US" sz="1000" dirty="0"/>
              <a:t> 태스크 종료</a:t>
            </a:r>
            <a:r>
              <a:rPr lang="en-US" altLang="ko-KR" sz="1000" dirty="0"/>
              <a:t>. </a:t>
            </a:r>
            <a:r>
              <a:rPr lang="ko-KR" altLang="en-US" sz="1000" dirty="0"/>
              <a:t>더 이상 메시지 받지 않음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b="1" dirty="0"/>
              <a:t>function </a:t>
            </a:r>
            <a:r>
              <a:rPr lang="en-US" altLang="ko-KR" sz="1000" b="1" dirty="0" err="1"/>
              <a:t>myCallback</a:t>
            </a:r>
            <a:r>
              <a:rPr lang="en-US" altLang="ko-KR" sz="1000" b="1" dirty="0"/>
              <a:t>() </a:t>
            </a:r>
            <a:r>
              <a:rPr lang="en-US" altLang="ko-KR" sz="1000" dirty="0"/>
              <a:t>{ // 1</a:t>
            </a:r>
            <a:r>
              <a:rPr lang="ko-KR" altLang="en-US" sz="1000" dirty="0"/>
              <a:t>초 간격으로 호출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 err="1"/>
              <a:t>postMessage</a:t>
            </a:r>
            <a:r>
              <a:rPr lang="en-US" altLang="ko-KR" sz="1000" b="1" dirty="0"/>
              <a:t>(count); </a:t>
            </a:r>
            <a:r>
              <a:rPr lang="en-US" altLang="ko-KR" sz="1000" dirty="0"/>
              <a:t>// </a:t>
            </a:r>
            <a:r>
              <a:rPr lang="ko-KR" altLang="en-US" sz="1000" dirty="0"/>
              <a:t>카운트 값을 브라우저로 전송</a:t>
            </a:r>
          </a:p>
          <a:p>
            <a:pPr defTabSz="180000"/>
            <a:r>
              <a:rPr lang="en-US" altLang="ko-KR" sz="1000" dirty="0"/>
              <a:t>	count++; // </a:t>
            </a:r>
            <a:r>
              <a:rPr lang="ko-KR" altLang="en-US" sz="1000" dirty="0"/>
              <a:t>카운트 값 증가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8452135" y="1269046"/>
            <a:ext cx="672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timer.js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2115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13-1 </a:t>
            </a:r>
            <a:r>
              <a:rPr lang="ko-KR" altLang="en-US" dirty="0"/>
              <a:t>오디오</a:t>
            </a:r>
            <a:r>
              <a:rPr lang="en-US" altLang="ko-KR" dirty="0"/>
              <a:t>/</a:t>
            </a:r>
            <a:r>
              <a:rPr lang="ko-KR" altLang="en-US" dirty="0"/>
              <a:t>비디오를 가진 웹 페이지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8054" y="1700808"/>
            <a:ext cx="4871106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오디오와 비디오 내장 페이지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오디오와 비디오 내장하기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&lt;audio</a:t>
            </a:r>
            <a:r>
              <a:rPr lang="en-US" altLang="ko-KR" sz="1400" dirty="0"/>
              <a:t> id="audio"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="media/EmbraceableYou.mp3"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autoplay</a:t>
            </a:r>
            <a:r>
              <a:rPr lang="en-US" altLang="ko-KR" sz="1400" dirty="0"/>
              <a:t> loop controls&gt;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/>
              <a:t>웹 브라우저가 </a:t>
            </a:r>
            <a:r>
              <a:rPr lang="en-US" altLang="ko-KR" sz="1400" dirty="0"/>
              <a:t>audio </a:t>
            </a:r>
            <a:r>
              <a:rPr lang="ko-KR" altLang="en-US" sz="1400" dirty="0"/>
              <a:t>태그를 지원하지 않습니다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b="1" dirty="0"/>
              <a:t>&lt;/audio&gt;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&lt;video </a:t>
            </a:r>
            <a:r>
              <a:rPr lang="en-US" altLang="ko-KR" sz="1400" dirty="0"/>
              <a:t>id="video" </a:t>
            </a:r>
            <a:r>
              <a:rPr lang="en-US" altLang="ko-KR" sz="1400" b="1" dirty="0"/>
              <a:t>width="300" height="200"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autoplay</a:t>
            </a:r>
            <a:r>
              <a:rPr lang="en-US" altLang="ko-KR" sz="1400" dirty="0"/>
              <a:t> controls&gt;</a:t>
            </a:r>
          </a:p>
          <a:p>
            <a:pPr defTabSz="180000"/>
            <a:r>
              <a:rPr lang="en-US" altLang="ko-KR" sz="1400" dirty="0"/>
              <a:t>	&lt;source 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="media/bear.mp4"</a:t>
            </a:r>
            <a:r>
              <a:rPr lang="en-US" altLang="ko-KR" sz="1400" dirty="0"/>
              <a:t> type="video/mp4"&gt;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/>
              <a:t>웹 브라우저가 </a:t>
            </a:r>
            <a:r>
              <a:rPr lang="en-US" altLang="ko-KR" sz="1400" dirty="0"/>
              <a:t>video </a:t>
            </a:r>
            <a:r>
              <a:rPr lang="ko-KR" altLang="en-US" sz="1400" dirty="0"/>
              <a:t>태그를 지원하지 않습니다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b="1" dirty="0"/>
              <a:t>&lt;/video&gt;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5261258" y="1766990"/>
            <a:ext cx="3672780" cy="4387883"/>
            <a:chOff x="5261258" y="1766990"/>
            <a:chExt cx="3672780" cy="4387883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61258" y="1766990"/>
              <a:ext cx="3043744" cy="3977902"/>
            </a:xfrm>
            <a:prstGeom prst="rect">
              <a:avLst/>
            </a:prstGeom>
          </p:spPr>
        </p:pic>
        <p:sp>
          <p:nvSpPr>
            <p:cNvPr id="7" name="왼쪽 중괄호 6"/>
            <p:cNvSpPr/>
            <p:nvPr/>
          </p:nvSpPr>
          <p:spPr>
            <a:xfrm flipH="1">
              <a:off x="8100392" y="3737975"/>
              <a:ext cx="243059" cy="1728192"/>
            </a:xfrm>
            <a:prstGeom prst="leftBrace">
              <a:avLst>
                <a:gd name="adj1" fmla="val 59127"/>
                <a:gd name="adj2" fmla="val 50000"/>
              </a:avLst>
            </a:prstGeom>
            <a:ln w="9525">
              <a:solidFill>
                <a:srgbClr val="92D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왼쪽 중괄호 7"/>
            <p:cNvSpPr/>
            <p:nvPr/>
          </p:nvSpPr>
          <p:spPr>
            <a:xfrm rot="16200000">
              <a:off x="6641782" y="4567695"/>
              <a:ext cx="282696" cy="2465350"/>
            </a:xfrm>
            <a:prstGeom prst="leftBrace">
              <a:avLst>
                <a:gd name="adj1" fmla="val 59127"/>
                <a:gd name="adj2" fmla="val 50000"/>
              </a:avLst>
            </a:prstGeom>
            <a:ln w="9525">
              <a:solidFill>
                <a:srgbClr val="92D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88224" y="5908652"/>
              <a:ext cx="4559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300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272399" y="4499365"/>
              <a:ext cx="4559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200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92454" y="2697264"/>
              <a:ext cx="792088" cy="272415"/>
            </a:xfrm>
            <a:prstGeom prst="wedgeRoundRectCallout">
              <a:avLst>
                <a:gd name="adj1" fmla="val -50265"/>
                <a:gd name="adj2" fmla="val 119900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&lt;audio&gt;</a:t>
              </a:r>
              <a:endParaRPr lang="ko-KR" altLang="en-US" sz="1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1950" y="3299272"/>
              <a:ext cx="792088" cy="272415"/>
            </a:xfrm>
            <a:prstGeom prst="wedgeRoundRectCallout">
              <a:avLst>
                <a:gd name="adj1" fmla="val -70370"/>
                <a:gd name="adj2" fmla="val 108586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&lt;video&gt;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479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자바스크립트로 오디오 제어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altLang="ko-KR" dirty="0"/>
              <a:t>&lt;audio&gt; </a:t>
            </a:r>
            <a:r>
              <a:rPr lang="ko-KR" altLang="en-US" dirty="0"/>
              <a:t>태그에 </a:t>
            </a:r>
            <a:r>
              <a:rPr lang="ko-KR" altLang="en-US" dirty="0" err="1"/>
              <a:t>로드된</a:t>
            </a:r>
            <a:r>
              <a:rPr lang="ko-KR" altLang="en-US" dirty="0"/>
              <a:t> 오디오 제어</a:t>
            </a:r>
            <a:endParaRPr lang="en-US" altLang="ko-KR" dirty="0"/>
          </a:p>
          <a:p>
            <a:pPr lvl="0"/>
            <a:endParaRPr lang="en-US" altLang="ko-KR" sz="18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오디오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 알아내기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오디오 재생 및 일시 중지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r>
              <a:rPr lang="ko-KR" altLang="en-US" sz="1600" dirty="0"/>
              <a:t>오디오 처음부터 재생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r>
              <a:rPr lang="ko-KR" altLang="en-US" sz="1600" dirty="0"/>
              <a:t>오디오 음량 제어와 </a:t>
            </a:r>
            <a:r>
              <a:rPr lang="ko-KR" altLang="en-US" sz="1600" dirty="0" err="1"/>
              <a:t>음소거</a:t>
            </a:r>
            <a:endParaRPr lang="ko-KR" altLang="en-US" sz="1600" dirty="0"/>
          </a:p>
          <a:p>
            <a:pPr lvl="2"/>
            <a:endParaRPr lang="ko-KR" altLang="en-US" sz="2000" dirty="0"/>
          </a:p>
          <a:p>
            <a:pPr lvl="0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1600" y="1778678"/>
            <a:ext cx="756084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&lt;audio id="audio"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="media/EmbraceableYou.mp3"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autoplay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loop controls&gt;...&lt;/audio&gt;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31640" y="2767434"/>
            <a:ext cx="4572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audio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("audio");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31640" y="3719158"/>
            <a:ext cx="45720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audio.play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재생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중지된 이후부터 재생</a:t>
            </a:r>
          </a:p>
          <a:p>
            <a:pPr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audio.pause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일시 중지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31640" y="4705980"/>
            <a:ext cx="45720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audio.load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 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 지정된 오디오 데이터 로드</a:t>
            </a:r>
          </a:p>
          <a:p>
            <a:pPr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audio.play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처음부터 재생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331640" y="5661248"/>
            <a:ext cx="460851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audio.volume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+= 0.1; // 0.1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만큼 음량 증가</a:t>
            </a:r>
          </a:p>
          <a:p>
            <a:pPr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audio.muted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true; //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음소거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음량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(volume)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변경 없음</a:t>
            </a:r>
          </a:p>
        </p:txBody>
      </p:sp>
    </p:spTree>
    <p:extLst>
      <p:ext uri="{BB962C8B-B14F-4D97-AF65-F5344CB8AC3E}">
        <p14:creationId xmlns:p14="http://schemas.microsoft.com/office/powerpoint/2010/main" val="325008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13-2 </a:t>
            </a:r>
            <a:r>
              <a:rPr lang="ko-KR" altLang="en-US" dirty="0"/>
              <a:t>자바스크립트로 오디오제어기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0992" y="1412776"/>
            <a:ext cx="4536504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</a:t>
            </a:r>
          </a:p>
          <a:p>
            <a:pPr defTabSz="180000"/>
            <a:r>
              <a:rPr lang="en-US" altLang="ko-KR" sz="1000" dirty="0"/>
              <a:t>&lt;head&gt;&lt;title&gt;</a:t>
            </a:r>
            <a:r>
              <a:rPr lang="ko-KR" altLang="en-US" sz="1000" dirty="0"/>
              <a:t>자바스크립트로 오디오 제어</a:t>
            </a:r>
            <a:r>
              <a:rPr lang="en-US" altLang="ko-KR" sz="1000" dirty="0"/>
              <a:t>&lt;/title&gt;&lt;/head&gt;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</a:t>
            </a:r>
            <a:r>
              <a:rPr lang="ko-KR" altLang="en-US" sz="1000" dirty="0"/>
              <a:t>자바스크립트로 오디오 제어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&lt;audio id="audio"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="media/EmbraceableYou.mp3"&gt;&lt;/audio&gt;</a:t>
            </a:r>
          </a:p>
          <a:p>
            <a:pPr defTabSz="180000"/>
            <a:r>
              <a:rPr lang="en-US" altLang="ko-KR" sz="1000" dirty="0"/>
              <a:t>&lt;div id="</a:t>
            </a:r>
            <a:r>
              <a:rPr lang="en-US" altLang="ko-KR" sz="1000" dirty="0" err="1"/>
              <a:t>msg</a:t>
            </a:r>
            <a:r>
              <a:rPr lang="en-US" altLang="ko-KR" sz="1000" dirty="0"/>
              <a:t>"&gt;</a:t>
            </a:r>
            <a:r>
              <a:rPr lang="ko-KR" altLang="en-US" sz="1000" dirty="0"/>
              <a:t>이곳에 오디오 제어 메시지 출력</a:t>
            </a:r>
            <a:r>
              <a:rPr lang="en-US" altLang="ko-KR" sz="1000" dirty="0"/>
              <a:t>&lt;/div&gt;</a:t>
            </a:r>
          </a:p>
          <a:p>
            <a:pPr defTabSz="180000"/>
            <a:r>
              <a:rPr lang="en-US" altLang="ko-KR" sz="1000" dirty="0"/>
              <a:t>&lt;button id="play" </a:t>
            </a:r>
            <a:r>
              <a:rPr lang="en-US" altLang="ko-KR" sz="1000" dirty="0" err="1"/>
              <a:t>onclick</a:t>
            </a:r>
            <a:r>
              <a:rPr lang="en-US" altLang="ko-KR" sz="1000" dirty="0"/>
              <a:t>="control(event)"&gt;play&lt;/button&gt;</a:t>
            </a:r>
          </a:p>
          <a:p>
            <a:pPr defTabSz="180000"/>
            <a:r>
              <a:rPr lang="en-US" altLang="ko-KR" sz="1000" dirty="0"/>
              <a:t>&lt;button id="pause" </a:t>
            </a:r>
            <a:r>
              <a:rPr lang="en-US" altLang="ko-KR" sz="1000" dirty="0" err="1"/>
              <a:t>onclick</a:t>
            </a:r>
            <a:r>
              <a:rPr lang="en-US" altLang="ko-KR" sz="1000" dirty="0"/>
              <a:t>="control(event)"&gt;pause&lt;/button&gt;</a:t>
            </a:r>
          </a:p>
          <a:p>
            <a:pPr defTabSz="180000"/>
            <a:r>
              <a:rPr lang="en-US" altLang="ko-KR" sz="1000" dirty="0"/>
              <a:t>&lt;button id="replay" </a:t>
            </a:r>
            <a:r>
              <a:rPr lang="en-US" altLang="ko-KR" sz="1000" dirty="0" err="1"/>
              <a:t>onclick</a:t>
            </a:r>
            <a:r>
              <a:rPr lang="en-US" altLang="ko-KR" sz="1000" dirty="0"/>
              <a:t>="control(event)"&gt;replay&lt;/button&gt;</a:t>
            </a:r>
          </a:p>
          <a:p>
            <a:pPr defTabSz="180000"/>
            <a:r>
              <a:rPr lang="nl-NL" altLang="ko-KR" sz="1000" dirty="0"/>
              <a:t>&lt;button id="vol-" onclick="control(event)"&gt;vol-&lt;/button&gt;</a:t>
            </a:r>
          </a:p>
          <a:p>
            <a:pPr defTabSz="180000"/>
            <a:r>
              <a:rPr lang="nl-NL" altLang="ko-KR" sz="1000" dirty="0"/>
              <a:t>&lt;button id="vol+" onclick="control(event)"&gt;vol+&lt;/button&gt;</a:t>
            </a:r>
          </a:p>
          <a:p>
            <a:pPr defTabSz="180000"/>
            <a:r>
              <a:rPr lang="en-US" altLang="ko-KR" sz="1000" dirty="0"/>
              <a:t>&lt;button id="mute on/off" </a:t>
            </a:r>
            <a:r>
              <a:rPr lang="en-US" altLang="ko-KR" sz="1000" dirty="0" err="1"/>
              <a:t>onclick</a:t>
            </a:r>
            <a:r>
              <a:rPr lang="en-US" altLang="ko-KR" sz="1000" dirty="0"/>
              <a:t>="control(event)"&gt;mute on/off&lt;/button&gt;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88024" y="1036860"/>
            <a:ext cx="4155504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dirty="0" err="1"/>
              <a:t>var</a:t>
            </a:r>
            <a:r>
              <a:rPr lang="en-US" altLang="ko-KR" sz="1000" dirty="0"/>
              <a:t> div = </a:t>
            </a:r>
            <a:r>
              <a:rPr lang="en-US" altLang="ko-KR" sz="1000" dirty="0" err="1"/>
              <a:t>document.getElementById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msg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 err="1"/>
              <a:t>var</a:t>
            </a:r>
            <a:r>
              <a:rPr lang="en-US" altLang="ko-KR" sz="1000" dirty="0"/>
              <a:t> audio = </a:t>
            </a:r>
            <a:r>
              <a:rPr lang="en-US" altLang="ko-KR" sz="1000" dirty="0" err="1"/>
              <a:t>document.getElementById</a:t>
            </a:r>
            <a:r>
              <a:rPr lang="en-US" altLang="ko-KR" sz="1000" dirty="0"/>
              <a:t>("audio");</a:t>
            </a:r>
          </a:p>
          <a:p>
            <a:pPr defTabSz="180000"/>
            <a:r>
              <a:rPr lang="en-US" altLang="ko-KR" sz="1000" dirty="0"/>
              <a:t>function control(e)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var</a:t>
            </a:r>
            <a:r>
              <a:rPr lang="ko-KR" altLang="en-US" sz="1000" dirty="0"/>
              <a:t> </a:t>
            </a:r>
            <a:r>
              <a:rPr lang="en-US" altLang="ko-KR" sz="1000" dirty="0"/>
              <a:t>id = e.target.id;</a:t>
            </a:r>
          </a:p>
          <a:p>
            <a:pPr defTabSz="180000"/>
            <a:r>
              <a:rPr lang="en-US" altLang="ko-KR" sz="1000" dirty="0"/>
              <a:t>	if(id == "play") { // play </a:t>
            </a:r>
            <a:r>
              <a:rPr lang="ko-KR" altLang="en-US" sz="1000" dirty="0"/>
              <a:t>버튼 클릭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audio.play</a:t>
            </a:r>
            <a:r>
              <a:rPr lang="en-US" altLang="ko-KR" sz="1000" dirty="0"/>
              <a:t>(); // </a:t>
            </a:r>
            <a:r>
              <a:rPr lang="ko-KR" altLang="en-US" sz="1000" dirty="0"/>
              <a:t>재생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div.innerHTML</a:t>
            </a:r>
            <a:r>
              <a:rPr lang="en-US" altLang="ko-KR" sz="1000" dirty="0"/>
              <a:t> = "</a:t>
            </a:r>
            <a:r>
              <a:rPr lang="ko-KR" altLang="en-US" sz="1000" dirty="0" err="1"/>
              <a:t>재생중입니다</a:t>
            </a:r>
            <a:r>
              <a:rPr lang="en-US" altLang="ko-KR" sz="1000" dirty="0"/>
              <a:t>.";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else if(id == "pause") { // pause </a:t>
            </a:r>
            <a:r>
              <a:rPr lang="ko-KR" altLang="en-US" sz="1000" dirty="0"/>
              <a:t>버튼 클릭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audio.pause</a:t>
            </a:r>
            <a:r>
              <a:rPr lang="en-US" altLang="ko-KR" sz="1000" dirty="0"/>
              <a:t>(); // </a:t>
            </a:r>
            <a:r>
              <a:rPr lang="ko-KR" altLang="en-US" sz="1000" dirty="0"/>
              <a:t>일시 중지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div.innerHTML</a:t>
            </a:r>
            <a:r>
              <a:rPr lang="en-US" altLang="ko-KR" sz="1000" dirty="0"/>
              <a:t> = "</a:t>
            </a:r>
            <a:r>
              <a:rPr lang="ko-KR" altLang="en-US" sz="1000" dirty="0" err="1"/>
              <a:t>일시중지되었습니다</a:t>
            </a:r>
            <a:r>
              <a:rPr lang="en-US" altLang="ko-KR" sz="1000" dirty="0"/>
              <a:t>.";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else if(id == "replay") { // replay </a:t>
            </a:r>
            <a:r>
              <a:rPr lang="ko-KR" altLang="en-US" sz="1000" dirty="0"/>
              <a:t>버튼 클릭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audio.load</a:t>
            </a:r>
            <a:r>
              <a:rPr lang="en-US" altLang="ko-KR" sz="1000" dirty="0"/>
              <a:t>(); // </a:t>
            </a:r>
            <a:r>
              <a:rPr lang="en-US" altLang="ko-KR" sz="1000" dirty="0" err="1"/>
              <a:t>src</a:t>
            </a:r>
            <a:r>
              <a:rPr lang="ko-KR" altLang="en-US" sz="1000" dirty="0"/>
              <a:t>에 지정된 미디어 다시 로딩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audio.play</a:t>
            </a:r>
            <a:r>
              <a:rPr lang="en-US" altLang="ko-KR" sz="1000" dirty="0"/>
              <a:t>(); // </a:t>
            </a:r>
            <a:r>
              <a:rPr lang="ko-KR" altLang="en-US" sz="1000" dirty="0"/>
              <a:t>처음부터 다시 재생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div.innerHTML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audio.src</a:t>
            </a:r>
            <a:r>
              <a:rPr lang="en-US" altLang="ko-KR" sz="1000" dirty="0"/>
              <a:t> + "</a:t>
            </a:r>
            <a:r>
              <a:rPr lang="ko-KR" altLang="en-US" sz="1000" dirty="0"/>
              <a:t>를 처음부터 재생합니다</a:t>
            </a:r>
            <a:r>
              <a:rPr lang="en-US" altLang="ko-KR" sz="1000" dirty="0"/>
              <a:t>.";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else if(id == "</a:t>
            </a:r>
            <a:r>
              <a:rPr lang="en-US" altLang="ko-KR" sz="1000" dirty="0" err="1"/>
              <a:t>vol</a:t>
            </a:r>
            <a:r>
              <a:rPr lang="en-US" altLang="ko-KR" sz="1000" dirty="0"/>
              <a:t>-") { // </a:t>
            </a:r>
            <a:r>
              <a:rPr lang="en-US" altLang="ko-KR" sz="1000" dirty="0" err="1"/>
              <a:t>vol</a:t>
            </a:r>
            <a:r>
              <a:rPr lang="en-US" altLang="ko-KR" sz="1000" dirty="0"/>
              <a:t>- </a:t>
            </a:r>
            <a:r>
              <a:rPr lang="ko-KR" altLang="en-US" sz="1000" dirty="0"/>
              <a:t>버튼 클릭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audio.volume</a:t>
            </a:r>
            <a:r>
              <a:rPr lang="en-US" altLang="ko-KR" sz="1000" dirty="0"/>
              <a:t> -= 0.1; // </a:t>
            </a:r>
            <a:r>
              <a:rPr lang="ko-KR" altLang="en-US" sz="1000" dirty="0"/>
              <a:t>음량 </a:t>
            </a:r>
            <a:r>
              <a:rPr lang="en-US" altLang="ko-KR" sz="1000" dirty="0"/>
              <a:t>0.1 </a:t>
            </a:r>
            <a:r>
              <a:rPr lang="ko-KR" altLang="en-US" sz="1000" dirty="0"/>
              <a:t>감소</a:t>
            </a:r>
          </a:p>
          <a:p>
            <a:pPr defTabSz="180000"/>
            <a:r>
              <a:rPr lang="en-US" altLang="ko-KR" sz="1000" dirty="0"/>
              <a:t>		if(</a:t>
            </a:r>
            <a:r>
              <a:rPr lang="en-US" altLang="ko-KR" sz="1000" dirty="0" err="1"/>
              <a:t>audio.volume</a:t>
            </a:r>
            <a:r>
              <a:rPr lang="en-US" altLang="ko-KR" sz="1000" dirty="0"/>
              <a:t> &lt; 0.1) </a:t>
            </a:r>
            <a:r>
              <a:rPr lang="en-US" altLang="ko-KR" sz="1000" dirty="0" err="1"/>
              <a:t>audio.volume</a:t>
            </a:r>
            <a:r>
              <a:rPr lang="en-US" altLang="ko-KR" sz="1000" dirty="0"/>
              <a:t> = 0;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div.innerHTML</a:t>
            </a:r>
            <a:r>
              <a:rPr lang="en-US" altLang="ko-KR" sz="1000" dirty="0"/>
              <a:t> = "</a:t>
            </a:r>
            <a:r>
              <a:rPr lang="ko-KR" altLang="en-US" sz="1000" dirty="0"/>
              <a:t>음량 </a:t>
            </a:r>
            <a:r>
              <a:rPr lang="en-US" altLang="ko-KR" sz="1000" dirty="0"/>
              <a:t>0.1 </a:t>
            </a:r>
            <a:r>
              <a:rPr lang="ko-KR" altLang="en-US" sz="1000" dirty="0"/>
              <a:t>감소</a:t>
            </a:r>
            <a:r>
              <a:rPr lang="en-US" altLang="ko-KR" sz="1000" dirty="0"/>
              <a:t>."</a:t>
            </a:r>
            <a:r>
              <a:rPr lang="ko-KR" altLang="en-US" sz="1000" dirty="0"/>
              <a:t> </a:t>
            </a:r>
            <a:r>
              <a:rPr lang="en-US" altLang="ko-KR" sz="1000" dirty="0"/>
              <a:t>+ "</a:t>
            </a:r>
            <a:r>
              <a:rPr lang="ko-KR" altLang="en-US" sz="1000" dirty="0"/>
              <a:t>현재 </a:t>
            </a:r>
            <a:r>
              <a:rPr lang="en-US" altLang="ko-KR" sz="1000" dirty="0"/>
              <a:t>"</a:t>
            </a:r>
            <a:r>
              <a:rPr lang="ko-KR" altLang="en-US" sz="1000" dirty="0"/>
              <a:t> </a:t>
            </a:r>
            <a:r>
              <a:rPr lang="en-US" altLang="ko-KR" sz="1000" dirty="0"/>
              <a:t>+ 	 </a:t>
            </a:r>
            <a:r>
              <a:rPr lang="en-US" altLang="ko-KR" sz="1000" dirty="0" err="1"/>
              <a:t>audio.volume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} </a:t>
            </a:r>
          </a:p>
          <a:p>
            <a:pPr defTabSz="180000"/>
            <a:r>
              <a:rPr lang="en-US" altLang="ko-KR" sz="1000" dirty="0"/>
              <a:t>	else if(id == "</a:t>
            </a:r>
            <a:r>
              <a:rPr lang="en-US" altLang="ko-KR" sz="1000" dirty="0" err="1"/>
              <a:t>vol</a:t>
            </a:r>
            <a:r>
              <a:rPr lang="en-US" altLang="ko-KR" sz="1000" dirty="0"/>
              <a:t>+") { // </a:t>
            </a:r>
            <a:r>
              <a:rPr lang="en-US" altLang="ko-KR" sz="1000" dirty="0" err="1"/>
              <a:t>vol</a:t>
            </a:r>
            <a:r>
              <a:rPr lang="en-US" altLang="ko-KR" sz="1000" dirty="0"/>
              <a:t>+ </a:t>
            </a:r>
            <a:r>
              <a:rPr lang="ko-KR" altLang="en-US" sz="1000" dirty="0"/>
              <a:t>버튼 클릭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audio.volume</a:t>
            </a:r>
            <a:r>
              <a:rPr lang="en-US" altLang="ko-KR" sz="1000" dirty="0"/>
              <a:t> += 0.1; // </a:t>
            </a:r>
            <a:r>
              <a:rPr lang="ko-KR" altLang="en-US" sz="1000" dirty="0"/>
              <a:t>음량 </a:t>
            </a:r>
            <a:r>
              <a:rPr lang="en-US" altLang="ko-KR" sz="1000" dirty="0"/>
              <a:t>0.1 </a:t>
            </a:r>
            <a:r>
              <a:rPr lang="ko-KR" altLang="en-US" sz="1000" dirty="0"/>
              <a:t>증가</a:t>
            </a:r>
          </a:p>
          <a:p>
            <a:pPr defTabSz="180000"/>
            <a:r>
              <a:rPr lang="en-US" altLang="ko-KR" sz="1000" dirty="0"/>
              <a:t>		if(</a:t>
            </a:r>
            <a:r>
              <a:rPr lang="en-US" altLang="ko-KR" sz="1000" dirty="0" err="1"/>
              <a:t>audio.volume</a:t>
            </a:r>
            <a:r>
              <a:rPr lang="en-US" altLang="ko-KR" sz="1000" dirty="0"/>
              <a:t> &gt; 0.9) </a:t>
            </a:r>
            <a:r>
              <a:rPr lang="en-US" altLang="ko-KR" sz="1000" dirty="0" err="1"/>
              <a:t>audio.volume</a:t>
            </a:r>
            <a:r>
              <a:rPr lang="en-US" altLang="ko-KR" sz="1000" dirty="0"/>
              <a:t> = 1.0;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div.innerHTML</a:t>
            </a:r>
            <a:r>
              <a:rPr lang="en-US" altLang="ko-KR" sz="1000" dirty="0"/>
              <a:t> = "</a:t>
            </a:r>
            <a:r>
              <a:rPr lang="ko-KR" altLang="en-US" sz="1000" dirty="0"/>
              <a:t>음량 </a:t>
            </a:r>
            <a:r>
              <a:rPr lang="en-US" altLang="ko-KR" sz="1000" dirty="0"/>
              <a:t>0.1 </a:t>
            </a:r>
            <a:r>
              <a:rPr lang="ko-KR" altLang="en-US" sz="1000" dirty="0"/>
              <a:t>증가</a:t>
            </a:r>
            <a:r>
              <a:rPr lang="en-US" altLang="ko-KR" sz="1000" dirty="0"/>
              <a:t>."</a:t>
            </a:r>
            <a:r>
              <a:rPr lang="ko-KR" altLang="en-US" sz="1000" dirty="0"/>
              <a:t> </a:t>
            </a:r>
            <a:r>
              <a:rPr lang="en-US" altLang="ko-KR" sz="1000" dirty="0"/>
              <a:t>+ "</a:t>
            </a:r>
            <a:r>
              <a:rPr lang="ko-KR" altLang="en-US" sz="1000" dirty="0"/>
              <a:t>현재 </a:t>
            </a:r>
            <a:r>
              <a:rPr lang="en-US" altLang="ko-KR" sz="1000" dirty="0"/>
              <a:t>"</a:t>
            </a:r>
            <a:r>
              <a:rPr lang="ko-KR" altLang="en-US" sz="1000" dirty="0"/>
              <a:t> </a:t>
            </a:r>
            <a:r>
              <a:rPr lang="en-US" altLang="ko-KR" sz="1000" dirty="0"/>
              <a:t>+ </a:t>
            </a:r>
            <a:r>
              <a:rPr lang="en-US" altLang="ko-KR" sz="1000" dirty="0" err="1"/>
              <a:t>audio.volume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else if(id == "mute on/off") { // mute on/off </a:t>
            </a:r>
            <a:r>
              <a:rPr lang="ko-KR" altLang="en-US" sz="1000" dirty="0"/>
              <a:t>버튼 클릭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audio.muted</a:t>
            </a:r>
            <a:r>
              <a:rPr lang="en-US" altLang="ko-KR" sz="1000" dirty="0"/>
              <a:t> = !</a:t>
            </a:r>
            <a:r>
              <a:rPr lang="en-US" altLang="ko-KR" sz="1000" dirty="0" err="1"/>
              <a:t>audio.muted</a:t>
            </a:r>
            <a:r>
              <a:rPr lang="en-US" altLang="ko-KR" sz="1000" dirty="0"/>
              <a:t>; // </a:t>
            </a:r>
            <a:r>
              <a:rPr lang="ko-KR" altLang="en-US" sz="1000" dirty="0" err="1"/>
              <a:t>음소거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토글</a:t>
            </a:r>
            <a:endParaRPr lang="ko-KR" altLang="en-US" sz="1000" dirty="0"/>
          </a:p>
          <a:p>
            <a:pPr defTabSz="180000"/>
            <a:r>
              <a:rPr lang="en-US" altLang="ko-KR" sz="1000" dirty="0"/>
              <a:t>		if(</a:t>
            </a:r>
            <a:r>
              <a:rPr lang="en-US" altLang="ko-KR" sz="1000" dirty="0" err="1"/>
              <a:t>audio.muted</a:t>
            </a:r>
            <a:r>
              <a:rPr lang="en-US" altLang="ko-KR" sz="1000" dirty="0"/>
              <a:t>) </a:t>
            </a:r>
            <a:r>
              <a:rPr lang="en-US" altLang="ko-KR" sz="1000" dirty="0" err="1"/>
              <a:t>div.innerHTML</a:t>
            </a:r>
            <a:r>
              <a:rPr lang="en-US" altLang="ko-KR" sz="1000" dirty="0"/>
              <a:t> = "</a:t>
            </a:r>
            <a:r>
              <a:rPr lang="ko-KR" altLang="en-US" sz="1000" dirty="0" err="1"/>
              <a:t>음소거</a:t>
            </a:r>
            <a:r>
              <a:rPr lang="en-US" altLang="ko-KR" sz="1000" dirty="0"/>
              <a:t>";</a:t>
            </a:r>
          </a:p>
          <a:p>
            <a:pPr defTabSz="180000"/>
            <a:r>
              <a:rPr lang="en-US" altLang="ko-KR" sz="1000" dirty="0"/>
              <a:t>		else </a:t>
            </a:r>
            <a:r>
              <a:rPr lang="en-US" altLang="ko-KR" sz="1000" dirty="0" err="1"/>
              <a:t>div.innerHTML</a:t>
            </a:r>
            <a:r>
              <a:rPr lang="en-US" altLang="ko-KR" sz="1000" dirty="0"/>
              <a:t> = "</a:t>
            </a:r>
            <a:r>
              <a:rPr lang="ko-KR" altLang="en-US" sz="1000" dirty="0" err="1"/>
              <a:t>음소거</a:t>
            </a:r>
            <a:r>
              <a:rPr lang="ko-KR" altLang="en-US" sz="1000" dirty="0"/>
              <a:t> 해제</a:t>
            </a:r>
            <a:r>
              <a:rPr lang="en-US" altLang="ko-KR" sz="1000" dirty="0"/>
              <a:t>";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&lt;/script&gt;</a:t>
            </a:r>
          </a:p>
          <a:p>
            <a:pPr defTabSz="180000"/>
            <a:r>
              <a:rPr lang="en-US" altLang="ko-KR" sz="1000" dirty="0"/>
              <a:t>&lt;/body&gt;&lt;/html&gt;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4293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004" y="1490108"/>
            <a:ext cx="3646537" cy="24222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1484784"/>
            <a:ext cx="3646537" cy="242224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13-2 </a:t>
            </a:r>
            <a:r>
              <a:rPr lang="ko-KR" altLang="en-US" dirty="0"/>
              <a:t>실행 결과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4005064"/>
            <a:ext cx="1487731" cy="272415"/>
          </a:xfrm>
          <a:prstGeom prst="wedgeRoundRectCallout">
            <a:avLst>
              <a:gd name="adj1" fmla="val -34051"/>
              <a:gd name="adj2" fmla="val -1535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/>
              <a:t>재생 버튼을 누른 경우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5868144" y="3770824"/>
            <a:ext cx="1837328" cy="272415"/>
          </a:xfrm>
          <a:prstGeom prst="wedgeRoundRectCallout">
            <a:avLst>
              <a:gd name="adj1" fmla="val -34051"/>
              <a:gd name="adj2" fmla="val -1535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음량 감소 버튼을 누른 경우</a:t>
            </a:r>
          </a:p>
        </p:txBody>
      </p:sp>
    </p:spTree>
    <p:extLst>
      <p:ext uri="{BB962C8B-B14F-4D97-AF65-F5344CB8AC3E}">
        <p14:creationId xmlns:p14="http://schemas.microsoft.com/office/powerpoint/2010/main" val="3926202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비디오 제어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2200" dirty="0"/>
              <a:t>&lt;video&gt; </a:t>
            </a:r>
            <a:r>
              <a:rPr lang="ko-KR" altLang="en-US" sz="2200" dirty="0"/>
              <a:t>태그에 </a:t>
            </a:r>
            <a:r>
              <a:rPr lang="ko-KR" altLang="en-US" sz="2200" dirty="0" err="1"/>
              <a:t>로드된</a:t>
            </a:r>
            <a:r>
              <a:rPr lang="ko-KR" altLang="en-US" sz="2200" dirty="0"/>
              <a:t> 비디오 제어</a:t>
            </a:r>
            <a:endParaRPr lang="en-US" altLang="ko-KR" sz="2200" dirty="0"/>
          </a:p>
          <a:p>
            <a:pPr lvl="0"/>
            <a:endParaRPr lang="en-US" altLang="ko-KR" sz="2200" dirty="0"/>
          </a:p>
          <a:p>
            <a:pPr lvl="1"/>
            <a:r>
              <a:rPr lang="ko-KR" altLang="en-US" sz="1900" dirty="0"/>
              <a:t>비디오 </a:t>
            </a:r>
            <a:r>
              <a:rPr lang="en-US" altLang="ko-KR" sz="1900" dirty="0"/>
              <a:t>DOM </a:t>
            </a:r>
            <a:r>
              <a:rPr lang="ko-KR" altLang="en-US" sz="1900" dirty="0"/>
              <a:t>객체 알아내기</a:t>
            </a:r>
            <a:endParaRPr lang="en-US" altLang="ko-KR" sz="1900" dirty="0"/>
          </a:p>
          <a:p>
            <a:pPr lvl="1"/>
            <a:endParaRPr lang="en-US" altLang="ko-KR" sz="1900" dirty="0"/>
          </a:p>
          <a:p>
            <a:pPr lvl="1"/>
            <a:r>
              <a:rPr lang="en-US" altLang="ko-KR" sz="1900" dirty="0"/>
              <a:t>width, height</a:t>
            </a:r>
            <a:r>
              <a:rPr lang="ko-KR" altLang="en-US" sz="1900" dirty="0"/>
              <a:t>와 </a:t>
            </a:r>
            <a:r>
              <a:rPr lang="en-US" altLang="ko-KR" sz="1900" dirty="0" err="1"/>
              <a:t>videoWidth</a:t>
            </a:r>
            <a:r>
              <a:rPr lang="en-US" altLang="ko-KR" sz="1900" dirty="0"/>
              <a:t>, </a:t>
            </a:r>
            <a:r>
              <a:rPr lang="en-US" altLang="ko-KR" sz="1900" dirty="0" err="1"/>
              <a:t>videoHeight</a:t>
            </a:r>
            <a:r>
              <a:rPr lang="en-US" altLang="ko-KR" sz="1900" dirty="0"/>
              <a:t> </a:t>
            </a:r>
            <a:r>
              <a:rPr lang="ko-KR" altLang="en-US" sz="1900" dirty="0" err="1"/>
              <a:t>프로퍼티</a:t>
            </a:r>
            <a:endParaRPr lang="en-US" altLang="ko-KR" sz="1900" dirty="0"/>
          </a:p>
          <a:p>
            <a:pPr lvl="2"/>
            <a:r>
              <a:rPr lang="en-US" altLang="ko-KR" sz="1700" dirty="0"/>
              <a:t>width, height : &lt;video&gt; </a:t>
            </a:r>
            <a:r>
              <a:rPr lang="ko-KR" altLang="en-US" sz="1700" dirty="0"/>
              <a:t>태그의</a:t>
            </a:r>
            <a:r>
              <a:rPr lang="en-US" altLang="ko-KR" sz="1700" dirty="0"/>
              <a:t> width, height </a:t>
            </a:r>
            <a:r>
              <a:rPr lang="ko-KR" altLang="en-US" sz="1700" dirty="0"/>
              <a:t>속성 반영</a:t>
            </a:r>
            <a:endParaRPr lang="en-US" altLang="ko-KR" sz="1700" dirty="0"/>
          </a:p>
          <a:p>
            <a:pPr lvl="2"/>
            <a:r>
              <a:rPr lang="en-US" altLang="ko-KR" sz="1700" dirty="0" err="1"/>
              <a:t>videoWidth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videoHeight</a:t>
            </a:r>
            <a:r>
              <a:rPr lang="en-US" altLang="ko-KR" sz="1700" dirty="0"/>
              <a:t> : </a:t>
            </a:r>
            <a:r>
              <a:rPr lang="ko-KR" altLang="en-US" sz="1700" dirty="0"/>
              <a:t>비디오 미디어의 화면 해상도</a:t>
            </a:r>
          </a:p>
          <a:p>
            <a:pPr lvl="1"/>
            <a:r>
              <a:rPr lang="en-US" altLang="ko-KR" sz="1900" dirty="0" err="1"/>
              <a:t>loadedmetadata</a:t>
            </a:r>
            <a:r>
              <a:rPr lang="en-US" altLang="ko-KR" sz="1900" dirty="0"/>
              <a:t> </a:t>
            </a:r>
            <a:r>
              <a:rPr lang="ko-KR" altLang="en-US" sz="1900" dirty="0"/>
              <a:t>이벤트</a:t>
            </a:r>
          </a:p>
          <a:p>
            <a:pPr lvl="2"/>
            <a:r>
              <a:rPr lang="ko-KR" altLang="en-US" sz="1700" dirty="0"/>
              <a:t>비디오 파일의 로드 </a:t>
            </a:r>
            <a:r>
              <a:rPr lang="ko-KR" altLang="en-US" sz="1700" dirty="0" err="1"/>
              <a:t>완료시</a:t>
            </a:r>
            <a:r>
              <a:rPr lang="en-US" altLang="ko-KR" sz="1700" dirty="0"/>
              <a:t>,</a:t>
            </a:r>
            <a:r>
              <a:rPr lang="ko-KR" altLang="en-US" sz="1700" dirty="0"/>
              <a:t> </a:t>
            </a:r>
            <a:r>
              <a:rPr lang="en-US" altLang="ko-KR" sz="1700" dirty="0"/>
              <a:t>video </a:t>
            </a:r>
            <a:r>
              <a:rPr lang="ko-KR" altLang="en-US" sz="1700" dirty="0"/>
              <a:t>객체에 </a:t>
            </a:r>
            <a:r>
              <a:rPr lang="en-US" altLang="ko-KR" sz="1700" dirty="0" err="1"/>
              <a:t>loadedmetadata</a:t>
            </a:r>
            <a:r>
              <a:rPr lang="en-US" altLang="ko-KR" sz="1700" dirty="0"/>
              <a:t> </a:t>
            </a:r>
            <a:r>
              <a:rPr lang="ko-KR" altLang="en-US" sz="1700" dirty="0"/>
              <a:t>이벤트 발생</a:t>
            </a:r>
          </a:p>
          <a:p>
            <a:pPr lvl="2"/>
            <a:r>
              <a:rPr lang="ko-KR" altLang="en-US" sz="1700" dirty="0"/>
              <a:t>예</a:t>
            </a:r>
            <a:r>
              <a:rPr lang="en-US" altLang="ko-KR" sz="1700" dirty="0"/>
              <a:t>) </a:t>
            </a:r>
            <a:r>
              <a:rPr lang="ko-KR" altLang="en-US" sz="1700" dirty="0"/>
              <a:t>비디오의 해상도 알아내기</a:t>
            </a:r>
            <a:r>
              <a:rPr lang="en-US" altLang="ko-KR" sz="1700" dirty="0"/>
              <a:t>. </a:t>
            </a:r>
            <a:r>
              <a:rPr lang="ko-KR" altLang="en-US" sz="1700" dirty="0"/>
              <a:t>비디오가 </a:t>
            </a:r>
            <a:r>
              <a:rPr lang="ko-KR" altLang="en-US" sz="1700" dirty="0" err="1"/>
              <a:t>로드되어야</a:t>
            </a:r>
            <a:r>
              <a:rPr lang="ko-KR" altLang="en-US" sz="1700" dirty="0"/>
              <a:t> 비로소 </a:t>
            </a:r>
            <a:r>
              <a:rPr lang="en-US" altLang="ko-KR" sz="1700" dirty="0" err="1"/>
              <a:t>videoWidth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videoHeight</a:t>
            </a:r>
            <a:r>
              <a:rPr lang="en-US" altLang="ko-KR" sz="1700" dirty="0"/>
              <a:t> </a:t>
            </a:r>
            <a:r>
              <a:rPr lang="ko-KR" altLang="en-US" sz="1700" dirty="0" err="1"/>
              <a:t>프로퍼티가</a:t>
            </a:r>
            <a:r>
              <a:rPr lang="ko-KR" altLang="en-US" sz="1700" dirty="0"/>
              <a:t> 정확한 값을 가짐</a:t>
            </a:r>
            <a:endParaRPr lang="en-US" altLang="ko-KR" sz="1700" dirty="0"/>
          </a:p>
          <a:p>
            <a:pPr lvl="2"/>
            <a:endParaRPr lang="en-US" altLang="ko-KR" sz="1700" dirty="0"/>
          </a:p>
          <a:p>
            <a:pPr lvl="2"/>
            <a:endParaRPr lang="en-US" altLang="ko-KR" sz="1700" dirty="0"/>
          </a:p>
          <a:p>
            <a:pPr lvl="1"/>
            <a:endParaRPr lang="en-US" altLang="ko-KR" sz="1900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1600" y="1772816"/>
            <a:ext cx="691276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&lt;video id="video" width="320" height="240"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autoplay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controls&gt;...&lt;/video&gt;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2512641"/>
            <a:ext cx="4572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video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("video");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19672" y="5301208"/>
            <a:ext cx="457200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video.onloadedmetadata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function f(e) {</a:t>
            </a: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alert(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video.videoWidth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+ "," +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video.videoHeight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1434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13-3 </a:t>
            </a:r>
            <a:r>
              <a:rPr lang="ko-KR" altLang="en-US" dirty="0"/>
              <a:t>비디오를 원본 크기로 재생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5535" y="1628800"/>
            <a:ext cx="4732903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비디오 원본 크기로 출력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비디오 원본 크기로 출력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&lt;video id="video" </a:t>
            </a:r>
            <a:r>
              <a:rPr lang="en-US" altLang="ko-KR" sz="1400" b="1" dirty="0"/>
              <a:t>width="0" height="0" </a:t>
            </a:r>
          </a:p>
          <a:p>
            <a:pPr defTabSz="180000"/>
            <a:r>
              <a:rPr lang="en-US" altLang="ko-KR" sz="1400" b="1" dirty="0"/>
              <a:t>		</a:t>
            </a:r>
            <a:r>
              <a:rPr lang="en-US" altLang="ko-KR" sz="1400" dirty="0"/>
              <a:t>controls </a:t>
            </a:r>
            <a:r>
              <a:rPr lang="en-US" altLang="ko-KR" sz="1400" dirty="0" err="1"/>
              <a:t>autoplay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&lt;source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="media/bear.mp4"  type="video/mp4"&gt;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/>
              <a:t>웹 브라우저가 </a:t>
            </a:r>
            <a:r>
              <a:rPr lang="en-US" altLang="ko-KR" sz="1400" dirty="0"/>
              <a:t>video </a:t>
            </a:r>
            <a:r>
              <a:rPr lang="ko-KR" altLang="en-US" sz="1400" dirty="0"/>
              <a:t>태그를 지원하지 않습니다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&lt;/video&gt;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 err="1"/>
              <a:t>var</a:t>
            </a:r>
            <a:r>
              <a:rPr lang="en-US" altLang="ko-KR" sz="1400" dirty="0"/>
              <a:t> video = </a:t>
            </a:r>
            <a:r>
              <a:rPr lang="en-US" altLang="ko-KR" sz="1400" dirty="0" err="1"/>
              <a:t>document.getElementById</a:t>
            </a:r>
            <a:r>
              <a:rPr lang="en-US" altLang="ko-KR" sz="1400" dirty="0"/>
              <a:t>("video");</a:t>
            </a:r>
          </a:p>
          <a:p>
            <a:pPr defTabSz="180000"/>
            <a:r>
              <a:rPr lang="en-US" altLang="ko-KR" sz="1400" dirty="0" err="1"/>
              <a:t>video.</a:t>
            </a:r>
            <a:r>
              <a:rPr lang="en-US" altLang="ko-KR" sz="1400" b="1" dirty="0" err="1"/>
              <a:t>onloadedmetadata</a:t>
            </a:r>
            <a:r>
              <a:rPr lang="en-US" altLang="ko-KR" sz="1400" dirty="0"/>
              <a:t> = function f(e) {</a:t>
            </a:r>
          </a:p>
          <a:p>
            <a:pPr defTabSz="180000"/>
            <a:r>
              <a:rPr lang="en-US" altLang="ko-KR" sz="1400" dirty="0"/>
              <a:t>	alert(</a:t>
            </a:r>
            <a:r>
              <a:rPr lang="en-US" altLang="ko-KR" sz="1400" dirty="0" err="1"/>
              <a:t>video.videoWidth</a:t>
            </a:r>
            <a:r>
              <a:rPr lang="en-US" altLang="ko-KR" sz="1400" dirty="0"/>
              <a:t> + "x" + </a:t>
            </a:r>
            <a:r>
              <a:rPr lang="en-US" altLang="ko-KR" sz="1400" dirty="0" err="1"/>
              <a:t>video.videoHeight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video.width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video.videoWidth</a:t>
            </a:r>
            <a:r>
              <a:rPr lang="en-US" altLang="ko-KR" sz="1400" b="1" dirty="0"/>
              <a:t>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video.height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video.videoHeight</a:t>
            </a:r>
            <a:r>
              <a:rPr lang="en-US" altLang="ko-KR" sz="1400" b="1" dirty="0"/>
              <a:t>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024916" y="2699716"/>
            <a:ext cx="778416" cy="442674"/>
          </a:xfrm>
          <a:prstGeom prst="wedgeRoundRectCallout">
            <a:avLst>
              <a:gd name="adj1" fmla="val -102515"/>
              <a:gd name="adj2" fmla="val 5823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의도적인 </a:t>
            </a:r>
            <a:endParaRPr lang="en-US" altLang="ko-KR" sz="1000" dirty="0"/>
          </a:p>
          <a:p>
            <a:r>
              <a:rPr lang="en-US" altLang="ko-KR" sz="1000" dirty="0"/>
              <a:t>0x0 </a:t>
            </a:r>
            <a:r>
              <a:rPr lang="ko-KR" altLang="en-US" sz="1000" dirty="0"/>
              <a:t>크기</a:t>
            </a:r>
            <a:endParaRPr lang="en-US" altLang="ko-KR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419872" y="5637691"/>
            <a:ext cx="1656185" cy="612934"/>
          </a:xfrm>
          <a:prstGeom prst="wedgeRoundRectCallout">
            <a:avLst>
              <a:gd name="adj1" fmla="val -42419"/>
              <a:gd name="adj2" fmla="val -976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&lt;video&gt;</a:t>
            </a:r>
            <a:r>
              <a:rPr lang="ko-KR" altLang="en-US" sz="1000" dirty="0"/>
              <a:t> 태그의 크기를 </a:t>
            </a:r>
            <a:endParaRPr lang="en-US" altLang="ko-KR" sz="1000" dirty="0"/>
          </a:p>
          <a:p>
            <a:r>
              <a:rPr lang="ko-KR" altLang="en-US" sz="1000" dirty="0"/>
              <a:t>비디오의 원본 크기로 지정</a:t>
            </a:r>
            <a:endParaRPr lang="en-US" altLang="ko-KR" sz="10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399763" y="2897394"/>
            <a:ext cx="3238019" cy="3699958"/>
            <a:chOff x="5399763" y="2897394"/>
            <a:chExt cx="3238019" cy="369995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9763" y="2897394"/>
              <a:ext cx="2801975" cy="3308999"/>
            </a:xfrm>
            <a:prstGeom prst="rect">
              <a:avLst/>
            </a:prstGeom>
          </p:spPr>
        </p:pic>
        <p:sp>
          <p:nvSpPr>
            <p:cNvPr id="14" name="왼쪽 중괄호 13"/>
            <p:cNvSpPr/>
            <p:nvPr/>
          </p:nvSpPr>
          <p:spPr>
            <a:xfrm flipH="1">
              <a:off x="8032039" y="4154087"/>
              <a:ext cx="211236" cy="1888780"/>
            </a:xfrm>
            <a:prstGeom prst="leftBrace">
              <a:avLst>
                <a:gd name="adj1" fmla="val 59127"/>
                <a:gd name="adj2" fmla="val 50000"/>
              </a:avLst>
            </a:prstGeom>
            <a:ln w="9525">
              <a:solidFill>
                <a:srgbClr val="92D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왼쪽 중괄호 14"/>
            <p:cNvSpPr/>
            <p:nvPr/>
          </p:nvSpPr>
          <p:spPr>
            <a:xfrm rot="16200000">
              <a:off x="6628189" y="4991143"/>
              <a:ext cx="264314" cy="2504478"/>
            </a:xfrm>
            <a:prstGeom prst="leftBrace">
              <a:avLst>
                <a:gd name="adj1" fmla="val 59127"/>
                <a:gd name="adj2" fmla="val 50000"/>
              </a:avLst>
            </a:prstGeom>
            <a:ln w="9525">
              <a:solidFill>
                <a:srgbClr val="92D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62692" y="6351131"/>
              <a:ext cx="4604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320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41520" y="4975366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240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652120" y="1456874"/>
            <a:ext cx="2016225" cy="1368151"/>
            <a:chOff x="5148064" y="1567419"/>
            <a:chExt cx="2016225" cy="1368151"/>
          </a:xfrm>
        </p:grpSpPr>
        <p:grpSp>
          <p:nvGrpSpPr>
            <p:cNvPr id="8" name="그룹 7"/>
            <p:cNvGrpSpPr/>
            <p:nvPr/>
          </p:nvGrpSpPr>
          <p:grpSpPr>
            <a:xfrm>
              <a:off x="5148064" y="1567419"/>
              <a:ext cx="2016225" cy="1368151"/>
              <a:chOff x="1481011" y="2691065"/>
              <a:chExt cx="5265740" cy="3171825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81011" y="2710622"/>
                <a:ext cx="2943225" cy="3143250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55976" y="2691065"/>
                <a:ext cx="2390775" cy="3171825"/>
              </a:xfrm>
              <a:prstGeom prst="rect">
                <a:avLst/>
              </a:prstGeom>
            </p:spPr>
          </p:pic>
        </p:grpSp>
        <p:sp>
          <p:nvSpPr>
            <p:cNvPr id="11" name="타원 10"/>
            <p:cNvSpPr/>
            <p:nvPr/>
          </p:nvSpPr>
          <p:spPr>
            <a:xfrm>
              <a:off x="5203858" y="1967038"/>
              <a:ext cx="606576" cy="362694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9466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18778</TotalTime>
  <Words>4737</Words>
  <Application>Microsoft Office PowerPoint</Application>
  <PresentationFormat>화면 슬라이드 쇼(4:3)</PresentationFormat>
  <Paragraphs>814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6" baseType="lpstr">
      <vt:lpstr>HY나무L</vt:lpstr>
      <vt:lpstr>HY헤드라인M</vt:lpstr>
      <vt:lpstr>SourceCodePro-Regular</vt:lpstr>
      <vt:lpstr>YDVYGOStd11</vt:lpstr>
      <vt:lpstr>굴림</vt:lpstr>
      <vt:lpstr>맑은 고딕</vt:lpstr>
      <vt:lpstr>휴먼편지체</vt:lpstr>
      <vt:lpstr>Arial</vt:lpstr>
      <vt:lpstr>Helvetica</vt:lpstr>
      <vt:lpstr>Wingdings</vt:lpstr>
      <vt:lpstr>Wingdings 2</vt:lpstr>
      <vt:lpstr>가을</vt:lpstr>
      <vt:lpstr>HTML5 API</vt:lpstr>
      <vt:lpstr>강의 목표</vt:lpstr>
      <vt:lpstr>오디오/비디오 제어</vt:lpstr>
      <vt:lpstr>예제 13-1 오디오/비디오를 가진 웹 페이지</vt:lpstr>
      <vt:lpstr>자바스크립트로 오디오 제어</vt:lpstr>
      <vt:lpstr>예제 13-2 자바스크립트로 오디오제어기 만들기</vt:lpstr>
      <vt:lpstr>예제 13-2 실행 결과</vt:lpstr>
      <vt:lpstr>비디오 제어</vt:lpstr>
      <vt:lpstr>예제 13-3 비디오를 원본 크기로 재생</vt:lpstr>
      <vt:lpstr>오디오와 비디오의 onended 리스너</vt:lpstr>
      <vt:lpstr>예제 13–4 오디오 재생이 끝나면 웹 페이지를 노란색으로 변경</vt:lpstr>
      <vt:lpstr>미디어 소스 변경/미디어 로드</vt:lpstr>
      <vt:lpstr>위치 정보 서비스</vt:lpstr>
      <vt:lpstr>현재 위치 얻기</vt:lpstr>
      <vt:lpstr>예제 13-5 getCurrentPosition()로 현재 위치파악</vt:lpstr>
      <vt:lpstr>삼성 갤럭시 탭에서도 잘 동작</vt:lpstr>
      <vt:lpstr>반복 위치 서비스</vt:lpstr>
      <vt:lpstr>예제 13-6 watchPosition()으로 반복 위치서비스</vt:lpstr>
      <vt:lpstr>삼성 갤럭시 탭에서도 반복 위치 서비스 작동</vt:lpstr>
      <vt:lpstr>웹 워커</vt:lpstr>
      <vt:lpstr>워커 객체와 워커 태스크 </vt:lpstr>
      <vt:lpstr>var addWorker = new Worker("add1to10.js");</vt:lpstr>
      <vt:lpstr>워커(Worker) 객체의 메소드와 이벤트 리스너</vt:lpstr>
      <vt:lpstr>워커 태스크의 실행 환경</vt:lpstr>
      <vt:lpstr>워커 태스크에서 워커 객체로 message 이벤트 보내기</vt:lpstr>
      <vt:lpstr>message 이벤트 보내는 과정</vt:lpstr>
      <vt:lpstr>예제 13–7 1~10까지 더하는 워커태스크 만들기</vt:lpstr>
      <vt:lpstr>PowerPoint 프레젠테이션</vt:lpstr>
      <vt:lpstr>메인 태스크에서 워커 태스크로 message 이벤트 보내기</vt:lpstr>
      <vt:lpstr>메인 태스크와 워커 태스크 사이의 데이터 전송</vt:lpstr>
      <vt:lpstr>예제 13-8 워커 태스크에 시작 숫자과 끝 숫자를 보내고 합을 전달받는 코드</vt:lpstr>
      <vt:lpstr>워커 태스크 종료</vt:lpstr>
      <vt:lpstr>예제 13-9 1초 단위로 메시지를 보내는 워커 태스크 만들기</vt:lpstr>
      <vt:lpstr>예제 13-9의 코드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EZHG</cp:lastModifiedBy>
  <cp:revision>572</cp:revision>
  <dcterms:created xsi:type="dcterms:W3CDTF">2011-08-27T14:53:28Z</dcterms:created>
  <dcterms:modified xsi:type="dcterms:W3CDTF">2022-03-25T06:11:39Z</dcterms:modified>
</cp:coreProperties>
</file>