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59" r:id="rId3"/>
    <p:sldId id="265" r:id="rId4"/>
    <p:sldId id="264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웹</a:t>
            </a:r>
            <a:r>
              <a:rPr lang="ko-KR" altLang="ko-KR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프로그래밍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err="1" smtClean="0">
                <a:solidFill>
                  <a:srgbClr val="0070C0"/>
                </a:solidFill>
                <a:latin typeface="+mj-ea"/>
                <a:ea typeface="+mj-ea"/>
              </a:rPr>
              <a:t>웹프로그래밍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웹프로그래밍이란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웹프로그램의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동작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필요한 학습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615462" y="2373923"/>
            <a:ext cx="10840915" cy="4164989"/>
          </a:xfrm>
          <a:prstGeom prst="roundRect">
            <a:avLst>
              <a:gd name="adj" fmla="val 5120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웹프로그래밍이란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9585" y="1301645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 smtClean="0">
                <a:latin typeface="+mn-ea"/>
              </a:rPr>
              <a:t>웹프로그래밍이란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웹어플리케이션을</a:t>
            </a:r>
            <a:r>
              <a:rPr lang="ko-KR" altLang="en-US" sz="1100" dirty="0" smtClean="0">
                <a:latin typeface="+mn-ea"/>
              </a:rPr>
              <a:t> 구현하는 행위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smtClean="0">
                <a:latin typeface="+mn-ea"/>
              </a:rPr>
              <a:t>웹어플리케이션</a:t>
            </a:r>
            <a:r>
              <a:rPr lang="en-US" altLang="ko-KR" sz="1100" smtClean="0">
                <a:latin typeface="+mn-ea"/>
              </a:rPr>
              <a:t>(WA)</a:t>
            </a:r>
            <a:r>
              <a:rPr lang="ko-KR" altLang="en-US" sz="1100" smtClean="0">
                <a:latin typeface="+mn-ea"/>
              </a:rPr>
              <a:t>이란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웹을 기반으로 작동되는 프로그램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 smtClean="0">
                <a:latin typeface="+mn-ea"/>
              </a:rPr>
              <a:t>웹이란</a:t>
            </a:r>
            <a:r>
              <a:rPr lang="en-US" altLang="ko-KR" sz="1100" dirty="0" smtClean="0">
                <a:latin typeface="+mn-ea"/>
              </a:rPr>
              <a:t>, 1</a:t>
            </a:r>
            <a:r>
              <a:rPr lang="ko-KR" altLang="en-US" sz="1100" dirty="0" smtClean="0">
                <a:latin typeface="+mn-ea"/>
              </a:rPr>
              <a:t>개 이상의 사이트가 연결되어있는 인터넷 서비스의 한가지 형태를 말합니다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 smtClean="0">
                <a:latin typeface="+mn-ea"/>
              </a:rPr>
              <a:t>인터넷이란</a:t>
            </a:r>
            <a:r>
              <a:rPr lang="en-US" altLang="ko-KR" sz="1100" dirty="0" smtClean="0">
                <a:latin typeface="+mn-ea"/>
              </a:rPr>
              <a:t>, 1</a:t>
            </a:r>
            <a:r>
              <a:rPr lang="ko-KR" altLang="en-US" sz="1100" dirty="0" smtClean="0">
                <a:latin typeface="+mn-ea"/>
              </a:rPr>
              <a:t>개 이상의 네트워크가 연결되어 있는 형태를 말합니다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008" y="2576809"/>
            <a:ext cx="1067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프로토콜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(Protocol) :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네트워크상에서 약속한 통신규약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(Http, FTP, SMTP, POP, DHCP)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IP :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네트워크상에서 컴퓨터를 식별할 수 있는 주소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DNS : IP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주소를 인간이 쉽게 외우도록 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맵핑한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문자열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Port : IP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주소가 컴퓨터를 식별할 수 있게 해준다면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, Port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번호는 해당컴퓨터의 구동되고 있는 프로그램을 구분할 수 있는 번호 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008" y="3843497"/>
            <a:ext cx="106767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서울산업진흥원 웹사이트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http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://www.sba.seoul.kr:80/kr/index</a:t>
            </a:r>
            <a:endParaRPr lang="en-US" altLang="ko-KR" sz="40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932618" y="4858620"/>
            <a:ext cx="977730" cy="46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3412373" y="4858161"/>
            <a:ext cx="3873330" cy="600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7474703" y="4858161"/>
            <a:ext cx="464751" cy="46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8256804" y="4858161"/>
            <a:ext cx="1836765" cy="46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21483" y="4858161"/>
            <a:ext cx="0" cy="7684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67502" y="5615864"/>
            <a:ext cx="1107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프로토콜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431383" y="4858161"/>
            <a:ext cx="0" cy="7684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25720" y="5626602"/>
            <a:ext cx="3211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컴퓨터 주소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(DNS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를 통한 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IP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주소로 변경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7693937" y="4858161"/>
            <a:ext cx="0" cy="7684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22016" y="5626602"/>
            <a:ext cx="943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port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9096511" y="4858161"/>
            <a:ext cx="0" cy="7684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41283" y="5626602"/>
            <a:ext cx="1331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Information path</a:t>
            </a:r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5686424" y="4165769"/>
            <a:ext cx="2438400" cy="2190581"/>
          </a:xfrm>
          <a:prstGeom prst="roundRect">
            <a:avLst>
              <a:gd name="adj" fmla="val 885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86424" y="1724865"/>
            <a:ext cx="2438400" cy="2402934"/>
          </a:xfrm>
          <a:prstGeom prst="roundRect">
            <a:avLst>
              <a:gd name="adj" fmla="val 885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JAVA</a:t>
            </a:r>
            <a:r>
              <a:rPr lang="ko-KR" altLang="en-US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웹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JAVA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플랫폼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(J2SE, J2EE, J2ME)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중에서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J2EE(J2SE)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를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이용한 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웹프로그래밍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입니다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9372" y="3744458"/>
            <a:ext cx="1564252" cy="837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J2EE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171823" y="3744458"/>
            <a:ext cx="1598048" cy="837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컨테이너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106600" y="3017849"/>
            <a:ext cx="1598048" cy="837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106600" y="2109713"/>
            <a:ext cx="1598048" cy="837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106600" y="5066175"/>
            <a:ext cx="1598048" cy="837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EJB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4893696" y="3382361"/>
            <a:ext cx="600075" cy="60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893696" y="4322359"/>
            <a:ext cx="600075" cy="54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474346" y="4166835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24965" y="1750214"/>
            <a:ext cx="116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웹 컨테이너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4965" y="4208455"/>
            <a:ext cx="116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EJB </a:t>
            </a:r>
            <a:r>
              <a:rPr lang="ko-KR" altLang="en-US" sz="1200" b="1" dirty="0" smtClean="0">
                <a:latin typeface="+mn-ea"/>
              </a:rPr>
              <a:t>컨테이너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39125" y="2262932"/>
            <a:ext cx="311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JSP(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Java Server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Page) :</a:t>
            </a:r>
          </a:p>
          <a:p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HTML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내에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JAVA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언어를 삽입한 문서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(JSP 2.2)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39125" y="3151528"/>
            <a:ext cx="311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Servlet(Server Applet) :</a:t>
            </a:r>
          </a:p>
          <a:p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JAVA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언어로 이루어진 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웹프로그래밍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문서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(Servlet 3.0)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71822" y="4651547"/>
            <a:ext cx="159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컴포넌트 관리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Tomcat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9)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9372" y="5707915"/>
            <a:ext cx="4000499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컴포넌트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</a:p>
          <a:p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JSP, Servlet, HTML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등의 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웹어플리케이션을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구현하기 위한 구성요소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98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웹프로그램의</a:t>
            </a:r>
            <a:r>
              <a:rPr lang="ko-KR" altLang="en-US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동작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94946" y="1107832"/>
            <a:ext cx="10840915" cy="5248516"/>
            <a:chOff x="594946" y="1107832"/>
            <a:chExt cx="10840915" cy="5248516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594946" y="1292365"/>
              <a:ext cx="10840915" cy="5063983"/>
            </a:xfrm>
            <a:prstGeom prst="roundRect">
              <a:avLst>
                <a:gd name="adj" fmla="val 5120"/>
              </a:avLst>
            </a:prstGeom>
            <a:solidFill>
              <a:schemeClr val="accent4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77008" y="1107832"/>
              <a:ext cx="10676792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77008" y="1495253"/>
              <a:ext cx="10676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smtClean="0">
                  <a:solidFill>
                    <a:schemeClr val="bg1"/>
                  </a:solidFill>
                  <a:latin typeface="+mn-ea"/>
                </a:rPr>
                <a:t>웹서버</a:t>
              </a:r>
              <a:r>
                <a:rPr lang="en-US" altLang="ko-KR" sz="1200" smtClean="0"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en-US" altLang="ko-KR" sz="1200" smtClean="0">
                  <a:solidFill>
                    <a:schemeClr val="bg1"/>
                  </a:solidFill>
                  <a:latin typeface="+mn-ea"/>
                </a:rPr>
                <a:t>WS)</a:t>
              </a:r>
              <a:r>
                <a:rPr lang="ko-KR" altLang="en-US" sz="120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: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클라이언트의 요청에 의해 정보를 제</a:t>
              </a:r>
              <a:r>
                <a:rPr lang="ko-KR" altLang="en-US" sz="1200" dirty="0">
                  <a:solidFill>
                    <a:schemeClr val="bg1"/>
                  </a:solidFill>
                  <a:latin typeface="+mn-ea"/>
                </a:rPr>
                <a:t>공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해 주는 서버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en-US" altLang="ko-KR" sz="1200" dirty="0" err="1">
                  <a:solidFill>
                    <a:schemeClr val="bg1"/>
                  </a:solidFill>
                  <a:latin typeface="+mn-ea"/>
                </a:rPr>
                <a:t>A</a:t>
              </a:r>
              <a:r>
                <a:rPr lang="en-US" altLang="ko-KR" sz="1200" dirty="0" err="1" smtClean="0">
                  <a:solidFill>
                    <a:schemeClr val="bg1"/>
                  </a:solidFill>
                  <a:latin typeface="+mn-ea"/>
                </a:rPr>
                <a:t>phach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, IIS).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  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별도의 구현이 필요한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+mn-ea"/>
                </a:rPr>
                <a:t>로직이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 있을 경우 </a:t>
              </a:r>
              <a:r>
                <a:rPr lang="ko-KR" altLang="en-US" sz="1200" err="1" smtClean="0">
                  <a:solidFill>
                    <a:schemeClr val="bg1"/>
                  </a:solidFill>
                  <a:latin typeface="+mn-ea"/>
                </a:rPr>
                <a:t>웹어플리케이션</a:t>
              </a:r>
              <a:r>
                <a:rPr lang="ko-KR" altLang="en-US" sz="120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1200" smtClean="0">
                  <a:solidFill>
                    <a:schemeClr val="bg1"/>
                  </a:solidFill>
                  <a:latin typeface="+mn-ea"/>
                </a:rPr>
                <a:t>서버</a:t>
              </a:r>
              <a:r>
                <a:rPr lang="en-US" altLang="ko-KR" sz="1200" smtClean="0">
                  <a:solidFill>
                    <a:schemeClr val="bg1"/>
                  </a:solidFill>
                  <a:latin typeface="+mn-ea"/>
                </a:rPr>
                <a:t>(WAS)</a:t>
              </a:r>
              <a:r>
                <a:rPr lang="ko-KR" altLang="en-US" sz="1200" smtClean="0">
                  <a:solidFill>
                    <a:schemeClr val="bg1"/>
                  </a:solidFill>
                  <a:latin typeface="+mn-ea"/>
                </a:rPr>
                <a:t>에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요청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 err="1" smtClean="0">
                  <a:solidFill>
                    <a:schemeClr val="bg1"/>
                  </a:solidFill>
                  <a:latin typeface="+mn-ea"/>
                </a:rPr>
                <a:t>웹브라우저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: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+mn-ea"/>
                </a:rPr>
                <a:t>웹서버에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 정보를 요청하고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+mn-ea"/>
                </a:rPr>
                <a:t>웹서로부터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 정보를 받는 매개체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이때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HTTP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프로토콜을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사용함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. </a:t>
              </a:r>
              <a:endParaRPr lang="en-US" altLang="ko-KR" sz="1200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797" y="2887230"/>
              <a:ext cx="2625090" cy="143559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177" y="3281520"/>
              <a:ext cx="2625090" cy="1435596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7029176" y="2620101"/>
              <a:ext cx="1909646" cy="2408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웹어플리케이션</a:t>
              </a:r>
              <a:endParaRPr lang="en-US" altLang="ko-KR" dirty="0" smtClean="0"/>
            </a:p>
            <a:p>
              <a:pPr algn="ctr"/>
              <a:r>
                <a:rPr lang="ko-KR" altLang="en-US" smtClean="0"/>
                <a:t>서버</a:t>
              </a:r>
              <a:r>
                <a:rPr lang="en-US" altLang="ko-KR" smtClean="0"/>
                <a:t/>
              </a:r>
              <a:br>
                <a:rPr lang="en-US" altLang="ko-KR" smtClean="0"/>
              </a:br>
              <a:r>
                <a:rPr lang="en-US" altLang="ko-KR" smtClean="0"/>
                <a:t>(WAS)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498371" y="2620100"/>
              <a:ext cx="1081139" cy="2408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데이터베이스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388488" y="2620099"/>
              <a:ext cx="1081139" cy="2408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웹서버</a:t>
              </a:r>
              <a:r>
                <a:rPr lang="en-US" altLang="ko-KR" smtClean="0"/>
                <a:t/>
              </a:r>
              <a:br>
                <a:rPr lang="en-US" altLang="ko-KR" smtClean="0"/>
              </a:br>
              <a:r>
                <a:rPr lang="en-US" altLang="ko-KR" smtClean="0"/>
                <a:t>(WS)</a:t>
              </a:r>
              <a:endParaRPr lang="ko-KR" altLang="en-US" dirty="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V="1">
              <a:off x="4551008" y="3280494"/>
              <a:ext cx="587187" cy="102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6599197" y="3280494"/>
              <a:ext cx="29359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9072010" y="3280494"/>
              <a:ext cx="29359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9069123" y="4195483"/>
              <a:ext cx="29359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6596411" y="4180542"/>
              <a:ext cx="29359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4476376" y="4180542"/>
              <a:ext cx="661819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398371" y="2937701"/>
              <a:ext cx="817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request</a:t>
              </a:r>
              <a:endParaRPr lang="en-US" altLang="ko-KR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98371" y="4224606"/>
              <a:ext cx="817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response</a:t>
              </a:r>
              <a:endParaRPr lang="en-US" altLang="ko-KR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7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6360" y="2344911"/>
            <a:ext cx="5278264" cy="44749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필요한 학습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116906"/>
            <a:ext cx="10676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JAVA : JAVA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웹어플리케이션을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구현하기 위한 선행 학습 필요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HTML : 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웹어플리케이션을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구현하기 위한 기본 언어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JavaScript :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클라이언트 기능을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구현하기 위한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언어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Jquery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: JavaScript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의 대표적인 라이브러리로써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클라이언트 사이드 스크립트 언어를 단순화 할 수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있다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CSS : 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웹어플리케이션의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레이아웃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및 스타일을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지정하는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언어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,bootstrap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등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063929" y="3588716"/>
            <a:ext cx="2417473" cy="144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웹서버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웹어플리케이션서버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데이타베이스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78259" y="2325972"/>
            <a:ext cx="176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+mn-ea"/>
              </a:rPr>
              <a:t>Javascript</a:t>
            </a:r>
            <a:r>
              <a:rPr lang="en-US" altLang="ko-KR" sz="1200" dirty="0" smtClean="0">
                <a:latin typeface="+mn-ea"/>
              </a:rPr>
              <a:t> / CSS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585516" y="2464472"/>
            <a:ext cx="16912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518841" y="4353084"/>
            <a:ext cx="2015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78259" y="4207563"/>
            <a:ext cx="176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+mn-ea"/>
              </a:rPr>
              <a:t>DataBase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자료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585516" y="5998247"/>
            <a:ext cx="454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78259" y="5855914"/>
            <a:ext cx="176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HTML</a:t>
            </a:r>
            <a:r>
              <a:rPr lang="ko-KR" altLang="en-US" sz="1200" dirty="0" smtClean="0">
                <a:latin typeface="+mn-ea"/>
              </a:rPr>
              <a:t>문서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8430462" y="4210203"/>
            <a:ext cx="567629" cy="204238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338038" y="3947520"/>
            <a:ext cx="752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+mn-ea"/>
              </a:rPr>
              <a:t>request</a:t>
            </a:r>
            <a:endParaRPr lang="en-US" altLang="ko-KR" sz="1050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53999" y="4426872"/>
            <a:ext cx="752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+mn-ea"/>
              </a:rPr>
              <a:t>response</a:t>
            </a:r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1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339</Words>
  <Application>Microsoft Office PowerPoint</Application>
  <PresentationFormat>와이드스크린</PresentationFormat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247</cp:revision>
  <dcterms:created xsi:type="dcterms:W3CDTF">2014-12-01T08:37:15Z</dcterms:created>
  <dcterms:modified xsi:type="dcterms:W3CDTF">2021-11-02T06:04:56Z</dcterms:modified>
</cp:coreProperties>
</file>