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64" r:id="rId3"/>
    <p:sldId id="259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5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살펴보기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만들기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doGet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doPost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컨텍스트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패스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(Context Path)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214" y="2419695"/>
            <a:ext cx="4248150" cy="2000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은 </a:t>
            </a:r>
            <a:r>
              <a:rPr lang="en-US" altLang="ko-KR" sz="1100" dirty="0">
                <a:latin typeface="+mn-ea"/>
              </a:rPr>
              <a:t>JAVA</a:t>
            </a:r>
            <a:r>
              <a:rPr lang="ko-KR" altLang="en-US" sz="1100" dirty="0">
                <a:latin typeface="+mn-ea"/>
              </a:rPr>
              <a:t>언어를 사용하여 </a:t>
            </a:r>
            <a:r>
              <a:rPr lang="ko-KR" altLang="en-US" sz="1100" dirty="0" err="1">
                <a:latin typeface="+mn-ea"/>
              </a:rPr>
              <a:t>웹프로그램을</a:t>
            </a:r>
            <a:r>
              <a:rPr lang="ko-KR" altLang="en-US" sz="1100" dirty="0">
                <a:latin typeface="+mn-ea"/>
              </a:rPr>
              <a:t> 제작하는 것 입니다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간단한 </a:t>
            </a:r>
            <a:r>
              <a:rPr lang="en-US" altLang="ko-KR" sz="1100" dirty="0">
                <a:latin typeface="+mn-ea"/>
              </a:rPr>
              <a:t>Servlet </a:t>
            </a:r>
            <a:r>
              <a:rPr lang="ko-KR" altLang="en-US" sz="1100" dirty="0">
                <a:latin typeface="+mn-ea"/>
              </a:rPr>
              <a:t>프로젝트를 만들어 보면서 전체적인 구조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흐름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를 살펴보도록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(jsp_5_1_ex1_servletex)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495079" y="3419820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96011" y="3289015"/>
            <a:ext cx="185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+mn-ea"/>
              </a:rPr>
              <a:t>HttpServlet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클래스를 상속</a:t>
            </a:r>
            <a:endParaRPr lang="en-US" altLang="ko-KR" sz="1100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60774" y="2792362"/>
            <a:ext cx="2517058" cy="3230968"/>
            <a:chOff x="8160774" y="2792362"/>
            <a:chExt cx="2517058" cy="3230968"/>
          </a:xfrm>
        </p:grpSpPr>
        <p:sp>
          <p:nvSpPr>
            <p:cNvPr id="7" name="직사각형 6"/>
            <p:cNvSpPr/>
            <p:nvPr/>
          </p:nvSpPr>
          <p:spPr>
            <a:xfrm>
              <a:off x="8160774" y="2792362"/>
              <a:ext cx="1750142" cy="627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Servlet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160774" y="4094117"/>
              <a:ext cx="1750142" cy="627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GenericServlet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60774" y="5395872"/>
              <a:ext cx="1750142" cy="627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HttpServlet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9035845" y="3491633"/>
              <a:ext cx="0" cy="543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9035845" y="4773724"/>
              <a:ext cx="0" cy="543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910916" y="2975286"/>
              <a:ext cx="7669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</a:rPr>
                <a:t>Interface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10916" y="4256473"/>
              <a:ext cx="7669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+mn-ea"/>
                </a:rPr>
                <a:t>abstract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008" y="197873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- Servlet</a:t>
            </a:r>
            <a:r>
              <a:rPr lang="ko-KR" altLang="en-US" sz="1100" dirty="0">
                <a:latin typeface="+mn-ea"/>
              </a:rPr>
              <a:t>클래스는 </a:t>
            </a:r>
            <a:r>
              <a:rPr lang="en-US" altLang="ko-KR" sz="1100" dirty="0" err="1">
                <a:latin typeface="+mn-ea"/>
              </a:rPr>
              <a:t>HttpServlet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클래스를 상속 받음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745832" y="223221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061CF3-11B1-4266-B6AF-23E9CD8E23F6}"/>
              </a:ext>
            </a:extLst>
          </p:cNvPr>
          <p:cNvSpPr txBox="1"/>
          <p:nvPr/>
        </p:nvSpPr>
        <p:spPr>
          <a:xfrm>
            <a:off x="9982200" y="556550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Abstract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0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6483" y="2412395"/>
            <a:ext cx="8982075" cy="3486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71309" y="2633448"/>
            <a:ext cx="20393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772237" y="2633448"/>
            <a:ext cx="22248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9978" y="1816940"/>
            <a:ext cx="1125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요청처리객체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8312" y="1816940"/>
            <a:ext cx="1125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응답처리객체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652685" y="2078550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861019" y="2078550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68473" y="3341265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69405" y="3210460"/>
            <a:ext cx="243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+mn-ea"/>
              </a:rPr>
              <a:t>웹브라우저에</a:t>
            </a:r>
            <a:r>
              <a:rPr lang="ko-KR" altLang="en-US" sz="1100" dirty="0">
                <a:latin typeface="+mn-ea"/>
              </a:rPr>
              <a:t> 출력하기 위한 </a:t>
            </a:r>
            <a:r>
              <a:rPr lang="ko-KR" altLang="en-US" sz="1100" dirty="0" err="1">
                <a:latin typeface="+mn-ea"/>
              </a:rPr>
              <a:t>스트림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468473" y="3805915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9405" y="3675110"/>
            <a:ext cx="491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html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858298" y="2741497"/>
            <a:ext cx="37399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6415" y="2610692"/>
            <a:ext cx="103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+mn-ea"/>
              </a:rPr>
              <a:t>Console </a:t>
            </a:r>
            <a:r>
              <a:rPr lang="ko-KR" altLang="en-US" sz="1100" dirty="0">
                <a:latin typeface="+mn-ea"/>
              </a:rPr>
              <a:t>출력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요청처리객체 및 응답처리객체를 </a:t>
            </a:r>
            <a:r>
              <a:rPr lang="ko-KR" altLang="en-US" sz="1100" dirty="0" err="1">
                <a:latin typeface="+mn-ea"/>
              </a:rPr>
              <a:t>톰캣에서</a:t>
            </a:r>
            <a:r>
              <a:rPr lang="ko-KR" altLang="en-US" sz="1100" dirty="0">
                <a:latin typeface="+mn-ea"/>
              </a:rPr>
              <a:t> 받음</a:t>
            </a:r>
            <a:r>
              <a:rPr lang="en-US" altLang="ko-KR" sz="1100" dirty="0">
                <a:latin typeface="+mn-ea"/>
              </a:rPr>
              <a:t> (</a:t>
            </a:r>
            <a:r>
              <a:rPr lang="ko-KR" altLang="en-US" sz="1100" dirty="0" err="1">
                <a:latin typeface="+mn-ea"/>
              </a:rPr>
              <a:t>브라우져</a:t>
            </a:r>
            <a:r>
              <a:rPr lang="en-US" altLang="ko-KR" sz="1100" dirty="0">
                <a:latin typeface="+mn-ea"/>
              </a:rPr>
              <a:t> request</a:t>
            </a:r>
            <a:r>
              <a:rPr lang="ko-KR" altLang="en-US" sz="1100" dirty="0">
                <a:latin typeface="+mn-ea"/>
              </a:rPr>
              <a:t>하면 </a:t>
            </a:r>
            <a:r>
              <a:rPr lang="ko-KR" altLang="en-US" sz="1100" dirty="0" err="1">
                <a:latin typeface="+mn-ea"/>
              </a:rPr>
              <a:t>톰캣서버로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요청이가고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tomcat</a:t>
            </a:r>
            <a:r>
              <a:rPr lang="ko-KR" altLang="en-US" sz="1100" dirty="0">
                <a:latin typeface="+mn-ea"/>
              </a:rPr>
              <a:t>서버가 해당 </a:t>
            </a:r>
            <a:r>
              <a:rPr lang="ko-KR" altLang="en-US" sz="1100" dirty="0" err="1">
                <a:latin typeface="+mn-ea"/>
              </a:rPr>
              <a:t>서브렛을</a:t>
            </a:r>
            <a:r>
              <a:rPr lang="ko-KR" altLang="en-US" sz="1100" dirty="0">
                <a:latin typeface="+mn-ea"/>
              </a:rPr>
              <a:t> 호출</a:t>
            </a:r>
            <a:r>
              <a:rPr lang="en-US" altLang="ko-KR" sz="110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- GET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&amp; POST </a:t>
            </a:r>
            <a:r>
              <a:rPr lang="ko-KR" altLang="en-US" sz="1100" dirty="0">
                <a:latin typeface="+mn-ea"/>
              </a:rPr>
              <a:t>방식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1314" y="1974850"/>
            <a:ext cx="8130886" cy="4381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2973219" y="2151668"/>
            <a:ext cx="43518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973219" y="5981332"/>
            <a:ext cx="4430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07043" y="3439890"/>
            <a:ext cx="39132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GET</a:t>
            </a:r>
            <a:r>
              <a:rPr lang="ko-KR" altLang="en-US" sz="1100" b="1" dirty="0">
                <a:latin typeface="+mn-ea"/>
              </a:rPr>
              <a:t> 방식</a:t>
            </a:r>
            <a:r>
              <a:rPr lang="en-US" altLang="ko-KR" sz="1100" b="1" dirty="0">
                <a:latin typeface="+mn-ea"/>
              </a:rPr>
              <a:t> : </a:t>
            </a:r>
          </a:p>
          <a:p>
            <a:r>
              <a:rPr lang="en-US" altLang="ko-KR" sz="1100" dirty="0">
                <a:latin typeface="+mn-ea"/>
              </a:rPr>
              <a:t> URL</a:t>
            </a:r>
            <a:r>
              <a:rPr lang="ko-KR" altLang="en-US" sz="1100" dirty="0">
                <a:latin typeface="+mn-ea"/>
              </a:rPr>
              <a:t>값으로 정보가 전송되어 보안에 약함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5250426" y="2151668"/>
            <a:ext cx="1956618" cy="14862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250426" y="4125540"/>
            <a:ext cx="1956618" cy="15979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07043" y="3913862"/>
            <a:ext cx="39132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POST </a:t>
            </a:r>
            <a:r>
              <a:rPr lang="ko-KR" altLang="en-US" sz="1100" b="1" dirty="0">
                <a:latin typeface="+mn-ea"/>
              </a:rPr>
              <a:t>방식 </a:t>
            </a:r>
            <a:r>
              <a:rPr lang="en-US" altLang="ko-KR" sz="1100" b="1" dirty="0">
                <a:latin typeface="+mn-ea"/>
              </a:rPr>
              <a:t>: </a:t>
            </a:r>
          </a:p>
          <a:p>
            <a:r>
              <a:rPr lang="en-US" altLang="ko-KR" sz="1100" dirty="0">
                <a:latin typeface="+mn-ea"/>
              </a:rPr>
              <a:t> header</a:t>
            </a:r>
            <a:r>
              <a:rPr lang="ko-KR" altLang="en-US" sz="1100" dirty="0">
                <a:latin typeface="+mn-ea"/>
              </a:rPr>
              <a:t>를 이용해 정보가 전송되어 보안에 강함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02476" y="2735342"/>
            <a:ext cx="117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doGet</a:t>
            </a:r>
            <a:r>
              <a:rPr lang="en-US" altLang="ko-KR" sz="1100" dirty="0">
                <a:latin typeface="+mn-ea"/>
              </a:rPr>
              <a:t>() </a:t>
            </a:r>
            <a:r>
              <a:rPr lang="ko-KR" altLang="en-US" sz="1100" dirty="0">
                <a:latin typeface="+mn-ea"/>
              </a:rPr>
              <a:t>호출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02476" y="4832708"/>
            <a:ext cx="1101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doPost</a:t>
            </a:r>
            <a:r>
              <a:rPr lang="en-US" altLang="ko-KR" sz="1100" dirty="0">
                <a:latin typeface="+mn-ea"/>
              </a:rPr>
              <a:t>() </a:t>
            </a:r>
            <a:r>
              <a:rPr lang="ko-KR" altLang="en-US" sz="1100" dirty="0">
                <a:latin typeface="+mn-ea"/>
              </a:rPr>
              <a:t>호출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63662" y="2894801"/>
            <a:ext cx="23597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Form</a:t>
            </a:r>
            <a:r>
              <a:rPr lang="ko-KR" altLang="en-US" sz="1100" b="1" dirty="0">
                <a:latin typeface="+mn-ea"/>
              </a:rPr>
              <a:t>태그 </a:t>
            </a:r>
            <a:r>
              <a:rPr lang="en-US" altLang="ko-KR" sz="1100" b="1" dirty="0">
                <a:latin typeface="+mn-ea"/>
              </a:rPr>
              <a:t>method </a:t>
            </a:r>
            <a:r>
              <a:rPr lang="ko-KR" altLang="en-US" sz="1100" b="1" dirty="0">
                <a:latin typeface="+mn-ea"/>
              </a:rPr>
              <a:t>속성값 </a:t>
            </a:r>
            <a:r>
              <a:rPr lang="en-US" altLang="ko-KR" sz="1100" b="1" dirty="0">
                <a:latin typeface="+mn-ea"/>
              </a:rPr>
              <a:t>= get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63662" y="4623967"/>
            <a:ext cx="23597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Form</a:t>
            </a:r>
            <a:r>
              <a:rPr lang="ko-KR" altLang="en-US" sz="1100" b="1" dirty="0">
                <a:latin typeface="+mn-ea"/>
              </a:rPr>
              <a:t>태그 </a:t>
            </a:r>
            <a:r>
              <a:rPr lang="en-US" altLang="ko-KR" sz="1100" b="1" dirty="0">
                <a:latin typeface="+mn-ea"/>
              </a:rPr>
              <a:t>method </a:t>
            </a:r>
            <a:r>
              <a:rPr lang="ko-KR" altLang="en-US" sz="1100" b="1" dirty="0">
                <a:latin typeface="+mn-ea"/>
              </a:rPr>
              <a:t>속성값 </a:t>
            </a:r>
            <a:r>
              <a:rPr lang="en-US" altLang="ko-KR" sz="1100" b="1" dirty="0">
                <a:latin typeface="+mn-ea"/>
              </a:rPr>
              <a:t>= post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0141974" y="3156411"/>
            <a:ext cx="226899" cy="2834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3" idx="0"/>
          </p:cNvCxnSpPr>
          <p:nvPr/>
        </p:nvCxnSpPr>
        <p:spPr>
          <a:xfrm flipH="1" flipV="1">
            <a:off x="10141975" y="4352667"/>
            <a:ext cx="201558" cy="271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0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347546" y="3991832"/>
            <a:ext cx="7060223" cy="1980577"/>
          </a:xfrm>
          <a:prstGeom prst="roundRect">
            <a:avLst>
              <a:gd name="adj" fmla="val 7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doGet</a:t>
            </a:r>
            <a:r>
              <a:rPr lang="en-US" altLang="ko-KR" sz="1600" b="1" dirty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- html</a:t>
            </a:r>
            <a:r>
              <a:rPr lang="ko-KR" altLang="en-US" sz="1100" dirty="0">
                <a:latin typeface="+mn-ea"/>
              </a:rPr>
              <a:t>내 </a:t>
            </a:r>
            <a:r>
              <a:rPr lang="en-US" altLang="ko-KR" sz="1100" dirty="0">
                <a:latin typeface="+mn-ea"/>
              </a:rPr>
              <a:t>form</a:t>
            </a:r>
            <a:r>
              <a:rPr lang="ko-KR" altLang="en-US" sz="1100" dirty="0">
                <a:latin typeface="+mn-ea"/>
              </a:rPr>
              <a:t>태그의 </a:t>
            </a:r>
            <a:r>
              <a:rPr lang="en-US" altLang="ko-KR" sz="1100" dirty="0">
                <a:latin typeface="+mn-ea"/>
              </a:rPr>
              <a:t>method</a:t>
            </a:r>
            <a:r>
              <a:rPr lang="ko-KR" altLang="en-US" sz="1100" dirty="0">
                <a:latin typeface="+mn-ea"/>
              </a:rPr>
              <a:t>속성이 </a:t>
            </a:r>
            <a:r>
              <a:rPr lang="en-US" altLang="ko-KR" sz="1100" dirty="0">
                <a:latin typeface="+mn-ea"/>
              </a:rPr>
              <a:t>get</a:t>
            </a:r>
            <a:r>
              <a:rPr lang="ko-KR" altLang="en-US" sz="1100" dirty="0">
                <a:latin typeface="+mn-ea"/>
              </a:rPr>
              <a:t>일 경우 호출 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err="1">
                <a:latin typeface="+mn-ea"/>
              </a:rPr>
              <a:t>웹브라우저의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주소창을</a:t>
            </a:r>
            <a:r>
              <a:rPr lang="ko-KR" altLang="en-US" sz="1100" dirty="0">
                <a:latin typeface="+mn-ea"/>
              </a:rPr>
              <a:t> 이용하여 </a:t>
            </a:r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을 요청한 경우에도 호출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008" y="190140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doGet</a:t>
            </a:r>
            <a:r>
              <a:rPr lang="ko-KR" altLang="en-US" sz="1100" dirty="0" err="1">
                <a:latin typeface="+mn-ea"/>
              </a:rPr>
              <a:t>메소드는</a:t>
            </a:r>
            <a:r>
              <a:rPr lang="ko-KR" altLang="en-US" sz="1100" dirty="0">
                <a:latin typeface="+mn-ea"/>
              </a:rPr>
              <a:t> 매개변수로 </a:t>
            </a:r>
            <a:r>
              <a:rPr lang="en-US" altLang="ko-KR" sz="1100" dirty="0" err="1">
                <a:latin typeface="+mn-ea"/>
              </a:rPr>
              <a:t>HttpServletRequest</a:t>
            </a:r>
            <a:r>
              <a:rPr lang="ko-KR" altLang="en-US" sz="1100" dirty="0">
                <a:latin typeface="+mn-ea"/>
              </a:rPr>
              <a:t>와 </a:t>
            </a:r>
            <a:r>
              <a:rPr lang="en-US" altLang="ko-KR" sz="1100" dirty="0" err="1">
                <a:latin typeface="+mn-ea"/>
              </a:rPr>
              <a:t>HttpServletResponse</a:t>
            </a:r>
            <a:r>
              <a:rPr lang="ko-KR" altLang="en-US" sz="1100" dirty="0">
                <a:latin typeface="+mn-ea"/>
              </a:rPr>
              <a:t>를 받습니다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5832" y="2154882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762296" y="4399879"/>
            <a:ext cx="622344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latin typeface="+mn-ea"/>
              </a:rPr>
              <a:t>HttpServletRequest</a:t>
            </a:r>
            <a:r>
              <a:rPr lang="en-US" altLang="ko-KR" dirty="0">
                <a:latin typeface="+mn-ea"/>
              </a:rPr>
              <a:t> &gt; </a:t>
            </a:r>
            <a:r>
              <a:rPr lang="ko-KR" altLang="en-US" dirty="0">
                <a:latin typeface="+mn-ea"/>
              </a:rPr>
              <a:t>클라이언트의 요청 처리 객체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2295" y="5061079"/>
            <a:ext cx="622344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latin typeface="+mn-ea"/>
              </a:rPr>
              <a:t>HttpServletResponse</a:t>
            </a:r>
            <a:r>
              <a:rPr lang="en-US" altLang="ko-KR" dirty="0">
                <a:latin typeface="+mn-ea"/>
              </a:rPr>
              <a:t> &gt; </a:t>
            </a:r>
            <a:r>
              <a:rPr lang="ko-KR" altLang="en-US" dirty="0">
                <a:latin typeface="+mn-ea"/>
              </a:rPr>
              <a:t>클라이언트에게 응답 처리 객체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94431" y="2516619"/>
            <a:ext cx="1559168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+mn-ea"/>
              </a:rPr>
              <a:t>웹브라우저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85706" y="3421319"/>
            <a:ext cx="525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요청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42929" y="3235569"/>
            <a:ext cx="0" cy="668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94431" y="4021362"/>
            <a:ext cx="155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doGet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7161" y="3421319"/>
            <a:ext cx="525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+mn-ea"/>
              </a:rPr>
              <a:t>응답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6002278" y="3219380"/>
            <a:ext cx="0" cy="665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4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doGet</a:t>
            </a:r>
            <a:r>
              <a:rPr lang="en-US" altLang="ko-KR" sz="1600" b="1" dirty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HttpServletResponse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객체의 </a:t>
            </a:r>
            <a:r>
              <a:rPr lang="en-US" altLang="ko-KR" sz="1100" dirty="0" err="1">
                <a:latin typeface="+mn-ea"/>
              </a:rPr>
              <a:t>setContentType</a:t>
            </a:r>
            <a:r>
              <a:rPr lang="en-US" altLang="ko-KR" sz="1100" dirty="0">
                <a:latin typeface="+mn-ea"/>
              </a:rPr>
              <a:t>() </a:t>
            </a:r>
            <a:r>
              <a:rPr lang="ko-KR" altLang="en-US" sz="1100" dirty="0" err="1">
                <a:latin typeface="+mn-ea"/>
              </a:rPr>
              <a:t>메소드</a:t>
            </a:r>
            <a:r>
              <a:rPr lang="ko-KR" altLang="en-US" sz="1100" dirty="0">
                <a:latin typeface="+mn-ea"/>
              </a:rPr>
              <a:t> 호출하여 응답방식 결정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036" y="1957390"/>
            <a:ext cx="9010650" cy="157162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728209" y="2809297"/>
            <a:ext cx="3854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008" y="410826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HttpServletResponse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객체의 </a:t>
            </a:r>
            <a:r>
              <a:rPr lang="en-US" altLang="ko-KR" sz="1100" dirty="0" err="1">
                <a:latin typeface="+mn-ea"/>
              </a:rPr>
              <a:t>getWriter</a:t>
            </a:r>
            <a:r>
              <a:rPr lang="en-US" altLang="ko-KR" sz="1100" dirty="0">
                <a:latin typeface="+mn-ea"/>
              </a:rPr>
              <a:t>() 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이용하여 출력 </a:t>
            </a:r>
            <a:r>
              <a:rPr lang="ko-KR" altLang="en-US" sz="1100" dirty="0" err="1">
                <a:latin typeface="+mn-ea"/>
              </a:rPr>
              <a:t>스트림을</a:t>
            </a:r>
            <a:r>
              <a:rPr lang="ko-KR" altLang="en-US" sz="1100" dirty="0">
                <a:latin typeface="+mn-ea"/>
              </a:rPr>
              <a:t> 얻습니다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745832" y="4361748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6036" y="4612659"/>
            <a:ext cx="9010650" cy="1571625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728209" y="5649203"/>
            <a:ext cx="29580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6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0531" y="2012044"/>
            <a:ext cx="4029075" cy="2447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doGet</a:t>
            </a:r>
            <a:r>
              <a:rPr lang="en-US" altLang="ko-KR" sz="1600" b="1" dirty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출력스트림의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println</a:t>
            </a:r>
            <a:r>
              <a:rPr lang="en-US" altLang="ko-KR" sz="1100" dirty="0">
                <a:latin typeface="+mn-ea"/>
              </a:rPr>
              <a:t>() </a:t>
            </a:r>
            <a:r>
              <a:rPr lang="ko-KR" altLang="en-US" sz="1100" dirty="0" err="1">
                <a:latin typeface="+mn-ea"/>
              </a:rPr>
              <a:t>메소드를</a:t>
            </a:r>
            <a:r>
              <a:rPr lang="ko-KR" altLang="en-US" sz="1100" dirty="0">
                <a:latin typeface="+mn-ea"/>
              </a:rPr>
              <a:t> 이용하여 출력하면</a:t>
            </a:r>
            <a:r>
              <a:rPr lang="en-US" altLang="ko-KR" sz="1100" dirty="0">
                <a:latin typeface="+mn-ea"/>
              </a:rPr>
              <a:t>,  </a:t>
            </a:r>
            <a:r>
              <a:rPr lang="ko-KR" altLang="en-US" sz="1100" dirty="0" err="1">
                <a:latin typeface="+mn-ea"/>
              </a:rPr>
              <a:t>웹브라우저에</a:t>
            </a:r>
            <a:r>
              <a:rPr lang="ko-KR" altLang="en-US" sz="1100" dirty="0">
                <a:latin typeface="+mn-ea"/>
              </a:rPr>
              <a:t> 출력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30531" y="2569350"/>
            <a:ext cx="3277700" cy="1529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907" y="2042686"/>
            <a:ext cx="4733925" cy="10763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424516" y="2654710"/>
            <a:ext cx="1415845" cy="658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511" y="47556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마지막에 출력객체 닫습니다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674335" y="50091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0531" y="5245867"/>
            <a:ext cx="1295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doPost</a:t>
            </a:r>
            <a:r>
              <a:rPr lang="en-US" altLang="ko-KR" sz="1600" b="1" dirty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- html</a:t>
            </a:r>
            <a:r>
              <a:rPr lang="ko-KR" altLang="en-US" sz="1100" dirty="0">
                <a:latin typeface="+mn-ea"/>
              </a:rPr>
              <a:t>내 </a:t>
            </a:r>
            <a:r>
              <a:rPr lang="en-US" altLang="ko-KR" sz="1100" dirty="0">
                <a:latin typeface="+mn-ea"/>
              </a:rPr>
              <a:t>form</a:t>
            </a:r>
            <a:r>
              <a:rPr lang="ko-KR" altLang="en-US" sz="1100" dirty="0">
                <a:latin typeface="+mn-ea"/>
              </a:rPr>
              <a:t>태그의 </a:t>
            </a:r>
            <a:r>
              <a:rPr lang="en-US" altLang="ko-KR" sz="1100" dirty="0">
                <a:latin typeface="+mn-ea"/>
              </a:rPr>
              <a:t>method</a:t>
            </a:r>
            <a:r>
              <a:rPr lang="ko-KR" altLang="en-US" sz="1100" dirty="0">
                <a:latin typeface="+mn-ea"/>
              </a:rPr>
              <a:t>속성이 </a:t>
            </a:r>
            <a:r>
              <a:rPr lang="en-US" altLang="ko-KR" sz="1100" dirty="0">
                <a:latin typeface="+mn-ea"/>
              </a:rPr>
              <a:t>post</a:t>
            </a:r>
            <a:r>
              <a:rPr lang="ko-KR" altLang="en-US" sz="1100" dirty="0">
                <a:latin typeface="+mn-ea"/>
              </a:rPr>
              <a:t>일 경우 호출 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(jsp_5_1_ex1_servletex)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872" y="1984614"/>
            <a:ext cx="4675909" cy="261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41638" y="4680944"/>
            <a:ext cx="115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26244" y="4680944"/>
            <a:ext cx="115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Servlet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5404" y="2026781"/>
            <a:ext cx="5384380" cy="232221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993921" y="3510116"/>
            <a:ext cx="1086465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12077" y="1984614"/>
            <a:ext cx="639098" cy="217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178710" y="2202426"/>
            <a:ext cx="2733367" cy="13961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3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5-4.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컨텍스트</a:t>
            </a:r>
            <a:r>
              <a:rPr lang="ko-KR" altLang="en-US" sz="1600" b="1" dirty="0">
                <a:latin typeface="+mn-ea"/>
              </a:rPr>
              <a:t> 패스</a:t>
            </a:r>
            <a:r>
              <a:rPr lang="en-US" altLang="ko-KR" sz="1600" b="1" dirty="0">
                <a:latin typeface="+mn-ea"/>
              </a:rPr>
              <a:t>(Context Path) : </a:t>
            </a:r>
            <a:r>
              <a:rPr lang="ko-KR" altLang="en-US" sz="1600" b="1" dirty="0">
                <a:latin typeface="+mn-ea"/>
              </a:rPr>
              <a:t>웹응용프로그램 기본 경로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en-US" altLang="ko-KR" sz="1600" b="1" dirty="0" err="1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프로젝트에서는 프로젝트이름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WAS(Web Application Server)</a:t>
            </a:r>
            <a:r>
              <a:rPr lang="ko-KR" altLang="en-US" sz="1100" dirty="0">
                <a:latin typeface="+mn-ea"/>
              </a:rPr>
              <a:t>에서 </a:t>
            </a:r>
            <a:r>
              <a:rPr lang="ko-KR" altLang="en-US" sz="1100" dirty="0" err="1">
                <a:latin typeface="+mn-ea"/>
              </a:rPr>
              <a:t>웹어플리케이션을</a:t>
            </a:r>
            <a:r>
              <a:rPr lang="ko-KR" altLang="en-US" sz="1100" dirty="0">
                <a:latin typeface="+mn-ea"/>
              </a:rPr>
              <a:t> 구분하기 위한 </a:t>
            </a:r>
            <a:r>
              <a:rPr lang="en-US" altLang="ko-KR" sz="1100" dirty="0">
                <a:latin typeface="+mn-ea"/>
              </a:rPr>
              <a:t>path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 err="1">
                <a:latin typeface="+mn-ea"/>
              </a:rPr>
              <a:t>이클립스에서</a:t>
            </a:r>
            <a:r>
              <a:rPr lang="ko-KR" altLang="en-US" sz="1100" dirty="0">
                <a:latin typeface="+mn-ea"/>
              </a:rPr>
              <a:t> 프로젝트를 생성하면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자동으로 </a:t>
            </a:r>
            <a:r>
              <a:rPr lang="en-US" altLang="ko-KR" sz="1100" dirty="0">
                <a:latin typeface="+mn-ea"/>
              </a:rPr>
              <a:t>server.xml</a:t>
            </a:r>
            <a:r>
              <a:rPr lang="ko-KR" altLang="en-US" sz="1100" dirty="0">
                <a:latin typeface="+mn-ea"/>
              </a:rPr>
              <a:t>에 추가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150" y="1958960"/>
            <a:ext cx="2200275" cy="1543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6929" y="1958960"/>
            <a:ext cx="8356871" cy="398622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44054" y="2851355"/>
            <a:ext cx="1086465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82570" y="5579806"/>
            <a:ext cx="7187107" cy="221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336</Words>
  <Application>Microsoft Office PowerPoint</Application>
  <PresentationFormat>와이드스크린</PresentationFormat>
  <Paragraphs>65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EZHG</cp:lastModifiedBy>
  <cp:revision>574</cp:revision>
  <dcterms:created xsi:type="dcterms:W3CDTF">2014-12-01T08:37:15Z</dcterms:created>
  <dcterms:modified xsi:type="dcterms:W3CDTF">2022-02-08T04:00:39Z</dcterms:modified>
</cp:coreProperties>
</file>