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2" r:id="rId2"/>
    <p:sldId id="274" r:id="rId3"/>
    <p:sldId id="275" r:id="rId4"/>
    <p:sldId id="276" r:id="rId5"/>
    <p:sldId id="277" r:id="rId6"/>
    <p:sldId id="278" r:id="rId7"/>
    <p:sldId id="279" r:id="rId8"/>
    <p:sldId id="28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7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Servlet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본격적으로 살펴보기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IP:port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7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Servlet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본격적으로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살펴보기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HTML Form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태그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Servlet Parameter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한글처리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7-1.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HTML form</a:t>
            </a:r>
            <a:r>
              <a:rPr lang="ko-KR" altLang="en-US" sz="1600" b="1" dirty="0" smtClean="0">
                <a:latin typeface="+mn-ea"/>
              </a:rPr>
              <a:t>태그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Html</a:t>
            </a:r>
            <a:r>
              <a:rPr lang="ko-KR" altLang="en-US" sz="1100" dirty="0" smtClean="0">
                <a:latin typeface="+mn-ea"/>
              </a:rPr>
              <a:t>의 </a:t>
            </a:r>
            <a:r>
              <a:rPr lang="en-US" altLang="ko-KR" sz="1100" dirty="0" smtClean="0">
                <a:latin typeface="+mn-ea"/>
              </a:rPr>
              <a:t>form</a:t>
            </a:r>
            <a:r>
              <a:rPr lang="ko-KR" altLang="en-US" sz="1100" dirty="0" smtClean="0">
                <a:latin typeface="+mn-ea"/>
              </a:rPr>
              <a:t>태그는 </a:t>
            </a:r>
            <a:r>
              <a:rPr lang="ko-KR" altLang="en-US" sz="1100" dirty="0" err="1" smtClean="0">
                <a:latin typeface="+mn-ea"/>
              </a:rPr>
              <a:t>서버쪽으로</a:t>
            </a:r>
            <a:r>
              <a:rPr lang="ko-KR" altLang="en-US" sz="1100" dirty="0" smtClean="0">
                <a:latin typeface="+mn-ea"/>
              </a:rPr>
              <a:t> 정보를 전달할 때 사용하는 태그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Html</a:t>
            </a:r>
            <a:r>
              <a:rPr lang="ko-KR" altLang="en-US" sz="1100" dirty="0" smtClean="0">
                <a:latin typeface="+mn-ea"/>
              </a:rPr>
              <a:t>의 모든 태그를 학습할 필요는 없습니다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하지만 </a:t>
            </a:r>
            <a:r>
              <a:rPr lang="ko-KR" altLang="en-US" sz="1100" dirty="0" err="1" smtClean="0">
                <a:latin typeface="+mn-ea"/>
              </a:rPr>
              <a:t>웹프로그래머로서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Html</a:t>
            </a:r>
            <a:r>
              <a:rPr lang="ko-KR" altLang="en-US" sz="1100" dirty="0" smtClean="0">
                <a:latin typeface="+mn-ea"/>
              </a:rPr>
              <a:t>언어를 어느 정도는 할 수 있어야 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틈틈이 공부해야 겠죠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(jsp_7_1_ex1_formex)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7008" y="1974662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input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745832" y="2228143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7008" y="2274309"/>
            <a:ext cx="10676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태그의 종류를 지정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속성</a:t>
            </a:r>
            <a:r>
              <a:rPr lang="en-US" altLang="ko-KR" sz="1100" dirty="0" smtClean="0">
                <a:latin typeface="+mn-ea"/>
              </a:rPr>
              <a:t>(type, name, value)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- type : </a:t>
            </a:r>
            <a:r>
              <a:rPr lang="ko-KR" altLang="en-US" sz="1100" dirty="0" smtClean="0">
                <a:latin typeface="+mn-ea"/>
              </a:rPr>
              <a:t>태그 종류 지정</a:t>
            </a:r>
            <a:r>
              <a:rPr lang="en-US" altLang="ko-KR" sz="1100" dirty="0" smtClean="0">
                <a:latin typeface="+mn-ea"/>
              </a:rPr>
              <a:t>(ex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smtClean="0">
                <a:latin typeface="+mn-ea"/>
              </a:rPr>
              <a:t> text, password, submit, </a:t>
            </a:r>
            <a:r>
              <a:rPr lang="en-US" altLang="ko-KR" sz="1100" dirty="0">
                <a:latin typeface="+mn-ea"/>
              </a:rPr>
              <a:t>checkbox, </a:t>
            </a:r>
            <a:r>
              <a:rPr lang="en-US" altLang="ko-KR" sz="1100" dirty="0" smtClean="0">
                <a:latin typeface="+mn-ea"/>
              </a:rPr>
              <a:t>radio, reset)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- name : input</a:t>
            </a:r>
            <a:r>
              <a:rPr lang="ko-KR" altLang="en-US" sz="1100" dirty="0" smtClean="0">
                <a:latin typeface="+mn-ea"/>
              </a:rPr>
              <a:t>태그 이름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- value : name</a:t>
            </a:r>
            <a:r>
              <a:rPr lang="ko-KR" altLang="en-US" sz="1100" dirty="0" smtClean="0">
                <a:latin typeface="+mn-ea"/>
              </a:rPr>
              <a:t>에 해당하는 값</a:t>
            </a:r>
            <a:r>
              <a:rPr lang="en-US" altLang="ko-KR" sz="1100" dirty="0" smtClean="0">
                <a:latin typeface="+mn-ea"/>
              </a:rPr>
              <a:t>(ex. name = value)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5832" y="3739555"/>
            <a:ext cx="6805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</a:t>
            </a:r>
            <a:r>
              <a:rPr lang="en-US" altLang="ko-KR" sz="1100" dirty="0" smtClean="0">
                <a:latin typeface="+mn-ea"/>
              </a:rPr>
              <a:t>ype = text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814656" y="3993036"/>
            <a:ext cx="673651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14656" y="4039202"/>
            <a:ext cx="67365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일반적인 데이터를 입력하기 위해 사용합니다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&lt;input type="text" name="name" size="10</a:t>
            </a:r>
            <a:r>
              <a:rPr lang="en-US" altLang="ko-KR" sz="1600" dirty="0" smtClean="0">
                <a:latin typeface="+mn-ea"/>
              </a:rPr>
              <a:t>"&gt;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5832" y="4934175"/>
            <a:ext cx="6805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</a:t>
            </a:r>
            <a:r>
              <a:rPr lang="en-US" altLang="ko-KR" sz="1100" dirty="0" smtClean="0">
                <a:latin typeface="+mn-ea"/>
              </a:rPr>
              <a:t>ype = password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814656" y="5187656"/>
            <a:ext cx="673651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14656" y="5233822"/>
            <a:ext cx="67365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로그인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회원가입 페이지 등에서 비밀번호 입력하기 위해 사용합니다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&lt;input type="password" name="name" size="10"&gt;</a:t>
            </a: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10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7-1.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HTML form</a:t>
            </a:r>
            <a:r>
              <a:rPr lang="ko-KR" altLang="en-US" sz="1600" b="1" dirty="0" smtClean="0">
                <a:latin typeface="+mn-ea"/>
              </a:rPr>
              <a:t>태그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5832" y="1330649"/>
            <a:ext cx="6805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</a:t>
            </a:r>
            <a:r>
              <a:rPr lang="en-US" altLang="ko-KR" sz="1100" dirty="0" smtClean="0">
                <a:latin typeface="+mn-ea"/>
              </a:rPr>
              <a:t>ype = submit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814656" y="1584130"/>
            <a:ext cx="673651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14656" y="1630296"/>
            <a:ext cx="67365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form</a:t>
            </a:r>
            <a:r>
              <a:rPr lang="ko-KR" altLang="en-US" sz="1100" dirty="0" smtClean="0">
                <a:latin typeface="+mn-ea"/>
              </a:rPr>
              <a:t>내의 데이터를 전송할 때 사용합니다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&lt;input type="submit" value="</a:t>
            </a:r>
            <a:r>
              <a:rPr lang="ko-KR" altLang="en-US" sz="1600" dirty="0">
                <a:latin typeface="+mn-ea"/>
              </a:rPr>
              <a:t>전송</a:t>
            </a:r>
            <a:r>
              <a:rPr lang="en-US" altLang="ko-KR" sz="1600" dirty="0">
                <a:latin typeface="+mn-ea"/>
              </a:rPr>
              <a:t>"&gt;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5832" y="2525269"/>
            <a:ext cx="6805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</a:t>
            </a:r>
            <a:r>
              <a:rPr lang="en-US" altLang="ko-KR" sz="1100" dirty="0" smtClean="0">
                <a:latin typeface="+mn-ea"/>
              </a:rPr>
              <a:t>ype = reset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814656" y="2778750"/>
            <a:ext cx="673651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14656" y="2824916"/>
            <a:ext cx="67365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Form</a:t>
            </a:r>
            <a:r>
              <a:rPr lang="ko-KR" altLang="en-US" sz="1100" dirty="0" smtClean="0">
                <a:latin typeface="+mn-ea"/>
              </a:rPr>
              <a:t>내의 데이터를 초기화 할 때 사용합니다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&lt;input type="reset" value="</a:t>
            </a:r>
            <a:r>
              <a:rPr lang="ko-KR" altLang="en-US" sz="1600" dirty="0">
                <a:latin typeface="+mn-ea"/>
              </a:rPr>
              <a:t>초기화</a:t>
            </a:r>
            <a:r>
              <a:rPr lang="en-US" altLang="ko-KR" sz="1600" dirty="0">
                <a:latin typeface="+mn-ea"/>
              </a:rPr>
              <a:t>"&gt;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832" y="3719889"/>
            <a:ext cx="6805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</a:t>
            </a:r>
            <a:r>
              <a:rPr lang="en-US" altLang="ko-KR" sz="1100" dirty="0" smtClean="0">
                <a:latin typeface="+mn-ea"/>
              </a:rPr>
              <a:t>ype = checkbox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814656" y="3973370"/>
            <a:ext cx="673651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4656" y="4019536"/>
            <a:ext cx="673651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데이터값을</a:t>
            </a:r>
            <a:r>
              <a:rPr lang="ko-KR" altLang="en-US" sz="1100" dirty="0" smtClean="0">
                <a:latin typeface="+mn-ea"/>
              </a:rPr>
              <a:t> 여러 개 전송해야 할 때 사용합니다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600" dirty="0" smtClean="0">
                <a:latin typeface="+mn-ea"/>
              </a:rPr>
              <a:t>&lt;</a:t>
            </a:r>
            <a:r>
              <a:rPr lang="en-US" altLang="ko-KR" sz="1600" dirty="0">
                <a:latin typeface="+mn-ea"/>
              </a:rPr>
              <a:t>input type="checkbox" name="hobby" value="read"&gt;</a:t>
            </a:r>
            <a:r>
              <a:rPr lang="ko-KR" altLang="en-US" sz="1600" dirty="0">
                <a:latin typeface="+mn-ea"/>
              </a:rPr>
              <a:t>독서</a:t>
            </a:r>
          </a:p>
          <a:p>
            <a:r>
              <a:rPr lang="en-US" altLang="ko-KR" sz="1600" dirty="0">
                <a:latin typeface="+mn-ea"/>
              </a:rPr>
              <a:t>&lt;input type="checkbox" name="hobby" value="cook"&gt;</a:t>
            </a:r>
            <a:r>
              <a:rPr lang="ko-KR" altLang="en-US" sz="1600" dirty="0">
                <a:latin typeface="+mn-ea"/>
              </a:rPr>
              <a:t>요리</a:t>
            </a:r>
          </a:p>
          <a:p>
            <a:r>
              <a:rPr lang="en-US" altLang="ko-KR" sz="1600" dirty="0">
                <a:latin typeface="+mn-ea"/>
              </a:rPr>
              <a:t>&lt;input type="checkbox" name="hobby" value="run"&gt;</a:t>
            </a:r>
            <a:r>
              <a:rPr lang="ko-KR" altLang="en-US" sz="1600" dirty="0">
                <a:latin typeface="+mn-ea"/>
              </a:rPr>
              <a:t>조깅</a:t>
            </a:r>
          </a:p>
          <a:p>
            <a:r>
              <a:rPr lang="en-US" altLang="ko-KR" sz="1600" dirty="0">
                <a:latin typeface="+mn-ea"/>
              </a:rPr>
              <a:t>&lt;input type="checkbox" name="hobby" value="swim"&gt;</a:t>
            </a:r>
            <a:r>
              <a:rPr lang="ko-KR" altLang="en-US" sz="1600" dirty="0">
                <a:latin typeface="+mn-ea"/>
              </a:rPr>
              <a:t>수영</a:t>
            </a:r>
          </a:p>
          <a:p>
            <a:r>
              <a:rPr lang="en-US" altLang="ko-KR" sz="1600" dirty="0">
                <a:latin typeface="+mn-ea"/>
              </a:rPr>
              <a:t>&lt;input type="checkbox" name="hobby" value="sleep"&gt;</a:t>
            </a:r>
            <a:r>
              <a:rPr lang="ko-KR" altLang="en-US" sz="1600" dirty="0" smtClean="0">
                <a:latin typeface="+mn-ea"/>
              </a:rPr>
              <a:t>취침</a:t>
            </a: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48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7-1.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HTML form</a:t>
            </a:r>
            <a:r>
              <a:rPr lang="ko-KR" altLang="en-US" sz="1600" b="1" dirty="0" smtClean="0">
                <a:latin typeface="+mn-ea"/>
              </a:rPr>
              <a:t>태그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5832" y="1330649"/>
            <a:ext cx="6805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</a:t>
            </a:r>
            <a:r>
              <a:rPr lang="en-US" altLang="ko-KR" sz="1100" dirty="0" smtClean="0">
                <a:latin typeface="+mn-ea"/>
              </a:rPr>
              <a:t>ype = radio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814656" y="1584130"/>
            <a:ext cx="673651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14655" y="1630296"/>
            <a:ext cx="766992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checkbox</a:t>
            </a:r>
            <a:r>
              <a:rPr lang="ko-KR" altLang="en-US" sz="1100" dirty="0"/>
              <a:t>와 달리 여러 개의 데이터 값 중 한 개의 값만을 전송할 때 사용합니다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/>
              <a:t>input type="radio" name="major" value="</a:t>
            </a:r>
            <a:r>
              <a:rPr lang="en-US" altLang="ko-KR" sz="1600" dirty="0" err="1"/>
              <a:t>kor</a:t>
            </a:r>
            <a:r>
              <a:rPr lang="en-US" altLang="ko-KR" sz="1600" dirty="0"/>
              <a:t>"&gt;</a:t>
            </a:r>
            <a:r>
              <a:rPr lang="ko-KR" altLang="en-US" sz="1600" dirty="0"/>
              <a:t>국어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/>
              <a:t>input type="radio" name="major" value="</a:t>
            </a:r>
            <a:r>
              <a:rPr lang="en-US" altLang="ko-KR" sz="1600" dirty="0" err="1"/>
              <a:t>eng</a:t>
            </a:r>
            <a:r>
              <a:rPr lang="en-US" altLang="ko-KR" sz="1600" dirty="0"/>
              <a:t>" checked="checked"&gt;</a:t>
            </a:r>
            <a:r>
              <a:rPr lang="ko-KR" altLang="en-US" sz="1600" dirty="0"/>
              <a:t>영어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/>
              <a:t>input type="radio" name="major" value="mat" &gt;</a:t>
            </a:r>
            <a:r>
              <a:rPr lang="ko-KR" altLang="en-US" sz="1600" dirty="0"/>
              <a:t>수학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/>
              <a:t>input type="radio" name="major" value="des" &gt;</a:t>
            </a:r>
            <a:r>
              <a:rPr lang="ko-KR" altLang="en-US" sz="1600" dirty="0" smtClean="0"/>
              <a:t>디자인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7008" y="3513315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select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45832" y="3766796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7008" y="3812962"/>
            <a:ext cx="10676792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리스트형태의 데이터를 사용합니다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/>
              <a:t>select name="protocol"&gt;</a:t>
            </a:r>
          </a:p>
          <a:p>
            <a:pPr lvl="1"/>
            <a:r>
              <a:rPr lang="en-US" altLang="ko-KR" sz="1600" dirty="0"/>
              <a:t>&lt;option value="http"&gt;http&lt;/option&gt;</a:t>
            </a:r>
          </a:p>
          <a:p>
            <a:pPr lvl="1"/>
            <a:r>
              <a:rPr lang="en-US" altLang="ko-KR" sz="1600" dirty="0"/>
              <a:t>&lt;option value="ftp" selected="selected"&gt;ftp&lt;/option&gt;</a:t>
            </a:r>
          </a:p>
          <a:p>
            <a:r>
              <a:rPr lang="en-US" altLang="ko-KR" sz="1600" dirty="0"/>
              <a:t>      &lt;option value="</a:t>
            </a:r>
            <a:r>
              <a:rPr lang="en-US" altLang="ko-KR" sz="1600" dirty="0" err="1"/>
              <a:t>smtp</a:t>
            </a:r>
            <a:r>
              <a:rPr lang="en-US" altLang="ko-KR" sz="1600" dirty="0"/>
              <a:t>"&gt;</a:t>
            </a:r>
            <a:r>
              <a:rPr lang="en-US" altLang="ko-KR" sz="1600" dirty="0" err="1"/>
              <a:t>smtp</a:t>
            </a:r>
            <a:r>
              <a:rPr lang="en-US" altLang="ko-KR" sz="1600" dirty="0"/>
              <a:t>&lt;/option&gt;</a:t>
            </a:r>
          </a:p>
          <a:p>
            <a:r>
              <a:rPr lang="en-US" altLang="ko-KR" sz="1600" dirty="0"/>
              <a:t>      &lt;option value="pop"&gt;pop&lt;/option&gt;</a:t>
            </a:r>
          </a:p>
          <a:p>
            <a:r>
              <a:rPr lang="en-US" altLang="ko-KR" sz="1600" dirty="0"/>
              <a:t>&lt;/select</a:t>
            </a:r>
            <a:r>
              <a:rPr lang="en-US" altLang="ko-KR" sz="1600" dirty="0" smtClean="0"/>
              <a:t>&gt;</a:t>
            </a:r>
            <a:endParaRPr lang="en-US" altLang="ko-KR" sz="11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767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7-1.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HTML form</a:t>
            </a:r>
            <a:r>
              <a:rPr lang="ko-KR" altLang="en-US" sz="1600" b="1" dirty="0" smtClean="0">
                <a:latin typeface="+mn-ea"/>
              </a:rPr>
              <a:t>태그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7008" y="1209730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form </a:t>
            </a:r>
            <a:r>
              <a:rPr lang="en-US" altLang="ko-KR" sz="1100" dirty="0" err="1" smtClean="0">
                <a:latin typeface="+mn-ea"/>
              </a:rPr>
              <a:t>태그</a:t>
            </a:r>
            <a:r>
              <a:rPr lang="en-US" altLang="ko-KR" sz="1100" dirty="0" smtClean="0">
                <a:latin typeface="+mn-ea"/>
              </a:rPr>
              <a:t> 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45832" y="1463211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7008" y="1509377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 </a:t>
            </a:r>
            <a:r>
              <a:rPr lang="ko-KR" altLang="en-US" sz="1100" dirty="0"/>
              <a:t>태그들의 값을 서버로 전송하기 위한 정보를 담고 있습니다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7008" y="2118977"/>
            <a:ext cx="1067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&lt;form action="</a:t>
            </a:r>
            <a:r>
              <a:rPr lang="en-US" altLang="ko-KR" sz="3600" dirty="0" err="1"/>
              <a:t>FormEx</a:t>
            </a:r>
            <a:r>
              <a:rPr lang="en-US" altLang="ko-KR" sz="3600" dirty="0"/>
              <a:t>" method="post"&gt;</a:t>
            </a:r>
            <a:endParaRPr lang="en-US" altLang="ko-KR" sz="3600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4884647" y="2695001"/>
            <a:ext cx="163924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791362" y="2720071"/>
            <a:ext cx="124066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5650807" y="2720071"/>
            <a:ext cx="0" cy="54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40586" y="3288632"/>
            <a:ext cx="3020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요청하는 컴포넌트 이름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(ex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join.jsp</a:t>
            </a:r>
            <a:r>
              <a:rPr lang="en-US" altLang="ko-KR" sz="1100" dirty="0"/>
              <a:t>, info.html, </a:t>
            </a:r>
            <a:r>
              <a:rPr lang="en-US" altLang="ko-KR" sz="1100" dirty="0" err="1" smtClean="0"/>
              <a:t>HWorld</a:t>
            </a:r>
            <a:r>
              <a:rPr lang="en-US" altLang="ko-KR" sz="1100" dirty="0" smtClean="0"/>
              <a:t>) 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9425638" y="2728863"/>
            <a:ext cx="0" cy="54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15417" y="3297424"/>
            <a:ext cx="3020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요청을 처리하는 방식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(ex. get, post)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45832" y="4440653"/>
            <a:ext cx="9932000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Get : </a:t>
            </a:r>
            <a:r>
              <a:rPr lang="en-US" altLang="ko-KR" dirty="0" smtClean="0">
                <a:latin typeface="+mn-ea"/>
                <a:hlinkClick r:id="rId2"/>
              </a:rPr>
              <a:t>http://IP</a:t>
            </a:r>
            <a:r>
              <a:rPr lang="ko-KR" altLang="en-US" dirty="0" smtClean="0">
                <a:latin typeface="+mn-ea"/>
                <a:hlinkClick r:id="rId2"/>
              </a:rPr>
              <a:t>주소</a:t>
            </a:r>
            <a:r>
              <a:rPr lang="en-US" altLang="ko-KR" dirty="0" smtClean="0">
                <a:latin typeface="+mn-ea"/>
                <a:hlinkClick r:id="rId2"/>
              </a:rPr>
              <a:t>:port</a:t>
            </a:r>
            <a:r>
              <a:rPr lang="ko-KR" altLang="en-US" dirty="0" smtClean="0">
                <a:latin typeface="+mn-ea"/>
                <a:hlinkClick r:id="rId2"/>
              </a:rPr>
              <a:t>번호</a:t>
            </a:r>
            <a:r>
              <a:rPr lang="en-US" altLang="ko-KR" dirty="0" smtClean="0">
                <a:latin typeface="+mn-ea"/>
                <a:hlinkClick r:id="rId2"/>
              </a:rPr>
              <a:t>/</a:t>
            </a:r>
            <a:r>
              <a:rPr lang="ko-KR" altLang="en-US" dirty="0" err="1" smtClean="0">
                <a:latin typeface="+mn-ea"/>
              </a:rPr>
              <a:t>컨텍스트</a:t>
            </a:r>
            <a:r>
              <a:rPr lang="en-US" altLang="ko-KR" dirty="0" smtClean="0">
                <a:latin typeface="+mn-ea"/>
              </a:rPr>
              <a:t>/path/</a:t>
            </a:r>
            <a:r>
              <a:rPr lang="en-US" altLang="ko-KR" dirty="0" err="1" smtClean="0">
                <a:latin typeface="+mn-ea"/>
              </a:rPr>
              <a:t>MemberJoin?id</a:t>
            </a:r>
            <a:r>
              <a:rPr lang="en-US" altLang="ko-KR" dirty="0" smtClean="0">
                <a:latin typeface="+mn-ea"/>
              </a:rPr>
              <a:t>=“</a:t>
            </a:r>
            <a:r>
              <a:rPr lang="en-US" altLang="ko-KR" dirty="0" err="1" smtClean="0">
                <a:latin typeface="+mn-ea"/>
              </a:rPr>
              <a:t>abcdefg</a:t>
            </a:r>
            <a:r>
              <a:rPr lang="en-US" altLang="ko-KR" dirty="0" smtClean="0">
                <a:latin typeface="+mn-ea"/>
              </a:rPr>
              <a:t>”&amp;name=“</a:t>
            </a:r>
            <a:r>
              <a:rPr lang="ko-KR" altLang="en-US" dirty="0" smtClean="0">
                <a:latin typeface="+mn-ea"/>
              </a:rPr>
              <a:t>홍길동</a:t>
            </a:r>
            <a:r>
              <a:rPr lang="en-US" altLang="ko-KR" dirty="0" smtClean="0">
                <a:latin typeface="+mn-ea"/>
              </a:rPr>
              <a:t>”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45832" y="5054254"/>
            <a:ext cx="9932000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Post : </a:t>
            </a:r>
            <a:r>
              <a:rPr lang="en-US" altLang="ko-KR" dirty="0" smtClean="0">
                <a:latin typeface="+mn-ea"/>
                <a:hlinkClick r:id="rId2"/>
              </a:rPr>
              <a:t>http://IP</a:t>
            </a:r>
            <a:r>
              <a:rPr lang="ko-KR" altLang="en-US" dirty="0" smtClean="0">
                <a:latin typeface="+mn-ea"/>
                <a:hlinkClick r:id="rId2"/>
              </a:rPr>
              <a:t>주소</a:t>
            </a:r>
            <a:r>
              <a:rPr lang="en-US" altLang="ko-KR" dirty="0" smtClean="0">
                <a:latin typeface="+mn-ea"/>
                <a:hlinkClick r:id="rId2"/>
              </a:rPr>
              <a:t>:port</a:t>
            </a:r>
            <a:r>
              <a:rPr lang="ko-KR" altLang="en-US" dirty="0" smtClean="0">
                <a:latin typeface="+mn-ea"/>
                <a:hlinkClick r:id="rId2"/>
              </a:rPr>
              <a:t>번호</a:t>
            </a:r>
            <a:r>
              <a:rPr lang="en-US" altLang="ko-KR" dirty="0" smtClean="0">
                <a:latin typeface="+mn-ea"/>
                <a:hlinkClick r:id="rId2"/>
              </a:rPr>
              <a:t>/</a:t>
            </a:r>
            <a:r>
              <a:rPr lang="ko-KR" altLang="en-US" dirty="0" err="1" smtClean="0">
                <a:latin typeface="+mn-ea"/>
              </a:rPr>
              <a:t>컨텍스트</a:t>
            </a:r>
            <a:r>
              <a:rPr lang="en-US" altLang="ko-KR" dirty="0" smtClean="0">
                <a:latin typeface="+mn-ea"/>
              </a:rPr>
              <a:t>/path/</a:t>
            </a:r>
            <a:r>
              <a:rPr lang="en-US" altLang="ko-KR" dirty="0" err="1" smtClean="0">
                <a:latin typeface="+mn-ea"/>
              </a:rPr>
              <a:t>MemberJoin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89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34088" y="4325742"/>
            <a:ext cx="3341979" cy="19536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7-2.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Parameter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Form</a:t>
            </a:r>
            <a:r>
              <a:rPr lang="ko-KR" altLang="en-US" sz="1100" dirty="0" smtClean="0">
                <a:latin typeface="+mn-ea"/>
              </a:rPr>
              <a:t>태그의 </a:t>
            </a:r>
            <a:r>
              <a:rPr lang="en-US" altLang="ko-KR" sz="1100" dirty="0" smtClean="0">
                <a:latin typeface="+mn-ea"/>
              </a:rPr>
              <a:t>submit </a:t>
            </a:r>
            <a:r>
              <a:rPr lang="ko-KR" altLang="en-US" sz="1100" dirty="0" smtClean="0">
                <a:latin typeface="+mn-ea"/>
              </a:rPr>
              <a:t>버튼을 클릭하여 데이터를 서버로 전송하면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해당파일</a:t>
            </a:r>
            <a:r>
              <a:rPr lang="en-US" altLang="ko-KR" sz="1100" dirty="0" smtClean="0">
                <a:latin typeface="+mn-ea"/>
              </a:rPr>
              <a:t>(Servlet)</a:t>
            </a:r>
            <a:r>
              <a:rPr lang="ko-KR" altLang="en-US" sz="1100" dirty="0" smtClean="0">
                <a:latin typeface="+mn-ea"/>
              </a:rPr>
              <a:t>에서는 </a:t>
            </a:r>
            <a:r>
              <a:rPr lang="en-US" altLang="ko-KR" sz="1100" dirty="0" err="1" smtClean="0">
                <a:latin typeface="+mn-ea"/>
              </a:rPr>
              <a:t>HttpServletRequest</a:t>
            </a:r>
            <a:r>
              <a:rPr lang="ko-KR" altLang="en-US" sz="1100" dirty="0" smtClean="0">
                <a:latin typeface="+mn-ea"/>
              </a:rPr>
              <a:t>객체를 이용하여 </a:t>
            </a:r>
            <a:r>
              <a:rPr lang="en-US" altLang="ko-KR" sz="1100" dirty="0" smtClean="0">
                <a:latin typeface="+mn-ea"/>
              </a:rPr>
              <a:t>Parameter</a:t>
            </a:r>
            <a:r>
              <a:rPr lang="ko-KR" altLang="en-US" sz="1100" dirty="0" smtClean="0">
                <a:latin typeface="+mn-ea"/>
              </a:rPr>
              <a:t>값을 얻을 수 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(jsp_7_1_ex1_formex)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82614" y="2060495"/>
            <a:ext cx="2813540" cy="204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파일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&lt;form&gt;</a:t>
            </a:r>
          </a:p>
          <a:p>
            <a:pPr algn="ctr"/>
            <a:r>
              <a:rPr lang="en-US" altLang="ko-KR" sz="1200" dirty="0" smtClean="0">
                <a:latin typeface="+mn-ea"/>
              </a:rPr>
              <a:t>&lt;input type=“submit” value=“</a:t>
            </a:r>
            <a:r>
              <a:rPr lang="ko-KR" altLang="en-US" sz="1200" dirty="0" smtClean="0">
                <a:latin typeface="+mn-ea"/>
              </a:rPr>
              <a:t>전송</a:t>
            </a:r>
            <a:r>
              <a:rPr lang="en-US" altLang="ko-KR" sz="1200" dirty="0" smtClean="0">
                <a:latin typeface="+mn-ea"/>
              </a:rPr>
              <a:t>”&gt;</a:t>
            </a:r>
          </a:p>
          <a:p>
            <a:pPr algn="ctr"/>
            <a:r>
              <a:rPr lang="en-US" altLang="ko-KR" sz="1200" dirty="0" smtClean="0">
                <a:latin typeface="+mn-ea"/>
              </a:rPr>
              <a:t>.</a:t>
            </a:r>
          </a:p>
          <a:p>
            <a:pPr algn="ctr"/>
            <a:r>
              <a:rPr lang="en-US" altLang="ko-KR" sz="1200" dirty="0" smtClean="0">
                <a:latin typeface="+mn-ea"/>
              </a:rPr>
              <a:t>.</a:t>
            </a:r>
          </a:p>
          <a:p>
            <a:pPr algn="ctr"/>
            <a:r>
              <a:rPr lang="en-US" altLang="ko-KR" sz="1200" dirty="0">
                <a:latin typeface="+mn-ea"/>
              </a:rPr>
              <a:t>.</a:t>
            </a:r>
            <a:endParaRPr lang="en-US" altLang="ko-KR" sz="1200" dirty="0" smtClean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&lt;/form&gt;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6386145" y="2060495"/>
            <a:ext cx="2813540" cy="204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Servlet </a:t>
            </a:r>
            <a:r>
              <a:rPr lang="ko-KR" altLang="en-US" dirty="0" smtClean="0">
                <a:latin typeface="+mn-ea"/>
              </a:rPr>
              <a:t>파일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sz="1200" dirty="0" err="1" smtClean="0">
                <a:latin typeface="+mn-ea"/>
              </a:rPr>
              <a:t>HttpServletRequest</a:t>
            </a:r>
            <a:r>
              <a:rPr lang="ko-KR" altLang="en-US" sz="1200" dirty="0" smtClean="0">
                <a:latin typeface="+mn-ea"/>
              </a:rPr>
              <a:t>객체</a:t>
            </a:r>
            <a:r>
              <a:rPr lang="ko-KR" altLang="en-US" sz="1200" dirty="0" smtClean="0"/>
              <a:t>를 이용하여</a:t>
            </a:r>
            <a:r>
              <a:rPr lang="en-US" altLang="ko-KR" sz="1200" dirty="0" smtClean="0"/>
              <a:t>,</a:t>
            </a:r>
          </a:p>
          <a:p>
            <a:pPr algn="ctr"/>
            <a:r>
              <a:rPr lang="en-US" altLang="ko-KR" sz="1200" dirty="0" smtClean="0">
                <a:latin typeface="+mn-ea"/>
              </a:rPr>
              <a:t>Parameter</a:t>
            </a:r>
            <a:r>
              <a:rPr lang="ko-KR" altLang="en-US" sz="1200" dirty="0" smtClean="0">
                <a:latin typeface="+mn-ea"/>
              </a:rPr>
              <a:t>값을 얻음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&lt;</a:t>
            </a:r>
            <a:r>
              <a:rPr lang="ko-KR" altLang="en-US" sz="1200" dirty="0" smtClean="0">
                <a:latin typeface="+mn-ea"/>
              </a:rPr>
              <a:t>관련 </a:t>
            </a:r>
            <a:r>
              <a:rPr lang="ko-KR" altLang="en-US" sz="1200" dirty="0" err="1" smtClean="0">
                <a:latin typeface="+mn-ea"/>
              </a:rPr>
              <a:t>메소드</a:t>
            </a:r>
            <a:r>
              <a:rPr lang="en-US" altLang="ko-KR" sz="1200" dirty="0" smtClean="0">
                <a:latin typeface="+mn-ea"/>
              </a:rPr>
              <a:t>&gt;</a:t>
            </a:r>
          </a:p>
          <a:p>
            <a:pPr algn="ctr"/>
            <a:r>
              <a:rPr lang="en-US" altLang="ko-KR" sz="1200" dirty="0" err="1" smtClean="0">
                <a:latin typeface="+mn-ea"/>
              </a:rPr>
              <a:t>getParameter</a:t>
            </a:r>
            <a:r>
              <a:rPr lang="en-US" altLang="ko-KR" sz="1200" dirty="0" smtClean="0">
                <a:latin typeface="+mn-ea"/>
              </a:rPr>
              <a:t>(name)</a:t>
            </a:r>
          </a:p>
          <a:p>
            <a:pPr algn="ctr"/>
            <a:r>
              <a:rPr lang="en-US" altLang="ko-KR" sz="1200" dirty="0" err="1" smtClean="0">
                <a:latin typeface="+mn-ea"/>
              </a:rPr>
              <a:t>getParameterValues</a:t>
            </a:r>
            <a:r>
              <a:rPr lang="en-US" altLang="ko-KR" sz="1200" dirty="0" smtClean="0">
                <a:latin typeface="+mn-ea"/>
              </a:rPr>
              <a:t>(name)</a:t>
            </a:r>
          </a:p>
          <a:p>
            <a:pPr algn="ctr"/>
            <a:r>
              <a:rPr lang="en-US" altLang="ko-KR" sz="1200" dirty="0" err="1" smtClean="0">
                <a:latin typeface="+mn-ea"/>
              </a:rPr>
              <a:t>getParameterNames</a:t>
            </a:r>
            <a:r>
              <a:rPr lang="en-US" altLang="ko-KR" sz="1200" dirty="0" smtClean="0">
                <a:latin typeface="+mn-ea"/>
              </a:rPr>
              <a:t>()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554414" y="3084921"/>
            <a:ext cx="1749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567076" y="2851027"/>
            <a:ext cx="721527" cy="2163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3190" y="4299366"/>
            <a:ext cx="4250826" cy="73995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2927839" y="4453034"/>
            <a:ext cx="896813" cy="3651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04083" y="4883125"/>
            <a:ext cx="2409092" cy="3651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824652" y="4547375"/>
            <a:ext cx="2479431" cy="49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39944" y="4880711"/>
            <a:ext cx="1157169" cy="36997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9857640" y="4871637"/>
            <a:ext cx="1321776" cy="3651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8730759" y="5067448"/>
            <a:ext cx="1093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86885" y="5442969"/>
            <a:ext cx="5283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GET</a:t>
            </a:r>
            <a:r>
              <a:rPr lang="ko-KR" altLang="en-US" smtClean="0"/>
              <a:t>시 복수값</a:t>
            </a:r>
            <a:r>
              <a:rPr lang="en-US" altLang="ko-KR" smtClean="0"/>
              <a:t>chexkbox</a:t>
            </a:r>
            <a:r>
              <a:rPr lang="ko-KR" altLang="en-US" smtClean="0"/>
              <a:t>값 보내는 방식 </a:t>
            </a:r>
            <a:r>
              <a:rPr lang="en-US" altLang="ko-KR" smtClean="0"/>
              <a:t>http</a:t>
            </a:r>
            <a:r>
              <a:rPr lang="en-US" altLang="ko-KR"/>
              <a:t>://localhost:8181/jspch07ex01/FormEx?name=kook&amp;id=kkk&amp;pw=1234&amp;hobby=read&amp;hobby=cook&amp;hobby=run&amp;major=eng&amp;protocol=ftp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49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7-3.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한글처리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Tomcat </a:t>
            </a:r>
            <a:r>
              <a:rPr lang="ko-KR" altLang="en-US" sz="1100" dirty="0" smtClean="0">
                <a:latin typeface="+mn-ea"/>
              </a:rPr>
              <a:t>서버의 기본 문자 처리 방식은 </a:t>
            </a:r>
            <a:r>
              <a:rPr lang="en-US" altLang="ko-KR" sz="1100" dirty="0" smtClean="0">
                <a:latin typeface="+mn-ea"/>
              </a:rPr>
              <a:t>IOS-8859-1 </a:t>
            </a:r>
            <a:r>
              <a:rPr lang="ko-KR" altLang="en-US" sz="1100" dirty="0" smtClean="0">
                <a:latin typeface="+mn-ea"/>
              </a:rPr>
              <a:t>방식 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따라서 개발자가 별도의 한글 </a:t>
            </a:r>
            <a:r>
              <a:rPr lang="ko-KR" altLang="en-US" sz="1100" dirty="0" err="1" smtClean="0">
                <a:latin typeface="+mn-ea"/>
              </a:rPr>
              <a:t>인코딩을</a:t>
            </a:r>
            <a:r>
              <a:rPr lang="ko-KR" altLang="en-US" sz="1100" dirty="0" smtClean="0">
                <a:latin typeface="+mn-ea"/>
              </a:rPr>
              <a:t> 하지 않으면 한들이 깨져 보이는 현상이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Get</a:t>
            </a:r>
            <a:r>
              <a:rPr lang="ko-KR" altLang="en-US" sz="1100" dirty="0" smtClean="0">
                <a:latin typeface="+mn-ea"/>
              </a:rPr>
              <a:t>방식과 </a:t>
            </a:r>
            <a:r>
              <a:rPr lang="en-US" altLang="ko-KR" sz="1100" dirty="0" smtClean="0">
                <a:latin typeface="+mn-ea"/>
              </a:rPr>
              <a:t>Post</a:t>
            </a:r>
            <a:r>
              <a:rPr lang="ko-KR" altLang="en-US" sz="1100" dirty="0" smtClean="0">
                <a:latin typeface="+mn-ea"/>
              </a:rPr>
              <a:t>방식에 따라서 한글처리 방식에 차이가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(jsp_7_3_ex1_encodingex)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7767" y="2438567"/>
            <a:ext cx="3681048" cy="1430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Get</a:t>
            </a:r>
            <a:r>
              <a:rPr lang="ko-KR" altLang="en-US" dirty="0" smtClean="0">
                <a:latin typeface="+mn-ea"/>
              </a:rPr>
              <a:t>방식 요청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&lt;server.xml </a:t>
            </a:r>
            <a:r>
              <a:rPr lang="ko-KR" altLang="en-US" sz="1200" dirty="0" smtClean="0">
                <a:latin typeface="+mn-ea"/>
              </a:rPr>
              <a:t>수정</a:t>
            </a:r>
            <a:r>
              <a:rPr lang="en-US" altLang="ko-KR" sz="1200" dirty="0" smtClean="0">
                <a:latin typeface="+mn-ea"/>
              </a:rPr>
              <a:t>&gt;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474067" y="2438567"/>
            <a:ext cx="3681048" cy="1430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Post</a:t>
            </a:r>
            <a:r>
              <a:rPr lang="ko-KR" altLang="en-US" dirty="0" smtClean="0">
                <a:latin typeface="+mn-ea"/>
              </a:rPr>
              <a:t>방식 요청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&lt;</a:t>
            </a:r>
            <a:r>
              <a:rPr lang="en-US" altLang="ko-KR" sz="1200" dirty="0" err="1" smtClean="0">
                <a:latin typeface="+mn-ea"/>
              </a:rPr>
              <a:t>request.setCharacterEncoding</a:t>
            </a:r>
            <a:r>
              <a:rPr lang="en-US" altLang="ko-KR" sz="1200" dirty="0" smtClean="0">
                <a:latin typeface="+mn-ea"/>
              </a:rPr>
              <a:t>() </a:t>
            </a:r>
            <a:r>
              <a:rPr lang="ko-KR" altLang="en-US" sz="1200" dirty="0" err="1" smtClean="0">
                <a:latin typeface="+mn-ea"/>
              </a:rPr>
              <a:t>메소드</a:t>
            </a:r>
            <a:r>
              <a:rPr lang="ko-KR" altLang="en-US" sz="1200" dirty="0" smtClean="0">
                <a:latin typeface="+mn-ea"/>
              </a:rPr>
              <a:t> 이용</a:t>
            </a:r>
            <a:r>
              <a:rPr lang="en-US" altLang="ko-KR" sz="1200" dirty="0" smtClean="0">
                <a:latin typeface="+mn-ea"/>
              </a:rPr>
              <a:t>&gt;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008" y="4674509"/>
            <a:ext cx="10475464" cy="2836713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656740" y="4211244"/>
            <a:ext cx="1739414" cy="3651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4067" y="4000134"/>
            <a:ext cx="3686175" cy="115252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721717" y="4769922"/>
            <a:ext cx="3028952" cy="3651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7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24526" y="1836367"/>
            <a:ext cx="72382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&lt;Connector </a:t>
            </a:r>
            <a:r>
              <a:rPr lang="en-US" altLang="ko-KR" i="1" dirty="0" err="1"/>
              <a:t>connectionTimeout</a:t>
            </a:r>
            <a:r>
              <a:rPr lang="en-US" altLang="ko-KR" i="1" dirty="0"/>
              <a:t>="20000" port="8181" protocol="HTTP/1.1" </a:t>
            </a:r>
            <a:r>
              <a:rPr lang="en-US" altLang="ko-KR" i="1" dirty="0" err="1"/>
              <a:t>redirectPort</a:t>
            </a:r>
            <a:r>
              <a:rPr lang="en-US" altLang="ko-KR" i="1" dirty="0"/>
              <a:t>="8443"/&gt;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에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 err="1">
                <a:latin typeface="+mn-ea"/>
              </a:rPr>
              <a:t>URIEncoding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>
                <a:latin typeface="+mn-ea"/>
              </a:rPr>
              <a:t>= </a:t>
            </a:r>
            <a:r>
              <a:rPr lang="en-US" altLang="ko-KR" smtClean="0">
                <a:latin typeface="+mn-ea"/>
              </a:rPr>
              <a:t>“</a:t>
            </a:r>
            <a:r>
              <a:rPr lang="en-US" altLang="ko-KR" smtClean="0">
                <a:latin typeface="+mn-ea"/>
              </a:rPr>
              <a:t>UTF-8</a:t>
            </a:r>
            <a:r>
              <a:rPr lang="en-US" altLang="ko-KR" smtClean="0">
                <a:latin typeface="+mn-ea"/>
              </a:rPr>
              <a:t>”</a:t>
            </a:r>
            <a:r>
              <a:rPr lang="ko-KR" altLang="en-US">
                <a:latin typeface="+mn-ea"/>
              </a:rPr>
              <a:t>을 </a:t>
            </a:r>
            <a:r>
              <a:rPr lang="ko-KR" altLang="en-US" smtClean="0">
                <a:latin typeface="+mn-ea"/>
              </a:rPr>
              <a:t>추가해줌</a:t>
            </a:r>
            <a:r>
              <a:rPr lang="en-US" altLang="ko-KR" smtClean="0">
                <a:latin typeface="+mn-ea"/>
              </a:rPr>
              <a:t/>
            </a:r>
            <a:br>
              <a:rPr lang="en-US" altLang="ko-KR" smtClean="0">
                <a:latin typeface="+mn-ea"/>
              </a:rPr>
            </a:br>
            <a:r>
              <a:rPr lang="en-US" altLang="ko-KR" smtClean="0">
                <a:latin typeface="+mn-ea"/>
              </a:rPr>
              <a:t/>
            </a:r>
            <a:br>
              <a:rPr lang="en-US" altLang="ko-KR" smtClean="0">
                <a:latin typeface="+mn-ea"/>
              </a:rPr>
            </a:br>
            <a:r>
              <a:rPr lang="ko-KR" altLang="en-US" smtClean="0">
                <a:latin typeface="+mn-ea"/>
              </a:rPr>
              <a:t>추가는</a:t>
            </a:r>
            <a:r>
              <a:rPr lang="en-US" altLang="ko-KR" smtClean="0">
                <a:latin typeface="+mn-ea"/>
              </a:rPr>
              <a:t> server.xml</a:t>
            </a:r>
            <a:r>
              <a:rPr lang="ko-KR" altLang="en-US" smtClean="0">
                <a:latin typeface="+mn-ea"/>
              </a:rPr>
              <a:t>에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32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690</Words>
  <Application>Microsoft Office PowerPoint</Application>
  <PresentationFormat>와이드스크린</PresentationFormat>
  <Paragraphs>97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594</cp:revision>
  <dcterms:created xsi:type="dcterms:W3CDTF">2014-12-01T08:37:15Z</dcterms:created>
  <dcterms:modified xsi:type="dcterms:W3CDTF">2021-11-03T08:56:10Z</dcterms:modified>
</cp:coreProperties>
</file>