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17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베이스의 개요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기본적인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 익히기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  <a:r>
              <a:rPr lang="ko-KR" altLang="en-US" sz="1100" dirty="0">
                <a:latin typeface="+mn-ea"/>
              </a:rPr>
              <a:t>은 데이터 베이스를 관리하기 </a:t>
            </a:r>
            <a:r>
              <a:rPr lang="ko-KR" altLang="en-US" sz="1100">
                <a:latin typeface="+mn-ea"/>
              </a:rPr>
              <a:t>위한 무료 툴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685" y="2630511"/>
            <a:ext cx="5445274" cy="32593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4833" y="3154000"/>
            <a:ext cx="1613647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7506" y="4447322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5044" y="2630511"/>
            <a:ext cx="5005828" cy="325528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45044" y="4303886"/>
            <a:ext cx="2842918" cy="505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5044" y="4809389"/>
            <a:ext cx="2842918" cy="50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관리자 계정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3959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scott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계정 생성 및 권한 설정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비밀번호 </a:t>
            </a:r>
            <a:r>
              <a:rPr lang="en-US" altLang="ko-KR" sz="1100" dirty="0">
                <a:latin typeface="+mn-ea"/>
              </a:rPr>
              <a:t>: tiger)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939B9-E5C3-4E75-B0BD-8AD96547CD57}"/>
              </a:ext>
            </a:extLst>
          </p:cNvPr>
          <p:cNvSpPr txBox="1"/>
          <p:nvPr/>
        </p:nvSpPr>
        <p:spPr>
          <a:xfrm>
            <a:off x="838200" y="6134040"/>
            <a:ext cx="451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Scott</a:t>
            </a:r>
            <a:r>
              <a:rPr lang="ko-KR" altLang="en-US" dirty="0"/>
              <a:t>생성시 이미 있는 것으로 나오면</a:t>
            </a:r>
            <a:br>
              <a:rPr lang="en-US" altLang="ko-KR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ACCOUNT UNLOCK;</a:t>
            </a:r>
            <a:br>
              <a:rPr lang="en-US" altLang="ko-KR" sz="1800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IDENTIFIED BY tiger;</a:t>
            </a:r>
            <a:br>
              <a:rPr lang="en-US" altLang="ko-KR" sz="1800" dirty="0"/>
            </a:br>
            <a:r>
              <a:rPr lang="en-US" altLang="ko-KR" sz="1800" dirty="0"/>
              <a:t>GRANT CONNECT,RESOURCE TO SCOTT; 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57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20" y="2630511"/>
            <a:ext cx="4956163" cy="32173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  <a:r>
              <a:rPr lang="ko-KR" altLang="en-US" sz="1100" dirty="0">
                <a:latin typeface="+mn-ea"/>
              </a:rPr>
              <a:t>은 데이터 베이스를 관리하기 위한 </a:t>
            </a:r>
            <a:r>
              <a:rPr lang="ko-KR" altLang="en-US" sz="1100" dirty="0" err="1">
                <a:latin typeface="+mn-ea"/>
              </a:rPr>
              <a:t>무료툴</a:t>
            </a:r>
            <a:r>
              <a:rPr lang="ko-KR" altLang="en-US" sz="1100" dirty="0">
                <a:latin typeface="+mn-ea"/>
              </a:rPr>
              <a:t>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0120" y="4413201"/>
            <a:ext cx="1957904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0120" y="3952323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scott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계정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CF2D-88A4-4FFF-B879-5AE7C5598334}"/>
              </a:ext>
            </a:extLst>
          </p:cNvPr>
          <p:cNvSpPr txBox="1"/>
          <p:nvPr/>
        </p:nvSpPr>
        <p:spPr>
          <a:xfrm>
            <a:off x="6015404" y="2360826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Sysdba</a:t>
            </a:r>
            <a:r>
              <a:rPr lang="ko-KR" altLang="en-US" sz="1800" dirty="0"/>
              <a:t>는</a:t>
            </a:r>
            <a:br>
              <a:rPr lang="en-US" altLang="ko-KR" sz="1800" dirty="0"/>
            </a:br>
            <a:r>
              <a:rPr lang="en-US" altLang="ko-KR" sz="1800" dirty="0"/>
              <a:t>sys as </a:t>
            </a:r>
            <a:r>
              <a:rPr lang="en-US" altLang="ko-KR" sz="1800" dirty="0" err="1"/>
              <a:t>sysdba</a:t>
            </a:r>
            <a:r>
              <a:rPr lang="ko-KR" altLang="en-US" sz="1800" dirty="0"/>
              <a:t>를 </a:t>
            </a:r>
            <a:r>
              <a:rPr lang="en-US" altLang="ko-KR" sz="1800" dirty="0"/>
              <a:t>id</a:t>
            </a:r>
            <a:r>
              <a:rPr lang="ko-KR" altLang="en-US" sz="1800" dirty="0"/>
              <a:t>로 함</a:t>
            </a:r>
            <a:endParaRPr lang="en-US" altLang="ko-KR" sz="1800" dirty="0"/>
          </a:p>
          <a:p>
            <a:r>
              <a:rPr lang="en-US" altLang="ko-KR" sz="1800" dirty="0" err="1"/>
              <a:t>cmd</a:t>
            </a:r>
            <a:r>
              <a:rPr lang="ko-KR" altLang="en-US" sz="1800" dirty="0"/>
              <a:t>에서 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sqlplus</a:t>
            </a:r>
            <a:r>
              <a:rPr lang="en-US" altLang="ko-KR" sz="1800" b="1" dirty="0"/>
              <a:t> / as </a:t>
            </a:r>
            <a:r>
              <a:rPr lang="en-US" altLang="ko-KR" sz="1800" b="1" dirty="0" err="1"/>
              <a:t>sysdba</a:t>
            </a:r>
            <a:r>
              <a:rPr lang="ko-KR" altLang="en-US" sz="1800" b="1" dirty="0"/>
              <a:t>로 접속</a:t>
            </a:r>
            <a:r>
              <a:rPr lang="en-US" altLang="ko-KR" sz="1800" b="1" dirty="0"/>
              <a:t>(pw</a:t>
            </a:r>
            <a:r>
              <a:rPr lang="ko-KR" altLang="en-US" sz="1800" b="1" dirty="0"/>
              <a:t>없이 접속</a:t>
            </a:r>
            <a:r>
              <a:rPr lang="en-US" altLang="ko-KR" sz="1800" b="1" dirty="0"/>
              <a:t>)</a:t>
            </a:r>
          </a:p>
          <a:p>
            <a:r>
              <a:rPr lang="en-US" altLang="ko-KR" sz="1800" dirty="0" err="1"/>
              <a:t>sqlplus</a:t>
            </a:r>
            <a:r>
              <a:rPr lang="en-US" altLang="ko-KR" sz="1800" dirty="0"/>
              <a:t> /</a:t>
            </a:r>
            <a:r>
              <a:rPr lang="en-US" altLang="ko-KR" sz="1800" dirty="0" err="1"/>
              <a:t>nolog</a:t>
            </a:r>
            <a:r>
              <a:rPr lang="ko-KR" altLang="en-US" sz="1800" dirty="0"/>
              <a:t>도 </a:t>
            </a:r>
            <a:r>
              <a:rPr lang="en-US" altLang="ko-KR" sz="1800" dirty="0" err="1"/>
              <a:t>sqlplus</a:t>
            </a:r>
            <a:r>
              <a:rPr lang="en-US" altLang="ko-KR" sz="1800" dirty="0"/>
              <a:t> / as </a:t>
            </a:r>
            <a:r>
              <a:rPr lang="en-US" altLang="ko-KR" sz="1800" dirty="0" err="1"/>
              <a:t>sysdba</a:t>
            </a:r>
            <a:r>
              <a:rPr lang="ko-KR" altLang="en-US" sz="1800" dirty="0"/>
              <a:t>처럼 접속</a:t>
            </a:r>
          </a:p>
        </p:txBody>
      </p:sp>
    </p:spTree>
    <p:extLst>
      <p:ext uri="{BB962C8B-B14F-4D97-AF65-F5344CB8AC3E}">
        <p14:creationId xmlns:p14="http://schemas.microsoft.com/office/powerpoint/2010/main" val="92468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2594860"/>
            <a:ext cx="3479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테이블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데이터를 저장하는 단위 그룹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2856470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2856470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create table </a:t>
            </a:r>
            <a:r>
              <a:rPr lang="ko-KR" altLang="en-US" sz="1100" dirty="0" err="1">
                <a:latin typeface="+mn-ea"/>
              </a:rPr>
              <a:t>테이블명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컬럼명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자료형</a:t>
            </a:r>
            <a:r>
              <a:rPr lang="en-US" altLang="ko-KR" sz="1100" dirty="0">
                <a:latin typeface="+mn-ea"/>
              </a:rPr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기본적인 </a:t>
            </a:r>
            <a:r>
              <a:rPr lang="en-US" altLang="ko-KR" sz="1100" dirty="0">
                <a:latin typeface="+mn-ea"/>
              </a:rPr>
              <a:t>SQL(Structured Query Language)</a:t>
            </a:r>
            <a:r>
              <a:rPr lang="ko-KR" altLang="en-US" sz="1100" dirty="0">
                <a:latin typeface="+mn-ea"/>
              </a:rPr>
              <a:t>문을 학습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학습하는 가장 좋은 방법은 예제와 실무에서 프로젝트를 통한 학습방법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여기에서는 기본적인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익히고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예제를 통해서 학습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서점에 가면 아주 두꺼운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관련 서적들이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개인적으로는 그런 류의 책을 처음부터 학습하는 것은 그다지 좋지 못한 거 같습니다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이유는 처음 데이터 베이스를 접하는 개발자 입장에서는 내용이 너무 어렵습니다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하지만 절대 오해는 하지 마세요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그런 류의 책이 나쁘다는 것은 절대 아닙니다</a:t>
            </a:r>
            <a:r>
              <a:rPr lang="en-US" altLang="ko-KR" sz="1100" dirty="0">
                <a:latin typeface="+mn-ea"/>
              </a:rPr>
              <a:t>.^^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3349" y="3737090"/>
            <a:ext cx="3743325" cy="20002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21627" y="3895488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9670" y="4211515"/>
            <a:ext cx="147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3530" y="4080710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+mn-ea"/>
              </a:rPr>
              <a:t>컬럼명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46685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818" y="5980208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+mn-ea"/>
              </a:rPr>
              <a:t>자료형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6284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417" y="5969179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사이즈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1469" y="3737090"/>
            <a:ext cx="2684493" cy="8156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u="sng" dirty="0" err="1">
                <a:latin typeface="+mn-ea"/>
              </a:rPr>
              <a:t>자료형</a:t>
            </a:r>
            <a:endParaRPr lang="en-US" altLang="ko-KR" sz="1400" b="1" u="sng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number : </a:t>
            </a:r>
            <a:r>
              <a:rPr lang="ko-KR" altLang="en-US" sz="1100" dirty="0">
                <a:latin typeface="+mn-ea"/>
              </a:rPr>
              <a:t>수치 </a:t>
            </a:r>
            <a:r>
              <a:rPr lang="ko-KR" altLang="en-US" sz="1100" dirty="0" err="1">
                <a:latin typeface="+mn-ea"/>
              </a:rPr>
              <a:t>데이터형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char : </a:t>
            </a:r>
            <a:r>
              <a:rPr lang="ko-KR" altLang="en-US" sz="1100" dirty="0">
                <a:latin typeface="+mn-ea"/>
              </a:rPr>
              <a:t>고정 문자열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varchar2 : </a:t>
            </a:r>
            <a:r>
              <a:rPr lang="ko-KR" altLang="en-US" sz="1100" dirty="0">
                <a:latin typeface="+mn-ea"/>
              </a:rPr>
              <a:t>가변길이 문자열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67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162" y="2333625"/>
            <a:ext cx="7305675" cy="2190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테이블 검색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Select * from tab;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08034" y="2338934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16723" y="3604848"/>
            <a:ext cx="52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8023" y="3475018"/>
            <a:ext cx="102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+mn-ea"/>
              </a:rPr>
              <a:t>테이블 이름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91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722" y="2199453"/>
            <a:ext cx="7962900" cy="3943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추가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Insert into </a:t>
            </a:r>
            <a:r>
              <a:rPr lang="ko-KR" altLang="en-US" sz="1100" dirty="0">
                <a:latin typeface="+mn-ea"/>
              </a:rPr>
              <a:t>테이블이름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, ….. 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values (</a:t>
            </a:r>
            <a:r>
              <a:rPr lang="ko-KR" altLang="en-US" sz="1100" dirty="0">
                <a:latin typeface="+mn-ea"/>
              </a:rPr>
              <a:t>데이터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데이터</a:t>
            </a:r>
            <a:r>
              <a:rPr lang="en-US" altLang="ko-KR" sz="1100" dirty="0">
                <a:latin typeface="+mn-ea"/>
              </a:rPr>
              <a:t>, ….);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6721" y="2220766"/>
            <a:ext cx="7728441" cy="4538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6722" y="5065923"/>
            <a:ext cx="1310056" cy="2989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7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5854" y="2447681"/>
            <a:ext cx="4019550" cy="2714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검색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select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from </a:t>
            </a:r>
            <a:r>
              <a:rPr lang="ko-KR" altLang="en-US" sz="1100" dirty="0">
                <a:latin typeface="+mn-ea"/>
              </a:rPr>
              <a:t>테이블이름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3040761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3389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1027" y="2421176"/>
            <a:ext cx="4857750" cy="3524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삭제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delete from </a:t>
            </a:r>
            <a:r>
              <a:rPr lang="ko-KR" altLang="en-US" sz="1100" dirty="0">
                <a:latin typeface="+mn-ea"/>
              </a:rPr>
              <a:t>테이블이름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조건</a:t>
            </a:r>
            <a:r>
              <a:rPr lang="en-US" altLang="ko-KR" sz="1100">
                <a:latin typeface="+mn-ea"/>
              </a:rPr>
              <a:t>)   </a:t>
            </a:r>
            <a:r>
              <a:rPr lang="ko-KR" altLang="en-US" sz="1100">
                <a:latin typeface="+mn-ea"/>
              </a:rPr>
              <a:t>조건은 </a:t>
            </a:r>
            <a:r>
              <a:rPr lang="en-US" altLang="ko-KR" sz="1100">
                <a:latin typeface="+mn-ea"/>
              </a:rPr>
              <a:t>where </a:t>
            </a:r>
            <a:r>
              <a:rPr lang="ko-KR" altLang="en-US" sz="1100">
                <a:latin typeface="+mn-ea"/>
              </a:rPr>
              <a:t>컬러명</a:t>
            </a:r>
            <a:r>
              <a:rPr lang="en-US" altLang="ko-KR" sz="1100">
                <a:latin typeface="+mn-ea"/>
              </a:rPr>
              <a:t>=‘</a:t>
            </a:r>
            <a:r>
              <a:rPr lang="ko-KR" altLang="en-US" sz="1100">
                <a:latin typeface="+mn-ea"/>
              </a:rPr>
              <a:t>값</a:t>
            </a:r>
            <a:r>
              <a:rPr lang="en-US" altLang="ko-KR" sz="1100">
                <a:latin typeface="+mn-ea"/>
              </a:rPr>
              <a:t>‘;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4320304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2" y="2408753"/>
            <a:ext cx="4800600" cy="184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변경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update </a:t>
            </a:r>
            <a:r>
              <a:rPr lang="ko-KR" altLang="en-US" sz="1100" dirty="0">
                <a:latin typeface="+mn-ea"/>
              </a:rPr>
              <a:t>테이블이름 </a:t>
            </a:r>
            <a:r>
              <a:rPr lang="en-US" altLang="ko-KR" sz="1100" dirty="0">
                <a:latin typeface="+mn-ea"/>
              </a:rPr>
              <a:t>set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=</a:t>
            </a:r>
            <a:r>
              <a:rPr lang="ko-KR" altLang="en-US" sz="1100" dirty="0">
                <a:latin typeface="+mn-ea"/>
              </a:rPr>
              <a:t>값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=</a:t>
            </a:r>
            <a:r>
              <a:rPr lang="ko-KR" altLang="en-US" sz="1100" dirty="0">
                <a:latin typeface="+mn-ea"/>
              </a:rPr>
              <a:t>값</a:t>
            </a:r>
            <a:r>
              <a:rPr lang="en-US" altLang="ko-KR" sz="1100" dirty="0">
                <a:latin typeface="+mn-ea"/>
              </a:rPr>
              <a:t>, …. </a:t>
            </a:r>
            <a:r>
              <a:rPr lang="ko-KR" altLang="en-US" sz="1100" dirty="0">
                <a:latin typeface="+mn-ea"/>
              </a:rPr>
              <a:t>조건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8175" y="3537743"/>
            <a:ext cx="4601658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3663" y="2408753"/>
            <a:ext cx="4333875" cy="2419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44413" y="3979666"/>
            <a:ext cx="1670889" cy="8484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60025" y="3745523"/>
            <a:ext cx="1046284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74125" y="3780102"/>
            <a:ext cx="2532184" cy="4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4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297" y="2208174"/>
            <a:ext cx="6384112" cy="3085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테이블 삭제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drop table </a:t>
            </a:r>
            <a:r>
              <a:rPr lang="ko-KR" altLang="en-US" sz="1100" dirty="0">
                <a:latin typeface="+mn-ea"/>
              </a:rPr>
              <a:t>테이블이름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8746" y="3759103"/>
            <a:ext cx="2300829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 베이스의 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우리는 아침에 일어나서 저녁에 잠자리에 들 때까지 많은 데이터를 이용해서 생활합니다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/>
              <a:t>지하철 배차시간</a:t>
            </a:r>
            <a:r>
              <a:rPr lang="en-US" altLang="ko-KR" sz="1100" dirty="0"/>
              <a:t>, </a:t>
            </a:r>
            <a:r>
              <a:rPr lang="ko-KR" altLang="en-US" sz="1100" dirty="0"/>
              <a:t>회사 출퇴근 기록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스마트폰의</a:t>
            </a:r>
            <a:r>
              <a:rPr lang="ko-KR" altLang="en-US" sz="1100" dirty="0"/>
              <a:t> 달력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북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메시지함</a:t>
            </a:r>
            <a:r>
              <a:rPr lang="en-US" altLang="ko-KR" sz="1100" dirty="0"/>
              <a:t>, </a:t>
            </a:r>
            <a:r>
              <a:rPr lang="ko-KR" altLang="en-US" sz="1100" dirty="0"/>
              <a:t>등등</a:t>
            </a:r>
            <a:r>
              <a:rPr lang="en-US" altLang="ko-KR" sz="1100" dirty="0"/>
              <a:t>…. </a:t>
            </a:r>
            <a:r>
              <a:rPr lang="ko-KR" altLang="en-US" sz="1100" dirty="0"/>
              <a:t>수없이 다양하고 많은 데이터를 이용해서 생활하고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심지어는 취침 중에도 </a:t>
            </a:r>
            <a:r>
              <a:rPr lang="ko-KR" altLang="en-US" sz="1100" dirty="0" err="1"/>
              <a:t>알람</a:t>
            </a:r>
            <a:r>
              <a:rPr lang="ko-KR" altLang="en-US" sz="1100" dirty="0"/>
              <a:t> 데이터에 의존해서 생활합니다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이러한 많은 데이터를 관리하기 위한 수단으로 데이터 베이스가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데이터 베이스는 데이터의 추가</a:t>
            </a:r>
            <a:r>
              <a:rPr lang="en-US" altLang="ko-KR" sz="1100" dirty="0"/>
              <a:t>, 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검색</a:t>
            </a:r>
            <a:r>
              <a:rPr lang="en-US" altLang="ko-KR" sz="1100"/>
              <a:t>, </a:t>
            </a:r>
            <a:r>
              <a:rPr lang="ko-KR" altLang="en-US" sz="1100"/>
              <a:t>이동</a:t>
            </a:r>
            <a:r>
              <a:rPr lang="en-US" altLang="ko-KR" sz="1100"/>
              <a:t>,</a:t>
            </a:r>
            <a:r>
              <a:rPr lang="ko-KR" altLang="en-US" sz="1100"/>
              <a:t>수정 </a:t>
            </a:r>
            <a:r>
              <a:rPr lang="ko-KR" altLang="en-US" sz="1100" dirty="0"/>
              <a:t>등의 기능이 쉽게 되어 있어</a:t>
            </a:r>
            <a:r>
              <a:rPr lang="en-US" altLang="ko-KR" sz="1100" dirty="0"/>
              <a:t> </a:t>
            </a:r>
            <a:r>
              <a:rPr lang="ko-KR" altLang="en-US" sz="1100" dirty="0"/>
              <a:t>사용자로 하여금 원하는 데이터를 빠른 시간 내에 이용할 수 있게 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>
                <a:latin typeface="+mn-ea"/>
              </a:rPr>
              <a:t>그리고 데이터 베이스를 관리하는 도구가 </a:t>
            </a:r>
            <a:r>
              <a:rPr lang="en-US" altLang="ko-KR" sz="1100" dirty="0">
                <a:latin typeface="+mn-ea"/>
              </a:rPr>
              <a:t>DBMS(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en-US" altLang="ko-KR" sz="1100" dirty="0">
                <a:latin typeface="+mn-ea"/>
              </a:rPr>
              <a:t> Management System, </a:t>
            </a:r>
            <a:r>
              <a:rPr lang="ko-KR" altLang="en-US" sz="1100" dirty="0">
                <a:latin typeface="+mn-ea"/>
              </a:rPr>
              <a:t>데이터 베이스 관리 시스템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DBMS</a:t>
            </a:r>
            <a:r>
              <a:rPr lang="ko-KR" altLang="en-US" sz="1100" dirty="0">
                <a:latin typeface="+mn-ea"/>
              </a:rPr>
              <a:t>는 언어와 데이터 베이스를 연결해 주는 도구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일반적으로 데이터 베이스와 동일시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DBMS</a:t>
            </a:r>
            <a:r>
              <a:rPr lang="ko-KR" altLang="en-US" sz="1100" dirty="0">
                <a:latin typeface="+mn-ea"/>
              </a:rPr>
              <a:t>는 종류가 다양하며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그 중에서도 가장 많이 </a:t>
            </a:r>
            <a:r>
              <a:rPr lang="ko-KR" altLang="en-US" sz="1100">
                <a:latin typeface="+mn-ea"/>
              </a:rPr>
              <a:t>사용하는 것이 관계형  </a:t>
            </a:r>
            <a:r>
              <a:rPr lang="en-US" altLang="ko-KR" sz="1100" dirty="0">
                <a:latin typeface="+mn-ea"/>
              </a:rPr>
              <a:t>RDBMS(Relational 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en-US" altLang="ko-KR" sz="1100" dirty="0">
                <a:latin typeface="+mn-ea"/>
              </a:rPr>
              <a:t> Management System)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 </a:t>
            </a:r>
            <a:r>
              <a:rPr lang="en-US" altLang="ko-KR" sz="1100" dirty="0">
                <a:latin typeface="+mn-ea"/>
              </a:rPr>
              <a:t>RDBMS</a:t>
            </a:r>
            <a:r>
              <a:rPr lang="ko-KR" altLang="en-US" sz="1100" dirty="0">
                <a:latin typeface="+mn-ea"/>
              </a:rPr>
              <a:t>중에서 가장 유명한 것이 </a:t>
            </a:r>
            <a:r>
              <a:rPr lang="ko-KR" altLang="en-US" sz="1100" dirty="0" err="1">
                <a:latin typeface="+mn-ea"/>
              </a:rPr>
              <a:t>오라클</a:t>
            </a:r>
            <a:r>
              <a:rPr lang="en-US" altLang="ko-KR" sz="1100" dirty="0">
                <a:latin typeface="+mn-ea"/>
              </a:rPr>
              <a:t>(Oracle)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우리는 앞으로 </a:t>
            </a:r>
            <a:r>
              <a:rPr lang="ko-KR" altLang="en-US" sz="1100" dirty="0" err="1">
                <a:latin typeface="+mn-ea"/>
              </a:rPr>
              <a:t>오라클을</a:t>
            </a:r>
            <a:r>
              <a:rPr lang="ko-KR" altLang="en-US" sz="1100" dirty="0">
                <a:latin typeface="+mn-ea"/>
              </a:rPr>
              <a:t> 사용 </a:t>
            </a:r>
            <a:r>
              <a:rPr lang="ko-KR" altLang="en-US" sz="1100">
                <a:latin typeface="+mn-ea"/>
              </a:rPr>
              <a:t>합니다</a:t>
            </a:r>
            <a:r>
              <a:rPr lang="en-US" altLang="ko-KR" sz="1100">
                <a:latin typeface="+mn-ea"/>
              </a:rPr>
              <a:t>.(My SQL,SQL Server…)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빅데이터에 적합한  </a:t>
            </a:r>
            <a:r>
              <a:rPr lang="en-US" altLang="ko-KR" sz="1100">
                <a:latin typeface="+mn-ea"/>
              </a:rPr>
              <a:t>NOSQL DBMS</a:t>
            </a:r>
            <a:r>
              <a:rPr lang="ko-KR" altLang="en-US" sz="1100">
                <a:latin typeface="+mn-ea"/>
              </a:rPr>
              <a:t>인 </a:t>
            </a:r>
            <a:r>
              <a:rPr lang="en-US" altLang="ko-KR" sz="1100">
                <a:latin typeface="+mn-ea"/>
              </a:rPr>
              <a:t>MONGODB </a:t>
            </a:r>
            <a:r>
              <a:rPr lang="ko-KR" altLang="en-US" sz="1100">
                <a:latin typeface="+mn-ea"/>
              </a:rPr>
              <a:t>등이 있음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79179" y="3173505"/>
            <a:ext cx="9090211" cy="2868705"/>
            <a:chOff x="1479179" y="3173505"/>
            <a:chExt cx="9090211" cy="2868705"/>
          </a:xfrm>
        </p:grpSpPr>
        <p:sp>
          <p:nvSpPr>
            <p:cNvPr id="6" name="직사각형 5"/>
            <p:cNvSpPr/>
            <p:nvPr/>
          </p:nvSpPr>
          <p:spPr>
            <a:xfrm>
              <a:off x="1479179" y="3173505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응용프로그램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79179" y="4204446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응용프로그램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79179" y="5235387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응용프로그램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58873" y="4204445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DBMS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38567" y="4204444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DataBase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stCxn id="6" idx="3"/>
              <a:endCxn id="23" idx="1"/>
            </p:cNvCxnSpPr>
            <p:nvPr/>
          </p:nvCxnSpPr>
          <p:spPr>
            <a:xfrm>
              <a:off x="3810002" y="3576917"/>
              <a:ext cx="1048871" cy="10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3"/>
              <a:endCxn id="23" idx="1"/>
            </p:cNvCxnSpPr>
            <p:nvPr/>
          </p:nvCxnSpPr>
          <p:spPr>
            <a:xfrm flipV="1">
              <a:off x="3810002" y="4607857"/>
              <a:ext cx="1048871" cy="1030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1" idx="3"/>
              <a:endCxn id="23" idx="1"/>
            </p:cNvCxnSpPr>
            <p:nvPr/>
          </p:nvCxnSpPr>
          <p:spPr>
            <a:xfrm flipV="1">
              <a:off x="3810002" y="4607857"/>
              <a:ext cx="10488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7189696" y="4607855"/>
              <a:ext cx="10488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479179" y="6266328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Jsp,servlet,java</a:t>
            </a:r>
            <a:r>
              <a:rPr lang="ko-KR" altLang="en-US"/>
              <a:t>프로그램</a:t>
            </a:r>
            <a:r>
              <a:rPr lang="en-US" altLang="ko-KR"/>
              <a:t>(CRUD</a:t>
            </a:r>
            <a:r>
              <a:rPr lang="ko-KR" altLang="en-US"/>
              <a:t>작업</a:t>
            </a:r>
            <a:r>
              <a:rPr lang="en-US" altLang="ko-KR"/>
              <a:t>-</a:t>
            </a:r>
            <a:r>
              <a:rPr lang="ko-KR" altLang="en-US"/>
              <a:t>생성</a:t>
            </a:r>
            <a:r>
              <a:rPr lang="en-US" altLang="ko-KR"/>
              <a:t>,</a:t>
            </a:r>
            <a:r>
              <a:rPr lang="ko-KR" altLang="en-US"/>
              <a:t>검색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21" y="1769232"/>
            <a:ext cx="7138533" cy="4406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hlinkClick r:id="rId3"/>
              </a:rPr>
              <a:t>http://www.oracle.com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접속 후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099" y="2335741"/>
            <a:ext cx="740309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1554" y="1704679"/>
            <a:ext cx="4486984" cy="1117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920" y="1704679"/>
            <a:ext cx="5667375" cy="4124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다운로드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1577" y="2424231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5873" y="4670903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23870" y="2294243"/>
            <a:ext cx="83574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1877807"/>
            <a:ext cx="4981575" cy="2276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다운로드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008" y="2775733"/>
            <a:ext cx="1771224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5404" y="1877807"/>
            <a:ext cx="4648200" cy="1114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42182" y="2033398"/>
            <a:ext cx="395890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5404" y="3618437"/>
            <a:ext cx="3447893" cy="2920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84258" y="3908695"/>
            <a:ext cx="1170040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1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08" y="1781711"/>
            <a:ext cx="4061114" cy="1835727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62442"/>
              </p:ext>
            </p:extLst>
          </p:nvPr>
        </p:nvGraphicFramePr>
        <p:xfrm>
          <a:off x="5660269" y="1781711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4" imgW="6514286" imgH="5028571" progId="">
                  <p:embed/>
                </p:oleObj>
              </mc:Choice>
              <mc:Fallback>
                <p:oleObj name="Image" r:id="rId4" imgW="6514286" imgH="5028571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269" y="1781711"/>
                        <a:ext cx="4448816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93420"/>
              </p:ext>
            </p:extLst>
          </p:nvPr>
        </p:nvGraphicFramePr>
        <p:xfrm>
          <a:off x="677008" y="1769232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Image" r:id="rId3" imgW="6514286" imgH="5028571" progId="">
                  <p:embed/>
                </p:oleObj>
              </mc:Choice>
              <mc:Fallback>
                <p:oleObj name="Image" r:id="rId3" imgW="6514286" imgH="5028571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69232"/>
                        <a:ext cx="4448816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78279"/>
              </p:ext>
            </p:extLst>
          </p:nvPr>
        </p:nvGraphicFramePr>
        <p:xfrm>
          <a:off x="6155061" y="1769232"/>
          <a:ext cx="4422795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Image" r:id="rId5" imgW="6476190" imgH="5028571" progId="">
                  <p:embed/>
                </p:oleObj>
              </mc:Choice>
              <mc:Fallback>
                <p:oleObj name="Image" r:id="rId5" imgW="6476190" imgH="5028571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061" y="1769232"/>
                        <a:ext cx="4422795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8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52143"/>
              </p:ext>
            </p:extLst>
          </p:nvPr>
        </p:nvGraphicFramePr>
        <p:xfrm>
          <a:off x="677008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Image" r:id="rId3" imgW="6514286" imgH="4990476" progId="">
                  <p:embed/>
                </p:oleObj>
              </mc:Choice>
              <mc:Fallback>
                <p:oleObj name="Image" r:id="rId3" imgW="6514286" imgH="4990476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04679"/>
                        <a:ext cx="4448816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2867"/>
              </p:ext>
            </p:extLst>
          </p:nvPr>
        </p:nvGraphicFramePr>
        <p:xfrm>
          <a:off x="5935572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Image" r:id="rId5" imgW="6514286" imgH="4990476" progId="">
                  <p:embed/>
                </p:oleObj>
              </mc:Choice>
              <mc:Fallback>
                <p:oleObj name="Image" r:id="rId5" imgW="6514286" imgH="4990476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572" y="1704679"/>
                        <a:ext cx="4448816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029267" y="3119702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9267" y="3497016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8059" y="3082157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oracle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7326" y="3465186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9307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39947"/>
              </p:ext>
            </p:extLst>
          </p:nvPr>
        </p:nvGraphicFramePr>
        <p:xfrm>
          <a:off x="677008" y="1792522"/>
          <a:ext cx="4396772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Image" r:id="rId3" imgW="6438095" imgH="4990476" progId="">
                  <p:embed/>
                </p:oleObj>
              </mc:Choice>
              <mc:Fallback>
                <p:oleObj name="Image" r:id="rId3" imgW="6438095" imgH="4990476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92522"/>
                        <a:ext cx="4396772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37790"/>
              </p:ext>
            </p:extLst>
          </p:nvPr>
        </p:nvGraphicFramePr>
        <p:xfrm>
          <a:off x="6015404" y="1792522"/>
          <a:ext cx="4500863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Image" r:id="rId5" imgW="6590476" imgH="5028571" progId="">
                  <p:embed/>
                </p:oleObj>
              </mc:Choice>
              <mc:Fallback>
                <p:oleObj name="Image" r:id="rId5" imgW="6590476" imgH="5028571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404" y="1792522"/>
                        <a:ext cx="4500863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97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620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EZHG</cp:lastModifiedBy>
  <cp:revision>1041</cp:revision>
  <dcterms:created xsi:type="dcterms:W3CDTF">2014-12-01T08:37:15Z</dcterms:created>
  <dcterms:modified xsi:type="dcterms:W3CDTF">2022-02-10T04:19:14Z</dcterms:modified>
</cp:coreProperties>
</file>