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63" r:id="rId3"/>
    <p:sldId id="269" r:id="rId4"/>
    <p:sldId id="259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84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7579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white"/>
                </a:solidFill>
              </a:rPr>
              <a:pPr/>
              <a:t>2021-11-23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634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white"/>
                </a:solidFill>
              </a:rPr>
              <a:pPr/>
              <a:t>2021-11-23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381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white"/>
                </a:solidFill>
              </a:rPr>
              <a:pPr/>
              <a:t>2021-11-23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844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94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>
                <a:solidFill>
                  <a:prstClr val="white"/>
                </a:solidFill>
              </a:rPr>
              <a:pPr/>
              <a:t>2021-11-23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28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00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 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기초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>
                <a:solidFill>
                  <a:prstClr val="black"/>
                </a:solidFill>
              </a:rPr>
              <a:pPr/>
              <a:t>2021-11-23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MVC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기초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스프링 </a:t>
            </a:r>
            <a:r>
              <a:rPr lang="en-US" altLang="ko-KR" sz="1200" dirty="0" smtClean="0"/>
              <a:t>MVC </a:t>
            </a:r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스프링 </a:t>
            </a:r>
            <a:r>
              <a:rPr lang="en-US" altLang="ko-KR" sz="1200" dirty="0" smtClean="0"/>
              <a:t>MVC </a:t>
            </a:r>
            <a:r>
              <a:rPr lang="ko-KR" altLang="en-US" sz="1200" dirty="0" smtClean="0"/>
              <a:t>구조 살펴보기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r</a:t>
            </a:r>
            <a:r>
              <a:rPr lang="en-US" altLang="ko-KR" sz="1200" dirty="0" smtClean="0"/>
              <a:t>esources </a:t>
            </a:r>
            <a:r>
              <a:rPr lang="ko-KR" altLang="en-US" sz="1200" dirty="0" smtClean="0"/>
              <a:t>폴더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지금 까지 스프링의 전반적이고 기본적인 내용에 대해서 살펴 보았습니다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/>
              <a:t>사실 스프링이 유명하게 된 계기는 아마도 웹 애플리케이션 제작에 적용되면서 웹 프레임워크로서 우수성이 </a:t>
            </a:r>
            <a:r>
              <a:rPr lang="ko-KR" altLang="en-US" sz="1100" dirty="0" smtClean="0"/>
              <a:t>인정되었기 때문일 것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이제부터 </a:t>
            </a:r>
            <a:r>
              <a:rPr lang="ko-KR" altLang="en-US" sz="1100" dirty="0"/>
              <a:t>웹 애플리케이션 제작을 위한 스프링 </a:t>
            </a:r>
            <a:r>
              <a:rPr lang="en-US" altLang="ko-KR" sz="1100" dirty="0"/>
              <a:t>MVC</a:t>
            </a:r>
            <a:r>
              <a:rPr lang="ko-KR" altLang="en-US" sz="1100" dirty="0"/>
              <a:t>에 대해서 하나씩 살펴보도록 합니다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41294" y="2257029"/>
            <a:ext cx="9892552" cy="4275980"/>
            <a:chOff x="941294" y="2257029"/>
            <a:chExt cx="9892552" cy="4275980"/>
          </a:xfrm>
        </p:grpSpPr>
        <p:sp>
          <p:nvSpPr>
            <p:cNvPr id="6" name="직사각형 5"/>
            <p:cNvSpPr/>
            <p:nvPr/>
          </p:nvSpPr>
          <p:spPr>
            <a:xfrm>
              <a:off x="941294" y="3700347"/>
              <a:ext cx="1281953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98141" y="3700347"/>
              <a:ext cx="2124636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DispatcherServlet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58987" y="2257029"/>
              <a:ext cx="2124636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HandlerMapping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04211" y="2257029"/>
              <a:ext cx="2124636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HandlerAdapter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206752" y="3594991"/>
              <a:ext cx="1627094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Controller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01753" y="5246975"/>
              <a:ext cx="1627094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ViewResolver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71047" y="5143665"/>
              <a:ext cx="1627094" cy="636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View(JSP)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330823" y="4018594"/>
              <a:ext cx="28418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4733364" y="3012142"/>
              <a:ext cx="1192306" cy="582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6745940" y="2952834"/>
              <a:ext cx="972671" cy="642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7548284" y="3913238"/>
              <a:ext cx="1452280" cy="11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745940" y="4437531"/>
              <a:ext cx="1154206" cy="70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5172634" y="4437531"/>
              <a:ext cx="828117" cy="600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7628967" y="4109823"/>
              <a:ext cx="1371597" cy="110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826358" y="4169014"/>
              <a:ext cx="1232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ModelAndView</a:t>
              </a:r>
              <a:endParaRPr lang="en-US" altLang="ko-KR" sz="10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6399" y="6271399"/>
              <a:ext cx="22322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스프링 </a:t>
              </a:r>
              <a:r>
                <a:rPr lang="en-US" altLang="ko-KR" sz="1100" b="1" dirty="0" smtClean="0"/>
                <a:t>MVC</a:t>
              </a:r>
              <a:r>
                <a:rPr lang="ko-KR" altLang="en-US" sz="1100" b="1" dirty="0" smtClean="0"/>
                <a:t>의 전체적인 동작</a:t>
              </a:r>
              <a:endParaRPr lang="en-US" altLang="ko-KR" sz="1100" b="1" dirty="0" smtClean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18813" y="18876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요청경로 해석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04211" y="186091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요청경로의 메서드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 </a:t>
            </a:r>
            <a:r>
              <a:rPr lang="en-US" altLang="ko-KR" sz="1100" dirty="0"/>
              <a:t>MVC</a:t>
            </a:r>
            <a:r>
              <a:rPr lang="ko-KR" altLang="en-US" sz="1100" dirty="0"/>
              <a:t>의 전체적인 구조만 잘 정리를 해도</a:t>
            </a:r>
            <a:r>
              <a:rPr lang="en-US" altLang="ko-KR" sz="1100" dirty="0"/>
              <a:t>, </a:t>
            </a:r>
            <a:r>
              <a:rPr lang="ko-KR" altLang="en-US" sz="1100" dirty="0"/>
              <a:t>스프링 </a:t>
            </a:r>
            <a:r>
              <a:rPr lang="en-US" altLang="ko-KR" sz="1100" dirty="0"/>
              <a:t>MVC</a:t>
            </a:r>
            <a:r>
              <a:rPr lang="ko-KR" altLang="en-US" sz="1100" dirty="0"/>
              <a:t>의 반 </a:t>
            </a:r>
            <a:r>
              <a:rPr lang="ko-KR" altLang="en-US" sz="1100" dirty="0" smtClean="0"/>
              <a:t>이상을 </a:t>
            </a:r>
            <a:r>
              <a:rPr lang="ko-KR" altLang="en-US" sz="1100" dirty="0"/>
              <a:t>학습한 거라 생각하셔도 좋습니다</a:t>
            </a:r>
            <a:r>
              <a:rPr lang="en-US" altLang="ko-KR" sz="1100" dirty="0"/>
              <a:t>. </a:t>
            </a:r>
            <a:r>
              <a:rPr lang="ko-KR" altLang="en-US" sz="1100" dirty="0" smtClean="0"/>
              <a:t>그만큼 </a:t>
            </a:r>
            <a:r>
              <a:rPr lang="ko-KR" altLang="en-US" sz="1100" dirty="0"/>
              <a:t>중요한 내용입니다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우선 스프링 </a:t>
            </a:r>
            <a:r>
              <a:rPr lang="en-US" altLang="ko-KR" sz="1200" b="1" dirty="0" smtClean="0"/>
              <a:t>MVC </a:t>
            </a:r>
            <a:r>
              <a:rPr lang="ko-KR" altLang="en-US" sz="1200" b="1" dirty="0" smtClean="0"/>
              <a:t>프로젝트를 </a:t>
            </a:r>
            <a:r>
              <a:rPr lang="ko-KR" altLang="en-US" sz="1200" b="1" dirty="0" err="1" smtClean="0"/>
              <a:t>이클립스에서</a:t>
            </a:r>
            <a:r>
              <a:rPr lang="ko-KR" altLang="en-US" sz="1200" b="1" dirty="0" smtClean="0"/>
              <a:t> 만들어 보고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전체적인 구조를 익혀 봅니다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 </a:t>
            </a:r>
            <a:r>
              <a:rPr lang="en-US" altLang="ko-KR" sz="1200" b="1" dirty="0" smtClean="0"/>
              <a:t>(</a:t>
            </a:r>
            <a:r>
              <a:rPr lang="en-US" altLang="ko-KR" sz="1200" dirty="0" smtClean="0"/>
              <a:t>spring_11_2_ex1_springex</a:t>
            </a:r>
            <a:r>
              <a:rPr lang="en-US" altLang="ko-KR" sz="1200" b="1" dirty="0" smtClean="0"/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Spring Project </a:t>
            </a:r>
            <a:r>
              <a:rPr lang="ko-KR" altLang="en-US" sz="1100" dirty="0" smtClean="0"/>
              <a:t>메뉴 진입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63978" y="4336811"/>
            <a:ext cx="510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Spring-legacy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Project </a:t>
            </a:r>
            <a:r>
              <a:rPr lang="ko-KR" altLang="en-US" sz="1100" dirty="0" smtClean="0"/>
              <a:t>이름 및 </a:t>
            </a:r>
            <a:r>
              <a:rPr lang="en-US" altLang="ko-KR" sz="1100" dirty="0" smtClean="0"/>
              <a:t>Spring MVC Project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기본 패키지 설정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831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en-US" altLang="ko-KR" sz="1600" b="1" dirty="0">
                <a:latin typeface="+mn-ea"/>
              </a:rPr>
              <a:t>MVC </a:t>
            </a:r>
            <a:r>
              <a:rPr lang="ko-KR" altLang="en-US" sz="1600" b="1" dirty="0">
                <a:latin typeface="+mn-ea"/>
              </a:rPr>
              <a:t>구조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00822" y="1304098"/>
            <a:ext cx="11190371" cy="5234814"/>
            <a:chOff x="400822" y="1304098"/>
            <a:chExt cx="11190371" cy="5234814"/>
          </a:xfrm>
        </p:grpSpPr>
        <p:sp>
          <p:nvSpPr>
            <p:cNvPr id="13" name="직사각형 12"/>
            <p:cNvSpPr/>
            <p:nvPr/>
          </p:nvSpPr>
          <p:spPr>
            <a:xfrm>
              <a:off x="6456315" y="5561178"/>
              <a:ext cx="2294964" cy="54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</a:t>
              </a:r>
              <a:r>
                <a:rPr lang="en-US" altLang="ko-KR" dirty="0" smtClean="0"/>
                <a:t>eb.xml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146761" y="4799889"/>
              <a:ext cx="2444432" cy="54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DispatcherServlet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56316" y="6108025"/>
              <a:ext cx="2294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1) </a:t>
              </a:r>
              <a:r>
                <a:rPr lang="en-US" altLang="ko-KR" sz="1100" dirty="0" err="1" smtClean="0"/>
                <a:t>DispatcherServlet</a:t>
              </a:r>
              <a:r>
                <a:rPr lang="en-US" altLang="ko-KR" sz="1100" dirty="0" smtClean="0"/>
                <a:t> </a:t>
              </a:r>
              <a:r>
                <a:rPr lang="ko-KR" altLang="en-US" sz="1100" dirty="0" err="1" smtClean="0"/>
                <a:t>서블릿</a:t>
              </a:r>
              <a:r>
                <a:rPr lang="en-US" altLang="ko-KR" sz="1100" dirty="0" smtClean="0"/>
                <a:t> </a:t>
              </a:r>
              <a:r>
                <a:rPr lang="ko-KR" altLang="en-US" sz="1100" dirty="0" err="1" smtClean="0"/>
                <a:t>맵핑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2) </a:t>
              </a:r>
              <a:r>
                <a:rPr lang="ko-KR" altLang="en-US" sz="1100" dirty="0" smtClean="0"/>
                <a:t>스프링 설정 파일 위치 정의</a:t>
              </a:r>
              <a:endParaRPr lang="en-US" altLang="ko-KR" sz="1100" dirty="0" smtClean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4873" y="1304098"/>
              <a:ext cx="2644959" cy="5234814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 flipH="1">
              <a:off x="4750606" y="5829300"/>
              <a:ext cx="1705709" cy="14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46760" y="5398413"/>
              <a:ext cx="244443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R"/>
              </a:pPr>
              <a:r>
                <a:rPr lang="ko-KR" altLang="en-US" sz="1100" dirty="0" smtClean="0"/>
                <a:t>클라이언트의 요청을 최초 받아 </a:t>
              </a:r>
              <a:endParaRPr lang="en-US" altLang="ko-KR" sz="1100" dirty="0" smtClean="0"/>
            </a:p>
            <a:p>
              <a:pPr marL="228600" indent="-228600">
                <a:buAutoNum type="arabicParenR"/>
              </a:pPr>
              <a:r>
                <a:rPr lang="ko-KR" altLang="en-US" sz="1100" dirty="0" smtClean="0"/>
                <a:t>컨트롤러에게 전달</a:t>
              </a:r>
              <a:endParaRPr lang="en-US" altLang="ko-KR" sz="1100" dirty="0" smtClean="0"/>
            </a:p>
            <a:p>
              <a:pPr marL="228600" indent="-228600">
                <a:buAutoNum type="arabicParenR"/>
              </a:pPr>
              <a:r>
                <a:rPr lang="en-US" altLang="ko-KR" sz="1100" dirty="0" smtClean="0"/>
                <a:t>Web.xml</a:t>
              </a:r>
              <a:r>
                <a:rPr lang="ko-KR" altLang="en-US" sz="1100" smtClean="0"/>
                <a:t>에 설정됨</a:t>
              </a:r>
              <a:endParaRPr lang="en-US" altLang="ko-KR" sz="11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56315" y="4152557"/>
              <a:ext cx="2294964" cy="54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servlet-context.xml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56316" y="4699404"/>
              <a:ext cx="2294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스프링 컨테이너 설정 파일</a:t>
              </a:r>
              <a:endParaRPr lang="en-US" altLang="ko-KR" sz="1100" dirty="0" smtClean="0"/>
            </a:p>
          </p:txBody>
        </p:sp>
        <p:cxnSp>
          <p:nvCxnSpPr>
            <p:cNvPr id="24" name="직선 화살표 연결선 23"/>
            <p:cNvCxnSpPr>
              <a:stCxn id="22" idx="1"/>
            </p:cNvCxnSpPr>
            <p:nvPr/>
          </p:nvCxnSpPr>
          <p:spPr>
            <a:xfrm flipH="1">
              <a:off x="5497952" y="4425981"/>
              <a:ext cx="958363" cy="98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6456314" y="2775165"/>
              <a:ext cx="2294966" cy="54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컨트롤러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6315" y="3322012"/>
              <a:ext cx="2453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Dispatcher</a:t>
              </a:r>
              <a:r>
                <a:rPr lang="ko-KR" altLang="en-US" sz="1100" dirty="0" smtClean="0"/>
                <a:t>에서 전달된 요청을 처리</a:t>
              </a:r>
              <a:endParaRPr lang="en-US" altLang="ko-KR" sz="1100" dirty="0" smtClean="0"/>
            </a:p>
          </p:txBody>
        </p:sp>
        <p:cxnSp>
          <p:nvCxnSpPr>
            <p:cNvPr id="27" name="직선 화살표 연결선 26"/>
            <p:cNvCxnSpPr>
              <a:stCxn id="25" idx="1"/>
            </p:cNvCxnSpPr>
            <p:nvPr/>
          </p:nvCxnSpPr>
          <p:spPr>
            <a:xfrm flipH="1">
              <a:off x="5559500" y="3048589"/>
              <a:ext cx="896814" cy="118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400822" y="4236614"/>
              <a:ext cx="2294964" cy="54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뷰</a:t>
              </a:r>
              <a:r>
                <a:rPr lang="en-US" altLang="ko-KR" dirty="0" smtClean="0"/>
                <a:t>(.</a:t>
              </a:r>
              <a:r>
                <a:rPr lang="en-US" altLang="ko-KR" dirty="0" err="1" smtClean="0"/>
                <a:t>jsp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32" idx="3"/>
            </p:cNvCxnSpPr>
            <p:nvPr/>
          </p:nvCxnSpPr>
          <p:spPr>
            <a:xfrm>
              <a:off x="2695786" y="4510038"/>
              <a:ext cx="1594860" cy="1319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2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580" y="1804199"/>
            <a:ext cx="1619250" cy="1047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resources </a:t>
            </a:r>
            <a:r>
              <a:rPr lang="ko-KR" altLang="en-US" sz="1600" b="1" dirty="0" smtClean="0">
                <a:latin typeface="+mn-ea"/>
              </a:rPr>
              <a:t>폴더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0580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webapp</a:t>
            </a:r>
            <a:r>
              <a:rPr lang="en-US" altLang="ko-KR" sz="1100" dirty="0" smtClean="0"/>
              <a:t>/resources </a:t>
            </a:r>
            <a:r>
              <a:rPr lang="ko-KR" altLang="en-US" sz="1100" dirty="0" smtClean="0"/>
              <a:t>폴더에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spring_11_3_ex1_springex)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2625" y="2286379"/>
            <a:ext cx="1077541" cy="206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8111" y="1718960"/>
            <a:ext cx="5053760" cy="2495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59247" y="4247020"/>
            <a:ext cx="845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web.xml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580" y="5199116"/>
            <a:ext cx="9839325" cy="438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09102" y="5760457"/>
            <a:ext cx="1732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Servlet-context.xml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031524" y="3835613"/>
            <a:ext cx="456064" cy="18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91110" y="5418190"/>
            <a:ext cx="1099435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487588" y="2373923"/>
            <a:ext cx="2067327" cy="1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8131" y="54181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480166" y="2492857"/>
            <a:ext cx="2196412" cy="2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Resources </a:t>
            </a:r>
            <a:r>
              <a:rPr lang="ko-KR" altLang="en-US" smtClean="0"/>
              <a:t>경로 지정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204864"/>
            <a:ext cx="150210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9577" y="4797153"/>
            <a:ext cx="860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Mapping</a:t>
            </a:r>
            <a:r>
              <a:rPr lang="ko-KR" altLang="en-US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은 호출시 경로로 </a:t>
            </a:r>
            <a: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loicalhost:8181/</a:t>
            </a:r>
            <a:r>
              <a:rPr lang="ko-KR" altLang="en-US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기본경로명</a:t>
            </a:r>
            <a: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/html/aaa.html</a:t>
            </a:r>
            <a:r>
              <a:rPr lang="ko-KR" altLang="en-US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형태로</a:t>
            </a:r>
            <a: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/>
            </a:r>
            <a:b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</a:br>
            <a:r>
              <a:rPr lang="ko-KR" altLang="en-US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호출</a:t>
            </a:r>
            <a:endParaRPr lang="en-US" altLang="ko-KR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Location</a:t>
            </a:r>
            <a:r>
              <a:rPr lang="ko-KR" altLang="en-US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은 실제 폴더와 파일이 있는 곳으로 </a:t>
            </a:r>
            <a: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webapp/resources/html/aaa.html</a:t>
            </a:r>
            <a:br>
              <a:rPr lang="en-US" altLang="ko-KR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</a:br>
            <a:r>
              <a:rPr lang="ko-KR" altLang="en-US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식으로 저장</a:t>
            </a:r>
            <a:endParaRPr lang="ko-KR" altLang="en-US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5710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234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Lucida Sans Unicode</vt:lpstr>
      <vt:lpstr>Verdana</vt:lpstr>
      <vt:lpstr>Wingdings 2</vt:lpstr>
      <vt:lpstr>Wingdings 3</vt:lpstr>
      <vt:lpstr>Office 테마</vt:lpstr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Resources 경로 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693</cp:revision>
  <dcterms:created xsi:type="dcterms:W3CDTF">2014-12-01T08:37:15Z</dcterms:created>
  <dcterms:modified xsi:type="dcterms:W3CDTF">2021-11-23T07:01:17Z</dcterms:modified>
</cp:coreProperties>
</file>