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2021-11-23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2021-11-23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2021-11-23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2021-11-23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2021-11-23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350035" y="176272"/>
            <a:ext cx="4230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13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Form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데이터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2021-11-23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2021-11-23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33882" y="3500063"/>
            <a:ext cx="467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rgbClr val="0070C0"/>
                </a:solidFill>
                <a:latin typeface="+mj-ea"/>
                <a:ea typeface="+mj-ea"/>
              </a:rPr>
              <a:t>13</a:t>
            </a:r>
            <a:r>
              <a:rPr lang="ko-KR" altLang="en-US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pc="-150" dirty="0" smtClean="0">
                <a:solidFill>
                  <a:srgbClr val="0070C0"/>
                </a:solidFill>
                <a:latin typeface="+mj-ea"/>
                <a:ea typeface="+mj-ea"/>
              </a:rPr>
              <a:t>. Form </a:t>
            </a:r>
            <a:r>
              <a:rPr lang="ko-KR" altLang="en-US" spc="-150" dirty="0" smtClean="0">
                <a:solidFill>
                  <a:srgbClr val="0070C0"/>
                </a:solidFill>
                <a:latin typeface="+mj-ea"/>
                <a:ea typeface="+mj-ea"/>
              </a:rPr>
              <a:t>데이터</a:t>
            </a:r>
            <a:r>
              <a:rPr lang="en-US" altLang="ko-KR" spc="-150" dirty="0" smtClean="0">
                <a:solidFill>
                  <a:srgbClr val="0070C0"/>
                </a:solidFill>
                <a:latin typeface="+mj-ea"/>
                <a:ea typeface="+mj-ea"/>
              </a:rPr>
              <a:t>(HTML form</a:t>
            </a:r>
            <a:r>
              <a:rPr lang="ko-KR" altLang="en-US" spc="-150" dirty="0" err="1" smtClean="0">
                <a:solidFill>
                  <a:srgbClr val="0070C0"/>
                </a:solidFill>
                <a:latin typeface="+mj-ea"/>
                <a:ea typeface="+mj-ea"/>
              </a:rPr>
              <a:t>엘리먼트</a:t>
            </a:r>
            <a:r>
              <a:rPr lang="ko-KR" altLang="en-US" spc="-150" dirty="0" smtClean="0">
                <a:solidFill>
                  <a:srgbClr val="0070C0"/>
                </a:solidFill>
                <a:latin typeface="+mj-ea"/>
                <a:ea typeface="+mj-ea"/>
              </a:rPr>
              <a:t> 데이터</a:t>
            </a:r>
            <a:r>
              <a:rPr lang="en-US" altLang="ko-KR" spc="-150" dirty="0" smtClean="0">
                <a:solidFill>
                  <a:srgbClr val="0070C0"/>
                </a:solidFill>
                <a:latin typeface="+mj-ea"/>
                <a:ea typeface="+mj-ea"/>
              </a:rPr>
              <a:t>)</a:t>
            </a:r>
            <a:endParaRPr lang="ko-KR" altLang="en-US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 smtClean="0"/>
              <a:t>HttpServletRequest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클래스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@</a:t>
            </a:r>
            <a:r>
              <a:rPr lang="en-US" altLang="ko-KR" sz="1200" dirty="0" err="1" smtClean="0"/>
              <a:t>RequestParam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어노테이션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데이터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커맨드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객체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@</a:t>
            </a:r>
            <a:r>
              <a:rPr lang="en-US" altLang="ko-KR" sz="1200" dirty="0" err="1" smtClean="0"/>
              <a:t>PathVariable</a:t>
            </a:r>
            <a:endParaRPr lang="en-US" altLang="ko-KR" sz="1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13-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err="1">
                <a:latin typeface="+mn-ea"/>
              </a:rPr>
              <a:t>HttpServletRequest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클래스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HttpServletRequest</a:t>
            </a:r>
            <a:r>
              <a:rPr lang="ko-KR" altLang="en-US" sz="1100" dirty="0" smtClean="0"/>
              <a:t>클래스를 이용해서 데이터를 전송하는 방법에 대해서 살펴 봅니다</a:t>
            </a:r>
            <a:r>
              <a:rPr lang="en-US" altLang="ko-KR" sz="1100" dirty="0"/>
              <a:t>. (</a:t>
            </a:r>
            <a:r>
              <a:rPr lang="en-US" altLang="ko-KR" sz="1100" dirty="0" smtClean="0"/>
              <a:t>spring_13_1_ex1_springex)</a:t>
            </a:r>
          </a:p>
          <a:p>
            <a:r>
              <a:rPr lang="en-US" altLang="ko-KR" sz="1100" dirty="0" smtClean="0"/>
              <a:t>-@</a:t>
            </a:r>
            <a:r>
              <a:rPr lang="en-US" altLang="ko-KR" sz="1100" dirty="0" err="1" smtClean="0"/>
              <a:t>RequestMapping</a:t>
            </a:r>
            <a:r>
              <a:rPr lang="ko-KR" altLang="en-US" sz="1100" dirty="0" err="1" smtClean="0"/>
              <a:t>어노테이션</a:t>
            </a:r>
            <a:r>
              <a:rPr lang="ko-KR" altLang="en-US" sz="1100" dirty="0" smtClean="0"/>
              <a:t> 메서드의 </a:t>
            </a:r>
            <a:r>
              <a:rPr lang="ko-KR" altLang="en-US" sz="1100" dirty="0" err="1" smtClean="0"/>
              <a:t>파라메터에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HttpServletRequest</a:t>
            </a:r>
            <a:r>
              <a:rPr lang="ko-KR" altLang="en-US" sz="1100" dirty="0" smtClean="0"/>
              <a:t>사용</a:t>
            </a:r>
            <a:endParaRPr lang="en-US" altLang="ko-KR" sz="11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404" y="1827663"/>
            <a:ext cx="5455227" cy="16798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08" y="3507527"/>
            <a:ext cx="4419600" cy="800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404" y="4570551"/>
            <a:ext cx="1666875" cy="1143000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V="1">
            <a:off x="4930588" y="2572871"/>
            <a:ext cx="1192306" cy="102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533832" y="3483510"/>
            <a:ext cx="3469341" cy="3412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06505" y="3834579"/>
            <a:ext cx="984644" cy="5068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1691149" y="4340055"/>
            <a:ext cx="4178709" cy="664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65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099" y="1830337"/>
            <a:ext cx="7296150" cy="13239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13-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@</a:t>
            </a:r>
            <a:r>
              <a:rPr lang="en-US" altLang="ko-KR" sz="1600" b="1" dirty="0" err="1" smtClean="0">
                <a:latin typeface="+mn-ea"/>
              </a:rPr>
              <a:t>RequestParam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어노테이션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@</a:t>
            </a:r>
            <a:r>
              <a:rPr lang="en-US" altLang="ko-KR" sz="1100" dirty="0" err="1" smtClean="0"/>
              <a:t>RequestParam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어노테이션을</a:t>
            </a:r>
            <a:r>
              <a:rPr lang="ko-KR" altLang="en-US" sz="1100" dirty="0" smtClean="0"/>
              <a:t> 이용해서 데이터를 전송하는 방법에 대해서 살펴 봅니다</a:t>
            </a:r>
            <a:r>
              <a:rPr lang="en-US" altLang="ko-KR" sz="1100" dirty="0"/>
              <a:t>. (</a:t>
            </a:r>
            <a:r>
              <a:rPr lang="en-US" altLang="ko-KR" sz="1100" dirty="0" smtClean="0"/>
              <a:t>spring_13_1_ex1_springex)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-- @</a:t>
            </a:r>
            <a:r>
              <a:rPr lang="en-US" altLang="ko-KR" sz="1100" dirty="0" err="1"/>
              <a:t>RequestParam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사용하면 </a:t>
            </a:r>
            <a:r>
              <a:rPr lang="ko-KR" altLang="en-US" sz="1100" dirty="0" err="1" smtClean="0"/>
              <a:t>클라언트에서</a:t>
            </a:r>
            <a:r>
              <a:rPr lang="ko-KR" altLang="en-US" sz="1100" dirty="0" smtClean="0"/>
              <a:t> 오는 </a:t>
            </a:r>
            <a:r>
              <a:rPr lang="ko-KR" altLang="en-US" sz="1100" dirty="0" err="1" smtClean="0"/>
              <a:t>입력값들을</a:t>
            </a:r>
            <a:r>
              <a:rPr lang="ko-KR" altLang="en-US" sz="1100" dirty="0" smtClean="0"/>
              <a:t> 파라메터에서 바로 </a:t>
            </a:r>
            <a:r>
              <a:rPr lang="ko-KR" altLang="en-US" sz="1100" smtClean="0"/>
              <a:t>추출 </a:t>
            </a:r>
            <a:r>
              <a:rPr lang="ko-KR" altLang="en-US" sz="1100" smtClean="0"/>
              <a:t>사용 </a:t>
            </a:r>
            <a:r>
              <a:rPr lang="en-US" altLang="ko-KR" sz="1100" smtClean="0"/>
              <a:t>(</a:t>
            </a:r>
            <a:r>
              <a:rPr lang="en-US" altLang="ko-KR" sz="1100" smtClean="0"/>
              <a:t>request.getParameter()</a:t>
            </a:r>
            <a:r>
              <a:rPr lang="ko-KR" altLang="en-US" sz="1100" smtClean="0"/>
              <a:t>를 사용할 필요가 없음</a:t>
            </a:r>
            <a:r>
              <a:rPr lang="en-US" altLang="ko-KR" sz="1100" smtClean="0"/>
              <a:t>)</a:t>
            </a:r>
            <a:endParaRPr lang="en-US" altLang="ko-KR" sz="11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16" y="3707683"/>
            <a:ext cx="4524375" cy="8191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220" y="4742681"/>
            <a:ext cx="1876425" cy="1285875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 flipV="1">
            <a:off x="5310956" y="2310581"/>
            <a:ext cx="2240218" cy="134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671483" y="3656908"/>
            <a:ext cx="3609208" cy="3412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5310956" y="2310581"/>
            <a:ext cx="4422979" cy="134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85161" y="3991897"/>
            <a:ext cx="984644" cy="5506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10" idx="1"/>
          </p:cNvCxnSpPr>
          <p:nvPr/>
        </p:nvCxnSpPr>
        <p:spPr>
          <a:xfrm flipH="1" flipV="1">
            <a:off x="1798650" y="4500742"/>
            <a:ext cx="3978570" cy="884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26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13-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데이터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커맨드</a:t>
            </a:r>
            <a:r>
              <a:rPr lang="en-US" altLang="ko-KR" sz="1600" b="1" dirty="0">
                <a:latin typeface="+mn-ea"/>
              </a:rPr>
              <a:t>) </a:t>
            </a:r>
            <a:r>
              <a:rPr lang="ko-KR" altLang="en-US" sz="1600" b="1" dirty="0" smtClean="0">
                <a:latin typeface="+mn-ea"/>
              </a:rPr>
              <a:t>객체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en-US" altLang="ko-KR" sz="1600" b="1" dirty="0" err="1" smtClean="0">
                <a:latin typeface="+mn-ea"/>
              </a:rPr>
              <a:t>jsp,java</a:t>
            </a:r>
            <a:r>
              <a:rPr lang="ko-KR" altLang="en-US" sz="1600" b="1" dirty="0" smtClean="0">
                <a:latin typeface="+mn-ea"/>
              </a:rPr>
              <a:t>에서 </a:t>
            </a:r>
            <a:r>
              <a:rPr lang="en-US" altLang="ko-KR" sz="1600" b="1" dirty="0" smtClean="0">
                <a:latin typeface="+mn-ea"/>
              </a:rPr>
              <a:t>DTO</a:t>
            </a:r>
            <a:r>
              <a:rPr lang="ko-KR" altLang="en-US" sz="1600" b="1" dirty="0" smtClean="0">
                <a:latin typeface="+mn-ea"/>
              </a:rPr>
              <a:t>클래스</a:t>
            </a:r>
            <a:r>
              <a:rPr lang="en-US" altLang="ko-KR" sz="1600" b="1" dirty="0" smtClean="0">
                <a:latin typeface="+mn-ea"/>
              </a:rPr>
              <a:t>)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159704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4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데이터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커맨드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객체를 이용하여 데이터 많을 경우 간단하게 사용 할 수 있습니다</a:t>
            </a:r>
            <a:r>
              <a:rPr lang="en-US" altLang="ko-KR" sz="1100" dirty="0" smtClean="0"/>
              <a:t>. (spring_13_1_ex1_springex)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42" y="1869270"/>
            <a:ext cx="5281330" cy="22542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543" y="2042259"/>
            <a:ext cx="4951425" cy="102334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4242" y="1623829"/>
            <a:ext cx="1067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기존 방법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다소 </a:t>
            </a:r>
            <a:r>
              <a:rPr lang="ko-KR" altLang="en-US" sz="1200" b="1" dirty="0" err="1" smtClean="0"/>
              <a:t>코드양이</a:t>
            </a:r>
            <a:r>
              <a:rPr lang="ko-KR" altLang="en-US" sz="1200" b="1" dirty="0" smtClean="0"/>
              <a:t> 많다</a:t>
            </a:r>
            <a:r>
              <a:rPr lang="en-US" altLang="ko-KR" sz="1200" b="1" dirty="0" smtClean="0"/>
              <a:t>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543" y="5027481"/>
            <a:ext cx="4951425" cy="102334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24242" y="4609051"/>
            <a:ext cx="1067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개선 방법 </a:t>
            </a:r>
            <a:r>
              <a:rPr lang="en-US" altLang="ko-KR" sz="1200" b="1" dirty="0" smtClean="0"/>
              <a:t>: </a:t>
            </a:r>
            <a:r>
              <a:rPr lang="ko-KR" altLang="en-US" sz="1200" b="1" dirty="0" err="1" smtClean="0"/>
              <a:t>코드양이</a:t>
            </a:r>
            <a:r>
              <a:rPr lang="ko-KR" altLang="en-US" sz="1200" b="1" dirty="0" smtClean="0"/>
              <a:t> </a:t>
            </a:r>
            <a:r>
              <a:rPr lang="ko-KR" altLang="en-US" sz="1200" b="1" smtClean="0"/>
              <a:t>적다</a:t>
            </a:r>
            <a:r>
              <a:rPr lang="en-US" altLang="ko-KR" sz="1200" b="1" smtClean="0"/>
              <a:t>.(model</a:t>
            </a:r>
            <a:r>
              <a:rPr lang="ko-KR" altLang="en-US" sz="1200" b="1" smtClean="0"/>
              <a:t>객체 없이 데이터객체가 이동페이지에 포함</a:t>
            </a:r>
            <a:r>
              <a:rPr lang="en-US" altLang="ko-KR" sz="1200" b="1" smtClean="0"/>
              <a:t>)</a:t>
            </a:r>
            <a:endParaRPr lang="en-US" altLang="ko-KR" sz="12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42" y="4978315"/>
            <a:ext cx="3409950" cy="120015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2306231" y="5188769"/>
            <a:ext cx="1492046" cy="3165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77008" y="6244829"/>
            <a:ext cx="813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Return</a:t>
            </a:r>
            <a:r>
              <a:rPr lang="ko-KR" altLang="en-US" smtClean="0"/>
              <a:t>시 자동으로 데이터객체가 포함되어 이동페이지에서 객체를 바로 사용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77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13-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@</a:t>
            </a:r>
            <a:r>
              <a:rPr lang="en-US" altLang="ko-KR" sz="1600" b="1" dirty="0" err="1" smtClean="0">
                <a:latin typeface="+mn-ea"/>
              </a:rPr>
              <a:t>PathVariable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159704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5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@</a:t>
            </a:r>
            <a:r>
              <a:rPr lang="en-US" altLang="ko-KR" sz="1100" dirty="0" err="1" smtClean="0">
                <a:latin typeface="+mn-ea"/>
              </a:rPr>
              <a:t>PathValriable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어노테이션을</a:t>
            </a:r>
            <a:r>
              <a:rPr lang="ko-KR" altLang="en-US" sz="1100" dirty="0" smtClean="0">
                <a:latin typeface="+mn-ea"/>
              </a:rPr>
              <a:t> 이용하면 경로</a:t>
            </a:r>
            <a:r>
              <a:rPr lang="en-US" altLang="ko-KR" sz="1100" dirty="0" smtClean="0">
                <a:latin typeface="+mn-ea"/>
              </a:rPr>
              <a:t>(path)</a:t>
            </a:r>
            <a:r>
              <a:rPr lang="ko-KR" altLang="en-US" sz="1100" dirty="0" smtClean="0">
                <a:latin typeface="+mn-ea"/>
              </a:rPr>
              <a:t>에 변수를 넣어 </a:t>
            </a:r>
            <a:r>
              <a:rPr lang="ko-KR" altLang="en-US" sz="1100" dirty="0" err="1" smtClean="0">
                <a:latin typeface="+mn-ea"/>
              </a:rPr>
              <a:t>요청메소드에서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파라미터로</a:t>
            </a:r>
            <a:r>
              <a:rPr lang="ko-KR" altLang="en-US" sz="1100" dirty="0" smtClean="0">
                <a:latin typeface="+mn-ea"/>
              </a:rPr>
              <a:t> 이용 할 수 있습니다</a:t>
            </a:r>
            <a:r>
              <a:rPr lang="en-US" altLang="ko-KR" sz="1100" dirty="0" smtClean="0">
                <a:latin typeface="+mn-ea"/>
              </a:rPr>
              <a:t>.</a:t>
            </a:r>
            <a:br>
              <a:rPr lang="en-US" altLang="ko-KR" sz="1100" dirty="0" smtClean="0">
                <a:latin typeface="+mn-ea"/>
              </a:rPr>
            </a:br>
            <a:r>
              <a:rPr lang="en-US" altLang="ko-KR" sz="1100" dirty="0" smtClean="0">
                <a:latin typeface="+mn-ea"/>
              </a:rPr>
              <a:t>--</a:t>
            </a:r>
            <a:r>
              <a:rPr lang="en-US" altLang="ko-KR" sz="1100" dirty="0" err="1" smtClean="0">
                <a:latin typeface="+mn-ea"/>
              </a:rPr>
              <a:t>url</a:t>
            </a:r>
            <a:r>
              <a:rPr lang="ko-KR" altLang="en-US" sz="1100" dirty="0" smtClean="0">
                <a:latin typeface="+mn-ea"/>
              </a:rPr>
              <a:t>의 경로 뒤에 </a:t>
            </a:r>
            <a:r>
              <a:rPr lang="en-US" altLang="ko-KR" sz="1100" dirty="0" smtClean="0">
                <a:latin typeface="+mn-ea"/>
              </a:rPr>
              <a:t>/</a:t>
            </a:r>
            <a:r>
              <a:rPr lang="ko-KR" altLang="en-US" sz="1100" dirty="0" err="1" smtClean="0">
                <a:latin typeface="+mn-ea"/>
              </a:rPr>
              <a:t>변수값을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너허어서</a:t>
            </a:r>
            <a:r>
              <a:rPr lang="ko-KR" altLang="en-US" sz="1100" dirty="0" smtClean="0">
                <a:latin typeface="+mn-ea"/>
              </a:rPr>
              <a:t> 보내고  </a:t>
            </a:r>
            <a:r>
              <a:rPr lang="en-US" altLang="ko-KR" sz="1100" dirty="0" smtClean="0">
                <a:latin typeface="+mn-ea"/>
              </a:rPr>
              <a:t>@</a:t>
            </a:r>
            <a:r>
              <a:rPr lang="en-US" altLang="ko-KR" sz="1100" dirty="0" err="1" smtClean="0">
                <a:latin typeface="+mn-ea"/>
              </a:rPr>
              <a:t>RequestMapping</a:t>
            </a:r>
            <a:r>
              <a:rPr lang="ko-KR" altLang="en-US" sz="1100" dirty="0" smtClean="0">
                <a:latin typeface="+mn-ea"/>
              </a:rPr>
              <a:t>의 메서드의 파라메터에서 사용하면 </a:t>
            </a:r>
            <a:r>
              <a:rPr lang="en-US" altLang="ko-KR" sz="1100" dirty="0" err="1" smtClean="0">
                <a:latin typeface="+mn-ea"/>
              </a:rPr>
              <a:t>url</a:t>
            </a:r>
            <a:r>
              <a:rPr lang="ko-KR" altLang="en-US" sz="1100" dirty="0" smtClean="0">
                <a:latin typeface="+mn-ea"/>
              </a:rPr>
              <a:t>의 </a:t>
            </a:r>
            <a:r>
              <a:rPr lang="ko-KR" altLang="en-US" sz="1100" dirty="0" err="1" smtClean="0">
                <a:latin typeface="+mn-ea"/>
              </a:rPr>
              <a:t>변수값을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err="1" smtClean="0">
                <a:latin typeface="+mn-ea"/>
              </a:rPr>
              <a:t>파라메터로</a:t>
            </a:r>
            <a:r>
              <a:rPr lang="ko-KR" altLang="en-US" sz="1100" smtClean="0">
                <a:latin typeface="+mn-ea"/>
              </a:rPr>
              <a:t> 사용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40" y="5280704"/>
            <a:ext cx="23145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381" y="1938138"/>
            <a:ext cx="30384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09" y="3339803"/>
            <a:ext cx="51054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3522429" y="1930187"/>
            <a:ext cx="731520" cy="3458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7" idx="2"/>
          </p:cNvCxnSpPr>
          <p:nvPr/>
        </p:nvCxnSpPr>
        <p:spPr>
          <a:xfrm flipH="1">
            <a:off x="3164619" y="2276068"/>
            <a:ext cx="723570" cy="1175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354912" y="3451117"/>
            <a:ext cx="1604837" cy="1616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341412" y="3557135"/>
            <a:ext cx="714955" cy="2462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581" y="5340757"/>
            <a:ext cx="31527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직선 화살표 연결선 26"/>
          <p:cNvCxnSpPr/>
          <p:nvPr/>
        </p:nvCxnSpPr>
        <p:spPr>
          <a:xfrm>
            <a:off x="4683320" y="3822104"/>
            <a:ext cx="198781" cy="1894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82710" y="1869055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10</a:t>
            </a:r>
            <a:r>
              <a:rPr lang="ko-KR" altLang="en-US" smtClean="0"/>
              <a:t>이 경로가 아니고 값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80156" y="3213531"/>
            <a:ext cx="474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경로표시에 </a:t>
            </a:r>
            <a:r>
              <a:rPr lang="en-US" altLang="ko-KR" smtClean="0"/>
              <a:t>{ }</a:t>
            </a:r>
            <a:r>
              <a:rPr lang="ko-KR" altLang="en-US" smtClean="0"/>
              <a:t>로 사용하면 경로가 아니고 값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4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3101</TotalTime>
  <Words>171</Words>
  <Application>Microsoft Office PowerPoint</Application>
  <PresentationFormat>와이드스크린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GREEN</cp:lastModifiedBy>
  <cp:revision>752</cp:revision>
  <dcterms:created xsi:type="dcterms:W3CDTF">2014-12-01T08:37:15Z</dcterms:created>
  <dcterms:modified xsi:type="dcterms:W3CDTF">2021-11-23T10:54:56Z</dcterms:modified>
</cp:coreProperties>
</file>