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3"/>
  </p:notesMasterIdLst>
  <p:sldIdLst>
    <p:sldId id="263" r:id="rId3"/>
    <p:sldId id="270" r:id="rId4"/>
    <p:sldId id="271" r:id="rId5"/>
    <p:sldId id="274" r:id="rId6"/>
    <p:sldId id="275" r:id="rId7"/>
    <p:sldId id="278" r:id="rId8"/>
    <p:sldId id="272" r:id="rId9"/>
    <p:sldId id="273" r:id="rId10"/>
    <p:sldId id="280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FE9EB-5882-4F14-9D7A-E43319FAAE5D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1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9BB34-6711-40F2-9C7B-47A61743D4AD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02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E0FF5-5FAF-43AE-9E0C-CC3EA1B8186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580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9AB40-AB99-4455-AC5A-01B404C2C00C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97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0ECE-794B-4B99-8E02-3BB1152032F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01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5503B-EE7A-4049-8A0E-70C0A8C6708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732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6200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스프링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-I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6BA691-BC9B-4A68-9744-1B809170C14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0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D5985-9155-4A4F-A545-EFF2E5BDFE10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3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8E5BE4-290A-4A67-9142-8569AAC90C2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848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D7AA9-974F-41EE-AA93-9A7D5FC26AF0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689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778F7-13A7-47A7-A538-4854C83EAB7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8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21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JDBC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078468-8E36-4528-8629-5ECE6BEC95B9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4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framework/docs/current/javadoc-api/org/springframework/jdbc/core/RowMapper.html" TargetMode="External"/><Relationship Id="rId2" Type="http://schemas.openxmlformats.org/officeDocument/2006/relationships/hyperlink" Target="https://docs.oracle.com/javase/8/docs/api/java/lang/Object.html?is-external=true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docs.spring.io/spring-framework/docs/current/javadoc-api/org/springframework/jdbc/core/BeanPropertyRowMapper.html" TargetMode="External"/><Relationship Id="rId4" Type="http://schemas.openxmlformats.org/officeDocument/2006/relationships/hyperlink" Target="https://docs.oracle.com/javase/8/docs/api/java/lang/Class.html?is-external=tru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21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스프링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JDBC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JDBC</a:t>
            </a:r>
            <a:r>
              <a:rPr lang="ko-KR" altLang="en-US" sz="1200" dirty="0"/>
              <a:t>를 이용한 반복코드 줄이기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Spring</a:t>
            </a:r>
            <a:r>
              <a:rPr lang="ko-KR" altLang="en-US" sz="1200" dirty="0"/>
              <a:t>빈을 이용한 코드 간소화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JDBC</a:t>
            </a:r>
            <a:r>
              <a:rPr lang="ko-KR" altLang="en-US" sz="1200" dirty="0"/>
              <a:t>를 이용한 리스트 목록 만들기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insert, update, delete </a:t>
            </a:r>
            <a:r>
              <a:rPr lang="ko-KR" altLang="en-US" sz="1200" dirty="0"/>
              <a:t>처리하기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3207" y="335846"/>
            <a:ext cx="9858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this.template.update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(new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PreparedStatementCreator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@Override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public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PreparedStatement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createPreparedStatement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(Connection con) throws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SQLException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String query = "insert into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bContent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bHit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bGroup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bStep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"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		+ "values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mvc_board_seq.nextval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?, ?, ?, 0,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mvc_board_seq.currval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0, 0 )";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PreparedStatement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pstmt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con.prepareStatement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(query);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pstmt.setString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(1,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pstmt.setString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(2,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pstmt.setString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(3,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bContent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	return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pstmt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}	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});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61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21-1.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</a:rPr>
              <a:t>JDBCTemplate</a:t>
            </a:r>
            <a:r>
              <a:rPr lang="ko-KR" altLang="en-US" sz="1600" b="1">
                <a:latin typeface="+mn-ea"/>
              </a:rPr>
              <a:t>를 이용한 반복코드 줄이기</a:t>
            </a:r>
            <a:r>
              <a:rPr lang="en-US" altLang="ko-KR" sz="1600" b="1">
                <a:latin typeface="+mn-ea"/>
              </a:rPr>
              <a:t>(jsp&amp;servlet</a:t>
            </a:r>
            <a:r>
              <a:rPr lang="ko-KR" altLang="en-US" sz="1600" b="1">
                <a:latin typeface="+mn-ea"/>
              </a:rPr>
              <a:t>의 </a:t>
            </a:r>
            <a:r>
              <a:rPr lang="en-US" altLang="ko-KR" sz="1600" b="1">
                <a:latin typeface="+mn-ea"/>
              </a:rPr>
              <a:t>jdbc</a:t>
            </a:r>
            <a:r>
              <a:rPr lang="ko-KR" altLang="en-US" sz="1600" b="1">
                <a:latin typeface="+mn-ea"/>
              </a:rPr>
              <a:t>와 </a:t>
            </a:r>
            <a:r>
              <a:rPr lang="en-US" altLang="ko-KR" sz="1600" b="1">
                <a:latin typeface="+mn-ea"/>
              </a:rPr>
              <a:t>dbcp</a:t>
            </a:r>
            <a:r>
              <a:rPr lang="ko-KR" altLang="en-US" sz="1600" b="1">
                <a:latin typeface="+mn-ea"/>
              </a:rPr>
              <a:t>는 그대로 사용</a:t>
            </a:r>
            <a:r>
              <a:rPr lang="en-US" altLang="ko-KR" sz="1600" b="1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객체를 이용해서 </a:t>
            </a:r>
            <a:r>
              <a:rPr lang="en-US" altLang="ko-KR" sz="1100" dirty="0" err="1">
                <a:latin typeface="+mn-ea"/>
              </a:rPr>
              <a:t>DataBase</a:t>
            </a:r>
            <a:r>
              <a:rPr lang="ko-KR" altLang="en-US" sz="1100" dirty="0">
                <a:latin typeface="+mn-ea"/>
              </a:rPr>
              <a:t>의 데이터를 이용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이때 매번 같은 동작을 반복하는 부분이 있습니다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ko-KR" altLang="en-US" sz="1100" dirty="0">
                <a:latin typeface="+mn-ea"/>
              </a:rPr>
              <a:t>드라이버 로드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커넥션 생성 및 </a:t>
            </a:r>
            <a:r>
              <a:rPr lang="en-US" altLang="ko-KR" sz="1100" dirty="0">
                <a:latin typeface="+mn-ea"/>
              </a:rPr>
              <a:t>DB</a:t>
            </a:r>
            <a:r>
              <a:rPr lang="ko-KR" altLang="en-US" sz="1100" dirty="0">
                <a:latin typeface="+mn-ea"/>
              </a:rPr>
              <a:t>연결</a:t>
            </a:r>
            <a:r>
              <a:rPr lang="en-US" altLang="ko-KR" sz="1100" dirty="0">
                <a:latin typeface="+mn-ea"/>
              </a:rPr>
              <a:t>, SQL</a:t>
            </a:r>
            <a:r>
              <a:rPr lang="ko-KR" altLang="en-US" sz="1100" dirty="0">
                <a:latin typeface="+mn-ea"/>
              </a:rPr>
              <a:t>실행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자원해제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ko-KR" altLang="en-US" sz="1100" dirty="0">
                <a:latin typeface="+mn-ea"/>
              </a:rPr>
              <a:t>이런 반복적인 작업을 스프링에서는 간단하게 처리 할 수 있습니다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76446" y="2088773"/>
            <a:ext cx="9878935" cy="3729625"/>
            <a:chOff x="1176446" y="2088773"/>
            <a:chExt cx="9878935" cy="3729625"/>
          </a:xfrm>
        </p:grpSpPr>
        <p:sp>
          <p:nvSpPr>
            <p:cNvPr id="20" name="직사각형 19"/>
            <p:cNvSpPr/>
            <p:nvPr/>
          </p:nvSpPr>
          <p:spPr>
            <a:xfrm>
              <a:off x="1176447" y="2088773"/>
              <a:ext cx="2859741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JDBC </a:t>
              </a:r>
              <a:r>
                <a:rPr lang="ko-KR" altLang="en-US" dirty="0"/>
                <a:t>드라이버 로드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6447" y="3137746"/>
              <a:ext cx="2859741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데이터베이스 연결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76446" y="4186719"/>
              <a:ext cx="2859741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SQL</a:t>
              </a:r>
              <a:r>
                <a:rPr lang="ko-KR" altLang="en-US" dirty="0"/>
                <a:t>문 실행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76446" y="5235692"/>
              <a:ext cx="2859741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데이터베이스 연결 해제</a:t>
              </a:r>
            </a:p>
          </p:txBody>
        </p:sp>
        <p:cxnSp>
          <p:nvCxnSpPr>
            <p:cNvPr id="29" name="직선 화살표 연결선 28"/>
            <p:cNvCxnSpPr>
              <a:stCxn id="20" idx="2"/>
              <a:endCxn id="21" idx="0"/>
            </p:cNvCxnSpPr>
            <p:nvPr/>
          </p:nvCxnSpPr>
          <p:spPr>
            <a:xfrm>
              <a:off x="2606318" y="2671479"/>
              <a:ext cx="0" cy="46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615279" y="3720452"/>
              <a:ext cx="0" cy="46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615279" y="4769425"/>
              <a:ext cx="0" cy="46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4179625" y="2088773"/>
              <a:ext cx="2043952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DriverManager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79624" y="3137746"/>
              <a:ext cx="2043953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Connection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179624" y="4186719"/>
              <a:ext cx="2043954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Statement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179624" y="5235692"/>
              <a:ext cx="2043954" cy="582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ResultSet</a:t>
              </a:r>
              <a:endParaRPr lang="ko-KR" altLang="en-US" dirty="0"/>
            </a:p>
          </p:txBody>
        </p:sp>
        <p:cxnSp>
          <p:nvCxnSpPr>
            <p:cNvPr id="36" name="직선 화살표 연결선 35"/>
            <p:cNvCxnSpPr>
              <a:stCxn id="32" idx="2"/>
              <a:endCxn id="33" idx="0"/>
            </p:cNvCxnSpPr>
            <p:nvPr/>
          </p:nvCxnSpPr>
          <p:spPr>
            <a:xfrm>
              <a:off x="5201601" y="2671479"/>
              <a:ext cx="0" cy="46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5618456" y="3720452"/>
              <a:ext cx="0" cy="46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5618456" y="4769425"/>
              <a:ext cx="0" cy="46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8195640" y="2671479"/>
              <a:ext cx="2859741" cy="22522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/>
                <a:t>JdbcTemplate</a:t>
              </a:r>
              <a:endParaRPr lang="ko-KR" altLang="en-US" sz="3200" dirty="0"/>
            </a:p>
          </p:txBody>
        </p:sp>
        <p:cxnSp>
          <p:nvCxnSpPr>
            <p:cNvPr id="7" name="직선 화살표 연결선 6"/>
            <p:cNvCxnSpPr>
              <a:stCxn id="32" idx="3"/>
              <a:endCxn id="41" idx="1"/>
            </p:cNvCxnSpPr>
            <p:nvPr/>
          </p:nvCxnSpPr>
          <p:spPr>
            <a:xfrm>
              <a:off x="6223577" y="2380126"/>
              <a:ext cx="1972063" cy="141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3" idx="3"/>
              <a:endCxn id="41" idx="1"/>
            </p:cNvCxnSpPr>
            <p:nvPr/>
          </p:nvCxnSpPr>
          <p:spPr>
            <a:xfrm>
              <a:off x="6223577" y="3429099"/>
              <a:ext cx="1972063" cy="368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4" idx="3"/>
              <a:endCxn id="41" idx="1"/>
            </p:cNvCxnSpPr>
            <p:nvPr/>
          </p:nvCxnSpPr>
          <p:spPr>
            <a:xfrm flipV="1">
              <a:off x="6223578" y="3797586"/>
              <a:ext cx="1972062" cy="680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5" idx="3"/>
              <a:endCxn id="41" idx="1"/>
            </p:cNvCxnSpPr>
            <p:nvPr/>
          </p:nvCxnSpPr>
          <p:spPr>
            <a:xfrm flipV="1">
              <a:off x="6223578" y="3797586"/>
              <a:ext cx="1972062" cy="172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21-2.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Spring</a:t>
            </a:r>
            <a:r>
              <a:rPr lang="ko-KR" altLang="en-US" sz="1600" b="1" dirty="0">
                <a:latin typeface="+mn-ea"/>
              </a:rPr>
              <a:t>빈을 이용한 코드 간소화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Spring</a:t>
            </a:r>
            <a:r>
              <a:rPr lang="ko-KR" altLang="en-US" sz="1100" dirty="0">
                <a:latin typeface="+mn-ea"/>
              </a:rPr>
              <a:t>빈을 이용하여 </a:t>
            </a:r>
            <a:r>
              <a:rPr lang="en-US" altLang="ko-KR" sz="1100" dirty="0" err="1">
                <a:latin typeface="+mn-ea"/>
              </a:rPr>
              <a:t>DataBase</a:t>
            </a:r>
            <a:r>
              <a:rPr lang="ko-KR" altLang="en-US" sz="1100" dirty="0">
                <a:latin typeface="+mn-ea"/>
              </a:rPr>
              <a:t>관련 클래스들을 생성하고 조립해 봅니다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en-US" altLang="ko-KR" sz="1100" dirty="0"/>
              <a:t>servlet-context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정의함</a:t>
            </a:r>
            <a:r>
              <a:rPr lang="en-US" altLang="ko-KR" sz="1100" dirty="0"/>
              <a:t>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42094" y="1910637"/>
            <a:ext cx="3487271" cy="3546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Java </a:t>
            </a:r>
            <a:r>
              <a:rPr lang="ko-KR" altLang="en-US" sz="2400" dirty="0"/>
              <a:t>파일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76600" y="3085951"/>
            <a:ext cx="3487271" cy="226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JdbcTemplate</a:t>
            </a:r>
            <a:r>
              <a:rPr lang="en-US" altLang="ko-KR" sz="2400" dirty="0"/>
              <a:t> </a:t>
            </a:r>
            <a:r>
              <a:rPr lang="ko-KR" altLang="en-US" sz="2400" dirty="0"/>
              <a:t>빈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1845860" y="4132079"/>
            <a:ext cx="2348753" cy="744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Datasource</a:t>
            </a:r>
            <a:r>
              <a:rPr lang="en-US" altLang="ko-KR" sz="2400" dirty="0"/>
              <a:t> </a:t>
            </a:r>
            <a:r>
              <a:rPr lang="ko-KR" altLang="en-US" sz="2400" dirty="0"/>
              <a:t>빈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51554" y="3962399"/>
            <a:ext cx="3234813" cy="5112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9863" y="751344"/>
            <a:ext cx="102629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servlet-context.xml</a:t>
            </a:r>
            <a:r>
              <a:rPr lang="ko-KR" altLang="en-US" dirty="0"/>
              <a:t>에 추가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name="</a:t>
            </a:r>
            <a:r>
              <a:rPr lang="en-US" altLang="ko-KR" dirty="0" err="1"/>
              <a:t>dataSource</a:t>
            </a:r>
            <a:r>
              <a:rPr lang="en-US" altLang="ko-KR" dirty="0"/>
              <a:t>" class="</a:t>
            </a:r>
            <a:r>
              <a:rPr lang="en-US" altLang="ko-KR" dirty="0" err="1"/>
              <a:t>org.springframework.jdbc.datasource.DriverManagerDataSource</a:t>
            </a:r>
            <a:r>
              <a:rPr lang="en-US" altLang="ko-KR" dirty="0"/>
              <a:t>" &gt;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</a:t>
            </a:r>
            <a:r>
              <a:rPr lang="en-US" altLang="ko-KR" dirty="0" err="1"/>
              <a:t>driverClassName</a:t>
            </a:r>
            <a:r>
              <a:rPr lang="en-US" altLang="ko-KR" dirty="0"/>
              <a:t>" value="</a:t>
            </a:r>
            <a:r>
              <a:rPr lang="en-US" altLang="ko-KR" dirty="0" err="1"/>
              <a:t>oracle.jdbc.driver.OracleDriver</a:t>
            </a:r>
            <a:r>
              <a:rPr lang="en-US" altLang="ko-KR" dirty="0"/>
              <a:t>" /&gt;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</a:t>
            </a:r>
            <a:r>
              <a:rPr lang="en-US" altLang="ko-KR" dirty="0" err="1"/>
              <a:t>url</a:t>
            </a:r>
            <a:r>
              <a:rPr lang="en-US" altLang="ko-KR" dirty="0"/>
              <a:t>" value="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:@localhost:1521:xe" /&gt;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name="username" value="</a:t>
            </a:r>
            <a:r>
              <a:rPr lang="en-US" altLang="ko-KR" dirty="0" err="1"/>
              <a:t>scott</a:t>
            </a:r>
            <a:r>
              <a:rPr lang="en-US" altLang="ko-KR" dirty="0"/>
              <a:t>" /&gt;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name="password" value="tiger" /&gt;</a:t>
            </a:r>
            <a:endParaRPr lang="ko-KR" altLang="en-US" dirty="0"/>
          </a:p>
          <a:p>
            <a:r>
              <a:rPr lang="en-US" altLang="ko-KR" dirty="0"/>
              <a:t>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/>
              <a:t>	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name="template" class="</a:t>
            </a:r>
            <a:r>
              <a:rPr lang="en-US" altLang="ko-KR" dirty="0" err="1"/>
              <a:t>org.springframework.jdbc.core.JdbcTemplate</a:t>
            </a:r>
            <a:r>
              <a:rPr lang="en-US" altLang="ko-KR" dirty="0"/>
              <a:t>"&gt;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dataSource</a:t>
            </a:r>
            <a:r>
              <a:rPr lang="en-US" altLang="ko-KR" dirty="0"/>
              <a:t>"/&gt;</a:t>
            </a:r>
            <a:endParaRPr lang="ko-KR" altLang="en-US" dirty="0"/>
          </a:p>
          <a:p>
            <a:r>
              <a:rPr lang="en-US" altLang="ko-KR" dirty="0"/>
              <a:t>&lt;/</a:t>
            </a:r>
            <a:r>
              <a:rPr lang="en-US" altLang="ko-KR" dirty="0" err="1"/>
              <a:t>beans:bean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 err="1"/>
              <a:t>jdbc</a:t>
            </a:r>
            <a:r>
              <a:rPr lang="ko-KR" altLang="en-US" dirty="0"/>
              <a:t>를 </a:t>
            </a:r>
            <a:r>
              <a:rPr lang="ko-KR" altLang="en-US" dirty="0" err="1"/>
              <a:t>추가해줌</a:t>
            </a:r>
            <a:br>
              <a:rPr lang="en-US" altLang="ko-KR" dirty="0"/>
            </a:br>
            <a:r>
              <a:rPr lang="en-US" altLang="ko-KR" dirty="0"/>
              <a:t>&lt;dependency&gt;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</a:t>
            </a:r>
            <a:r>
              <a:rPr lang="en-US" altLang="ko-KR" dirty="0" err="1"/>
              <a:t>jdbc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&lt;version&gt;4.1.4.RELEASE&lt;/version&gt;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22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6725" y="-3684"/>
            <a:ext cx="10623885" cy="6817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public class </a:t>
            </a:r>
            <a:r>
              <a:rPr kumimoji="1" lang="ko-KR" altLang="ko-KR" sz="2000" b="1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BeanPropertyRowMapper&lt;T</a:t>
            </a:r>
            <a:r>
              <a:rPr kumimoji="1" lang="ko-KR" altLang="ko-KR" sz="1000" b="1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&gt;</a:t>
            </a:r>
            <a:r>
              <a:rPr kumimoji="1" lang="ko-KR" altLang="ko-KR" sz="1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extends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  <a:hlinkClick r:id="rId2" tooltip="class or interface in java.lang"/>
              </a:rPr>
              <a:t>Object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 implements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4A6782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  <a:hlinkClick r:id="rId3" tooltip="interface in org.springframework.jdbc.core"/>
              </a:rPr>
              <a:t>RowMapper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&lt;T&gt;</a:t>
            </a:r>
            <a:b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</a:b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-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데이터베이스의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resultset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의 각행을 객체의 멤버 변수에 설정하는 클래스</a:t>
            </a:r>
            <a:b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</a:b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-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생성자</a:t>
            </a:r>
            <a:b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</a:b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Arial Unicode MS" pitchFamily="50" charset="-127"/>
                <a:ea typeface="DejaVu Sans Mono"/>
                <a:cs typeface="굴림" pitchFamily="50" charset="-127"/>
              </a:rPr>
              <a:t> </a:t>
            </a:r>
            <a:r>
              <a:rPr lang="en-US" altLang="ko-KR" sz="2000" dirty="0"/>
              <a:t>public </a:t>
            </a:r>
            <a:r>
              <a:rPr lang="en-US" altLang="ko-KR" sz="2000" dirty="0" err="1"/>
              <a:t>BeanPropertyRowMapper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4" tooltip="class or interface in java.lang"/>
              </a:rPr>
              <a:t>Class</a:t>
            </a:r>
            <a:r>
              <a:rPr lang="en-US" altLang="ko-KR" sz="2000" dirty="0"/>
              <a:t>&lt;</a:t>
            </a:r>
            <a:r>
              <a:rPr lang="en-US" altLang="ko-KR" sz="2000" dirty="0">
                <a:hlinkClick r:id="rId5" tooltip="type parameter in BeanPropertyRowMapper"/>
              </a:rPr>
              <a:t>T</a:t>
            </a:r>
            <a:r>
              <a:rPr lang="en-US" altLang="ko-KR" sz="2000" dirty="0"/>
              <a:t>&gt; </a:t>
            </a:r>
            <a:r>
              <a:rPr lang="en-US" altLang="ko-KR" sz="2000" dirty="0" err="1"/>
              <a:t>mappedClass</a:t>
            </a:r>
            <a:r>
              <a:rPr lang="en-US" altLang="ko-KR" sz="2000" dirty="0"/>
              <a:t>)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b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&gt;&gt; </a:t>
            </a:r>
            <a:r>
              <a:rPr lang="en-US" altLang="ko-KR" sz="2000" dirty="0"/>
              <a:t>new </a:t>
            </a:r>
            <a:r>
              <a:rPr lang="en-US" altLang="ko-KR" sz="2000" dirty="0" err="1"/>
              <a:t>BeanPropertyRowMapper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BDto</a:t>
            </a:r>
            <a:r>
              <a:rPr lang="en-US" altLang="ko-KR" sz="2000" dirty="0"/>
              <a:t>&gt;(</a:t>
            </a:r>
            <a:r>
              <a:rPr lang="en-US" altLang="ko-KR" sz="2000" dirty="0" err="1"/>
              <a:t>BDto.class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resultset</a:t>
            </a:r>
            <a:r>
              <a:rPr lang="ko-KR" altLang="en-US" sz="2000" dirty="0"/>
              <a:t>의 각행을</a:t>
            </a:r>
            <a:br>
              <a:rPr lang="en-US" altLang="ko-KR" sz="2000" dirty="0"/>
            </a:br>
            <a:r>
              <a:rPr lang="en-US" altLang="ko-KR" sz="2000" dirty="0"/>
              <a:t>       </a:t>
            </a:r>
            <a:r>
              <a:rPr lang="en-US" altLang="ko-KR" sz="2000" dirty="0" err="1"/>
              <a:t>Bdto</a:t>
            </a:r>
            <a:r>
              <a:rPr lang="ko-KR" altLang="en-US" sz="2000" dirty="0"/>
              <a:t>객체로 변환하여 모든 행을 </a:t>
            </a:r>
            <a:r>
              <a:rPr lang="en-US" altLang="ko-KR" sz="2000" dirty="0"/>
              <a:t>list</a:t>
            </a:r>
            <a:r>
              <a:rPr lang="ko-KR" altLang="en-US" sz="2000" dirty="0"/>
              <a:t>형태로 반환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 err="1"/>
              <a:t>JdbcTemplate</a:t>
            </a:r>
            <a:r>
              <a:rPr lang="ko-KR" altLang="en-US" sz="2000" dirty="0"/>
              <a:t>사용법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2000" dirty="0" err="1"/>
              <a:t>JdbcTemplate</a:t>
            </a:r>
            <a:r>
              <a:rPr lang="en-US" altLang="ko-KR" sz="2000" dirty="0"/>
              <a:t> template;</a:t>
            </a:r>
            <a:endParaRPr lang="ko-KR" altLang="en-US" sz="2000" dirty="0"/>
          </a:p>
          <a:p>
            <a:r>
              <a:rPr lang="en-US" altLang="ko-KR" sz="2000" dirty="0"/>
              <a:t>public </a:t>
            </a:r>
            <a:r>
              <a:rPr lang="en-US" altLang="ko-KR" sz="2000" dirty="0" err="1"/>
              <a:t>BDao</a:t>
            </a:r>
            <a:r>
              <a:rPr lang="en-US" altLang="ko-KR" sz="2000" dirty="0"/>
              <a:t>() {</a:t>
            </a:r>
            <a:endParaRPr lang="ko-KR" altLang="en-US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 err="1"/>
              <a:t>this.template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Constant.template</a:t>
            </a:r>
            <a:r>
              <a:rPr lang="en-US" altLang="ko-KR" sz="2000" dirty="0"/>
              <a:t>; </a:t>
            </a:r>
            <a:br>
              <a:rPr lang="en-US" altLang="ko-KR" sz="2000" dirty="0"/>
            </a:br>
            <a:r>
              <a:rPr lang="en-US" altLang="ko-KR" sz="2000" dirty="0"/>
              <a:t>                              // public static </a:t>
            </a:r>
            <a:r>
              <a:rPr lang="en-US" altLang="ko-KR" sz="2000" dirty="0" err="1"/>
              <a:t>JdbcTemplate</a:t>
            </a:r>
            <a:r>
              <a:rPr lang="en-US" altLang="ko-KR" sz="2000" dirty="0"/>
              <a:t> template;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en-US" altLang="ko-KR" sz="2000" dirty="0"/>
              <a:t>}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String query = "select </a:t>
            </a:r>
            <a:r>
              <a:rPr lang="en-US" altLang="ko-KR" sz="2000" dirty="0" err="1"/>
              <a:t>bId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bTitle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bContent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bDate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bHit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bGroup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bStep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bIndent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from </a:t>
            </a:r>
            <a:r>
              <a:rPr lang="en-US" altLang="ko-KR" sz="2000" dirty="0" err="1"/>
              <a:t>mvc_board</a:t>
            </a:r>
            <a:r>
              <a:rPr lang="en-US" altLang="ko-KR" sz="2000" dirty="0"/>
              <a:t> order by </a:t>
            </a:r>
            <a:r>
              <a:rPr lang="en-US" altLang="ko-KR" sz="2000" dirty="0" err="1"/>
              <a:t>bGroup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desc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bStep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asc</a:t>
            </a:r>
            <a:r>
              <a:rPr lang="en-US" altLang="ko-KR" sz="2000" dirty="0"/>
              <a:t>";</a:t>
            </a:r>
            <a:endParaRPr lang="ko-KR" altLang="en-US" sz="2000" dirty="0"/>
          </a:p>
          <a:p>
            <a:r>
              <a:rPr lang="ko-KR" altLang="en-US" sz="2000" dirty="0"/>
              <a:t>		</a:t>
            </a:r>
            <a:r>
              <a:rPr lang="en-US" altLang="ko-KR" sz="2000" dirty="0"/>
              <a:t>return (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BDto</a:t>
            </a:r>
            <a:r>
              <a:rPr lang="en-US" altLang="ko-KR" sz="2000" dirty="0"/>
              <a:t>&gt;) </a:t>
            </a:r>
            <a:r>
              <a:rPr lang="en-US" altLang="ko-KR" sz="2000" dirty="0" err="1"/>
              <a:t>template.query</a:t>
            </a:r>
            <a:r>
              <a:rPr lang="en-US" altLang="ko-KR" sz="2000" dirty="0"/>
              <a:t>(query, </a:t>
            </a:r>
            <a:br>
              <a:rPr lang="en-US" altLang="ko-KR" sz="2000" dirty="0"/>
            </a:br>
            <a:r>
              <a:rPr lang="en-US" altLang="ko-KR" sz="2000" dirty="0"/>
              <a:t>                   new </a:t>
            </a:r>
            <a:r>
              <a:rPr lang="en-US" altLang="ko-KR" sz="2000" dirty="0" err="1"/>
              <a:t>BeanPropertyRowMapper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BDto</a:t>
            </a:r>
            <a:r>
              <a:rPr lang="en-US" altLang="ko-KR" sz="2000" dirty="0"/>
              <a:t>&gt;(</a:t>
            </a:r>
            <a:r>
              <a:rPr lang="en-US" altLang="ko-KR" sz="2000" dirty="0" err="1"/>
              <a:t>BDto.class</a:t>
            </a:r>
            <a:r>
              <a:rPr lang="en-US" altLang="ko-KR" sz="2000" dirty="0"/>
              <a:t>));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또는 </a:t>
            </a:r>
            <a:br>
              <a:rPr lang="en-US" altLang="ko-KR" sz="2000" dirty="0"/>
            </a:br>
            <a:r>
              <a:rPr lang="en-US" altLang="ko-KR" sz="2000" dirty="0"/>
              <a:t>return </a:t>
            </a:r>
            <a:r>
              <a:rPr lang="en-US" altLang="ko-KR" sz="2000" dirty="0" err="1"/>
              <a:t>template.queryForObject</a:t>
            </a:r>
            <a:r>
              <a:rPr lang="en-US" altLang="ko-KR" sz="2000" dirty="0"/>
              <a:t>(query, new </a:t>
            </a:r>
            <a:r>
              <a:rPr lang="en-US" altLang="ko-KR" sz="2000" dirty="0" err="1"/>
              <a:t>BeanPropertyRowMapper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BDto</a:t>
            </a:r>
            <a:r>
              <a:rPr lang="en-US" altLang="ko-KR" sz="2000" dirty="0"/>
              <a:t>&gt;(</a:t>
            </a:r>
            <a:r>
              <a:rPr lang="en-US" altLang="ko-KR" sz="2000" dirty="0" err="1"/>
              <a:t>BDto.class</a:t>
            </a:r>
            <a:r>
              <a:rPr lang="en-US" altLang="ko-KR" sz="2000" dirty="0"/>
              <a:t>));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43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589" y="197346"/>
            <a:ext cx="11526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 table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 primary key,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varchar2(20),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b_title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VARCHAR2(100),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bContent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varchar2(300),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date default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bHit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 default 0,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bGroup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bStep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 sequence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mvc_board_seq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insert into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bId,bName,b_Title,bContent,bHit,bGroup,bStep,bIndent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values(mvc_board_seq.nextval,'kook','title1','title content1',0,mvc_board_seq.currval,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0,0);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commit;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63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21-3.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JDBC</a:t>
            </a:r>
            <a:r>
              <a:rPr lang="ko-KR" altLang="en-US" sz="1600" b="1" dirty="0">
                <a:latin typeface="+mn-ea"/>
              </a:rPr>
              <a:t>를 이용한 리스트 목록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JdbcTemplate</a:t>
            </a:r>
            <a:r>
              <a:rPr lang="ko-KR" altLang="en-US" sz="1100" dirty="0">
                <a:latin typeface="+mn-ea"/>
              </a:rPr>
              <a:t>의 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이용하여 코드를 간단하게 변경 할 수 있습니다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9" y="1575061"/>
            <a:ext cx="2842993" cy="49638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44" y="2828261"/>
            <a:ext cx="6543675" cy="12287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294094" y="3199282"/>
            <a:ext cx="591670" cy="35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21-4.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insert, update, delete </a:t>
            </a:r>
            <a:r>
              <a:rPr lang="ko-KR" altLang="en-US" sz="1600" b="1" dirty="0">
                <a:latin typeface="+mn-ea"/>
              </a:rPr>
              <a:t>처리하기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JdbcTemplate</a:t>
            </a:r>
            <a:r>
              <a:rPr lang="ko-KR" altLang="en-US" sz="1100" dirty="0">
                <a:latin typeface="+mn-ea"/>
              </a:rPr>
              <a:t>을 이용하여 </a:t>
            </a:r>
            <a:r>
              <a:rPr lang="en-US" altLang="ko-KR" sz="1100" dirty="0">
                <a:latin typeface="+mn-ea"/>
              </a:rPr>
              <a:t>insert, update, delete </a:t>
            </a:r>
            <a:r>
              <a:rPr lang="ko-KR" altLang="en-US" sz="1100" dirty="0">
                <a:latin typeface="+mn-ea"/>
              </a:rPr>
              <a:t>사용하는 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살펴 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76447" y="2088773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JDBC </a:t>
            </a:r>
            <a:r>
              <a:rPr lang="ko-KR" altLang="en-US" dirty="0"/>
              <a:t>드라이버 로드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76447" y="3137746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 연결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76446" y="4186719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  <a:r>
              <a:rPr lang="ko-KR" altLang="en-US" dirty="0"/>
              <a:t>문 실행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76446" y="5235692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 연결 해제</a:t>
            </a:r>
          </a:p>
        </p:txBody>
      </p:sp>
      <p:cxnSp>
        <p:nvCxnSpPr>
          <p:cNvPr id="29" name="직선 화살표 연결선 28"/>
          <p:cNvCxnSpPr>
            <a:stCxn id="20" idx="2"/>
            <a:endCxn id="21" idx="0"/>
          </p:cNvCxnSpPr>
          <p:nvPr/>
        </p:nvCxnSpPr>
        <p:spPr>
          <a:xfrm>
            <a:off x="2606318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615279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615279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79625" y="2088773"/>
            <a:ext cx="2043952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DriverManager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179624" y="3137746"/>
            <a:ext cx="2043953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Connection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179624" y="4186719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179624" y="5235692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ResultSet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2" idx="2"/>
            <a:endCxn id="33" idx="0"/>
          </p:cNvCxnSpPr>
          <p:nvPr/>
        </p:nvCxnSpPr>
        <p:spPr>
          <a:xfrm>
            <a:off x="5201601" y="2671479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8456" y="3720452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618456" y="4769425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95640" y="2671479"/>
            <a:ext cx="2859741" cy="22522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JdbcTemplate</a:t>
            </a:r>
            <a:endParaRPr lang="ko-KR" altLang="en-US" sz="3200" dirty="0"/>
          </a:p>
        </p:txBody>
      </p:sp>
      <p:cxnSp>
        <p:nvCxnSpPr>
          <p:cNvPr id="7" name="직선 화살표 연결선 6"/>
          <p:cNvCxnSpPr>
            <a:stCxn id="32" idx="3"/>
            <a:endCxn id="41" idx="1"/>
          </p:cNvCxnSpPr>
          <p:nvPr/>
        </p:nvCxnSpPr>
        <p:spPr>
          <a:xfrm>
            <a:off x="6223577" y="2380126"/>
            <a:ext cx="1972063" cy="141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3"/>
            <a:endCxn id="41" idx="1"/>
          </p:cNvCxnSpPr>
          <p:nvPr/>
        </p:nvCxnSpPr>
        <p:spPr>
          <a:xfrm>
            <a:off x="6223577" y="3429099"/>
            <a:ext cx="1972063" cy="3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3"/>
            <a:endCxn id="41" idx="1"/>
          </p:cNvCxnSpPr>
          <p:nvPr/>
        </p:nvCxnSpPr>
        <p:spPr>
          <a:xfrm flipV="1">
            <a:off x="6223578" y="3797586"/>
            <a:ext cx="1972062" cy="68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5" idx="3"/>
            <a:endCxn id="41" idx="1"/>
          </p:cNvCxnSpPr>
          <p:nvPr/>
        </p:nvCxnSpPr>
        <p:spPr>
          <a:xfrm flipV="1">
            <a:off x="6223578" y="3797586"/>
            <a:ext cx="1972062" cy="17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8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2821" y="889844"/>
            <a:ext cx="112856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template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update,delete,insert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&gt;&gt;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String query = "update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set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?,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?,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bContent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? where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= ?";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this.template.update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(query, new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PreparedStatementSetter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 {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@Override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public void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setValues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PreparedStatement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throws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SQLException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{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ps.setString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(1,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ps.setString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(2,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ps.setString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(3,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bContent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ps.setInt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(4,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Integer.parseInt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1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950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굴림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EZHG</cp:lastModifiedBy>
  <cp:revision>697</cp:revision>
  <dcterms:created xsi:type="dcterms:W3CDTF">2014-12-01T08:37:15Z</dcterms:created>
  <dcterms:modified xsi:type="dcterms:W3CDTF">2022-02-21T07:34:35Z</dcterms:modified>
</cp:coreProperties>
</file>