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9" r:id="rId3"/>
    <p:sldId id="275" r:id="rId4"/>
    <p:sldId id="264" r:id="rId5"/>
    <p:sldId id="265" r:id="rId6"/>
    <p:sldId id="266" r:id="rId7"/>
    <p:sldId id="267" r:id="rId8"/>
    <p:sldId id="268" r:id="rId9"/>
    <p:sldId id="270" r:id="rId10"/>
    <p:sldId id="274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 프로젝트 만들기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ring-projects/toolsuite-distribution/wiki/Spring-Tool-Suite-3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2000" spc="-15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스프링 프로젝트 만들기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이클립스에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스프링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(STS)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처음 만들어 보는 스프링 프로젝트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DI(Dependency Injection)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IOC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컨테이너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DI(</a:t>
            </a:r>
            <a:r>
              <a:rPr lang="ko-KR" altLang="en-US" dirty="0"/>
              <a:t>의존성 주입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클래스 객체에 필요한 다른 클래스의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객체를 직접 생성하여 사용하지 않고</a:t>
            </a:r>
            <a:br>
              <a:rPr lang="en-US" altLang="ko-KR" dirty="0"/>
            </a:br>
            <a:r>
              <a:rPr lang="en-US" altLang="ko-KR"/>
              <a:t> </a:t>
            </a:r>
            <a:r>
              <a:rPr lang="ko-KR" altLang="en-US"/>
              <a:t>외부</a:t>
            </a:r>
            <a:r>
              <a:rPr lang="en-US" altLang="ko-KR"/>
              <a:t>(</a:t>
            </a:r>
            <a:r>
              <a:rPr lang="ko-KR" altLang="en-US"/>
              <a:t>스프링콘테이너</a:t>
            </a:r>
            <a:r>
              <a:rPr lang="en-US" altLang="ko-KR"/>
              <a:t>)</a:t>
            </a:r>
            <a:r>
              <a:rPr lang="ko-KR" altLang="en-US"/>
              <a:t>에서 </a:t>
            </a:r>
            <a:r>
              <a:rPr lang="ko-KR" altLang="en-US" dirty="0"/>
              <a:t>생성된 객체를 </a:t>
            </a:r>
            <a:r>
              <a:rPr lang="ko-KR" altLang="en-US" dirty="0" err="1"/>
              <a:t>주입받아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IOC(Inversion Of Control</a:t>
            </a:r>
            <a:r>
              <a:rPr lang="en-US" altLang="ko-KR"/>
              <a:t>) –</a:t>
            </a:r>
            <a:r>
              <a:rPr lang="ko-KR" altLang="en-US"/>
              <a:t>제어의 역전</a:t>
            </a:r>
            <a:br>
              <a:rPr lang="en-US" altLang="ko-KR" dirty="0"/>
            </a:br>
            <a:r>
              <a:rPr lang="en-US" altLang="ko-KR" dirty="0"/>
              <a:t>- IOC</a:t>
            </a:r>
            <a:r>
              <a:rPr lang="ko-KR" altLang="en-US" dirty="0"/>
              <a:t>는 </a:t>
            </a:r>
            <a:r>
              <a:rPr lang="ko-KR" altLang="en-US" dirty="0" err="1"/>
              <a:t>콘트롤의</a:t>
            </a:r>
            <a:r>
              <a:rPr lang="ko-KR" altLang="en-US" dirty="0"/>
              <a:t> 전환</a:t>
            </a:r>
            <a:br>
              <a:rPr lang="en-US" altLang="ko-KR" dirty="0"/>
            </a:br>
            <a:r>
              <a:rPr lang="en-US" altLang="ko-KR" dirty="0"/>
              <a:t>- IOC</a:t>
            </a:r>
            <a:r>
              <a:rPr lang="ko-KR" altLang="en-US" dirty="0" err="1"/>
              <a:t>콘테이너는</a:t>
            </a:r>
            <a:r>
              <a:rPr lang="ko-KR" altLang="en-US" dirty="0"/>
              <a:t> </a:t>
            </a:r>
            <a:r>
              <a:rPr lang="en-US" altLang="ko-KR" dirty="0"/>
              <a:t>IOC</a:t>
            </a:r>
            <a:r>
              <a:rPr lang="ko-KR" altLang="en-US" dirty="0"/>
              <a:t>들을 수용하는 </a:t>
            </a:r>
            <a:r>
              <a:rPr lang="ko-KR" altLang="en-US" dirty="0" err="1"/>
              <a:t>콘테이너</a:t>
            </a:r>
            <a:br>
              <a:rPr lang="en-US" altLang="ko-KR" dirty="0"/>
            </a:br>
            <a:r>
              <a:rPr lang="en-US" altLang="ko-KR" dirty="0"/>
              <a:t>- IOC</a:t>
            </a:r>
            <a:r>
              <a:rPr lang="ko-KR" altLang="en-US" dirty="0" err="1"/>
              <a:t>콘테이너는</a:t>
            </a:r>
            <a:r>
              <a:rPr lang="ko-KR" altLang="en-US" dirty="0"/>
              <a:t> 다른 객체에서 사용할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객체를 생성하는 인터페이스 역할을 함</a:t>
            </a:r>
          </a:p>
        </p:txBody>
      </p:sp>
    </p:spTree>
    <p:extLst>
      <p:ext uri="{BB962C8B-B14F-4D97-AF65-F5344CB8AC3E}">
        <p14:creationId xmlns:p14="http://schemas.microsoft.com/office/powerpoint/2010/main" val="149439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DI(</a:t>
            </a:r>
            <a:r>
              <a:rPr lang="en-US" altLang="ko-KR" sz="1600" b="1" dirty="0">
                <a:latin typeface="+mn-ea"/>
              </a:rPr>
              <a:t>Dependency Injection)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IOC(Inversion of control)</a:t>
            </a:r>
            <a:r>
              <a:rPr lang="ko-KR" altLang="en-US" sz="1600" b="1" dirty="0">
                <a:latin typeface="+mn-ea"/>
              </a:rPr>
              <a:t>컨테이너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24807" y="1287336"/>
            <a:ext cx="9733961" cy="5444644"/>
            <a:chOff x="1024807" y="1287336"/>
            <a:chExt cx="9733961" cy="5444644"/>
          </a:xfrm>
        </p:grpSpPr>
        <p:sp>
          <p:nvSpPr>
            <p:cNvPr id="3" name="직사각형 2"/>
            <p:cNvSpPr/>
            <p:nvPr/>
          </p:nvSpPr>
          <p:spPr>
            <a:xfrm>
              <a:off x="1133074" y="2221515"/>
              <a:ext cx="3437792" cy="31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r>
                <a:rPr lang="ko-KR" altLang="en-US" sz="2800" dirty="0"/>
                <a:t>객체</a:t>
              </a:r>
              <a:endParaRPr lang="en-US" altLang="ko-KR" sz="2800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396181" y="3356667"/>
              <a:ext cx="1353260" cy="13532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r>
                <a:rPr lang="ko-KR" altLang="en-US" dirty="0"/>
                <a:t>객체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2851970" y="3356667"/>
              <a:ext cx="1353260" cy="13532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r>
                <a:rPr lang="ko-KR" altLang="en-US" dirty="0"/>
                <a:t>객체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4807" y="5463545"/>
              <a:ext cx="35460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+mn-ea"/>
                </a:rPr>
                <a:t>A</a:t>
              </a:r>
              <a:r>
                <a:rPr lang="ko-KR" altLang="en-US" sz="1100" b="1" dirty="0">
                  <a:latin typeface="+mn-ea"/>
                </a:rPr>
                <a:t>객체는 </a:t>
              </a:r>
              <a:r>
                <a:rPr lang="en-US" altLang="ko-KR" sz="1100" b="1" dirty="0">
                  <a:latin typeface="+mn-ea"/>
                </a:rPr>
                <a:t>B/C</a:t>
              </a:r>
              <a:r>
                <a:rPr lang="ko-KR" altLang="en-US" sz="1100" b="1" dirty="0">
                  <a:latin typeface="+mn-ea"/>
                </a:rPr>
                <a:t>객체에 의존 한다</a:t>
              </a:r>
              <a:r>
                <a:rPr lang="en-US" altLang="ko-KR" sz="1100" b="1" dirty="0">
                  <a:latin typeface="+mn-ea"/>
                </a:rPr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998677" y="1287336"/>
              <a:ext cx="3437792" cy="1397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r>
                <a:rPr lang="ko-KR" altLang="en-US" sz="2800" dirty="0"/>
                <a:t>객체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227277" y="1986184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B()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831873" y="1986184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C()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98677" y="3989050"/>
              <a:ext cx="3437792" cy="1397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r>
                <a:rPr lang="ko-KR" altLang="en-US" sz="2800" dirty="0"/>
                <a:t>객체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227277" y="5928558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B()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74723" y="5928558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C()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227277" y="4687898"/>
              <a:ext cx="3094892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setter() or construct()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18" idx="0"/>
            </p:cNvCxnSpPr>
            <p:nvPr/>
          </p:nvCxnSpPr>
          <p:spPr>
            <a:xfrm flipV="1">
              <a:off x="7972425" y="5193314"/>
              <a:ext cx="10990" cy="735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9577021" y="5193314"/>
              <a:ext cx="10990" cy="735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001693" y="2695423"/>
              <a:ext cx="35460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+mn-ea"/>
                </a:rPr>
                <a:t>A</a:t>
              </a:r>
              <a:r>
                <a:rPr lang="ko-KR" altLang="en-US" sz="1100" b="1" dirty="0">
                  <a:latin typeface="+mn-ea"/>
                </a:rPr>
                <a:t>객체가 </a:t>
              </a:r>
              <a:r>
                <a:rPr lang="en-US" altLang="ko-KR" sz="1100" b="1" dirty="0">
                  <a:latin typeface="+mn-ea"/>
                </a:rPr>
                <a:t>B/C</a:t>
              </a:r>
              <a:r>
                <a:rPr lang="ko-KR" altLang="en-US" sz="1100" b="1" dirty="0">
                  <a:latin typeface="+mn-ea"/>
                </a:rPr>
                <a:t>객체를 직접 생성 한다</a:t>
              </a:r>
              <a:r>
                <a:rPr lang="en-US" altLang="ko-KR" sz="1100" b="1" dirty="0">
                  <a:latin typeface="+mn-ea"/>
                </a:rPr>
                <a:t>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98677" y="6470370"/>
              <a:ext cx="35460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+mn-ea"/>
                </a:rPr>
                <a:t>B/C</a:t>
              </a:r>
              <a:r>
                <a:rPr lang="ko-KR" altLang="en-US" sz="1100" b="1" dirty="0">
                  <a:latin typeface="+mn-ea"/>
                </a:rPr>
                <a:t>객체를 외부에 생성하여 </a:t>
              </a:r>
              <a:r>
                <a:rPr lang="en-US" altLang="ko-KR" sz="1100" b="1" dirty="0">
                  <a:latin typeface="+mn-ea"/>
                </a:rPr>
                <a:t>A</a:t>
              </a:r>
              <a:r>
                <a:rPr lang="ko-KR" altLang="en-US" sz="1100" b="1" dirty="0">
                  <a:latin typeface="+mn-ea"/>
                </a:rPr>
                <a:t>객체에 넣어 준다</a:t>
              </a:r>
              <a:r>
                <a:rPr lang="en-US" altLang="ko-KR" sz="1100" b="1" dirty="0">
                  <a:latin typeface="+mn-ea"/>
                </a:rPr>
                <a:t>.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4833973" y="2685032"/>
              <a:ext cx="1920788" cy="844749"/>
            </a:xfrm>
            <a:prstGeom prst="straightConnector1">
              <a:avLst/>
            </a:prstGeom>
            <a:ln w="25400" cmpd="dbl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885237" y="3989050"/>
              <a:ext cx="1747804" cy="396137"/>
            </a:xfrm>
            <a:prstGeom prst="straightConnector1">
              <a:avLst/>
            </a:prstGeom>
            <a:ln w="25400" cmpd="dbl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98010" y="2845796"/>
              <a:ext cx="717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방법</a:t>
              </a:r>
              <a:r>
                <a:rPr lang="en-US" altLang="ko-KR" sz="1100" dirty="0">
                  <a:latin typeface="+mn-ea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010" y="4187118"/>
              <a:ext cx="717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</a:rPr>
                <a:t>방법</a:t>
              </a:r>
              <a:r>
                <a:rPr lang="en-US" altLang="ko-KR" sz="1100" dirty="0">
                  <a:latin typeface="+mn-ea"/>
                </a:rPr>
                <a:t>2</a:t>
              </a:r>
            </a:p>
          </p:txBody>
        </p:sp>
        <p:sp>
          <p:nvSpPr>
            <p:cNvPr id="36" name="포인트가 5개인 별 35"/>
            <p:cNvSpPr/>
            <p:nvPr/>
          </p:nvSpPr>
          <p:spPr>
            <a:xfrm>
              <a:off x="10114170" y="3654127"/>
              <a:ext cx="644598" cy="64459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2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DI(</a:t>
            </a:r>
            <a:r>
              <a:rPr lang="en-US" altLang="ko-KR" sz="1600" b="1" dirty="0">
                <a:latin typeface="+mn-ea"/>
              </a:rPr>
              <a:t>Dependency Injection)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IOC</a:t>
            </a:r>
            <a:r>
              <a:rPr lang="ko-KR" altLang="en-US" sz="1600" b="1" dirty="0">
                <a:latin typeface="+mn-ea"/>
              </a:rPr>
              <a:t>컨테이너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82515" y="1522950"/>
            <a:ext cx="11043139" cy="4702006"/>
            <a:chOff x="782515" y="1522950"/>
            <a:chExt cx="11043139" cy="470200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82515" y="3147648"/>
              <a:ext cx="5917223" cy="3077308"/>
            </a:xfrm>
            <a:prstGeom prst="roundRect">
              <a:avLst>
                <a:gd name="adj" fmla="val 58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37593" y="1522950"/>
              <a:ext cx="3437792" cy="1397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r>
                <a:rPr lang="ko-KR" altLang="en-US" sz="2800" dirty="0"/>
                <a:t>객체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066193" y="3462458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B()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70789" y="3462458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C()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66193" y="2221798"/>
              <a:ext cx="3094892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setter() or construct()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18" idx="0"/>
            </p:cNvCxnSpPr>
            <p:nvPr/>
          </p:nvCxnSpPr>
          <p:spPr>
            <a:xfrm flipV="1">
              <a:off x="2811341" y="2727214"/>
              <a:ext cx="10990" cy="735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415937" y="2727214"/>
              <a:ext cx="10990" cy="735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76499" y="4455469"/>
              <a:ext cx="25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kern="1200" dirty="0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IOC</a:t>
              </a:r>
              <a:r>
                <a:rPr lang="ko-KR" altLang="en-US" sz="2800" kern="1200" dirty="0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컨테이너</a:t>
              </a:r>
              <a:endParaRPr lang="ko-KR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5161085" y="2727214"/>
              <a:ext cx="1353466" cy="73524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1092445" y="5213576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X()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405795" y="5618840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Y()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415937" y="5046056"/>
              <a:ext cx="1490296" cy="50541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 Z()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5317" y="2579640"/>
              <a:ext cx="2086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인터페이스를 통한 부품화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5903918" y="4349456"/>
              <a:ext cx="1353466" cy="73524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44271" y="4178470"/>
              <a:ext cx="2086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인터페이스를 통한 부품화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43263" y="5763291"/>
              <a:ext cx="4882391" cy="461665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결국 스프링이란</a:t>
              </a:r>
              <a:r>
                <a:rPr lang="en-US" altLang="ko-KR" sz="1200" b="1" dirty="0">
                  <a:latin typeface="+mn-ea"/>
                </a:rPr>
                <a:t>?</a:t>
              </a:r>
            </a:p>
            <a:p>
              <a:r>
                <a:rPr lang="ko-KR" altLang="en-US" sz="1200" b="1" dirty="0">
                  <a:latin typeface="+mn-ea"/>
                </a:rPr>
                <a:t>부품을 생성하고 조립하는 라이브러리 집합체 라고 할 수 있습니다</a:t>
              </a:r>
              <a:r>
                <a:rPr lang="en-US" altLang="ko-KR" sz="1200" b="1" dirty="0">
                  <a:latin typeface="+mn-ea"/>
                </a:rPr>
                <a:t>.</a:t>
              </a:r>
              <a:endParaRPr lang="ko-KR" alt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56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>
                <a:latin typeface="+mn-ea"/>
              </a:rPr>
              <a:t>플로그인</a:t>
            </a:r>
            <a:r>
              <a:rPr lang="ko-KR" altLang="en-US" sz="1600" b="1" dirty="0">
                <a:latin typeface="+mn-ea"/>
              </a:rPr>
              <a:t> 설치</a:t>
            </a:r>
            <a:r>
              <a:rPr lang="en-US" altLang="ko-KR" sz="1600" b="1" dirty="0">
                <a:latin typeface="+mn-ea"/>
              </a:rPr>
              <a:t>(Spring Tool Suite) 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스프링 프로젝트를 만들기 위해서는 스프링 </a:t>
            </a:r>
            <a:r>
              <a:rPr lang="ko-KR" altLang="en-US" sz="1100" dirty="0" err="1">
                <a:latin typeface="+mn-ea"/>
              </a:rPr>
              <a:t>플로그인이</a:t>
            </a:r>
            <a:r>
              <a:rPr lang="ko-KR" altLang="en-US" sz="1100" dirty="0">
                <a:latin typeface="+mn-ea"/>
              </a:rPr>
              <a:t> 필요 합니다</a:t>
            </a:r>
            <a:r>
              <a:rPr lang="en-US" altLang="ko-KR" sz="1100" dirty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2" y="2019866"/>
            <a:ext cx="449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이클립스</a:t>
            </a:r>
            <a:r>
              <a:rPr lang="ko-KR" altLang="en-US" sz="1100" dirty="0">
                <a:latin typeface="+mn-ea"/>
              </a:rPr>
              <a:t> 실행 및 </a:t>
            </a:r>
            <a:r>
              <a:rPr lang="en-US" altLang="ko-KR" sz="1100" dirty="0">
                <a:latin typeface="+mn-ea"/>
              </a:rPr>
              <a:t>Marketplace</a:t>
            </a:r>
            <a:r>
              <a:rPr lang="en-US" altLang="ko-KR" sz="1100">
                <a:latin typeface="+mn-ea"/>
              </a:rPr>
              <a:t>…. </a:t>
            </a:r>
            <a:r>
              <a:rPr lang="ko-KR" altLang="en-US" sz="1100">
                <a:latin typeface="+mn-ea"/>
              </a:rPr>
              <a:t>진입  </a:t>
            </a:r>
            <a:r>
              <a:rPr lang="en-US" altLang="ko-KR" sz="1100">
                <a:latin typeface="+mn-ea"/>
              </a:rPr>
              <a:t>(sts addon 4</a:t>
            </a:r>
            <a:r>
              <a:rPr lang="ko-KR" altLang="en-US" sz="1100">
                <a:latin typeface="+mn-ea"/>
              </a:rPr>
              <a:t>버젼 사용</a:t>
            </a:r>
            <a:r>
              <a:rPr lang="en-US" altLang="ko-KR" sz="110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3" y="2334358"/>
            <a:ext cx="3609975" cy="3771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STS </a:t>
            </a:r>
            <a:r>
              <a:rPr lang="ko-KR" altLang="en-US" sz="1100" dirty="0">
                <a:latin typeface="+mn-ea"/>
              </a:rPr>
              <a:t>플러그인 검색 하기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56" y="2391340"/>
            <a:ext cx="5534025" cy="3819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44162" y="5388079"/>
            <a:ext cx="2757486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01413" y="3485537"/>
            <a:ext cx="2087181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01413" y="3894142"/>
            <a:ext cx="5152387" cy="1592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32EC3-F326-4FC4-9BB6-9599942D68EA}"/>
              </a:ext>
            </a:extLst>
          </p:cNvPr>
          <p:cNvSpPr txBox="1"/>
          <p:nvPr/>
        </p:nvSpPr>
        <p:spPr>
          <a:xfrm>
            <a:off x="5754956" y="1577792"/>
            <a:ext cx="623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Tools 3 Add-on for spring tools 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프러그인</a:t>
            </a:r>
            <a:r>
              <a:rPr lang="ko-KR" altLang="en-US" dirty="0"/>
              <a:t> 한다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2331" y="862149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8457" y="724039"/>
            <a:ext cx="102630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수동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설치 방법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https://github.com/spring-projects/toolsuite-distribution/wiki/Spring-Tool-Suite-3</a:t>
            </a:r>
            <a:endParaRPr lang="en-US" altLang="ko-KR" dirty="0"/>
          </a:p>
          <a:p>
            <a:r>
              <a:rPr lang="ko-KR" altLang="en-US" dirty="0"/>
              <a:t>이곳에서 </a:t>
            </a:r>
            <a:r>
              <a:rPr lang="en-US" altLang="ko-KR" dirty="0"/>
              <a:t>eclipse 2021-03(4.19</a:t>
            </a:r>
            <a:r>
              <a:rPr lang="ko-KR" altLang="en-US" dirty="0" err="1"/>
              <a:t>버젼</a:t>
            </a:r>
            <a:r>
              <a:rPr lang="en-US" altLang="ko-KR" dirty="0"/>
              <a:t>)</a:t>
            </a:r>
            <a:r>
              <a:rPr lang="ko-KR" altLang="en-US" dirty="0"/>
              <a:t>용 </a:t>
            </a:r>
            <a:r>
              <a:rPr lang="en-US" altLang="ko-KR" dirty="0"/>
              <a:t>3 </a:t>
            </a:r>
            <a:r>
              <a:rPr lang="ko-KR" altLang="en-US" dirty="0" err="1"/>
              <a:t>최종버젼</a:t>
            </a:r>
            <a:r>
              <a:rPr lang="ko-KR" altLang="en-US" dirty="0"/>
              <a:t> 선택</a:t>
            </a:r>
            <a:br>
              <a:rPr lang="en-US" altLang="ko-KR" dirty="0"/>
            </a:br>
            <a:r>
              <a:rPr lang="en-US" altLang="ko-KR" dirty="0"/>
              <a:t>p2</a:t>
            </a:r>
            <a:r>
              <a:rPr lang="ko-KR" altLang="en-US" dirty="0"/>
              <a:t>경로를 찾아서 </a:t>
            </a:r>
            <a:r>
              <a:rPr lang="en-US" altLang="ko-KR" dirty="0"/>
              <a:t>https</a:t>
            </a:r>
            <a:r>
              <a:rPr lang="ko-KR" altLang="en-US" dirty="0"/>
              <a:t>를 </a:t>
            </a:r>
            <a:r>
              <a:rPr lang="en-US" altLang="ko-KR" dirty="0"/>
              <a:t>http</a:t>
            </a:r>
            <a:r>
              <a:rPr lang="ko-KR" altLang="en-US" dirty="0"/>
              <a:t>로 교환하여 </a:t>
            </a:r>
            <a:r>
              <a:rPr lang="en-US" altLang="ko-KR" dirty="0"/>
              <a:t>install new software</a:t>
            </a:r>
            <a:r>
              <a:rPr lang="ko-KR" altLang="en-US" dirty="0"/>
              <a:t>로 수동 설치</a:t>
            </a:r>
            <a:br>
              <a:rPr lang="en-US" altLang="ko-KR" dirty="0"/>
            </a:br>
            <a:r>
              <a:rPr lang="en-US" altLang="ko-KR" dirty="0"/>
              <a:t>https://download.springsource.com/release/TOOLS/update/3.9.18.RELEASE/e4.19/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install new software</a:t>
            </a:r>
            <a:r>
              <a:rPr lang="ko-KR" altLang="en-US" dirty="0"/>
              <a:t>에서 </a:t>
            </a:r>
            <a:r>
              <a:rPr lang="en-US" altLang="ko-KR" dirty="0"/>
              <a:t>add –</a:t>
            </a:r>
            <a:r>
              <a:rPr lang="ko-KR" altLang="en-US" dirty="0" err="1"/>
              <a:t>한후</a:t>
            </a:r>
            <a:r>
              <a:rPr lang="ko-KR" altLang="en-US" dirty="0"/>
              <a:t> 이름은</a:t>
            </a:r>
            <a:r>
              <a:rPr lang="en-US" altLang="ko-KR" dirty="0"/>
              <a:t> </a:t>
            </a:r>
            <a:r>
              <a:rPr lang="en-US" altLang="ko-KR" dirty="0" err="1"/>
              <a:t>sts</a:t>
            </a:r>
            <a:r>
              <a:rPr lang="en-US" altLang="ko-KR" dirty="0"/>
              <a:t>  location</a:t>
            </a:r>
            <a:r>
              <a:rPr lang="ko-KR" altLang="en-US" dirty="0"/>
              <a:t>은 </a:t>
            </a:r>
            <a:r>
              <a:rPr lang="en-US" altLang="ko-KR" dirty="0"/>
              <a:t>p2</a:t>
            </a:r>
            <a:r>
              <a:rPr lang="ko-KR" altLang="en-US" dirty="0"/>
              <a:t>경로를 </a:t>
            </a:r>
            <a:r>
              <a:rPr lang="en-US" altLang="ko-KR" dirty="0"/>
              <a:t>http</a:t>
            </a:r>
            <a:r>
              <a:rPr lang="ko-KR" altLang="en-US" dirty="0"/>
              <a:t>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Zip</a:t>
            </a:r>
            <a:r>
              <a:rPr lang="ko-KR" altLang="en-US" dirty="0"/>
              <a:t>파일은 이클립스</a:t>
            </a:r>
            <a:r>
              <a:rPr lang="en-US" altLang="ko-KR" dirty="0"/>
              <a:t> </a:t>
            </a:r>
            <a:r>
              <a:rPr lang="ko-KR" altLang="en-US" dirty="0"/>
              <a:t>버전과 </a:t>
            </a:r>
            <a:r>
              <a:rPr lang="en-US" altLang="ko-KR" dirty="0" err="1"/>
              <a:t>sts</a:t>
            </a:r>
            <a:r>
              <a:rPr lang="ko-KR" altLang="en-US" dirty="0" err="1"/>
              <a:t>버젼에</a:t>
            </a:r>
            <a:r>
              <a:rPr lang="ko-KR" altLang="en-US" dirty="0"/>
              <a:t> 맞는 </a:t>
            </a:r>
            <a:r>
              <a:rPr lang="en-US" altLang="ko-KR" dirty="0"/>
              <a:t>zip</a:t>
            </a:r>
            <a:r>
              <a:rPr lang="ko-KR" altLang="en-US" dirty="0"/>
              <a:t>파일 다운로드후 </a:t>
            </a:r>
            <a:r>
              <a:rPr lang="en-US" altLang="ko-KR" dirty="0"/>
              <a:t>install new software</a:t>
            </a:r>
            <a:r>
              <a:rPr lang="ko-KR" altLang="en-US" dirty="0"/>
              <a:t>에서 </a:t>
            </a:r>
            <a:r>
              <a:rPr lang="en-US" altLang="ko-KR" dirty="0"/>
              <a:t>add –</a:t>
            </a:r>
            <a:r>
              <a:rPr lang="ko-KR" altLang="en-US" dirty="0" err="1"/>
              <a:t>한후</a:t>
            </a:r>
            <a:r>
              <a:rPr lang="ko-KR" altLang="en-US" dirty="0"/>
              <a:t> 이름은</a:t>
            </a:r>
            <a:r>
              <a:rPr lang="en-US" altLang="ko-KR" dirty="0"/>
              <a:t> </a:t>
            </a:r>
            <a:r>
              <a:rPr lang="en-US" altLang="ko-KR" dirty="0" err="1"/>
              <a:t>sts</a:t>
            </a:r>
            <a:r>
              <a:rPr lang="en-US" altLang="ko-KR" dirty="0"/>
              <a:t>  location</a:t>
            </a:r>
            <a:r>
              <a:rPr lang="ko-KR" altLang="en-US" dirty="0"/>
              <a:t>은 다운받은 </a:t>
            </a:r>
            <a:r>
              <a:rPr lang="en-US" altLang="ko-KR" dirty="0"/>
              <a:t>zip</a:t>
            </a:r>
            <a:r>
              <a:rPr lang="ko-KR" altLang="en-US" dirty="0"/>
              <a:t>파일을 </a:t>
            </a:r>
            <a:r>
              <a:rPr lang="en-US" altLang="ko-KR" dirty="0"/>
              <a:t>archive</a:t>
            </a:r>
            <a:r>
              <a:rPr lang="ko-KR" altLang="en-US" dirty="0"/>
              <a:t>로 선택하여 설치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자동설치한 플러그인</a:t>
            </a:r>
            <a:br>
              <a:rPr lang="ko-KR" altLang="en-US" dirty="0"/>
            </a:br>
            <a:r>
              <a:rPr lang="en-US" altLang="ko-KR" dirty="0"/>
              <a:t>Help-&gt;Eclipse Marketplace...-&gt; Installed </a:t>
            </a:r>
            <a:r>
              <a:rPr lang="ko-KR" altLang="en-US" dirty="0" err="1"/>
              <a:t>텝</a:t>
            </a:r>
            <a:r>
              <a:rPr lang="ko-KR" altLang="en-US" dirty="0"/>
              <a:t> 클릭</a:t>
            </a:r>
            <a:br>
              <a:rPr lang="ko-KR" altLang="en-US" dirty="0"/>
            </a:br>
            <a:r>
              <a:rPr lang="ko-KR" altLang="en-US" dirty="0"/>
              <a:t>지우고 싶은 플러그인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uninstall </a:t>
            </a:r>
            <a:r>
              <a:rPr lang="ko-KR" altLang="en-US" dirty="0"/>
              <a:t>클릭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2)</a:t>
            </a:r>
            <a:r>
              <a:rPr lang="ko-KR" altLang="en-US" dirty="0"/>
              <a:t>수동설치나 </a:t>
            </a:r>
            <a:r>
              <a:rPr lang="ko-KR" altLang="en-US" dirty="0" err="1"/>
              <a:t>그외</a:t>
            </a:r>
            <a:r>
              <a:rPr lang="ko-KR" altLang="en-US" dirty="0"/>
              <a:t> 플러그인 삭제</a:t>
            </a:r>
            <a:br>
              <a:rPr lang="ko-KR" altLang="en-US" dirty="0"/>
            </a:br>
            <a:r>
              <a:rPr lang="en-US" altLang="ko-KR" dirty="0"/>
              <a:t>Help-&gt;about eclipse ide -&gt;Installation Details -&gt;Installed Software </a:t>
            </a:r>
            <a:r>
              <a:rPr lang="ko-KR" altLang="en-US" dirty="0" err="1"/>
              <a:t>텝</a:t>
            </a:r>
            <a:r>
              <a:rPr lang="ko-KR" altLang="en-US" dirty="0"/>
              <a:t> 선택</a:t>
            </a:r>
            <a:br>
              <a:rPr lang="ko-KR" altLang="en-US" dirty="0"/>
            </a:br>
            <a:r>
              <a:rPr lang="ko-KR" altLang="en-US" dirty="0"/>
              <a:t>지우고 싶은 플러그인 선택</a:t>
            </a:r>
            <a:br>
              <a:rPr lang="ko-KR" altLang="en-US" dirty="0"/>
            </a:br>
            <a:r>
              <a:rPr lang="en-US" altLang="ko-KR" dirty="0"/>
              <a:t>Uninstall...</a:t>
            </a:r>
            <a:r>
              <a:rPr lang="ko-KR" altLang="en-US" dirty="0"/>
              <a:t>클릭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35" y="2281476"/>
            <a:ext cx="4573575" cy="4361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>
                <a:latin typeface="+mn-ea"/>
              </a:rPr>
              <a:t>플로그인</a:t>
            </a:r>
            <a:r>
              <a:rPr lang="ko-KR" altLang="en-US" sz="1600" b="1" dirty="0">
                <a:latin typeface="+mn-ea"/>
              </a:rPr>
              <a:t> 설치</a:t>
            </a:r>
            <a:r>
              <a:rPr lang="en-US" altLang="ko-KR" sz="1600" b="1" dirty="0">
                <a:latin typeface="+mn-ea"/>
              </a:rPr>
              <a:t>(Spring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스프링 프로젝트를 만들기 위해서는 스프링 </a:t>
            </a:r>
            <a:r>
              <a:rPr lang="ko-KR" altLang="en-US" sz="1100" dirty="0" err="1">
                <a:latin typeface="+mn-ea"/>
              </a:rPr>
              <a:t>플로그인이</a:t>
            </a:r>
            <a:r>
              <a:rPr lang="ko-KR" altLang="en-US" sz="1100" dirty="0">
                <a:latin typeface="+mn-ea"/>
              </a:rPr>
              <a:t> 필요 합니다</a:t>
            </a:r>
            <a:r>
              <a:rPr lang="en-US" altLang="ko-KR" sz="1100" dirty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프로그인</a:t>
            </a:r>
            <a:r>
              <a:rPr lang="ko-KR" altLang="en-US" sz="1100" dirty="0">
                <a:latin typeface="+mn-ea"/>
              </a:rPr>
              <a:t> 항목들 모두 선택 하고 </a:t>
            </a:r>
            <a:r>
              <a:rPr lang="en-US" altLang="ko-KR" sz="1100" dirty="0">
                <a:latin typeface="+mn-ea"/>
              </a:rPr>
              <a:t>Confirm </a:t>
            </a:r>
            <a:r>
              <a:rPr lang="ko-KR" altLang="en-US" sz="1100" dirty="0">
                <a:latin typeface="+mn-ea"/>
              </a:rPr>
              <a:t>버튼 클릭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약관에 동의 후 진행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5086" y="6152047"/>
            <a:ext cx="1002322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56" y="2277539"/>
            <a:ext cx="5675641" cy="4368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155723" y="5293930"/>
            <a:ext cx="2362199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67192" y="6214557"/>
            <a:ext cx="888023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356" y="2327352"/>
            <a:ext cx="5105400" cy="1476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>
                <a:latin typeface="+mn-ea"/>
              </a:rPr>
              <a:t>플로그인</a:t>
            </a:r>
            <a:r>
              <a:rPr lang="ko-KR" altLang="en-US" sz="1600" b="1" dirty="0">
                <a:latin typeface="+mn-ea"/>
              </a:rPr>
              <a:t> 설치</a:t>
            </a:r>
            <a:r>
              <a:rPr lang="en-US" altLang="ko-KR" sz="1600" b="1" dirty="0">
                <a:latin typeface="+mn-ea"/>
              </a:rPr>
              <a:t>(Spring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스프링 프로젝트를 만들기 위해서는 스프링 </a:t>
            </a:r>
            <a:r>
              <a:rPr lang="ko-KR" altLang="en-US" sz="1100" dirty="0" err="1">
                <a:latin typeface="+mn-ea"/>
              </a:rPr>
              <a:t>플로그인이</a:t>
            </a:r>
            <a:r>
              <a:rPr lang="ko-KR" altLang="en-US" sz="1100" dirty="0">
                <a:latin typeface="+mn-ea"/>
              </a:rPr>
              <a:t> 필요 합니다</a:t>
            </a:r>
            <a:r>
              <a:rPr lang="en-US" altLang="ko-KR" sz="1100" dirty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 </a:t>
            </a:r>
            <a:r>
              <a:rPr lang="ko-KR" altLang="en-US" sz="1100" dirty="0" err="1">
                <a:latin typeface="+mn-ea"/>
              </a:rPr>
              <a:t>진행중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 완료 후 </a:t>
            </a:r>
            <a:r>
              <a:rPr lang="ko-KR" altLang="en-US" sz="1100" dirty="0" err="1">
                <a:latin typeface="+mn-ea"/>
              </a:rPr>
              <a:t>재부팅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08830" y="3327027"/>
            <a:ext cx="108145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66" y="2358993"/>
            <a:ext cx="4203595" cy="1857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9877" y="5009662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 워크스페이스로 </a:t>
            </a:r>
            <a:r>
              <a:rPr lang="en-US" altLang="ko-KR"/>
              <a:t>work-spring</a:t>
            </a:r>
            <a:r>
              <a:rPr lang="ko-KR" altLang="en-US"/>
              <a:t>을 만들어 사용</a:t>
            </a:r>
          </a:p>
        </p:txBody>
      </p:sp>
    </p:spTree>
    <p:extLst>
      <p:ext uri="{BB962C8B-B14F-4D97-AF65-F5344CB8AC3E}">
        <p14:creationId xmlns:p14="http://schemas.microsoft.com/office/powerpoint/2010/main" val="286527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>
                <a:latin typeface="+mn-ea"/>
              </a:rPr>
              <a:t>플로그인</a:t>
            </a:r>
            <a:r>
              <a:rPr lang="ko-KR" altLang="en-US" sz="1600" b="1" dirty="0">
                <a:latin typeface="+mn-ea"/>
              </a:rPr>
              <a:t> 설치</a:t>
            </a:r>
            <a:r>
              <a:rPr lang="en-US" altLang="ko-KR" sz="1600" b="1" dirty="0">
                <a:latin typeface="+mn-ea"/>
              </a:rPr>
              <a:t>(Spring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스프링 프로젝트를 만들기 위해서는 스프링 </a:t>
            </a:r>
            <a:r>
              <a:rPr lang="ko-KR" altLang="en-US" sz="1100" dirty="0" err="1">
                <a:latin typeface="+mn-ea"/>
              </a:rPr>
              <a:t>플로그인이</a:t>
            </a:r>
            <a:r>
              <a:rPr lang="ko-KR" altLang="en-US" sz="1100" dirty="0">
                <a:latin typeface="+mn-ea"/>
              </a:rPr>
              <a:t> 필요 합니다</a:t>
            </a:r>
            <a:r>
              <a:rPr lang="en-US" altLang="ko-KR" sz="1100" dirty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Overview </a:t>
            </a:r>
            <a:r>
              <a:rPr lang="ko-KR" altLang="en-US" sz="1100" dirty="0">
                <a:latin typeface="+mn-ea"/>
              </a:rPr>
              <a:t>및 프로젝트 준비 완료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2" y="2338685"/>
            <a:ext cx="6468066" cy="3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프로그래밍 언어를 처음 접할 때는 최대한 쉽게 접근 해야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이유는 처음부터 많은 내용과 깊이 내용을 학습하여 하다 보면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잘못된 학습으로 이어질 수 있으며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조기에 지쳐서 학습에 흥미를 잃어 버릴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하여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앞으로의 스프링 강의는 아주 쉽고 기초를 튼튼히 하기 위한 커리큘럼으로 진행 할 예정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스프링을 최대한 쉽게 접근하려는 또 다른 의도는 기초부분에 대한 학습이 튼튼하게 되면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추후에 스스로 스프링 </a:t>
            </a:r>
            <a:r>
              <a:rPr lang="ko-KR" altLang="en-US" sz="1100" dirty="0" err="1">
                <a:latin typeface="+mn-ea"/>
              </a:rPr>
              <a:t>레퍼런스</a:t>
            </a:r>
            <a:r>
              <a:rPr lang="ko-KR" altLang="en-US" sz="1100" dirty="0">
                <a:latin typeface="+mn-ea"/>
              </a:rPr>
              <a:t> 문서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웹문서</a:t>
            </a:r>
            <a:r>
              <a:rPr lang="ko-KR" altLang="en-US" sz="1100" dirty="0">
                <a:latin typeface="+mn-ea"/>
              </a:rPr>
              <a:t> 포함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들을 참고로 해서 스스로 학습 할 수 있기 때문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4" y="2817631"/>
            <a:ext cx="5391150" cy="3248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296" y="2477620"/>
            <a:ext cx="546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프로젝트 </a:t>
            </a:r>
            <a:r>
              <a:rPr lang="ko-KR" altLang="en-US" sz="1100">
                <a:latin typeface="+mn-ea"/>
              </a:rPr>
              <a:t>생성 하기</a:t>
            </a:r>
            <a:r>
              <a:rPr lang="en-US" altLang="ko-KR" sz="1100">
                <a:latin typeface="+mn-ea"/>
              </a:rPr>
              <a:t>( spring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legacy project</a:t>
            </a:r>
            <a:r>
              <a:rPr lang="ko-KR" altLang="en-US" sz="1100">
                <a:latin typeface="+mn-ea"/>
              </a:rPr>
              <a:t>로 선택</a:t>
            </a:r>
            <a:r>
              <a:rPr lang="en-US" altLang="ko-KR" sz="110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13" y="2817631"/>
            <a:ext cx="4164235" cy="39438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61671" y="3608381"/>
            <a:ext cx="90780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7439" y="3608380"/>
            <a:ext cx="90780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96578" y="3788141"/>
            <a:ext cx="907805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47914" y="4291503"/>
            <a:ext cx="1001494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46183" y="6347558"/>
            <a:ext cx="1001494" cy="281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435969" y="4448908"/>
            <a:ext cx="369277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44091" y="3756474"/>
            <a:ext cx="2005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</a:rPr>
              <a:t>spring</a:t>
            </a:r>
            <a:r>
              <a:rPr lang="ko-KR" altLang="en-US" sz="110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</a:rPr>
              <a:t>legacy project</a:t>
            </a:r>
            <a:r>
              <a:rPr lang="ko-KR" altLang="en-US" sz="1100">
                <a:solidFill>
                  <a:prstClr val="black"/>
                </a:solidFill>
                <a:latin typeface="맑은 고딕" panose="020B0503020000020004" pitchFamily="50" charset="-127"/>
              </a:rPr>
              <a:t>로 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3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6" y="1297828"/>
            <a:ext cx="3623599" cy="54387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27765" y="2082436"/>
            <a:ext cx="1083553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0886" y="3263533"/>
            <a:ext cx="1295401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7302" y="6370149"/>
            <a:ext cx="1083553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30" y="2190873"/>
            <a:ext cx="2600325" cy="2486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03769" y="1820826"/>
            <a:ext cx="216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프로젝트 생성 완료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530361" y="3323981"/>
            <a:ext cx="369277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81600" y="5330092"/>
            <a:ext cx="5542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현재의 </a:t>
            </a:r>
            <a:r>
              <a:rPr lang="en-US" altLang="ko-KR"/>
              <a:t>jdk </a:t>
            </a:r>
            <a:r>
              <a:rPr lang="ko-KR" altLang="en-US"/>
              <a:t>버전에서는 </a:t>
            </a:r>
            <a:r>
              <a:rPr lang="en-US" altLang="ko-KR"/>
              <a:t>simple spring maven</a:t>
            </a:r>
            <a:r>
              <a:rPr lang="ko-KR" altLang="en-US"/>
              <a:t>은 안됨</a:t>
            </a:r>
            <a:br>
              <a:rPr lang="en-US" altLang="ko-KR"/>
            </a:br>
            <a:r>
              <a:rPr lang="en-US" altLang="ko-KR"/>
              <a:t>spring</a:t>
            </a:r>
            <a:r>
              <a:rPr lang="ko-KR" altLang="en-US"/>
              <a:t> </a:t>
            </a:r>
            <a:r>
              <a:rPr lang="en-US" altLang="ko-KR"/>
              <a:t>mvc project</a:t>
            </a:r>
            <a:r>
              <a:rPr lang="ko-KR" altLang="en-US"/>
              <a:t>로 통합됨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58680"/>
            <a:ext cx="9911439" cy="505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698" y="1297070"/>
            <a:ext cx="8757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프로젝트를 이용한 사칙연산 프로그래밍 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>
                <a:latin typeface="+mn-ea"/>
              </a:rPr>
              <a:t>spring_2_2_ex1_springex)   </a:t>
            </a:r>
            <a:r>
              <a:rPr lang="ko-KR" altLang="en-US" sz="1100">
                <a:latin typeface="+mn-ea"/>
              </a:rPr>
              <a:t>실행은 </a:t>
            </a:r>
            <a:r>
              <a:rPr lang="en-US" altLang="ko-KR" sz="1100">
                <a:latin typeface="+mn-ea"/>
              </a:rPr>
              <a:t>MaincClass</a:t>
            </a:r>
            <a:r>
              <a:rPr lang="ko-KR" altLang="en-US" sz="1100">
                <a:latin typeface="+mn-ea"/>
              </a:rPr>
              <a:t>에 대고 </a:t>
            </a:r>
            <a:r>
              <a:rPr lang="en-US" altLang="ko-KR" sz="1100">
                <a:latin typeface="+mn-ea"/>
              </a:rPr>
              <a:t>java application</a:t>
            </a:r>
            <a:r>
              <a:rPr lang="ko-KR" altLang="en-US" sz="1100">
                <a:latin typeface="+mn-ea"/>
              </a:rPr>
              <a:t>으로 실행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5404" y="5510169"/>
            <a:ext cx="4917141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위에서 아주 간단한 스프링 프로젝트를 만들어 보았습니다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사실 너무 간단하고 스프링 기법들이 적용 안되어 스프링 프로젝트라고 하기에는 많이 부족합니다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프로젝트를 생성하는 방법에 대해서 살펴 보았으니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앞으로는 스프링이라는 </a:t>
            </a:r>
            <a:r>
              <a:rPr lang="ko-KR" altLang="en-US" sz="1100" dirty="0" err="1">
                <a:latin typeface="+mn-ea"/>
              </a:rPr>
              <a:t>프로그래밍틀의</a:t>
            </a:r>
            <a:r>
              <a:rPr lang="ko-KR" altLang="en-US" sz="1100" dirty="0">
                <a:latin typeface="+mn-ea"/>
              </a:rPr>
              <a:t> 특징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사용법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을 하나씩 학습해 보도록 하겠습니다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9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747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스프링의 특성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EZHG</cp:lastModifiedBy>
  <cp:revision>359</cp:revision>
  <dcterms:created xsi:type="dcterms:W3CDTF">2014-12-01T08:37:15Z</dcterms:created>
  <dcterms:modified xsi:type="dcterms:W3CDTF">2022-02-15T06:22:30Z</dcterms:modified>
</cp:coreProperties>
</file>