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64" r:id="rId3"/>
    <p:sldId id="26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1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0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5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DI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활용</a:t>
            </a:r>
            <a:endParaRPr lang="en-US" altLang="ko-KR" sz="1600" kern="1200" dirty="0" smtClean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5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DI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활용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의존 관계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DI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사용에 따른 장점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5-1.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의존 관계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DI</a:t>
            </a:r>
            <a:r>
              <a:rPr lang="ko-KR" altLang="en-US" sz="1100" dirty="0" smtClean="0">
                <a:latin typeface="+mn-ea"/>
              </a:rPr>
              <a:t>는 </a:t>
            </a:r>
            <a:r>
              <a:rPr lang="en-US" altLang="ko-KR" sz="1100" dirty="0" smtClean="0">
                <a:latin typeface="+mn-ea"/>
              </a:rPr>
              <a:t>Dependency Injection</a:t>
            </a:r>
            <a:r>
              <a:rPr lang="ko-KR" altLang="en-US" sz="1100" dirty="0" smtClean="0">
                <a:latin typeface="+mn-ea"/>
              </a:rPr>
              <a:t>의 약자로 우리말로 하면 </a:t>
            </a:r>
            <a:r>
              <a:rPr lang="en-US" altLang="ko-KR" sz="1100" dirty="0" smtClean="0">
                <a:latin typeface="+mn-ea"/>
              </a:rPr>
              <a:t>‘</a:t>
            </a:r>
            <a:r>
              <a:rPr lang="ko-KR" altLang="en-US" sz="1100" dirty="0" smtClean="0">
                <a:latin typeface="+mn-ea"/>
              </a:rPr>
              <a:t>의존 주입</a:t>
            </a:r>
            <a:r>
              <a:rPr lang="en-US" altLang="ko-KR" sz="1100" dirty="0" smtClean="0">
                <a:latin typeface="+mn-ea"/>
              </a:rPr>
              <a:t>‘ </a:t>
            </a:r>
            <a:r>
              <a:rPr lang="ko-KR" altLang="en-US" sz="1100" dirty="0" smtClean="0">
                <a:latin typeface="+mn-ea"/>
              </a:rPr>
              <a:t>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예제를 통해 </a:t>
            </a:r>
            <a:r>
              <a:rPr lang="en-US" altLang="ko-KR" sz="1100" dirty="0" smtClean="0">
                <a:latin typeface="+mn-ea"/>
              </a:rPr>
              <a:t>‘</a:t>
            </a:r>
            <a:r>
              <a:rPr lang="ko-KR" altLang="en-US" sz="1100" dirty="0" smtClean="0">
                <a:latin typeface="+mn-ea"/>
              </a:rPr>
              <a:t>의존 주입</a:t>
            </a:r>
            <a:r>
              <a:rPr lang="en-US" altLang="ko-KR" sz="1100" dirty="0" smtClean="0">
                <a:latin typeface="+mn-ea"/>
              </a:rPr>
              <a:t>’</a:t>
            </a:r>
            <a:r>
              <a:rPr lang="ko-KR" altLang="en-US" sz="1100" dirty="0" smtClean="0">
                <a:latin typeface="+mn-ea"/>
              </a:rPr>
              <a:t>이 무엇인지 살펴봅니다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(spring_5_1_ex1_springex)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999791" y="1972776"/>
            <a:ext cx="9982330" cy="3971572"/>
            <a:chOff x="1160205" y="2247943"/>
            <a:chExt cx="9982330" cy="3971572"/>
          </a:xfrm>
        </p:grpSpPr>
        <p:sp>
          <p:nvSpPr>
            <p:cNvPr id="14" name="타원 13"/>
            <p:cNvSpPr/>
            <p:nvPr/>
          </p:nvSpPr>
          <p:spPr>
            <a:xfrm>
              <a:off x="4647129" y="2505887"/>
              <a:ext cx="2679349" cy="26793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err="1" smtClean="0"/>
                <a:t>StudentInfo</a:t>
              </a:r>
              <a:endParaRPr lang="en-US" altLang="ko-KR" sz="2400" dirty="0" smtClean="0"/>
            </a:p>
            <a:p>
              <a:pPr algn="ctr"/>
              <a:endParaRPr lang="en-US" altLang="ko-KR" sz="2400" dirty="0" smtClean="0"/>
            </a:p>
            <a:p>
              <a:pPr algn="ctr"/>
              <a:r>
                <a:rPr lang="ko-KR" altLang="en-US" dirty="0" err="1" smtClean="0"/>
                <a:t>생성자</a:t>
              </a:r>
              <a:r>
                <a:rPr lang="en-US" altLang="ko-KR" dirty="0" smtClean="0"/>
                <a:t>()</a:t>
              </a:r>
            </a:p>
            <a:p>
              <a:pPr algn="ctr"/>
              <a:r>
                <a:rPr lang="en-US" altLang="ko-KR" dirty="0"/>
                <a:t>s</a:t>
              </a:r>
              <a:r>
                <a:rPr lang="en-US" altLang="ko-KR" dirty="0" smtClean="0"/>
                <a:t>etter()</a:t>
              </a:r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65816" y="2247943"/>
              <a:ext cx="1546326" cy="15463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Student</a:t>
              </a:r>
              <a:endParaRPr lang="ko-KR" alt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8418689" y="2560065"/>
              <a:ext cx="1546326" cy="15463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Student</a:t>
              </a:r>
              <a:endParaRPr lang="ko-KR" altLang="en-US" dirty="0"/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3012142" y="3406588"/>
              <a:ext cx="2484090" cy="6499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flipH="1">
              <a:off x="6459794" y="3569677"/>
              <a:ext cx="1892898" cy="805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961662" y="5573184"/>
              <a:ext cx="4126050" cy="6463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latin typeface="+mn-ea"/>
                </a:rPr>
                <a:t>StudentInfo</a:t>
              </a:r>
              <a:r>
                <a:rPr lang="ko-KR" altLang="en-US" sz="1200" b="1" dirty="0" smtClean="0">
                  <a:latin typeface="+mn-ea"/>
                </a:rPr>
                <a:t>객체는 </a:t>
              </a:r>
              <a:r>
                <a:rPr lang="en-US" altLang="ko-KR" sz="1200" b="1" dirty="0" smtClean="0">
                  <a:latin typeface="+mn-ea"/>
                </a:rPr>
                <a:t>Student</a:t>
              </a:r>
              <a:r>
                <a:rPr lang="ko-KR" altLang="en-US" sz="1200" b="1" dirty="0" smtClean="0">
                  <a:latin typeface="+mn-ea"/>
                </a:rPr>
                <a:t>객체에 의존 하고 </a:t>
              </a:r>
              <a:r>
                <a:rPr lang="ko-KR" altLang="en-US" sz="1200" b="1" smtClean="0">
                  <a:latin typeface="+mn-ea"/>
                </a:rPr>
                <a:t>있습니다</a:t>
              </a:r>
              <a:r>
                <a:rPr lang="en-US" altLang="ko-KR" sz="1200" b="1" smtClean="0">
                  <a:latin typeface="+mn-ea"/>
                </a:rPr>
                <a:t>.</a:t>
              </a:r>
            </a:p>
            <a:p>
              <a:pPr algn="ctr"/>
              <a:r>
                <a:rPr lang="en-US" altLang="ko-KR" sz="1200" b="1">
                  <a:latin typeface="+mn-ea"/>
                </a:rPr>
                <a:t>StudentInfo</a:t>
              </a:r>
              <a:r>
                <a:rPr lang="ko-KR" altLang="en-US" sz="1200" b="1" smtClean="0">
                  <a:latin typeface="+mn-ea"/>
                </a:rPr>
                <a:t>객체의 멤버변수 </a:t>
              </a:r>
              <a:r>
                <a:rPr lang="en-US" altLang="ko-KR" sz="1200" b="1" smtClean="0">
                  <a:latin typeface="+mn-ea"/>
                </a:rPr>
                <a:t>student</a:t>
              </a:r>
              <a:r>
                <a:rPr lang="ko-KR" altLang="en-US" sz="1200" b="1" smtClean="0">
                  <a:latin typeface="+mn-ea"/>
                </a:rPr>
                <a:t>객체는 </a:t>
              </a:r>
              <a:r>
                <a:rPr lang="en-US" altLang="ko-KR" sz="1200" b="1" smtClean="0">
                  <a:latin typeface="+mn-ea"/>
                </a:rPr>
                <a:t/>
              </a:r>
              <a:br>
                <a:rPr lang="en-US" altLang="ko-KR" sz="1200" b="1" smtClean="0">
                  <a:latin typeface="+mn-ea"/>
                </a:rPr>
              </a:br>
              <a:r>
                <a:rPr lang="en-US" altLang="ko-KR" sz="1200" b="1" smtClean="0">
                  <a:latin typeface="+mn-ea"/>
                </a:rPr>
                <a:t>StudentInfo</a:t>
              </a:r>
              <a:r>
                <a:rPr lang="ko-KR" altLang="en-US" sz="1200" b="1" smtClean="0">
                  <a:latin typeface="+mn-ea"/>
                </a:rPr>
                <a:t>의 생성자나 </a:t>
              </a:r>
              <a:r>
                <a:rPr lang="en-US" altLang="ko-KR" sz="1200" b="1" smtClean="0">
                  <a:latin typeface="+mn-ea"/>
                </a:rPr>
                <a:t>set</a:t>
              </a:r>
              <a:r>
                <a:rPr lang="ko-KR" altLang="en-US" sz="1200" b="1" smtClean="0">
                  <a:latin typeface="+mn-ea"/>
                </a:rPr>
                <a:t>메서드로 설정할수 있습니다</a:t>
              </a:r>
              <a:r>
                <a:rPr lang="en-US" altLang="ko-KR" sz="1200" b="1" smtClean="0">
                  <a:latin typeface="+mn-ea"/>
                </a:rPr>
                <a:t>.</a:t>
              </a:r>
              <a:endParaRPr lang="en-US" altLang="ko-KR" sz="1200" b="1" smtClean="0">
                <a:latin typeface="+mn-e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10232" y="3731558"/>
              <a:ext cx="16398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+mn-ea"/>
                </a:rPr>
                <a:t>applicationCTX.xml</a:t>
              </a:r>
              <a:endParaRPr lang="en-US" altLang="ko-KR" sz="1100" dirty="0" smtClean="0">
                <a:latin typeface="+mn-ea"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0205" y="4056529"/>
              <a:ext cx="3313355" cy="81581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9973" y="4199023"/>
              <a:ext cx="3652562" cy="59826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7808259" y="3794919"/>
              <a:ext cx="8023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latin typeface="+mn-ea"/>
                </a:rPr>
                <a:t>Java</a:t>
              </a:r>
              <a:r>
                <a:rPr lang="ko-KR" altLang="en-US" sz="1100" dirty="0" smtClean="0">
                  <a:latin typeface="+mn-ea"/>
                </a:rPr>
                <a:t>파일</a:t>
              </a:r>
              <a:endParaRPr lang="en-US" altLang="ko-KR" sz="1100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881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5-2.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DI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사용에 따른 장점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아직은 스프링의 </a:t>
            </a:r>
            <a:r>
              <a:rPr lang="en-US" altLang="ko-KR" sz="1100" dirty="0" smtClean="0">
                <a:latin typeface="+mn-ea"/>
              </a:rPr>
              <a:t>DI</a:t>
            </a:r>
            <a:r>
              <a:rPr lang="ko-KR" altLang="en-US" sz="1100" dirty="0" smtClean="0">
                <a:latin typeface="+mn-ea"/>
              </a:rPr>
              <a:t>사용에 따른 장점을 많이 느끼지 못할 수 있습니다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또는 </a:t>
            </a:r>
            <a:r>
              <a:rPr lang="en-US" altLang="ko-KR" sz="1100" dirty="0" smtClean="0">
                <a:latin typeface="+mn-ea"/>
              </a:rPr>
              <a:t>DI</a:t>
            </a:r>
            <a:r>
              <a:rPr lang="ko-KR" altLang="en-US" sz="1100" dirty="0" smtClean="0">
                <a:latin typeface="+mn-ea"/>
              </a:rPr>
              <a:t>를 사용하니 더욱 복잡하고 시간이 더 많이 소요된다고 생각 할 수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사실 작은 규모의 프로젝트에서는 스프링의 </a:t>
            </a:r>
            <a:r>
              <a:rPr lang="en-US" altLang="ko-KR" sz="1100" dirty="0" smtClean="0">
                <a:latin typeface="+mn-ea"/>
              </a:rPr>
              <a:t>DI</a:t>
            </a:r>
            <a:r>
              <a:rPr lang="ko-KR" altLang="en-US" sz="1100" dirty="0" smtClean="0">
                <a:latin typeface="+mn-ea"/>
              </a:rPr>
              <a:t>사용을 하는 것 보다 일반적인 방법을 사용하여 개발하는 것이 더욱 빠르고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개발에 따른 스트레스를 줄일 수 있습니다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하지만 규모가 어느 정도 커지고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추후 유지보수 업무가 발생시에는 </a:t>
            </a:r>
            <a:r>
              <a:rPr lang="en-US" altLang="ko-KR" sz="1100" dirty="0" smtClean="0">
                <a:latin typeface="+mn-ea"/>
              </a:rPr>
              <a:t>DI</a:t>
            </a:r>
            <a:r>
              <a:rPr lang="ko-KR" altLang="en-US" sz="1100" dirty="0" smtClean="0">
                <a:latin typeface="+mn-ea"/>
              </a:rPr>
              <a:t>를 이용한 개발의 장점을 느낄 수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스프링 </a:t>
            </a:r>
            <a:r>
              <a:rPr lang="en-US" altLang="ko-KR" sz="1100" dirty="0" smtClean="0">
                <a:latin typeface="+mn-ea"/>
              </a:rPr>
              <a:t>DI</a:t>
            </a:r>
            <a:r>
              <a:rPr lang="ko-KR" altLang="en-US" sz="1100" dirty="0" smtClean="0">
                <a:latin typeface="+mn-ea"/>
              </a:rPr>
              <a:t>사용에 따른 장점을 예제를 통해 살펴 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공동으로 사용하는 인터페이스를 만들어 인터페이스 객체를 이용하면 </a:t>
            </a:r>
            <a:r>
              <a:rPr lang="en-US" altLang="ko-KR" sz="1100" dirty="0" smtClean="0">
                <a:latin typeface="+mn-ea"/>
              </a:rPr>
              <a:t>xml</a:t>
            </a:r>
            <a:r>
              <a:rPr lang="ko-KR" altLang="en-US" sz="1100" dirty="0" smtClean="0">
                <a:latin typeface="+mn-ea"/>
              </a:rPr>
              <a:t>만 수정하면 됨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spring_5_2_ex1_springex)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397197" y="2526730"/>
            <a:ext cx="11244678" cy="3869053"/>
            <a:chOff x="397197" y="2526730"/>
            <a:chExt cx="11244678" cy="386905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84643" y="4813222"/>
              <a:ext cx="3857232" cy="377851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3048" y="4879914"/>
              <a:ext cx="3219607" cy="259773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7197" y="4864171"/>
              <a:ext cx="3203864" cy="29126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00082" y="2526730"/>
              <a:ext cx="5610518" cy="894534"/>
            </a:xfrm>
            <a:prstGeom prst="rect">
              <a:avLst/>
            </a:prstGeom>
          </p:spPr>
        </p:pic>
        <p:cxnSp>
          <p:nvCxnSpPr>
            <p:cNvPr id="13" name="직선 화살표 연결선 12"/>
            <p:cNvCxnSpPr/>
            <p:nvPr/>
          </p:nvCxnSpPr>
          <p:spPr>
            <a:xfrm flipH="1">
              <a:off x="2639599" y="3488158"/>
              <a:ext cx="2886897" cy="1084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5526496" y="3488158"/>
              <a:ext cx="3280820" cy="11914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H="1">
              <a:off x="5526496" y="3488158"/>
              <a:ext cx="1" cy="11914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03791" y="5209887"/>
              <a:ext cx="1590675" cy="495300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12121" y="5183877"/>
              <a:ext cx="1428750" cy="409575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65471" y="5179067"/>
              <a:ext cx="2695575" cy="409575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2639599" y="6134173"/>
              <a:ext cx="5858941" cy="2616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bg1"/>
                  </a:solidFill>
                  <a:latin typeface="+mn-ea"/>
                </a:rPr>
                <a:t>Java</a:t>
              </a:r>
              <a:r>
                <a:rPr lang="ko-KR" altLang="en-US" sz="1100" b="1" dirty="0" smtClean="0">
                  <a:solidFill>
                    <a:schemeClr val="bg1"/>
                  </a:solidFill>
                  <a:latin typeface="+mn-ea"/>
                </a:rPr>
                <a:t>파일의 수정 없이 스프링 설정 파일만을 수정하여 부품들을 생성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+mn-ea"/>
                </a:rPr>
                <a:t>/</a:t>
              </a:r>
              <a:r>
                <a:rPr lang="ko-KR" altLang="en-US" sz="1100" b="1" dirty="0" smtClean="0">
                  <a:solidFill>
                    <a:schemeClr val="bg1"/>
                  </a:solidFill>
                  <a:latin typeface="+mn-ea"/>
                </a:rPr>
                <a:t>조립하고 있습니다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+mn-ea"/>
                </a:rPr>
                <a:t>.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805341" y="2719667"/>
            <a:ext cx="5941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Pencil</a:t>
            </a:r>
            <a:r>
              <a:rPr lang="ko-KR" altLang="en-US" smtClean="0"/>
              <a:t>은 인터페이스</a:t>
            </a:r>
            <a:r>
              <a:rPr lang="en-US" altLang="ko-KR" smtClean="0"/>
              <a:t>,getBean</a:t>
            </a:r>
            <a:r>
              <a:rPr lang="ko-KR" altLang="en-US" smtClean="0"/>
              <a:t>에서 인터페이스 사용시는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운용시에 인터페이스를 구현한 클래스 변동이 있더라도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자바는 손댈 필용가 없음</a:t>
            </a:r>
            <a:r>
              <a:rPr lang="en-US" altLang="ko-KR" smtClean="0"/>
              <a:t>(xml</a:t>
            </a:r>
            <a:r>
              <a:rPr lang="ko-KR" altLang="en-US" smtClean="0"/>
              <a:t>만 수정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03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196</Words>
  <Application>Microsoft Office PowerPoint</Application>
  <PresentationFormat>와이드스크린</PresentationFormat>
  <Paragraphs>30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GREEN</cp:lastModifiedBy>
  <cp:revision>417</cp:revision>
  <dcterms:created xsi:type="dcterms:W3CDTF">2014-12-01T08:37:15Z</dcterms:created>
  <dcterms:modified xsi:type="dcterms:W3CDTF">2021-11-18T10:54:35Z</dcterms:modified>
</cp:coreProperties>
</file>