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9" r:id="rId3"/>
    <p:sldId id="264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0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2021-11-19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2021-11-19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2021-11-19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530353" y="176272"/>
            <a:ext cx="4050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7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생명 주기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(life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cycle)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와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범위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(scope)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2021-11-19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govframe.go.kr/wiki/doku.php?id=egovframework:rte:fdl:ioc_container:bean_scope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7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생명 주기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(life cycle)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와 범위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(scope)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스프링 컨테이너 생명 주기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스프링 빈 생명 주기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스프링 빈 범위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스프링 컨테이너 생명 주기</a:t>
            </a:r>
            <a:r>
              <a:rPr lang="en-US" altLang="ko-KR" sz="1600" b="1" dirty="0" smtClean="0">
                <a:latin typeface="+mn-ea"/>
              </a:rPr>
              <a:t>(servlet</a:t>
            </a:r>
            <a:r>
              <a:rPr lang="ko-KR" altLang="en-US" sz="1600" b="1" dirty="0" err="1" smtClean="0">
                <a:latin typeface="+mn-ea"/>
              </a:rPr>
              <a:t>생명주기와</a:t>
            </a:r>
            <a:r>
              <a:rPr lang="ko-KR" altLang="en-US" sz="1600" b="1" dirty="0" smtClean="0">
                <a:latin typeface="+mn-ea"/>
              </a:rPr>
              <a:t> 유사</a:t>
            </a:r>
            <a:r>
              <a:rPr lang="en-US" altLang="ko-KR" sz="1600" b="1" dirty="0" smtClean="0">
                <a:latin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컨테이너 생명 주기에 대해서 살펴 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(spring_7_1_ex1_springex)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424354" y="2154116"/>
            <a:ext cx="9365273" cy="3348831"/>
            <a:chOff x="1424354" y="2154116"/>
            <a:chExt cx="9365273" cy="3348831"/>
          </a:xfrm>
        </p:grpSpPr>
        <p:sp>
          <p:nvSpPr>
            <p:cNvPr id="6" name="직사각형 5"/>
            <p:cNvSpPr/>
            <p:nvPr/>
          </p:nvSpPr>
          <p:spPr>
            <a:xfrm>
              <a:off x="1424354" y="2154116"/>
              <a:ext cx="2628900" cy="52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스프링 컨테이너 생성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24354" y="3094547"/>
              <a:ext cx="2628900" cy="52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스프링 컨테이너 설정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424354" y="4034978"/>
              <a:ext cx="2628900" cy="52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스프링 컨테이너 사용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24354" y="4975409"/>
              <a:ext cx="2628900" cy="52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스프링 컨테이너 종료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2699239" y="2743198"/>
              <a:ext cx="0" cy="272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2699239" y="3686906"/>
              <a:ext cx="0" cy="272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2710963" y="4632852"/>
              <a:ext cx="0" cy="272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1327" y="2529618"/>
              <a:ext cx="5448300" cy="2314575"/>
            </a:xfrm>
            <a:prstGeom prst="rect">
              <a:avLst/>
            </a:prstGeom>
          </p:spPr>
        </p:pic>
        <p:cxnSp>
          <p:nvCxnSpPr>
            <p:cNvPr id="25" name="직선 화살표 연결선 24"/>
            <p:cNvCxnSpPr/>
            <p:nvPr/>
          </p:nvCxnSpPr>
          <p:spPr>
            <a:xfrm>
              <a:off x="4158762" y="2417885"/>
              <a:ext cx="1182565" cy="263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4158762" y="3129716"/>
              <a:ext cx="1107830" cy="158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4158762" y="3399711"/>
              <a:ext cx="1107830" cy="85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4196129" y="3959468"/>
              <a:ext cx="1039690" cy="33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4196129" y="4769133"/>
              <a:ext cx="1070463" cy="400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415136" y="3300643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Bean </a:t>
            </a:r>
            <a:r>
              <a:rPr lang="ko-KR" altLang="en-US" dirty="0" smtClean="0"/>
              <a:t>초기화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753" y="3144324"/>
            <a:ext cx="4408265" cy="12752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스프링 빈 생명 주기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빈 생명 주기에 대해서 살펴 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(spring_7_2_ex1_springex)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08" y="2237495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1) </a:t>
            </a:r>
            <a:r>
              <a:rPr lang="en-US" altLang="ko-KR" sz="1100" b="1" dirty="0"/>
              <a:t>implements </a:t>
            </a:r>
            <a:r>
              <a:rPr lang="en-US" altLang="ko-KR" sz="2400" b="1" dirty="0" err="1"/>
              <a:t>InitializingBean</a:t>
            </a:r>
            <a:r>
              <a:rPr lang="en-US" altLang="ko-KR" sz="2400" b="1" dirty="0"/>
              <a:t>, </a:t>
            </a:r>
            <a:r>
              <a:rPr lang="en-US" altLang="ko-KR" sz="2400" b="1" err="1"/>
              <a:t>DisposableBean</a:t>
            </a:r>
            <a:r>
              <a:rPr lang="en-US" altLang="ko-KR" sz="2400" smtClean="0">
                <a:latin typeface="+mn-ea"/>
              </a:rPr>
              <a:t> (</a:t>
            </a:r>
            <a:r>
              <a:rPr lang="ko-KR" altLang="en-US" smtClean="0">
                <a:latin typeface="+mn-ea"/>
              </a:rPr>
              <a:t>설정시 호출</a:t>
            </a:r>
            <a:r>
              <a:rPr lang="en-US" altLang="ko-KR" smtClean="0">
                <a:latin typeface="+mn-ea"/>
              </a:rPr>
              <a:t>,</a:t>
            </a:r>
            <a:r>
              <a:rPr lang="ko-KR" altLang="en-US" smtClean="0">
                <a:latin typeface="+mn-ea"/>
              </a:rPr>
              <a:t>소멸시 호출하는 메서드</a:t>
            </a:r>
            <a:r>
              <a:rPr lang="en-US" altLang="ko-KR" smtClean="0">
                <a:latin typeface="+mn-ea"/>
              </a:rPr>
              <a:t>)</a:t>
            </a:r>
            <a:r>
              <a:rPr lang="ko-KR" altLang="en-US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01" y="2907926"/>
            <a:ext cx="4391025" cy="2476500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927368" y="2699160"/>
            <a:ext cx="559828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40427" y="3157558"/>
            <a:ext cx="2237996" cy="26161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빈 초기화 과정에서 호출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40426" y="4354170"/>
            <a:ext cx="2237997" cy="26161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빈 소멸 과정에서 생성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175973" y="3288363"/>
            <a:ext cx="36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4175972" y="4484975"/>
            <a:ext cx="285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3" idx="3"/>
          </p:cNvCxnSpPr>
          <p:nvPr/>
        </p:nvCxnSpPr>
        <p:spPr>
          <a:xfrm>
            <a:off x="6778423" y="3288363"/>
            <a:ext cx="580739" cy="66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4" idx="3"/>
          </p:cNvCxnSpPr>
          <p:nvPr/>
        </p:nvCxnSpPr>
        <p:spPr>
          <a:xfrm flipV="1">
            <a:off x="6778423" y="4292060"/>
            <a:ext cx="595011" cy="19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52753" y="4615780"/>
            <a:ext cx="3563368" cy="938719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[</a:t>
            </a:r>
            <a:r>
              <a:rPr lang="ko-KR" altLang="en-US" sz="1100" dirty="0" smtClean="0">
                <a:latin typeface="+mn-ea"/>
              </a:rPr>
              <a:t>참고 하세요</a:t>
            </a:r>
            <a:r>
              <a:rPr lang="en-US" altLang="ko-KR" sz="1100" dirty="0" smtClean="0">
                <a:latin typeface="+mn-ea"/>
              </a:rPr>
              <a:t>]</a:t>
            </a:r>
          </a:p>
          <a:p>
            <a:r>
              <a:rPr lang="en-US" altLang="ko-KR" sz="1100" dirty="0" err="1">
                <a:latin typeface="+mn-ea"/>
              </a:rPr>
              <a:t>c</a:t>
            </a:r>
            <a:r>
              <a:rPr lang="en-US" altLang="ko-KR" sz="1100" dirty="0" err="1" smtClean="0">
                <a:latin typeface="+mn-ea"/>
              </a:rPr>
              <a:t>tx.close</a:t>
            </a:r>
            <a:r>
              <a:rPr lang="en-US" altLang="ko-KR" sz="1100" dirty="0" smtClean="0">
                <a:latin typeface="+mn-ea"/>
              </a:rPr>
              <a:t>()</a:t>
            </a:r>
            <a:r>
              <a:rPr lang="ko-KR" altLang="en-US" sz="1100" dirty="0" smtClean="0">
                <a:latin typeface="+mn-ea"/>
              </a:rPr>
              <a:t>의 경우 컨테이너가 소멸 하는 단계입니다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컨테이너가 소멸 하면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빈은 자동 소멸 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빈만 소멸하게 한다면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en-US" altLang="ko-KR" sz="1100" dirty="0" err="1" smtClean="0">
                <a:latin typeface="+mn-ea"/>
              </a:rPr>
              <a:t>student.destroy</a:t>
            </a:r>
            <a:r>
              <a:rPr lang="en-US" altLang="ko-KR" sz="1100" dirty="0" smtClean="0">
                <a:latin typeface="+mn-ea"/>
              </a:rPr>
              <a:t>()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API</a:t>
            </a:r>
            <a:r>
              <a:rPr lang="ko-KR" altLang="en-US" sz="1100" dirty="0" smtClean="0">
                <a:latin typeface="+mn-ea"/>
              </a:rPr>
              <a:t>를 이용하면 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한번 해보세요</a:t>
            </a:r>
            <a:r>
              <a:rPr lang="en-US" altLang="ko-KR" sz="1100" dirty="0" smtClean="0">
                <a:latin typeface="+mn-ea"/>
              </a:rPr>
              <a:t>.^^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013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스프링 빈 생명 주기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08" y="1613238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2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en-US" altLang="ko-KR" sz="2400" b="1" dirty="0" smtClean="0"/>
              <a:t>@</a:t>
            </a:r>
            <a:r>
              <a:rPr lang="en-US" altLang="ko-KR" sz="2400" b="1" dirty="0" err="1" smtClean="0"/>
              <a:t>PostConstruct</a:t>
            </a:r>
            <a:r>
              <a:rPr lang="en-US" altLang="ko-KR" sz="2400" b="1" dirty="0"/>
              <a:t>, </a:t>
            </a:r>
            <a:r>
              <a:rPr lang="en-US" altLang="ko-KR" sz="2400" b="1"/>
              <a:t>@</a:t>
            </a:r>
            <a:r>
              <a:rPr lang="en-US" altLang="ko-KR" sz="2400" b="1" smtClean="0"/>
              <a:t>PreDestroy(</a:t>
            </a:r>
            <a:r>
              <a:rPr lang="ko-KR" altLang="en-US" sz="2400" b="1" smtClean="0"/>
              <a:t>어노테이션으로 설정</a:t>
            </a:r>
            <a:r>
              <a:rPr lang="en-US" altLang="ko-KR" sz="2400" b="1" smtClean="0"/>
              <a:t>,</a:t>
            </a:r>
            <a:r>
              <a:rPr lang="ko-KR" altLang="en-US" sz="2400" b="1" smtClean="0"/>
              <a:t>소멸시 호출</a:t>
            </a:r>
            <a:r>
              <a:rPr lang="en-US" altLang="ko-KR" sz="2400" b="1" smtClean="0"/>
              <a:t>)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919055" y="2074903"/>
            <a:ext cx="559828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635462" y="2520067"/>
            <a:ext cx="11225556" cy="1940815"/>
            <a:chOff x="635462" y="2520067"/>
            <a:chExt cx="11225556" cy="1940815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52753" y="2520067"/>
              <a:ext cx="4408265" cy="1275248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4540427" y="2533301"/>
              <a:ext cx="2237996" cy="261610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+mn-ea"/>
                </a:rPr>
                <a:t>빈 초기화 과정에서 호출 됩니다</a:t>
              </a:r>
              <a:r>
                <a:rPr lang="en-US" altLang="ko-KR" sz="1100" dirty="0" smtClean="0">
                  <a:latin typeface="+mn-ea"/>
                </a:rPr>
                <a:t>.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40426" y="3729913"/>
              <a:ext cx="2237997" cy="261610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+mn-ea"/>
                </a:rPr>
                <a:t>빈 소멸 과정에서 생성 됩니다</a:t>
              </a:r>
              <a:r>
                <a:rPr lang="en-US" altLang="ko-KR" sz="1100" dirty="0" smtClean="0">
                  <a:latin typeface="+mn-ea"/>
                </a:rPr>
                <a:t>.</a:t>
              </a: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H="1">
              <a:off x="4175973" y="2664106"/>
              <a:ext cx="3644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H="1">
              <a:off x="4175972" y="3860718"/>
              <a:ext cx="2851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23" idx="3"/>
            </p:cNvCxnSpPr>
            <p:nvPr/>
          </p:nvCxnSpPr>
          <p:spPr>
            <a:xfrm>
              <a:off x="6778423" y="2664106"/>
              <a:ext cx="580739" cy="668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24" idx="3"/>
            </p:cNvCxnSpPr>
            <p:nvPr/>
          </p:nvCxnSpPr>
          <p:spPr>
            <a:xfrm flipV="1">
              <a:off x="6778423" y="3667803"/>
              <a:ext cx="595011" cy="192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462" y="2536832"/>
              <a:ext cx="3324225" cy="1924050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718521" y="4843195"/>
            <a:ext cx="82936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&lt;!-- annotation</a:t>
            </a:r>
            <a:r>
              <a:rPr lang="ko-KR" altLang="en-US" dirty="0"/>
              <a:t>을 이용한 </a:t>
            </a:r>
            <a:r>
              <a:rPr lang="ko-KR" altLang="en-US" dirty="0" err="1"/>
              <a:t>메서드</a:t>
            </a:r>
            <a:r>
              <a:rPr lang="ko-KR" altLang="en-US" dirty="0"/>
              <a:t> 구현 </a:t>
            </a:r>
            <a:r>
              <a:rPr lang="en-US" altLang="ko-KR" dirty="0"/>
              <a:t>--&gt;</a:t>
            </a:r>
            <a:r>
              <a:rPr lang="ko-KR" altLang="en-US" dirty="0"/>
              <a:t> 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context:annotation-config</a:t>
            </a:r>
            <a:r>
              <a:rPr lang="en-US" altLang="ko-KR" dirty="0"/>
              <a:t> </a:t>
            </a:r>
            <a:r>
              <a:rPr lang="en-US" altLang="ko-KR" dirty="0" smtClean="0"/>
              <a:t>/&gt;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에 </a:t>
            </a:r>
            <a:r>
              <a:rPr lang="ko-KR" altLang="en-US" smtClean="0"/>
              <a:t>추가</a:t>
            </a:r>
            <a:r>
              <a:rPr lang="en-US" altLang="ko-KR" smtClean="0"/>
              <a:t>(</a:t>
            </a:r>
            <a:r>
              <a:rPr lang="en-US" altLang="ko-KR" smtClean="0"/>
              <a:t>data</a:t>
            </a:r>
            <a:r>
              <a:rPr lang="en-US" altLang="ko-KR" smtClean="0"/>
              <a:t>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annotaion</a:t>
            </a:r>
            <a:r>
              <a:rPr lang="ko-KR" altLang="en-US" dirty="0" smtClean="0"/>
              <a:t>을 사용시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61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스프링 </a:t>
            </a:r>
            <a:r>
              <a:rPr lang="ko-KR" altLang="en-US" sz="1600" b="1" smtClean="0">
                <a:latin typeface="+mn-ea"/>
              </a:rPr>
              <a:t>빈 사용범위</a:t>
            </a:r>
            <a:r>
              <a:rPr lang="en-US" altLang="ko-KR" sz="1600" b="1" dirty="0" smtClean="0">
                <a:latin typeface="+mn-ea"/>
              </a:rPr>
              <a:t>(scope)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컨테이너가 생성되고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스프링 빈이 생성 될 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생성된 스프링 빈은 </a:t>
            </a:r>
            <a:r>
              <a:rPr lang="en-US" altLang="ko-KR" sz="1100" dirty="0" smtClean="0">
                <a:latin typeface="+mn-ea"/>
              </a:rPr>
              <a:t>scope</a:t>
            </a:r>
            <a:r>
              <a:rPr lang="ko-KR" altLang="en-US" sz="1100" dirty="0" smtClean="0">
                <a:latin typeface="+mn-ea"/>
              </a:rPr>
              <a:t>을 가지고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/>
              <a:t>범위란 쉽게 생각해서 해당하는 객체가 어디까지 영향을 미치는지 결정하는 것이라고 생각하면 됩니다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>
                <a:latin typeface="+mn-ea"/>
              </a:rPr>
              <a:t>(spring_7_3_ex1_springex)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2048064"/>
            <a:ext cx="4290186" cy="7714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00" y="3079990"/>
            <a:ext cx="3975310" cy="33613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538" y="3109015"/>
            <a:ext cx="2700062" cy="119652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627642" y="2020529"/>
            <a:ext cx="1251060" cy="2924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77008" y="3109015"/>
            <a:ext cx="3570870" cy="1694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77008" y="4100562"/>
            <a:ext cx="3570870" cy="5304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65500" y="5560653"/>
            <a:ext cx="3570870" cy="8806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910538" y="4063527"/>
            <a:ext cx="3570870" cy="2420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8708" y="1965664"/>
            <a:ext cx="503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Singleton</a:t>
            </a:r>
            <a:r>
              <a:rPr lang="ko-KR" altLang="en-US" smtClean="0"/>
              <a:t>이 디폴트로 여태 실습이 모두 싱글톤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41421" y="1203158"/>
            <a:ext cx="9938084" cy="474253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Font typeface="Arial" panose="020B0604020202020204" pitchFamily="34" charset="0"/>
              <a:buNone/>
            </a:pPr>
            <a:r>
              <a:rPr lang="en-US" altLang="ko-KR" dirty="0" smtClean="0"/>
              <a:t>Scope </a:t>
            </a:r>
            <a:r>
              <a:rPr lang="ko-KR" altLang="en-US" dirty="0" smtClean="0"/>
              <a:t>속성 값</a:t>
            </a:r>
            <a:endParaRPr lang="ko-KR" altLang="ko-KR" dirty="0" smtClean="0"/>
          </a:p>
          <a:p>
            <a:pPr marL="0" indent="0" fontAlgn="ctr">
              <a:buFont typeface="Arial" panose="020B0604020202020204" pitchFamily="34" charset="0"/>
              <a:buNone/>
            </a:pPr>
            <a:r>
              <a:rPr lang="ko-KR" altLang="ko-KR" dirty="0" smtClean="0"/>
              <a:t>설명</a:t>
            </a:r>
          </a:p>
          <a:p>
            <a:pPr marL="0" indent="0" fontAlgn="ctr">
              <a:buFont typeface="Arial" panose="020B0604020202020204" pitchFamily="34" charset="0"/>
              <a:buNone/>
            </a:pPr>
            <a:r>
              <a:rPr lang="en-US" altLang="ko-KR" dirty="0" smtClean="0">
                <a:hlinkClick r:id="rId2"/>
              </a:rPr>
              <a:t>singleton</a:t>
            </a:r>
            <a:endParaRPr lang="ko-KR" altLang="ko-KR" dirty="0" smtClean="0"/>
          </a:p>
          <a:p>
            <a:pPr marL="0" indent="0" fontAlgn="ctr">
              <a:buFont typeface="Arial" panose="020B0604020202020204" pitchFamily="34" charset="0"/>
              <a:buNone/>
            </a:pPr>
            <a:r>
              <a:rPr lang="ko-KR" altLang="ko-KR" dirty="0" smtClean="0"/>
              <a:t>하나의 </a:t>
            </a:r>
            <a:r>
              <a:rPr lang="en-US" altLang="ko-KR" dirty="0" smtClean="0"/>
              <a:t>Bean </a:t>
            </a:r>
            <a:r>
              <a:rPr lang="ko-KR" altLang="ko-KR" dirty="0" smtClean="0"/>
              <a:t>정의에 대해서 </a:t>
            </a:r>
            <a:r>
              <a:rPr lang="en-US" altLang="ko-KR" dirty="0" smtClean="0"/>
              <a:t>Spring </a:t>
            </a:r>
            <a:r>
              <a:rPr lang="en-US" altLang="ko-KR" dirty="0" err="1" smtClean="0"/>
              <a:t>IoC</a:t>
            </a:r>
            <a:r>
              <a:rPr lang="en-US" altLang="ko-KR" dirty="0" smtClean="0"/>
              <a:t> Container </a:t>
            </a:r>
            <a:r>
              <a:rPr lang="ko-KR" altLang="ko-KR" dirty="0" smtClean="0"/>
              <a:t>내에 단 하나의 객체만 존재한다</a:t>
            </a:r>
            <a:r>
              <a:rPr lang="en-US" altLang="ko-KR" dirty="0" smtClean="0"/>
              <a:t>. default</a:t>
            </a:r>
            <a:r>
              <a:rPr lang="ko-KR" altLang="en-US" dirty="0" smtClean="0"/>
              <a:t>값</a:t>
            </a:r>
            <a:endParaRPr lang="ko-KR" altLang="ko-KR" dirty="0" smtClean="0"/>
          </a:p>
          <a:p>
            <a:pPr marL="0" indent="0" fontAlgn="ctr">
              <a:buFont typeface="Arial" panose="020B0604020202020204" pitchFamily="34" charset="0"/>
              <a:buNone/>
            </a:pPr>
            <a:r>
              <a:rPr lang="en-US" altLang="ko-KR" dirty="0" smtClean="0">
                <a:hlinkClick r:id="rId2"/>
              </a:rPr>
              <a:t>prototype</a:t>
            </a:r>
            <a:endParaRPr lang="ko-KR" altLang="ko-KR" dirty="0" smtClean="0"/>
          </a:p>
          <a:p>
            <a:pPr marL="0" indent="0" fontAlgn="ctr">
              <a:buFont typeface="Arial" panose="020B0604020202020204" pitchFamily="34" charset="0"/>
              <a:buNone/>
            </a:pPr>
            <a:r>
              <a:rPr lang="ko-KR" altLang="ko-KR" dirty="0" smtClean="0"/>
              <a:t>하나의 </a:t>
            </a:r>
            <a:r>
              <a:rPr lang="en-US" altLang="ko-KR" dirty="0" smtClean="0"/>
              <a:t>Bean </a:t>
            </a:r>
            <a:r>
              <a:rPr lang="ko-KR" altLang="ko-KR" dirty="0" smtClean="0"/>
              <a:t>정의에 대해서 다수의 객체가 존재할 수 있다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marL="0" indent="0" fontAlgn="ctr">
              <a:buFont typeface="Arial" panose="020B0604020202020204" pitchFamily="34" charset="0"/>
              <a:buNone/>
            </a:pPr>
            <a:r>
              <a:rPr lang="en-US" altLang="ko-KR" dirty="0" smtClean="0">
                <a:hlinkClick r:id="rId2"/>
              </a:rPr>
              <a:t>request</a:t>
            </a:r>
            <a:endParaRPr lang="ko-KR" altLang="ko-KR" dirty="0" smtClean="0"/>
          </a:p>
          <a:p>
            <a:pPr marL="0" indent="0" fontAlgn="ctr">
              <a:buFont typeface="Arial" panose="020B0604020202020204" pitchFamily="34" charset="0"/>
              <a:buNone/>
            </a:pPr>
            <a:r>
              <a:rPr lang="ko-KR" altLang="ko-KR" dirty="0" smtClean="0"/>
              <a:t>하나의 </a:t>
            </a:r>
            <a:r>
              <a:rPr lang="en-US" altLang="ko-KR" dirty="0" smtClean="0"/>
              <a:t>Bean </a:t>
            </a:r>
            <a:r>
              <a:rPr lang="ko-KR" altLang="ko-KR" dirty="0" smtClean="0"/>
              <a:t>정의에 대해서 하나의 </a:t>
            </a:r>
            <a:r>
              <a:rPr lang="en-US" altLang="ko-KR" dirty="0" smtClean="0"/>
              <a:t>HTTP request</a:t>
            </a:r>
            <a:r>
              <a:rPr lang="ko-KR" altLang="ko-KR" dirty="0" smtClean="0"/>
              <a:t>의 생명주기 안에 단 하나의 객체만 존재한다</a:t>
            </a:r>
            <a:r>
              <a:rPr lang="en-US" altLang="ko-KR" dirty="0" smtClean="0"/>
              <a:t>; </a:t>
            </a:r>
            <a:r>
              <a:rPr lang="ko-KR" altLang="ko-KR" dirty="0" smtClean="0"/>
              <a:t>즉</a:t>
            </a:r>
            <a:r>
              <a:rPr lang="en-US" altLang="ko-KR" dirty="0" smtClean="0"/>
              <a:t>, </a:t>
            </a:r>
            <a:r>
              <a:rPr lang="ko-KR" altLang="ko-KR" dirty="0" smtClean="0"/>
              <a:t>각각의 </a:t>
            </a:r>
            <a:r>
              <a:rPr lang="en-US" altLang="ko-KR" dirty="0" smtClean="0"/>
              <a:t>HTTP request</a:t>
            </a:r>
            <a:r>
              <a:rPr lang="ko-KR" altLang="ko-KR" dirty="0" smtClean="0"/>
              <a:t>는 자신만의 객체를 가진다</a:t>
            </a:r>
            <a:r>
              <a:rPr lang="en-US" altLang="ko-KR" dirty="0" smtClean="0"/>
              <a:t>. Web-aware Spring </a:t>
            </a:r>
            <a:r>
              <a:rPr lang="en-US" altLang="ko-KR" dirty="0" err="1" smtClean="0"/>
              <a:t>ApplicationContext</a:t>
            </a:r>
            <a:r>
              <a:rPr lang="en-US" altLang="ko-KR" dirty="0" smtClean="0"/>
              <a:t> </a:t>
            </a:r>
            <a:r>
              <a:rPr lang="ko-KR" altLang="ko-KR" dirty="0" smtClean="0"/>
              <a:t>안에서만 유효하다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marL="0" indent="0" fontAlgn="ctr">
              <a:buFont typeface="Arial" panose="020B0604020202020204" pitchFamily="34" charset="0"/>
              <a:buNone/>
            </a:pPr>
            <a:r>
              <a:rPr lang="en-US" altLang="ko-KR" dirty="0" smtClean="0">
                <a:hlinkClick r:id="rId2"/>
              </a:rPr>
              <a:t>session</a:t>
            </a:r>
            <a:endParaRPr lang="ko-KR" altLang="ko-KR" dirty="0" smtClean="0"/>
          </a:p>
          <a:p>
            <a:pPr marL="0" indent="0" fontAlgn="ctr">
              <a:buFont typeface="Arial" panose="020B0604020202020204" pitchFamily="34" charset="0"/>
              <a:buNone/>
            </a:pPr>
            <a:r>
              <a:rPr lang="ko-KR" altLang="ko-KR" dirty="0" smtClean="0"/>
              <a:t>하나의 </a:t>
            </a:r>
            <a:r>
              <a:rPr lang="en-US" altLang="ko-KR" dirty="0" smtClean="0"/>
              <a:t>Bean </a:t>
            </a:r>
            <a:r>
              <a:rPr lang="ko-KR" altLang="ko-KR" dirty="0" smtClean="0"/>
              <a:t>정의에 대해서 하나의 </a:t>
            </a:r>
            <a:r>
              <a:rPr lang="en-US" altLang="ko-KR" dirty="0" smtClean="0"/>
              <a:t>HTTP Session</a:t>
            </a:r>
            <a:r>
              <a:rPr lang="ko-KR" altLang="ko-KR" dirty="0" smtClean="0"/>
              <a:t>의 생명주기 안에 단 하나의 객체만 존재한다</a:t>
            </a:r>
            <a:r>
              <a:rPr lang="en-US" altLang="ko-KR" dirty="0" smtClean="0"/>
              <a:t>. Web-aware Spring </a:t>
            </a:r>
            <a:r>
              <a:rPr lang="en-US" altLang="ko-KR" dirty="0" err="1" smtClean="0"/>
              <a:t>ApplicationContext</a:t>
            </a:r>
            <a:r>
              <a:rPr lang="en-US" altLang="ko-KR" dirty="0" smtClean="0"/>
              <a:t> </a:t>
            </a:r>
            <a:r>
              <a:rPr lang="ko-KR" altLang="ko-KR" dirty="0" smtClean="0"/>
              <a:t>안에서만 유효하다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marL="0" indent="0" fontAlgn="ctr">
              <a:buFont typeface="Arial" panose="020B0604020202020204" pitchFamily="34" charset="0"/>
              <a:buNone/>
            </a:pPr>
            <a:r>
              <a:rPr lang="en-US" altLang="ko-KR" dirty="0" smtClean="0">
                <a:hlinkClick r:id="rId2"/>
              </a:rPr>
              <a:t>global session</a:t>
            </a:r>
            <a:endParaRPr lang="ko-KR" altLang="ko-KR" dirty="0" smtClean="0"/>
          </a:p>
          <a:p>
            <a:pPr marL="0" indent="0" fontAlgn="ctr">
              <a:buFont typeface="Arial" panose="020B0604020202020204" pitchFamily="34" charset="0"/>
              <a:buNone/>
            </a:pPr>
            <a:r>
              <a:rPr lang="ko-KR" altLang="ko-KR" dirty="0" smtClean="0"/>
              <a:t>하나의 </a:t>
            </a:r>
            <a:r>
              <a:rPr lang="en-US" altLang="ko-KR" dirty="0" smtClean="0"/>
              <a:t>Bean </a:t>
            </a:r>
            <a:r>
              <a:rPr lang="ko-KR" altLang="ko-KR" dirty="0" smtClean="0"/>
              <a:t>정의에 대해서 하나의 </a:t>
            </a:r>
            <a:r>
              <a:rPr lang="en-US" altLang="ko-KR" dirty="0" smtClean="0"/>
              <a:t>global HTTP Session</a:t>
            </a:r>
            <a:r>
              <a:rPr lang="ko-KR" altLang="ko-KR" dirty="0" smtClean="0"/>
              <a:t>의 생명주기 안에 단 하나의 객체만 존재한다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일반적으로 </a:t>
            </a:r>
            <a:r>
              <a:rPr lang="en-US" altLang="ko-KR" dirty="0" err="1" smtClean="0"/>
              <a:t>portlet</a:t>
            </a:r>
            <a:r>
              <a:rPr lang="en-US" altLang="ko-KR" dirty="0" smtClean="0"/>
              <a:t> context </a:t>
            </a:r>
            <a:r>
              <a:rPr lang="ko-KR" altLang="ko-KR" dirty="0" smtClean="0"/>
              <a:t>안에서 유효하다</a:t>
            </a:r>
            <a:r>
              <a:rPr lang="en-US" altLang="ko-KR" dirty="0" smtClean="0"/>
              <a:t>. Web-aware Spring </a:t>
            </a:r>
            <a:r>
              <a:rPr lang="en-US" altLang="ko-KR" dirty="0" err="1" smtClean="0"/>
              <a:t>ApplicationContext</a:t>
            </a:r>
            <a:r>
              <a:rPr lang="en-US" altLang="ko-KR" dirty="0" smtClean="0"/>
              <a:t> </a:t>
            </a:r>
            <a:r>
              <a:rPr lang="ko-KR" altLang="ko-KR" dirty="0" smtClean="0"/>
              <a:t>안에서만 유효하다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45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291</Words>
  <Application>Microsoft Office PowerPoint</Application>
  <PresentationFormat>와이드스크린</PresentationFormat>
  <Paragraphs>52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488</cp:revision>
  <dcterms:created xsi:type="dcterms:W3CDTF">2014-12-01T08:37:15Z</dcterms:created>
  <dcterms:modified xsi:type="dcterms:W3CDTF">2021-11-19T09:36:38Z</dcterms:modified>
</cp:coreProperties>
</file>