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64" r:id="rId10"/>
    <p:sldId id="268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89075" y="176272"/>
            <a:ext cx="42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AOP(Aspect Oriented Programming)-I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AOP(</a:t>
            </a:r>
            <a:r>
              <a:rPr lang="ko-KR" altLang="en-US" sz="1200" dirty="0" smtClean="0"/>
              <a:t>관점지향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공통부가 기능 지향</a:t>
            </a:r>
            <a:r>
              <a:rPr lang="en-US" altLang="ko-KR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XML</a:t>
            </a:r>
            <a:r>
              <a:rPr lang="ko-KR" altLang="en-US" sz="1200" dirty="0" smtClean="0"/>
              <a:t>기반의 </a:t>
            </a:r>
            <a:r>
              <a:rPr lang="en-US" altLang="ko-KR" sz="1200" dirty="0" smtClean="0"/>
              <a:t>AOP</a:t>
            </a:r>
            <a:r>
              <a:rPr lang="ko-KR" altLang="en-US" sz="1200" dirty="0" smtClean="0"/>
              <a:t>구현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/>
              <a:t>a feature that is linked to many parts of a program, but which is not necessarily the primary function of the program</a:t>
            </a:r>
            <a:endParaRPr lang="en-US" altLang="ko-KR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대표적인 </a:t>
            </a:r>
            <a:r>
              <a:rPr lang="en-US" altLang="ko-KR" b="1" dirty="0"/>
              <a:t>AOP </a:t>
            </a:r>
            <a:r>
              <a:rPr lang="ko-KR" altLang="en-US" b="1" dirty="0"/>
              <a:t>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는 </a:t>
            </a:r>
            <a:r>
              <a:rPr lang="en-US" altLang="ko-KR" dirty="0"/>
              <a:t>OOP</a:t>
            </a:r>
            <a:r>
              <a:rPr lang="ko-KR" altLang="en-US" dirty="0"/>
              <a:t>의 확장에 가깝기 때문에 전용 언어나 독립된 개발 툴을 가지고 있지 않고 대신 기존의 </a:t>
            </a:r>
            <a:r>
              <a:rPr lang="en-US" altLang="ko-KR" dirty="0"/>
              <a:t>OOP</a:t>
            </a:r>
            <a:r>
              <a:rPr lang="ko-KR" altLang="en-US" dirty="0"/>
              <a:t>를 확장한 언어 확장</a:t>
            </a:r>
            <a:r>
              <a:rPr lang="en-US" altLang="ko-KR" dirty="0"/>
              <a:t>(</a:t>
            </a:r>
            <a:r>
              <a:rPr lang="en-US" altLang="ko-KR" dirty="0" err="1"/>
              <a:t>languageextension</a:t>
            </a:r>
            <a:r>
              <a:rPr lang="en-US" altLang="ko-KR" dirty="0"/>
              <a:t>) </a:t>
            </a:r>
            <a:r>
              <a:rPr lang="ko-KR" altLang="en-US" dirty="0"/>
              <a:t>또는 툴이나 프레임워크 형태로 사용할 수 있게 되어 있다</a:t>
            </a:r>
            <a:r>
              <a:rPr lang="en-US" altLang="ko-KR" dirty="0"/>
              <a:t>. </a:t>
            </a:r>
            <a:r>
              <a:rPr lang="ko-KR" altLang="en-US" dirty="0"/>
              <a:t>현재 자바에서 사용할 수 있게 구현된 </a:t>
            </a:r>
            <a:r>
              <a:rPr lang="en-US" altLang="ko-KR" dirty="0"/>
              <a:t>AOP</a:t>
            </a:r>
            <a:r>
              <a:rPr lang="ko-KR" altLang="en-US" dirty="0"/>
              <a:t>의 숫자는 </a:t>
            </a:r>
            <a:r>
              <a:rPr lang="en-US" altLang="ko-KR" dirty="0"/>
              <a:t>10</a:t>
            </a:r>
            <a:r>
              <a:rPr lang="ko-KR" altLang="en-US" dirty="0" err="1"/>
              <a:t>여개가</a:t>
            </a:r>
            <a:r>
              <a:rPr lang="ko-KR" altLang="en-US" dirty="0"/>
              <a:t> 된다</a:t>
            </a:r>
            <a:r>
              <a:rPr lang="en-US" altLang="ko-KR" dirty="0"/>
              <a:t>. </a:t>
            </a:r>
            <a:r>
              <a:rPr lang="ko-KR" altLang="en-US" dirty="0"/>
              <a:t>하지만 이 중에서 주로 사용되는 대표적인 </a:t>
            </a:r>
            <a:r>
              <a:rPr lang="en-US" altLang="ko-KR" dirty="0"/>
              <a:t>AOP </a:t>
            </a:r>
            <a:r>
              <a:rPr lang="ko-KR" altLang="en-US" dirty="0"/>
              <a:t>솔루션은 </a:t>
            </a:r>
            <a:r>
              <a:rPr lang="en-US" altLang="ko-KR" dirty="0"/>
              <a:t>4</a:t>
            </a:r>
            <a:r>
              <a:rPr lang="ko-KR" altLang="en-US" dirty="0"/>
              <a:t>가지 정도를 꼽을 수 있다</a:t>
            </a:r>
            <a:r>
              <a:rPr lang="en-US" altLang="ko-KR" dirty="0"/>
              <a:t>. </a:t>
            </a:r>
            <a:r>
              <a:rPr lang="ko-KR" altLang="en-US" dirty="0"/>
              <a:t>대표적으로 </a:t>
            </a:r>
            <a:r>
              <a:rPr lang="en-US" altLang="ko-KR" dirty="0"/>
              <a:t>AOP </a:t>
            </a:r>
            <a:r>
              <a:rPr lang="ko-KR" altLang="en-US" dirty="0"/>
              <a:t>구현의 시초가 된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프로젝트의 </a:t>
            </a:r>
            <a:r>
              <a:rPr lang="en-US" altLang="ko-KR" dirty="0" err="1"/>
              <a:t>AspectJ</a:t>
            </a:r>
            <a:r>
              <a:rPr lang="ko-KR" altLang="en-US" dirty="0"/>
              <a:t>를 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en-US" altLang="ko-KR" dirty="0" err="1"/>
              <a:t>AspectJ</a:t>
            </a:r>
            <a:r>
              <a:rPr lang="ko-KR" altLang="en-US" dirty="0"/>
              <a:t>는 초기에 제록스 </a:t>
            </a:r>
            <a:r>
              <a:rPr lang="en-US" altLang="ko-KR" dirty="0"/>
              <a:t>PARC </a:t>
            </a:r>
            <a:r>
              <a:rPr lang="ko-KR" altLang="en-US" dirty="0"/>
              <a:t>연구소에서 개발되었다가 </a:t>
            </a:r>
            <a:r>
              <a:rPr lang="en-US" altLang="ko-KR" dirty="0"/>
              <a:t>2002</a:t>
            </a:r>
            <a:r>
              <a:rPr lang="ko-KR" altLang="en-US" dirty="0"/>
              <a:t>년에 </a:t>
            </a:r>
            <a:r>
              <a:rPr lang="ko-KR" altLang="en-US" dirty="0" err="1"/>
              <a:t>이클립스</a:t>
            </a:r>
            <a:r>
              <a:rPr lang="ko-KR" altLang="en-US" dirty="0"/>
              <a:t> 프로젝트에 기증되었고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IBM</a:t>
            </a:r>
            <a:r>
              <a:rPr lang="ko-KR" altLang="en-US" dirty="0"/>
              <a:t>의 전폭적인 지원을 받으면서 개발되어 사용되고 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BEA</a:t>
            </a:r>
            <a:r>
              <a:rPr lang="ko-KR" altLang="en-US" dirty="0"/>
              <a:t>가 중심이 되어 개발하고 있는 </a:t>
            </a:r>
            <a:r>
              <a:rPr lang="en-US" altLang="ko-KR" dirty="0" err="1"/>
              <a:t>AspectWerkz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en-US" altLang="ko-KR" dirty="0" err="1"/>
              <a:t>AspectWerkz</a:t>
            </a:r>
            <a:r>
              <a:rPr lang="ko-KR" altLang="en-US" dirty="0"/>
              <a:t>는 </a:t>
            </a:r>
            <a:r>
              <a:rPr lang="en-US" altLang="ko-KR" dirty="0" err="1"/>
              <a:t>AspectJ</a:t>
            </a:r>
            <a:r>
              <a:rPr lang="ko-KR" altLang="en-US" dirty="0"/>
              <a:t>와 달리 자바 언어 자체를 확장하지 않고 기존의 자바 언어만으로 </a:t>
            </a:r>
            <a:r>
              <a:rPr lang="en-US" altLang="ko-KR" dirty="0"/>
              <a:t>AOP</a:t>
            </a:r>
            <a:r>
              <a:rPr lang="ko-KR" altLang="en-US" dirty="0"/>
              <a:t>의 사용이 가능하도록 되어 있다</a:t>
            </a:r>
            <a:r>
              <a:rPr lang="en-US" altLang="ko-KR" dirty="0"/>
              <a:t>. </a:t>
            </a:r>
            <a:r>
              <a:rPr lang="ko-KR" altLang="en-US" dirty="0"/>
              <a:t>그리고 의존성 삽입</a:t>
            </a:r>
            <a:r>
              <a:rPr lang="en-US" altLang="ko-KR" dirty="0"/>
              <a:t>(Dependency Injection, </a:t>
            </a:r>
            <a:r>
              <a:rPr lang="ko-KR" altLang="en-US" dirty="0"/>
              <a:t>이하 </a:t>
            </a:r>
            <a:r>
              <a:rPr lang="en-US" altLang="ko-KR" dirty="0"/>
              <a:t>DI) </a:t>
            </a:r>
            <a:r>
              <a:rPr lang="ko-KR" altLang="en-US" dirty="0"/>
              <a:t>기반의 프레임워크로 유명한 </a:t>
            </a:r>
            <a:r>
              <a:rPr lang="en-US" altLang="ko-KR" dirty="0" err="1"/>
              <a:t>SpringAOP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가장 최근에 등장한 </a:t>
            </a:r>
            <a:r>
              <a:rPr lang="en-US" altLang="ko-KR" dirty="0"/>
              <a:t>AOP</a:t>
            </a:r>
            <a:r>
              <a:rPr lang="ko-KR" altLang="en-US" dirty="0"/>
              <a:t>로는 </a:t>
            </a:r>
            <a:r>
              <a:rPr lang="en-US" altLang="ko-KR" dirty="0" err="1"/>
              <a:t>JBossAOP</a:t>
            </a:r>
            <a:r>
              <a:rPr lang="ko-KR" altLang="en-US" dirty="0"/>
              <a:t>도 있다</a:t>
            </a:r>
            <a:r>
              <a:rPr lang="en-US" altLang="ko-KR" dirty="0"/>
              <a:t>. </a:t>
            </a:r>
            <a:r>
              <a:rPr lang="en-US" altLang="ko-KR" dirty="0" err="1"/>
              <a:t>SpringAOP</a:t>
            </a:r>
            <a:r>
              <a:rPr lang="ko-KR" altLang="en-US" dirty="0"/>
              <a:t>와 함께 대표적인 </a:t>
            </a:r>
            <a:r>
              <a:rPr lang="ko-KR" altLang="en-US" dirty="0" err="1"/>
              <a:t>인터셉터체인</a:t>
            </a:r>
            <a:r>
              <a:rPr lang="ko-KR" altLang="en-US" dirty="0"/>
              <a:t> 방식의 </a:t>
            </a:r>
            <a:r>
              <a:rPr lang="en-US" altLang="ko-KR" dirty="0"/>
              <a:t>AOP</a:t>
            </a:r>
            <a:r>
              <a:rPr lang="ko-KR" altLang="en-US" dirty="0"/>
              <a:t>로 꼽힌다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8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/>
              <a:t>(spring_9_2_ex1_springex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</a:t>
            </a:r>
            <a:r>
              <a:rPr lang="ko-KR" altLang="en-US" sz="1100" dirty="0" smtClean="0"/>
              <a:t>존 설정</a:t>
            </a:r>
            <a:r>
              <a:rPr lang="en-US" altLang="ko-KR" sz="1100" dirty="0" smtClean="0"/>
              <a:t>(pom.xml)</a:t>
            </a:r>
          </a:p>
          <a:p>
            <a:r>
              <a:rPr lang="en-US" altLang="ko-KR" sz="1100" dirty="0"/>
              <a:t> 2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공통 기능의 클래스 제작 </a:t>
            </a:r>
            <a:r>
              <a:rPr lang="en-US" altLang="ko-KR" sz="1100" dirty="0" smtClean="0"/>
              <a:t>– Advice </a:t>
            </a:r>
            <a:r>
              <a:rPr lang="ko-KR" altLang="en-US" sz="1100" dirty="0" smtClean="0"/>
              <a:t>역할 클래스</a:t>
            </a:r>
            <a:endParaRPr lang="en-US" altLang="ko-KR" sz="1100" dirty="0" smtClean="0"/>
          </a:p>
          <a:p>
            <a:r>
              <a:rPr lang="en-US" altLang="ko-KR" sz="1100" dirty="0"/>
              <a:t> 3</a:t>
            </a:r>
            <a:r>
              <a:rPr lang="en-US" altLang="ko-KR" sz="1100" dirty="0" smtClean="0"/>
              <a:t>) XML</a:t>
            </a:r>
            <a:r>
              <a:rPr lang="ko-KR" altLang="en-US" sz="1100" dirty="0" smtClean="0"/>
              <a:t>설정 파일에</a:t>
            </a:r>
            <a:r>
              <a:rPr lang="en-US" altLang="ko-KR" sz="1100" dirty="0" smtClean="0"/>
              <a:t> Aspect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7" y="2694088"/>
            <a:ext cx="2944091" cy="12122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694088"/>
            <a:ext cx="4809732" cy="31802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4377" y="2321235"/>
            <a:ext cx="9188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의존 설정</a:t>
            </a:r>
            <a:r>
              <a:rPr lang="en-US" altLang="ko-KR" sz="1100" smtClean="0"/>
              <a:t>(pom.xml)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178" y="2320215"/>
            <a:ext cx="3011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공통 </a:t>
            </a:r>
            <a:r>
              <a:rPr lang="ko-KR" altLang="en-US" sz="1100" smtClean="0"/>
              <a:t>기능 클래스</a:t>
            </a:r>
            <a:r>
              <a:rPr lang="en-US" altLang="ko-KR" sz="1100" smtClean="0"/>
              <a:t>(aspect)</a:t>
            </a:r>
            <a:endParaRPr lang="en-US" altLang="ko-KR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7" y="4665687"/>
            <a:ext cx="4207888" cy="12881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377" y="4284212"/>
            <a:ext cx="1400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XML</a:t>
            </a:r>
            <a:r>
              <a:rPr lang="ko-KR" altLang="en-US" sz="1100" dirty="0" smtClean="0"/>
              <a:t>파일 설정</a:t>
            </a:r>
            <a:endParaRPr lang="en-US" altLang="ko-KR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42892" y="5953815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메서드는</a:t>
            </a:r>
            <a:r>
              <a:rPr lang="en-US" altLang="ko-KR" sz="1200" smtClean="0"/>
              <a:t> advise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610707" y="4535826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Aop</a:t>
            </a:r>
            <a:r>
              <a:rPr lang="ko-KR" altLang="en-US" sz="1400" smtClean="0"/>
              <a:t>용 </a:t>
            </a:r>
            <a:r>
              <a:rPr lang="en-US" altLang="ko-KR" sz="1400" smtClean="0"/>
              <a:t>aspect</a:t>
            </a:r>
            <a:r>
              <a:rPr lang="ko-KR" altLang="en-US" sz="1400" smtClean="0"/>
              <a:t>클래스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785708" y="51250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위치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4462585" y="544067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시기</a:t>
            </a:r>
            <a:r>
              <a:rPr lang="en-US" altLang="ko-KR" smtClean="0"/>
              <a:t>,</a:t>
            </a:r>
            <a:r>
              <a:rPr lang="ko-KR" altLang="en-US" smtClean="0"/>
              <a:t>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09329" y="1552694"/>
            <a:ext cx="9266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Aop</a:t>
            </a:r>
            <a:r>
              <a:rPr lang="ko-KR" altLang="en-US" smtClean="0"/>
              <a:t>는 기존의 핵심기능실행을 가로 채서 실행하므로 핵심기능 진행 정보를 </a:t>
            </a:r>
            <a:endParaRPr lang="en-US" altLang="ko-KR" smtClean="0"/>
          </a:p>
          <a:p>
            <a:r>
              <a:rPr lang="en-US" altLang="ko-KR" smtClean="0"/>
              <a:t>org.aspectj.lang.ProceedingJoinPoint</a:t>
            </a:r>
            <a:r>
              <a:rPr lang="ko-KR" altLang="en-US" smtClean="0"/>
              <a:t>클래스에 설정 해둔다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smtClean="0"/>
              <a:t>- proceed()</a:t>
            </a:r>
            <a:r>
              <a:rPr lang="ko-KR" altLang="en-US" smtClean="0"/>
              <a:t>메서드는 원래의 핵심기능을 실행하는 메서드</a:t>
            </a:r>
            <a:endParaRPr lang="en-US" altLang="ko-KR" smtClean="0"/>
          </a:p>
          <a:p>
            <a:r>
              <a:rPr lang="en-US" altLang="ko-KR" smtClean="0"/>
              <a:t>  -around</a:t>
            </a:r>
            <a:r>
              <a:rPr lang="ko-KR" altLang="en-US" smtClean="0"/>
              <a:t>에서 </a:t>
            </a:r>
            <a:r>
              <a:rPr lang="en-US" altLang="ko-KR" smtClean="0"/>
              <a:t>proceed()</a:t>
            </a:r>
            <a:r>
              <a:rPr lang="ko-KR" altLang="en-US" smtClean="0"/>
              <a:t>이전은 </a:t>
            </a:r>
            <a:r>
              <a:rPr lang="en-US" altLang="ko-KR" smtClean="0"/>
              <a:t>before</a:t>
            </a:r>
            <a:r>
              <a:rPr lang="ko-KR" altLang="en-US" smtClean="0"/>
              <a:t>처리</a:t>
            </a:r>
            <a:r>
              <a:rPr lang="en-US" altLang="ko-KR" smtClean="0"/>
              <a:t>, </a:t>
            </a:r>
            <a:r>
              <a:rPr lang="ko-KR" altLang="en-US" smtClean="0"/>
              <a:t>뒤는 </a:t>
            </a:r>
            <a:r>
              <a:rPr lang="en-US" altLang="ko-KR" smtClean="0"/>
              <a:t>after</a:t>
            </a:r>
            <a:r>
              <a:rPr lang="ko-KR" altLang="en-US" smtClean="0"/>
              <a:t>처리임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5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XML </a:t>
            </a:r>
            <a:r>
              <a:rPr lang="ko-KR" altLang="en-US" sz="1600" b="1" dirty="0" smtClean="0">
                <a:latin typeface="+mn-ea"/>
              </a:rPr>
              <a:t>기반의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구현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9882" y="1470789"/>
            <a:ext cx="596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/>
              <a:t>Advice(</a:t>
            </a:r>
            <a:r>
              <a:rPr lang="ko-KR" altLang="en-US" sz="1400" b="1" smtClean="0"/>
              <a:t>횡단기능메서드</a:t>
            </a:r>
            <a:r>
              <a:rPr lang="en-US" altLang="ko-KR" sz="1400" b="1" smtClean="0"/>
              <a:t>)</a:t>
            </a:r>
            <a:r>
              <a:rPr lang="ko-KR" altLang="en-US" sz="1400" b="1" smtClean="0"/>
              <a:t>실행 </a:t>
            </a:r>
            <a:r>
              <a:rPr lang="ko-KR" altLang="en-US" sz="1400" b="1" smtClean="0"/>
              <a:t>시점</a:t>
            </a:r>
            <a:r>
              <a:rPr lang="en-US" altLang="ko-KR" sz="1400" b="1" smtClean="0"/>
              <a:t> </a:t>
            </a:r>
            <a:r>
              <a:rPr lang="ko-KR" altLang="en-US" sz="1400" b="1" dirty="0" smtClean="0"/>
              <a:t>종류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spring_9_2_ex2_springex)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19883" y="1793632"/>
            <a:ext cx="5961916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19883" y="1808699"/>
            <a:ext cx="5961917" cy="17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aop:before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en-US" altLang="ko-KR" sz="1400" smtClean="0">
                <a:latin typeface="+mn-ea"/>
              </a:rPr>
              <a:t>: </a:t>
            </a:r>
            <a:r>
              <a:rPr lang="ko-KR" altLang="en-US" sz="1400" smtClean="0">
                <a:latin typeface="+mn-ea"/>
              </a:rPr>
              <a:t>포인트컷 메소드 </a:t>
            </a:r>
            <a:r>
              <a:rPr lang="ko-KR" altLang="en-US" sz="1400" dirty="0" smtClean="0">
                <a:latin typeface="+mn-ea"/>
              </a:rPr>
              <a:t>실행 전에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aop:after-returning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smtClean="0">
                <a:latin typeface="+mn-ea"/>
              </a:rPr>
              <a:t>정상적으로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실행 후에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aop:after-throwing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실행중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발생시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aop:after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메소드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실행중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이 발생하여도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aop:around</a:t>
            </a:r>
            <a:r>
              <a:rPr lang="en-US" altLang="ko-KR" sz="1400" dirty="0" smtClean="0">
                <a:latin typeface="+mn-ea"/>
              </a:rPr>
              <a:t>&gt; : </a:t>
            </a:r>
            <a:r>
              <a:rPr lang="ko-KR" altLang="en-US" sz="1400" dirty="0" err="1" smtClean="0">
                <a:latin typeface="+mn-ea"/>
              </a:rPr>
              <a:t>메서드</a:t>
            </a:r>
            <a:r>
              <a:rPr lang="ko-KR" altLang="en-US" sz="1400" dirty="0" smtClean="0">
                <a:latin typeface="+mn-ea"/>
              </a:rPr>
              <a:t> 실행 전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및 </a:t>
            </a:r>
            <a:r>
              <a:rPr lang="en-US" altLang="ko-KR" sz="1400" dirty="0" smtClean="0">
                <a:latin typeface="+mn-ea"/>
              </a:rPr>
              <a:t>exception </a:t>
            </a:r>
            <a:r>
              <a:rPr lang="ko-KR" altLang="en-US" sz="1400" dirty="0" smtClean="0">
                <a:latin typeface="+mn-ea"/>
              </a:rPr>
              <a:t>발생시 </a:t>
            </a:r>
            <a:r>
              <a:rPr lang="en-US" altLang="ko-KR" sz="1400" dirty="0" smtClean="0">
                <a:latin typeface="+mn-ea"/>
              </a:rPr>
              <a:t>advice</a:t>
            </a:r>
            <a:r>
              <a:rPr lang="ko-KR" altLang="en-US" sz="1400" dirty="0" smtClean="0">
                <a:latin typeface="+mn-ea"/>
              </a:rPr>
              <a:t>실행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383200" y="3658167"/>
            <a:ext cx="11143518" cy="135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 기능</a:t>
            </a:r>
            <a:endParaRPr lang="en-US" altLang="ko-KR" sz="11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383200" y="5046783"/>
            <a:ext cx="11143518" cy="135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핵심 기능</a:t>
            </a:r>
            <a:endParaRPr lang="en-US" altLang="ko-KR" sz="11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lang="en-US" altLang="ko-KR" sz="1600" b="1" kern="120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smtClean="0">
                <a:latin typeface="+mn-ea"/>
              </a:rPr>
              <a:t>AOP(</a:t>
            </a:r>
            <a:r>
              <a:rPr lang="ko-KR" altLang="en-US" sz="1600" b="1" smtClean="0">
                <a:latin typeface="+mn-ea"/>
              </a:rPr>
              <a:t>관심지향프로그램</a:t>
            </a:r>
            <a:r>
              <a:rPr lang="en-US" altLang="ko-KR" sz="1600" b="1" smtClean="0">
                <a:latin typeface="+mn-ea"/>
              </a:rPr>
              <a:t>)</a:t>
            </a:r>
            <a:r>
              <a:rPr lang="ko-KR" altLang="en-US" sz="1600" b="1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프로그래밍을 하다 보면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공통적인 기능이 많이 발생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공통 기능을 모든 모듈에 적용하기 위한 방법으로 상속을 통한 방법이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상속도 좋은 방법이기는 하지만 몇 가지 문제가 있습니다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우선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에서는 다중 상속이 불가하므로 다양한 모듈에 상속기법을 통한 공통 기능 부여는 한계가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기능 구현부분에 핵심 기능 코드와 공통 기능 코드가 섞여 있어 효율성이 떨어집니다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위의 상속을 통한 방법에 한계가 있어 </a:t>
            </a:r>
            <a:r>
              <a:rPr lang="en-US" altLang="ko-KR" sz="1100" dirty="0" smtClean="0">
                <a:latin typeface="+mn-ea"/>
              </a:rPr>
              <a:t>AOP</a:t>
            </a:r>
            <a:r>
              <a:rPr lang="ko-KR" altLang="en-US" sz="1100" dirty="0" smtClean="0">
                <a:latin typeface="+mn-ea"/>
              </a:rPr>
              <a:t>가 등장하게 되었습니다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AOP</a:t>
            </a:r>
            <a:r>
              <a:rPr lang="ko-KR" altLang="en-US" sz="1100" dirty="0" smtClean="0">
                <a:latin typeface="+mn-ea"/>
              </a:rPr>
              <a:t>방법은 핵심 기능과 공통 기능을 분리 시켜놓고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공통 기능을 필요로 하는 핵심 기능들에서 사용하는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쉽게 생각해서 아침에 </a:t>
            </a:r>
            <a:r>
              <a:rPr lang="ko-KR" altLang="en-US" sz="1100" dirty="0"/>
              <a:t>밥을 짓는다고 생각해 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핵심 기능은 쌀을 씻고</a:t>
            </a:r>
            <a:r>
              <a:rPr lang="en-US" altLang="ko-KR" sz="1100" dirty="0" smtClean="0"/>
              <a:t>, </a:t>
            </a:r>
            <a:r>
              <a:rPr lang="ko-KR" altLang="en-US" sz="1100" dirty="0"/>
              <a:t>깨끗한 물을 적당히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전자밥솥에 </a:t>
            </a:r>
            <a:r>
              <a:rPr lang="ko-KR" altLang="en-US" sz="1100" dirty="0" err="1"/>
              <a:t>내솥을</a:t>
            </a:r>
            <a:r>
              <a:rPr lang="ko-KR" altLang="en-US" sz="1100" dirty="0"/>
              <a:t> 넣고</a:t>
            </a:r>
            <a:r>
              <a:rPr lang="en-US" altLang="ko-KR" sz="1100" dirty="0"/>
              <a:t>, </a:t>
            </a:r>
            <a:r>
              <a:rPr lang="ko-KR" altLang="en-US" sz="1100" dirty="0"/>
              <a:t>취사 버튼을 누르는 기능들 일 </a:t>
            </a:r>
            <a:r>
              <a:rPr lang="ko-KR" altLang="en-US" sz="1100" dirty="0" smtClean="0"/>
              <a:t>것입니다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핵심관심 </a:t>
            </a:r>
            <a:r>
              <a:rPr lang="en-US" altLang="ko-KR" sz="1100" dirty="0" smtClean="0"/>
              <a:t>: </a:t>
            </a:r>
            <a:r>
              <a:rPr lang="en-US" altLang="ko-KR" sz="1100" smtClean="0"/>
              <a:t>core cocernerns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/>
              <a:t>공통 기능은 수도 꼭지를 열어 물을 받고</a:t>
            </a:r>
            <a:r>
              <a:rPr lang="en-US" altLang="ko-KR" sz="1100" dirty="0"/>
              <a:t>, </a:t>
            </a:r>
            <a:r>
              <a:rPr lang="ko-KR" altLang="en-US" sz="1100" dirty="0"/>
              <a:t>쌀이 깨끗이 씻겼는지 눈으로 판단하고</a:t>
            </a:r>
            <a:r>
              <a:rPr lang="en-US" altLang="ko-KR" sz="1100" dirty="0"/>
              <a:t>, </a:t>
            </a:r>
            <a:r>
              <a:rPr lang="ko-KR" altLang="en-US" sz="1100" dirty="0"/>
              <a:t>물을 적당한지 판단하는 기능들 일 것입니다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횡단관심 </a:t>
            </a:r>
            <a:r>
              <a:rPr lang="en-US" altLang="ko-KR" sz="1100" dirty="0" smtClean="0"/>
              <a:t>: crosscutting concerns)</a:t>
            </a:r>
          </a:p>
          <a:p>
            <a:r>
              <a:rPr lang="ko-KR" altLang="en-US" sz="1100" dirty="0" smtClean="0"/>
              <a:t>이러한 기능이 공통 기능인 것은 밥을 짓는 행동이 아닐 때도 우리는 수도 꼭지를 열고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눈으로 사물을 보고 적절한 판단을 하기 때문에 공통 기능이라고 하였습니다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ko-KR" altLang="en-US" sz="1100" dirty="0"/>
              <a:t>어쨌든</a:t>
            </a:r>
            <a:r>
              <a:rPr lang="en-US" altLang="ko-KR" sz="1100" dirty="0"/>
              <a:t>, </a:t>
            </a:r>
            <a:r>
              <a:rPr lang="ko-KR" altLang="en-US" sz="1100" dirty="0"/>
              <a:t>이렇게 핵심 기능과 공통 기능을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추후에 밥을 짓는 행동 말고 팥을 쑬 때도 핵심 </a:t>
            </a:r>
            <a:r>
              <a:rPr lang="ko-KR" altLang="en-US" sz="1100" dirty="0" smtClean="0"/>
              <a:t>기능은 </a:t>
            </a:r>
            <a:r>
              <a:rPr lang="ko-KR" altLang="en-US" sz="1100" dirty="0"/>
              <a:t>변화지만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기능은 다시 적용할 수 있을 것입니다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/>
              <a:t>AOP </a:t>
            </a:r>
            <a:r>
              <a:rPr lang="ko-KR" altLang="en-US" sz="1100" dirty="0"/>
              <a:t>기법이 바로 이러한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공통 기능을 핵심 기능과 분리해 놓고</a:t>
            </a:r>
            <a:r>
              <a:rPr lang="en-US" altLang="ko-KR" sz="1100" dirty="0"/>
              <a:t>, </a:t>
            </a:r>
            <a:r>
              <a:rPr lang="ko-KR" altLang="en-US" sz="1100" dirty="0"/>
              <a:t>공통 기능 중에서 핵심 기능에 적용하고자 하는 부분에 적용하는 것입니다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33048" y="5406775"/>
            <a:ext cx="171450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쌀을 </a:t>
            </a:r>
            <a:r>
              <a:rPr lang="ko-KR" altLang="en-US" dirty="0" smtClean="0"/>
              <a:t>씻고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62250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깨끗한 물을 적당히 넣고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6085741" y="5406774"/>
            <a:ext cx="2908789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전자밥솥에 </a:t>
            </a:r>
            <a:r>
              <a:rPr lang="ko-KR" altLang="en-US" dirty="0" err="1"/>
              <a:t>내솥을</a:t>
            </a:r>
            <a:r>
              <a:rPr lang="ko-KR" altLang="en-US" dirty="0"/>
              <a:t> 넣고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9409232" y="5406773"/>
            <a:ext cx="1836130" cy="62425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취사 </a:t>
            </a:r>
            <a:r>
              <a:rPr lang="ko-KR" altLang="en-US" smtClean="0"/>
              <a:t>버튼 누름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1676400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물을 받고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813789" y="4022803"/>
            <a:ext cx="1714500" cy="6242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눈으로 </a:t>
            </a:r>
            <a:r>
              <a:rPr lang="ko-KR" altLang="en-US" dirty="0" smtClean="0"/>
              <a:t>판단</a:t>
            </a:r>
            <a:endParaRPr lang="en-US" altLang="ko-KR" dirty="0" smtClean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820008" y="4647056"/>
            <a:ext cx="713642" cy="75971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6" idx="0"/>
          </p:cNvCxnSpPr>
          <p:nvPr/>
        </p:nvCxnSpPr>
        <p:spPr>
          <a:xfrm>
            <a:off x="2533650" y="4647056"/>
            <a:ext cx="1682995" cy="75971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249617" y="4647056"/>
            <a:ext cx="1472285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3" idx="2"/>
          </p:cNvCxnSpPr>
          <p:nvPr/>
        </p:nvCxnSpPr>
        <p:spPr>
          <a:xfrm>
            <a:off x="5671039" y="4647056"/>
            <a:ext cx="1869096" cy="72462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프로그래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1661160"/>
            <a:ext cx="850328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횡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066800"/>
            <a:ext cx="7941310" cy="52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76698" y="504582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mtClean="0"/>
              <a:t>공통관심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38200" y="2413338"/>
            <a:ext cx="9662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대부분의 </a:t>
            </a:r>
            <a:r>
              <a:rPr lang="ko-KR" altLang="en-US" dirty="0" err="1"/>
              <a:t>엔터프라이즈급</a:t>
            </a:r>
            <a:r>
              <a:rPr lang="ko-KR" altLang="en-US" dirty="0"/>
              <a:t> 애플리케이션은 로그작성</a:t>
            </a:r>
            <a:r>
              <a:rPr lang="en-US" altLang="ko-KR" dirty="0"/>
              <a:t>(logging)</a:t>
            </a:r>
            <a:r>
              <a:rPr lang="ko-KR" altLang="en-US" dirty="0"/>
              <a:t>과 보안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(security/authentication), </a:t>
            </a:r>
            <a:r>
              <a:rPr lang="ko-KR" altLang="en-US" dirty="0"/>
              <a:t>트랜잭션</a:t>
            </a:r>
            <a:r>
              <a:rPr lang="en-US" altLang="ko-KR" dirty="0"/>
              <a:t>(transaction), </a:t>
            </a:r>
            <a:r>
              <a:rPr lang="ko-KR" altLang="en-US" dirty="0"/>
              <a:t>리소스 </a:t>
            </a:r>
            <a:r>
              <a:rPr lang="ko-KR" altLang="en-US" dirty="0" err="1"/>
              <a:t>풀링</a:t>
            </a:r>
            <a:r>
              <a:rPr lang="en-US" altLang="ko-KR" dirty="0"/>
              <a:t>(resource pooling), </a:t>
            </a:r>
            <a:r>
              <a:rPr lang="ko-KR" altLang="en-US" dirty="0"/>
              <a:t>에러 검사</a:t>
            </a:r>
            <a:r>
              <a:rPr lang="en-US" altLang="ko-KR" dirty="0"/>
              <a:t>(error checking), </a:t>
            </a:r>
            <a:r>
              <a:rPr lang="ko-KR" altLang="en-US" dirty="0"/>
              <a:t>정책 적용</a:t>
            </a:r>
            <a:r>
              <a:rPr lang="en-US" altLang="ko-KR" dirty="0"/>
              <a:t>(policy enforcement), </a:t>
            </a:r>
            <a:r>
              <a:rPr lang="ko-KR" altLang="en-US" dirty="0" err="1"/>
              <a:t>멀티쓰레드</a:t>
            </a:r>
            <a:r>
              <a:rPr lang="ko-KR" altLang="en-US" dirty="0"/>
              <a:t> 안전관리</a:t>
            </a:r>
            <a:r>
              <a:rPr lang="en-US" altLang="ko-KR" dirty="0"/>
              <a:t>(multithread safety), </a:t>
            </a:r>
            <a:r>
              <a:rPr lang="ko-KR" altLang="en-US" dirty="0"/>
              <a:t>데이터 </a:t>
            </a:r>
            <a:r>
              <a:rPr lang="ko-KR" altLang="en-US" dirty="0" err="1"/>
              <a:t>퍼시스턴스</a:t>
            </a:r>
            <a:r>
              <a:rPr lang="en-US" altLang="ko-KR" dirty="0"/>
              <a:t>(data persistence) </a:t>
            </a:r>
            <a:r>
              <a:rPr lang="ko-KR" altLang="en-US" dirty="0"/>
              <a:t>등의 적용이 필요하다</a:t>
            </a:r>
            <a:r>
              <a:rPr lang="en-US" altLang="ko-KR" dirty="0"/>
              <a:t>. </a:t>
            </a:r>
            <a:r>
              <a:rPr lang="ko-KR" altLang="en-US" dirty="0"/>
              <a:t>이러한 관심들은 애플리케이션의 핵심 관심과 </a:t>
            </a:r>
            <a:r>
              <a:rPr lang="ko-KR" altLang="en-US"/>
              <a:t>다른 </a:t>
            </a:r>
            <a:r>
              <a:rPr lang="ko-KR" altLang="en-US" smtClean="0"/>
              <a:t>형태인 </a:t>
            </a:r>
            <a:r>
              <a:rPr lang="en-US" altLang="ko-KR" smtClean="0"/>
              <a:t>(</a:t>
            </a:r>
            <a:r>
              <a:rPr lang="ko-KR" altLang="en-US" smtClean="0"/>
              <a:t>횡단관심</a:t>
            </a:r>
            <a:r>
              <a:rPr lang="en-US" altLang="ko-KR" smtClean="0"/>
              <a:t>)</a:t>
            </a:r>
            <a:r>
              <a:rPr lang="ko-KR" altLang="en-US" smtClean="0"/>
              <a:t> 로 </a:t>
            </a:r>
            <a:r>
              <a:rPr lang="ko-KR" altLang="en-US" dirty="0"/>
              <a:t>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8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9280" y="971907"/>
            <a:ext cx="91897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mtClean="0"/>
              <a:t>AOP(</a:t>
            </a:r>
            <a:r>
              <a:rPr lang="ko-KR" altLang="en-US" b="1" smtClean="0"/>
              <a:t>관심지향프로그램</a:t>
            </a:r>
            <a:r>
              <a:rPr lang="en-US" altLang="ko-KR" b="1" smtClean="0"/>
              <a:t>)</a:t>
            </a:r>
            <a:r>
              <a:rPr lang="ko-KR" altLang="en-US" b="1" smtClean="0"/>
              <a:t>의 </a:t>
            </a:r>
            <a:r>
              <a:rPr lang="ko-KR" altLang="en-US" b="1" dirty="0"/>
              <a:t>구성요소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AOP</a:t>
            </a:r>
            <a:r>
              <a:rPr lang="ko-KR" altLang="en-US" dirty="0"/>
              <a:t>에는 새로운 용어가 많이 등장한다</a:t>
            </a:r>
            <a:r>
              <a:rPr lang="en-US" altLang="ko-KR" dirty="0"/>
              <a:t>. </a:t>
            </a:r>
            <a:r>
              <a:rPr lang="ko-KR" altLang="en-US" dirty="0"/>
              <a:t>이 중에서 특히 </a:t>
            </a:r>
            <a:r>
              <a:rPr lang="en-US" altLang="ko-KR" dirty="0"/>
              <a:t>AOP</a:t>
            </a:r>
            <a:r>
              <a:rPr lang="ko-KR" altLang="en-US" dirty="0"/>
              <a:t>를 이용해서 개발하는데 필요한 중요한 구성요소들에 대한 정의를 정확히 이해해야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제공 클래스는 제외하고 사용자의 클래스에만 적용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​</a:t>
            </a:r>
          </a:p>
          <a:p>
            <a:r>
              <a:rPr lang="ko-KR" altLang="en-US" b="1" smtClean="0"/>
              <a:t>조인트포인트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횡단 관심 모듈의 기능이 삽입되어 동작할 수 있는 실행 가능한 특정위치를 말한다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ko-KR" altLang="en-US" dirty="0" err="1"/>
              <a:t>메쏘드가</a:t>
            </a:r>
            <a:r>
              <a:rPr lang="ko-KR" altLang="en-US" dirty="0"/>
              <a:t> 호출되는 부분 또는 </a:t>
            </a:r>
            <a:r>
              <a:rPr lang="ko-KR" altLang="en-US" dirty="0" err="1"/>
              <a:t>리턴되는</a:t>
            </a:r>
            <a:r>
              <a:rPr lang="ko-KR" altLang="en-US" dirty="0"/>
              <a:t> 시점이 하나의 조인포인트</a:t>
            </a:r>
            <a:r>
              <a:rPr lang="en-US" altLang="ko-KR" dirty="0"/>
              <a:t>(</a:t>
            </a:r>
            <a:r>
              <a:rPr lang="en-US" altLang="ko-KR" dirty="0" err="1"/>
              <a:t>jointpoint</a:t>
            </a:r>
            <a:r>
              <a:rPr lang="en-US" altLang="ko-KR" dirty="0"/>
              <a:t>)</a:t>
            </a:r>
            <a:r>
              <a:rPr lang="ko-KR" altLang="en-US" dirty="0"/>
              <a:t>가 될 수 있다</a:t>
            </a:r>
            <a:r>
              <a:rPr lang="en-US" altLang="ko-KR" dirty="0"/>
              <a:t>. </a:t>
            </a:r>
            <a:r>
              <a:rPr lang="ko-KR" altLang="en-US" dirty="0"/>
              <a:t>또 필드를 액세스하는 부분</a:t>
            </a:r>
            <a:r>
              <a:rPr lang="en-US" altLang="ko-KR" dirty="0"/>
              <a:t>, </a:t>
            </a:r>
            <a:r>
              <a:rPr lang="ko-KR" altLang="en-US" dirty="0" err="1"/>
              <a:t>인스턴스가</a:t>
            </a:r>
            <a:r>
              <a:rPr lang="ko-KR" altLang="en-US" dirty="0"/>
              <a:t> 만들어지는 지점</a:t>
            </a:r>
            <a:r>
              <a:rPr lang="en-US" altLang="ko-KR" dirty="0"/>
              <a:t>, </a:t>
            </a:r>
            <a:r>
              <a:rPr lang="ko-KR" altLang="en-US" dirty="0"/>
              <a:t>예외가 던져지는 시점</a:t>
            </a:r>
            <a:r>
              <a:rPr lang="en-US" altLang="ko-KR" dirty="0"/>
              <a:t>, </a:t>
            </a:r>
            <a:r>
              <a:rPr lang="ko-KR" altLang="en-US" dirty="0"/>
              <a:t>예외 </a:t>
            </a:r>
            <a:r>
              <a:rPr lang="ko-KR" altLang="en-US" dirty="0" err="1"/>
              <a:t>핸들러가</a:t>
            </a:r>
            <a:r>
              <a:rPr lang="ko-KR" altLang="en-US" dirty="0"/>
              <a:t> 동작하는 위치</a:t>
            </a:r>
            <a:r>
              <a:rPr lang="en-US" altLang="ko-KR" dirty="0"/>
              <a:t>, </a:t>
            </a:r>
            <a:r>
              <a:rPr lang="ko-KR" altLang="en-US" dirty="0"/>
              <a:t>클래스가 초기화되는 곳 등이 대표적인 조인포인트가 될 수 있다</a:t>
            </a:r>
            <a:r>
              <a:rPr lang="en-US" altLang="ko-KR" dirty="0"/>
              <a:t>. </a:t>
            </a:r>
            <a:r>
              <a:rPr lang="ko-KR" altLang="en-US" dirty="0"/>
              <a:t>각각의 조인포인트들은 그 안에 횡단 관심의 기능이 </a:t>
            </a:r>
            <a:r>
              <a:rPr lang="en-US" altLang="ko-KR" dirty="0"/>
              <a:t>AOP</a:t>
            </a:r>
            <a:r>
              <a:rPr lang="ko-KR" altLang="en-US" dirty="0"/>
              <a:t>에 의해 자동으로 추가되어져서 동작할 수 있는 후보지가 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스프링에서는 사용자가 정의한 메서드들의 호출 부분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포인트컷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포인트컷</a:t>
            </a:r>
            <a:r>
              <a:rPr lang="en-US" altLang="ko-KR" dirty="0"/>
              <a:t>(</a:t>
            </a:r>
            <a:r>
              <a:rPr lang="en-US" altLang="ko-KR" dirty="0" err="1"/>
              <a:t>pointcut</a:t>
            </a:r>
            <a:r>
              <a:rPr lang="en-US" altLang="ko-KR" dirty="0"/>
              <a:t>)</a:t>
            </a:r>
            <a:r>
              <a:rPr lang="ko-KR" altLang="en-US" dirty="0"/>
              <a:t>은 어떤 클래스의 어느 조인포인트를 사용할 것인지를 결정하는 선택 기능을 말한다</a:t>
            </a:r>
            <a:r>
              <a:rPr lang="en-US" altLang="ko-KR" dirty="0"/>
              <a:t>. AOP</a:t>
            </a:r>
            <a:r>
              <a:rPr lang="ko-KR" altLang="en-US" dirty="0"/>
              <a:t>가 항상 모든 모듈의 모든 조인포인트를 사용할 것이 아니기 때문에 필요에 따라 사용해야 할 모듈의 특정 조인포인트를 지정할 필요가 있다</a:t>
            </a:r>
            <a:r>
              <a:rPr lang="en-US" altLang="ko-KR" dirty="0"/>
              <a:t>. </a:t>
            </a:r>
            <a:r>
              <a:rPr lang="ko-KR" altLang="en-US" dirty="0"/>
              <a:t>일종의 조인포인트 선정 룰과 같은 개념이다</a:t>
            </a:r>
            <a:r>
              <a:rPr lang="en-US" altLang="ko-KR" dirty="0"/>
              <a:t>. AOP</a:t>
            </a:r>
            <a:r>
              <a:rPr lang="ko-KR" altLang="en-US" dirty="0"/>
              <a:t>에서는 </a:t>
            </a:r>
            <a:r>
              <a:rPr lang="ko-KR" altLang="en-US" dirty="0" err="1"/>
              <a:t>포인트컷을</a:t>
            </a:r>
            <a:r>
              <a:rPr lang="ko-KR" altLang="en-US" dirty="0"/>
              <a:t> 수행할 수 있는 다양한 접근 방법을 제공한다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에서는 와일드카드를 이용한 </a:t>
            </a:r>
            <a:r>
              <a:rPr lang="ko-KR" altLang="en-US" dirty="0" err="1"/>
              <a:t>메쏘드</a:t>
            </a:r>
            <a:r>
              <a:rPr lang="ko-KR" altLang="en-US" dirty="0"/>
              <a:t> </a:t>
            </a:r>
            <a:r>
              <a:rPr lang="ko-KR" altLang="en-US" dirty="0" err="1"/>
              <a:t>시그니처를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22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8160" y="964377"/>
            <a:ext cx="110185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mtClean="0"/>
              <a:t>어드바이스</a:t>
            </a:r>
            <a:r>
              <a:rPr lang="en-US" altLang="ko-KR" b="1" smtClean="0"/>
              <a:t>(</a:t>
            </a:r>
            <a:r>
              <a:rPr lang="ko-KR" altLang="en-US" b="1" smtClean="0"/>
              <a:t>또는</a:t>
            </a:r>
            <a:r>
              <a:rPr lang="en-US" altLang="ko-KR" b="1" smtClean="0"/>
              <a:t> aspect)</a:t>
            </a:r>
            <a:r>
              <a:rPr lang="ko-KR" altLang="en-US" b="1" smtClean="0"/>
              <a:t> </a:t>
            </a:r>
            <a:r>
              <a:rPr lang="ko-KR" altLang="en-US" b="1" dirty="0"/>
              <a:t>또는 </a:t>
            </a:r>
            <a:r>
              <a:rPr lang="ko-KR" altLang="en-US" b="1" dirty="0" err="1"/>
              <a:t>인터셉터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어드바이스</a:t>
            </a:r>
            <a:r>
              <a:rPr lang="en-US" altLang="ko-KR" dirty="0"/>
              <a:t>(advice)</a:t>
            </a:r>
            <a:r>
              <a:rPr lang="ko-KR" altLang="en-US" dirty="0"/>
              <a:t>는 각 조인포인트에 삽입되어져 동작할 수 있는 코드를 말한다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ko-KR" altLang="en-US" dirty="0" err="1"/>
              <a:t>메쏘드</a:t>
            </a:r>
            <a:r>
              <a:rPr lang="ko-KR" altLang="en-US" dirty="0"/>
              <a:t> 단위로 구성된 </a:t>
            </a:r>
            <a:r>
              <a:rPr lang="ko-KR" altLang="en-US" dirty="0" err="1"/>
              <a:t>어드바이스는</a:t>
            </a:r>
            <a:r>
              <a:rPr lang="ko-KR" altLang="en-US" dirty="0"/>
              <a:t> </a:t>
            </a:r>
            <a:r>
              <a:rPr lang="ko-KR" altLang="en-US" dirty="0" err="1"/>
              <a:t>포인트컷에</a:t>
            </a:r>
            <a:r>
              <a:rPr lang="ko-KR" altLang="en-US" dirty="0"/>
              <a:t> 의해 결정된 모듈의 조인포인트에서 호출되어 사용된다</a:t>
            </a:r>
            <a:r>
              <a:rPr lang="en-US" altLang="ko-KR" dirty="0"/>
              <a:t>. </a:t>
            </a:r>
            <a:r>
              <a:rPr lang="ko-KR" altLang="en-US" dirty="0"/>
              <a:t>일반적으로 독립적인 클래스 등으로 구현된 횡단 관심 모듈을 조인포인트의 정보를 참조해서 이용하는 방식으로 작성된다</a:t>
            </a:r>
            <a:r>
              <a:rPr lang="en-US" altLang="ko-KR" dirty="0"/>
              <a:t>. </a:t>
            </a:r>
            <a:r>
              <a:rPr lang="ko-KR" altLang="en-US" dirty="0" err="1"/>
              <a:t>인터셉터</a:t>
            </a:r>
            <a:r>
              <a:rPr lang="en-US" altLang="ko-KR" dirty="0"/>
              <a:t>(</a:t>
            </a:r>
            <a:r>
              <a:rPr lang="en-US" altLang="ko-KR" dirty="0" err="1"/>
              <a:t>intercepter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인터셉터</a:t>
            </a:r>
            <a:r>
              <a:rPr lang="ko-KR" altLang="en-US" dirty="0"/>
              <a:t> 체인 방식의 </a:t>
            </a:r>
            <a:r>
              <a:rPr lang="en-US" altLang="ko-KR" dirty="0"/>
              <a:t>AOP </a:t>
            </a:r>
            <a:r>
              <a:rPr lang="ko-KR" altLang="en-US" dirty="0"/>
              <a:t>툴에서 사용하는 용어로 주로 한 개의 </a:t>
            </a:r>
            <a:r>
              <a:rPr lang="en-US" altLang="ko-KR" dirty="0"/>
              <a:t>invoke </a:t>
            </a:r>
            <a:r>
              <a:rPr lang="ko-KR" altLang="en-US" dirty="0" err="1"/>
              <a:t>메쏘드를</a:t>
            </a:r>
            <a:r>
              <a:rPr lang="ko-KR" altLang="en-US" dirty="0"/>
              <a:t> 가지는 </a:t>
            </a:r>
            <a:r>
              <a:rPr lang="ko-KR" altLang="en-US" dirty="0" err="1"/>
              <a:t>어드바이스를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위빙</a:t>
            </a:r>
            <a:r>
              <a:rPr lang="ko-KR" altLang="en-US" b="1" dirty="0"/>
              <a:t> 또는 </a:t>
            </a:r>
            <a:r>
              <a:rPr lang="ko-KR" altLang="en-US" b="1" dirty="0" err="1"/>
              <a:t>크로스컷팅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포인트컷에</a:t>
            </a:r>
            <a:r>
              <a:rPr lang="ko-KR" altLang="en-US" dirty="0"/>
              <a:t> 의해서 결정된 조인포인트에 지정된 </a:t>
            </a:r>
            <a:r>
              <a:rPr lang="ko-KR" altLang="en-US" dirty="0" err="1"/>
              <a:t>어드바이스를</a:t>
            </a:r>
            <a:r>
              <a:rPr lang="ko-KR" altLang="en-US" dirty="0"/>
              <a:t> 삽입하는 과정이 </a:t>
            </a:r>
            <a:r>
              <a:rPr lang="ko-KR" altLang="en-US" dirty="0" err="1"/>
              <a:t>위빙이다</a:t>
            </a:r>
            <a:r>
              <a:rPr lang="en-US" altLang="ko-KR" dirty="0"/>
              <a:t>. </a:t>
            </a:r>
            <a:r>
              <a:rPr lang="ko-KR" altLang="en-US" dirty="0" err="1"/>
              <a:t>위빙은</a:t>
            </a:r>
            <a:r>
              <a:rPr lang="ko-KR" altLang="en-US" dirty="0"/>
              <a:t> </a:t>
            </a:r>
            <a:r>
              <a:rPr lang="en-US" altLang="ko-KR" dirty="0"/>
              <a:t>AOP</a:t>
            </a:r>
            <a:r>
              <a:rPr lang="ko-KR" altLang="en-US" dirty="0"/>
              <a:t>가 기존의 핵심 관심 모듈의 코드에 전혀 영향을 주지 않으면서 필요한 횡단 관심 기능을 추가할 수 있게 해주는 핵심적인 처리과정이다</a:t>
            </a:r>
            <a:r>
              <a:rPr lang="en-US" altLang="ko-KR" dirty="0"/>
              <a:t>. </a:t>
            </a:r>
            <a:r>
              <a:rPr lang="ko-KR" altLang="en-US" dirty="0"/>
              <a:t>다른 말로 </a:t>
            </a:r>
            <a:r>
              <a:rPr lang="ko-KR" altLang="en-US" dirty="0" err="1"/>
              <a:t>크로스컷팅</a:t>
            </a:r>
            <a:r>
              <a:rPr lang="en-US" altLang="ko-KR" dirty="0"/>
              <a:t>(crosscutting)</a:t>
            </a:r>
            <a:r>
              <a:rPr lang="ko-KR" altLang="en-US" dirty="0"/>
              <a:t>이라고 하기도 한다</a:t>
            </a:r>
            <a:r>
              <a:rPr lang="en-US" altLang="ko-KR" dirty="0"/>
              <a:t>. </a:t>
            </a:r>
            <a:r>
              <a:rPr lang="ko-KR" altLang="en-US" dirty="0" err="1"/>
              <a:t>위빙을</a:t>
            </a:r>
            <a:r>
              <a:rPr lang="ko-KR" altLang="en-US" dirty="0"/>
              <a:t> 처리하는 방법은 </a:t>
            </a:r>
            <a:r>
              <a:rPr lang="ko-KR" altLang="en-US" dirty="0" err="1"/>
              <a:t>후처리기를</a:t>
            </a:r>
            <a:r>
              <a:rPr lang="ko-KR" altLang="en-US" dirty="0"/>
              <a:t> 통한 코드생성 기술을 통한 방법부터 특별한 컴파일러 사용하는 것</a:t>
            </a:r>
            <a:r>
              <a:rPr lang="en-US" altLang="ko-KR" dirty="0"/>
              <a:t>, </a:t>
            </a:r>
            <a:r>
              <a:rPr lang="ko-KR" altLang="en-US" dirty="0"/>
              <a:t>이미 생성된 클래스의 정적인 바이트코드의 변환 또는 실행 중 </a:t>
            </a:r>
            <a:r>
              <a:rPr lang="ko-KR" altLang="en-US" dirty="0" err="1"/>
              <a:t>클래스로더를</a:t>
            </a:r>
            <a:r>
              <a:rPr lang="ko-KR" altLang="en-US" dirty="0"/>
              <a:t> 통한 실시간 바이트코드 변환 그리고 다이내믹 </a:t>
            </a:r>
            <a:r>
              <a:rPr lang="ko-KR" altLang="en-US" dirty="0" err="1"/>
              <a:t>프록시를</a:t>
            </a:r>
            <a:r>
              <a:rPr lang="ko-KR" altLang="en-US" dirty="0"/>
              <a:t> 통한 방법까지 매우 다양하다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​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19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5004" y="1197507"/>
            <a:ext cx="1043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인트로덕션</a:t>
            </a:r>
            <a:r>
              <a:rPr lang="ko-KR" altLang="en-US" b="1" dirty="0"/>
              <a:t> 또는 </a:t>
            </a:r>
            <a:r>
              <a:rPr lang="ko-KR" altLang="en-US" b="1" dirty="0" err="1"/>
              <a:t>인터타입</a:t>
            </a:r>
            <a:r>
              <a:rPr lang="ko-KR" altLang="en-US" b="1" dirty="0"/>
              <a:t> 선언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인트로덕션</a:t>
            </a:r>
            <a:r>
              <a:rPr lang="en-US" altLang="ko-KR" dirty="0"/>
              <a:t>(Introduction)</a:t>
            </a:r>
            <a:r>
              <a:rPr lang="ko-KR" altLang="en-US" dirty="0"/>
              <a:t>은 정적인 방식의 </a:t>
            </a:r>
            <a:r>
              <a:rPr lang="en-US" altLang="ko-KR" dirty="0"/>
              <a:t>AOP </a:t>
            </a:r>
            <a:r>
              <a:rPr lang="ko-KR" altLang="en-US" dirty="0"/>
              <a:t>기술이다</a:t>
            </a:r>
            <a:r>
              <a:rPr lang="en-US" altLang="ko-KR" dirty="0"/>
              <a:t>. </a:t>
            </a:r>
            <a:r>
              <a:rPr lang="ko-KR" altLang="en-US" dirty="0"/>
              <a:t>동적인 </a:t>
            </a:r>
            <a:r>
              <a:rPr lang="en-US" altLang="ko-KR" dirty="0"/>
              <a:t>AOP </a:t>
            </a:r>
            <a:r>
              <a:rPr lang="ko-KR" altLang="en-US" dirty="0"/>
              <a:t>방식을 사용하면 코드의 조인포인트에 </a:t>
            </a:r>
            <a:r>
              <a:rPr lang="ko-KR" altLang="en-US" dirty="0" err="1"/>
              <a:t>어드바이스를</a:t>
            </a:r>
            <a:r>
              <a:rPr lang="ko-KR" altLang="en-US" dirty="0"/>
              <a:t> 적용해서 핵심관심 코드의 동작 방식을 변경할 수 있다</a:t>
            </a:r>
            <a:r>
              <a:rPr lang="en-US" altLang="ko-KR" dirty="0"/>
              <a:t>. </a:t>
            </a:r>
            <a:r>
              <a:rPr lang="ko-KR" altLang="en-US" dirty="0" err="1"/>
              <a:t>인트로덕션은</a:t>
            </a:r>
            <a:r>
              <a:rPr lang="ko-KR" altLang="en-US" dirty="0"/>
              <a:t> 이에 반해서 기존의 클래스와 인터페이스에 필요한 </a:t>
            </a:r>
            <a:r>
              <a:rPr lang="ko-KR" altLang="en-US" dirty="0" err="1"/>
              <a:t>메쏘드나</a:t>
            </a:r>
            <a:r>
              <a:rPr lang="ko-KR" altLang="en-US" dirty="0"/>
              <a:t> 필드를 추가해서 사용할 수 있게 해주는 방법이다</a:t>
            </a:r>
            <a:r>
              <a:rPr lang="en-US" altLang="ko-KR" dirty="0"/>
              <a:t>. OOP</a:t>
            </a:r>
            <a:r>
              <a:rPr lang="ko-KR" altLang="en-US" dirty="0"/>
              <a:t>에서 말하는 오브젝트의 상속이나 확장과는 다른 방식으로 </a:t>
            </a:r>
            <a:r>
              <a:rPr lang="ko-KR" altLang="en-US" dirty="0" err="1"/>
              <a:t>어드바이스</a:t>
            </a:r>
            <a:r>
              <a:rPr lang="ko-KR" altLang="en-US" dirty="0"/>
              <a:t> 또는 </a:t>
            </a:r>
            <a:r>
              <a:rPr lang="ko-KR" altLang="en-US" dirty="0" err="1"/>
              <a:t>애스팩트를</a:t>
            </a:r>
            <a:r>
              <a:rPr lang="ko-KR" altLang="en-US" dirty="0"/>
              <a:t> 이용해서 기존 클래스에 없는 인터페이스 등을 다이내믹하게 구현해 줄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​</a:t>
            </a:r>
          </a:p>
          <a:p>
            <a:r>
              <a:rPr lang="ko-KR" altLang="en-US" b="1" dirty="0" err="1"/>
              <a:t>애스팩트</a:t>
            </a:r>
            <a:r>
              <a:rPr lang="ko-KR" altLang="en-US" b="1" dirty="0"/>
              <a:t> 또는 </a:t>
            </a:r>
            <a:r>
              <a:rPr lang="ko-KR" altLang="en-US" b="1" dirty="0" err="1"/>
              <a:t>어드바이저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애스팩트</a:t>
            </a:r>
            <a:r>
              <a:rPr lang="en-US" altLang="ko-KR" dirty="0"/>
              <a:t>(aspect)</a:t>
            </a:r>
            <a:r>
              <a:rPr lang="ko-KR" altLang="en-US"/>
              <a:t>는 </a:t>
            </a:r>
            <a:r>
              <a:rPr lang="ko-KR" altLang="en-US" smtClean="0"/>
              <a:t>포인트컷</a:t>
            </a:r>
            <a:r>
              <a:rPr lang="en-US" altLang="ko-KR" smtClean="0"/>
              <a:t>(</a:t>
            </a:r>
            <a:r>
              <a:rPr lang="ko-KR" altLang="en-US" smtClean="0"/>
              <a:t>어디에서</a:t>
            </a:r>
            <a:r>
              <a:rPr lang="en-US" altLang="ko-KR" smtClean="0"/>
              <a:t>)</a:t>
            </a:r>
            <a:r>
              <a:rPr lang="ko-KR" altLang="en-US" smtClean="0"/>
              <a:t>과 어드바이스</a:t>
            </a:r>
            <a:r>
              <a:rPr lang="en-US" altLang="ko-KR" dirty="0"/>
              <a:t>(</a:t>
            </a:r>
            <a:r>
              <a:rPr lang="ko-KR" altLang="en-US" dirty="0"/>
              <a:t>무엇을 할 것인지</a:t>
            </a:r>
            <a:r>
              <a:rPr lang="en-US" altLang="ko-KR" dirty="0"/>
              <a:t>)</a:t>
            </a:r>
            <a:r>
              <a:rPr lang="ko-KR" altLang="en-US" dirty="0"/>
              <a:t>를 합쳐놓은 것을 말한다</a:t>
            </a:r>
            <a:r>
              <a:rPr lang="en-US" altLang="ko-KR" dirty="0"/>
              <a:t>. </a:t>
            </a:r>
            <a:r>
              <a:rPr lang="ko-KR" altLang="en-US" dirty="0"/>
              <a:t>필요에 따라서 </a:t>
            </a:r>
            <a:r>
              <a:rPr lang="ko-KR" altLang="en-US" dirty="0" err="1"/>
              <a:t>인트로덕션도</a:t>
            </a:r>
            <a:r>
              <a:rPr lang="ko-KR" altLang="en-US" dirty="0"/>
              <a:t> 포함할 수 있다</a:t>
            </a:r>
            <a:r>
              <a:rPr lang="en-US" altLang="ko-KR" dirty="0"/>
              <a:t>. </a:t>
            </a:r>
            <a:r>
              <a:rPr lang="en-US" altLang="ko-KR" dirty="0" err="1"/>
              <a:t>AspectJ</a:t>
            </a:r>
            <a:r>
              <a:rPr lang="ko-KR" altLang="en-US" dirty="0"/>
              <a:t>와 같은 자바 언어를 확장한 </a:t>
            </a:r>
            <a:r>
              <a:rPr lang="en-US" altLang="ko-KR" dirty="0"/>
              <a:t>AOP</a:t>
            </a:r>
            <a:r>
              <a:rPr lang="ko-KR" altLang="en-US" dirty="0"/>
              <a:t>에서는 마치 자바의 클래스처럼 </a:t>
            </a:r>
            <a:r>
              <a:rPr lang="ko-KR" altLang="en-US" dirty="0" err="1"/>
              <a:t>애스팩트를</a:t>
            </a:r>
            <a:r>
              <a:rPr lang="ko-KR" altLang="en-US" dirty="0"/>
              <a:t> 코드로 작성할 수 있다</a:t>
            </a:r>
            <a:r>
              <a:rPr lang="en-US" altLang="ko-KR" dirty="0"/>
              <a:t>. AOP </a:t>
            </a:r>
            <a:r>
              <a:rPr lang="ko-KR" altLang="en-US" dirty="0"/>
              <a:t>툴의 종류에 따라서 </a:t>
            </a:r>
            <a:r>
              <a:rPr lang="ko-KR" altLang="en-US" dirty="0" err="1"/>
              <a:t>어드바이스와</a:t>
            </a:r>
            <a:r>
              <a:rPr lang="ko-KR" altLang="en-US" dirty="0"/>
              <a:t> </a:t>
            </a:r>
            <a:r>
              <a:rPr lang="ko-KR" altLang="en-US" dirty="0" err="1"/>
              <a:t>포인트컷을</a:t>
            </a:r>
            <a:r>
              <a:rPr lang="ko-KR" altLang="en-US" dirty="0"/>
              <a:t> 각각 일반 자바 클래스로 작성하고 이를 결합한 </a:t>
            </a:r>
            <a:r>
              <a:rPr lang="ko-KR" altLang="en-US" dirty="0" err="1"/>
              <a:t>어드바이저</a:t>
            </a:r>
            <a:r>
              <a:rPr lang="ko-KR" altLang="en-US" dirty="0"/>
              <a:t> 클래스를 만들어서 사용하는 방법도 있다</a:t>
            </a:r>
          </a:p>
        </p:txBody>
      </p:sp>
    </p:spTree>
    <p:extLst>
      <p:ext uri="{BB962C8B-B14F-4D97-AF65-F5344CB8AC3E}">
        <p14:creationId xmlns:p14="http://schemas.microsoft.com/office/powerpoint/2010/main" val="2830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AOP</a:t>
            </a:r>
            <a:r>
              <a:rPr lang="ko-KR" altLang="en-US" sz="1600" b="1" dirty="0" smtClean="0">
                <a:latin typeface="+mn-ea"/>
              </a:rPr>
              <a:t>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AOP</a:t>
            </a:r>
            <a:r>
              <a:rPr lang="ko-KR" altLang="en-US" sz="1100" dirty="0" smtClean="0"/>
              <a:t>방법을 익히려면 우선적으로 조금은 생소한 용어에 익숙해 져야 합니다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 - Aspect : </a:t>
            </a:r>
            <a:r>
              <a:rPr lang="ko-KR" altLang="en-US" sz="1100" dirty="0" smtClean="0"/>
              <a:t>공통 기능</a:t>
            </a:r>
            <a:endParaRPr lang="en-US" altLang="ko-KR" sz="1100" dirty="0" smtClean="0"/>
          </a:p>
          <a:p>
            <a:r>
              <a:rPr lang="en-US" altLang="ko-KR" sz="1100" dirty="0" smtClean="0"/>
              <a:t> - Advice : Aspect</a:t>
            </a:r>
            <a:r>
              <a:rPr lang="ko-KR" altLang="en-US" sz="1100" dirty="0" smtClean="0"/>
              <a:t>의 기능 자체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Jointpoint</a:t>
            </a:r>
            <a:r>
              <a:rPr lang="en-US" altLang="ko-KR" sz="1100" dirty="0" smtClean="0"/>
              <a:t> : Advice</a:t>
            </a:r>
            <a:r>
              <a:rPr lang="ko-KR" altLang="en-US" sz="1100" dirty="0" smtClean="0"/>
              <a:t>를 적용해야 되는 부분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ex, </a:t>
            </a:r>
            <a:r>
              <a:rPr lang="ko-KR" altLang="en-US" sz="1100" dirty="0" smtClean="0"/>
              <a:t>필드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메소드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) (</a:t>
            </a:r>
            <a:r>
              <a:rPr lang="ko-KR" altLang="en-US" sz="1100" dirty="0" smtClean="0"/>
              <a:t>스프링에서는 </a:t>
            </a:r>
            <a:r>
              <a:rPr lang="ko-KR" altLang="en-US" sz="1100" dirty="0" err="1" smtClean="0"/>
              <a:t>메소드만</a:t>
            </a:r>
            <a:r>
              <a:rPr lang="ko-KR" altLang="en-US" sz="1100" dirty="0" smtClean="0"/>
              <a:t> 해당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Pointcut</a:t>
            </a:r>
            <a:r>
              <a:rPr lang="en-US" altLang="ko-KR" sz="1100" dirty="0" smtClean="0"/>
              <a:t> : </a:t>
            </a:r>
            <a:r>
              <a:rPr lang="en-US" altLang="ko-KR" sz="1100" dirty="0" err="1" smtClean="0"/>
              <a:t>Jointpoint</a:t>
            </a:r>
            <a:r>
              <a:rPr lang="ko-KR" altLang="en-US" sz="1100" dirty="0" smtClean="0"/>
              <a:t>의 부분으로 실제로 </a:t>
            </a:r>
            <a:r>
              <a:rPr lang="en-US" altLang="ko-KR" sz="1100" dirty="0" smtClean="0"/>
              <a:t>Advice</a:t>
            </a:r>
            <a:r>
              <a:rPr lang="ko-KR" altLang="en-US" sz="1100" dirty="0" smtClean="0"/>
              <a:t>가 적용된 부분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Weaving : Advice</a:t>
            </a:r>
            <a:r>
              <a:rPr lang="ko-KR" altLang="en-US" sz="1100" dirty="0" smtClean="0"/>
              <a:t>를 핵심 기능에 적용 하는 행위</a:t>
            </a:r>
            <a:endParaRPr lang="en-US" altLang="ko-KR" sz="1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2945706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방법 </a:t>
            </a:r>
            <a:r>
              <a:rPr lang="en-US" altLang="ko-KR" sz="1100" dirty="0" smtClean="0"/>
              <a:t>: proxy</a:t>
            </a:r>
            <a:r>
              <a:rPr lang="ko-KR" altLang="en-US" sz="1100" dirty="0" smtClean="0"/>
              <a:t>를 이용 합니다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748726" y="3207316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986118" y="3633337"/>
            <a:ext cx="6158752" cy="860613"/>
            <a:chOff x="986118" y="3633337"/>
            <a:chExt cx="6158752" cy="860613"/>
          </a:xfrm>
        </p:grpSpPr>
        <p:sp>
          <p:nvSpPr>
            <p:cNvPr id="8" name="직사각형 7"/>
            <p:cNvSpPr/>
            <p:nvPr/>
          </p:nvSpPr>
          <p:spPr>
            <a:xfrm>
              <a:off x="986118" y="3633339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호출부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(client)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52800" y="3633338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Proxy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대행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19482" y="3633337"/>
              <a:ext cx="1425388" cy="8606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Target</a:t>
              </a:r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핵심기능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8" idx="3"/>
              <a:endCxn id="28" idx="1"/>
            </p:cNvCxnSpPr>
            <p:nvPr/>
          </p:nvCxnSpPr>
          <p:spPr>
            <a:xfrm flipV="1">
              <a:off x="2411506" y="4063644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4778188" y="4063642"/>
              <a:ext cx="9412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77008" y="5059121"/>
            <a:ext cx="5042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스프링에서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 방식</a:t>
            </a:r>
            <a:endParaRPr lang="en-US" altLang="ko-KR" sz="1100" dirty="0" smtClean="0"/>
          </a:p>
        </p:txBody>
      </p:sp>
      <p:cxnSp>
        <p:nvCxnSpPr>
          <p:cNvPr id="34" name="직선 연결선 33"/>
          <p:cNvCxnSpPr/>
          <p:nvPr/>
        </p:nvCxnSpPr>
        <p:spPr>
          <a:xfrm>
            <a:off x="748726" y="5320731"/>
            <a:ext cx="647682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8726" y="5373277"/>
            <a:ext cx="5042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- XML </a:t>
            </a:r>
            <a:r>
              <a:rPr lang="ko-KR" altLang="en-US" sz="1100" dirty="0" smtClean="0"/>
              <a:t>스키마 기반의  </a:t>
            </a:r>
            <a:r>
              <a:rPr lang="en-US" altLang="ko-KR" sz="1100" dirty="0" smtClean="0"/>
              <a:t>AOP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@Aspect </a:t>
            </a:r>
            <a:r>
              <a:rPr lang="ko-KR" altLang="en-US" sz="1100" dirty="0" err="1" smtClean="0"/>
              <a:t>어노테이션</a:t>
            </a:r>
            <a:r>
              <a:rPr lang="ko-KR" altLang="en-US" sz="1100" dirty="0" smtClean="0"/>
              <a:t> 기반의 </a:t>
            </a:r>
            <a:r>
              <a:rPr lang="en-US" altLang="ko-KR" sz="1100" dirty="0" smtClean="0"/>
              <a:t>AOP </a:t>
            </a:r>
            <a:r>
              <a:rPr lang="ko-KR" altLang="en-US" sz="1100" dirty="0" smtClean="0"/>
              <a:t>구현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23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653</Words>
  <Application>Microsoft Office PowerPoint</Application>
  <PresentationFormat>와이드스크린</PresentationFormat>
  <Paragraphs>104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628</cp:revision>
  <dcterms:created xsi:type="dcterms:W3CDTF">2014-12-01T08:37:15Z</dcterms:created>
  <dcterms:modified xsi:type="dcterms:W3CDTF">2021-11-22T11:15:15Z</dcterms:modified>
</cp:coreProperties>
</file>