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2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3.jpe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microsoft.com/office/2007/relationships/hdphoto" Target="../media/hdphoto1.wdp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microsoft.com/office/2007/relationships/hdphoto" Target="../media/hdphoto1.wdp"/><Relationship Id="rId7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51291" y="1667832"/>
            <a:ext cx="5783133" cy="5877779"/>
            <a:chOff x="6251291" y="1667832"/>
            <a:chExt cx="5783133" cy="58777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1291" y="1667832"/>
              <a:ext cx="5783133" cy="587777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987143" y="6427733"/>
            <a:ext cx="6585857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700" dirty="0" smtClean="0">
                <a:solidFill>
                  <a:srgbClr val="F5F5F5"/>
                </a:solidFill>
                <a:latin typeface="KoPubWorldDotum_Pro Medium" pitchFamily="34" charset="0"/>
              </a:rPr>
              <a:t>고재현</a:t>
            </a:r>
            <a:r>
              <a:rPr lang="en-US" altLang="ko-KR" sz="1700" dirty="0">
                <a:solidFill>
                  <a:srgbClr val="F5F5F5"/>
                </a:solidFill>
                <a:latin typeface="KoPubWorldDotum_Pro Medium" pitchFamily="34" charset="0"/>
              </a:rPr>
              <a:t> </a:t>
            </a:r>
            <a:r>
              <a:rPr lang="ko-KR" altLang="en-US" sz="1700" dirty="0" smtClean="0">
                <a:solidFill>
                  <a:srgbClr val="F5F5F5"/>
                </a:solidFill>
                <a:latin typeface="KoPubWorldDotum_Pro Medium" pitchFamily="34" charset="0"/>
              </a:rPr>
              <a:t>김병선 김진웅 </a:t>
            </a:r>
            <a:r>
              <a:rPr lang="ko-KR" altLang="en-US" sz="1700" dirty="0" err="1" smtClean="0">
                <a:solidFill>
                  <a:srgbClr val="F5F5F5"/>
                </a:solidFill>
                <a:latin typeface="KoPubWorldDotum_Pro Medium" pitchFamily="34" charset="0"/>
              </a:rPr>
              <a:t>안지무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-4922547" y="3431578"/>
            <a:ext cx="28130809" cy="17851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0" kern="0" spc="-800" dirty="0" smtClean="0">
                <a:solidFill>
                  <a:srgbClr val="FFFFFF"/>
                </a:solidFill>
                <a:latin typeface="KoPubWorldDotum_Pro Bold" pitchFamily="34" charset="0"/>
                <a:cs typeface="KoPubWorldDotum_Pro Bold" pitchFamily="34" charset="0"/>
              </a:rPr>
              <a:t>WAYG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849929" y="2394858"/>
            <a:ext cx="6585857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 smtClean="0">
                <a:solidFill>
                  <a:srgbClr val="F5F5F5"/>
                </a:solidFill>
                <a:latin typeface="KoPubWorldDotum_Pro Medium" pitchFamily="34" charset="0"/>
              </a:rPr>
              <a:t>JAVA PROJECT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965125" y="9281475"/>
            <a:ext cx="54158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kern="0" spc="1100" dirty="0" smtClean="0">
                <a:solidFill>
                  <a:srgbClr val="F5F5F5"/>
                </a:solidFill>
                <a:latin typeface="KoPubWorldDotum_Pro Medium" pitchFamily="34" charset="0"/>
                <a:cs typeface="KoPubWorldDotum_Pro Medium" pitchFamily="34" charset="0"/>
              </a:rPr>
              <a:t>WAYG</a:t>
            </a:r>
            <a:r>
              <a:rPr lang="en-US" sz="1400" kern="0" spc="1100" dirty="0" smtClean="0">
                <a:solidFill>
                  <a:srgbClr val="F5F5F5"/>
                </a:solidFill>
                <a:latin typeface="KoPubWorldDotum_Pro Medium" pitchFamily="34" charset="0"/>
                <a:cs typeface="KoPubWorldDotum_Pro Medium" pitchFamily="34" charset="0"/>
              </a:rPr>
              <a:t>.COM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04762" y="9046656"/>
            <a:ext cx="16476190" cy="47085"/>
            <a:chOff x="904762" y="9046656"/>
            <a:chExt cx="16476190" cy="470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762" y="9046656"/>
              <a:ext cx="16476190" cy="47085"/>
            </a:xfrm>
            <a:prstGeom prst="rect">
              <a:avLst/>
            </a:prstGeom>
          </p:spPr>
        </p:pic>
      </p:grpSp>
      <p:sp>
        <p:nvSpPr>
          <p:cNvPr id="12" name="Object 5"/>
          <p:cNvSpPr txBox="1"/>
          <p:nvPr/>
        </p:nvSpPr>
        <p:spPr>
          <a:xfrm>
            <a:off x="5910943" y="5170557"/>
            <a:ext cx="6585857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 smtClean="0">
                <a:solidFill>
                  <a:srgbClr val="F5F5F5"/>
                </a:solidFill>
                <a:latin typeface="KoPubWorldDotum_Pro Medium" pitchFamily="34" charset="0"/>
                <a:cs typeface="KoPubWorldDotum_Pro Medium" pitchFamily="34" charset="0"/>
              </a:rPr>
              <a:t>Were Are You Going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66700"/>
            <a:ext cx="4601041" cy="10546754"/>
            <a:chOff x="-14559" y="-100894"/>
            <a:chExt cx="4601041" cy="10546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25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4559" y="-100894"/>
              <a:ext cx="4601041" cy="10546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4810" y="1955663"/>
            <a:ext cx="3680721" cy="1745139"/>
            <a:chOff x="924810" y="1955663"/>
            <a:chExt cx="3680721" cy="17451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4810" y="1955663"/>
              <a:ext cx="3680721" cy="174513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0537" y="486858"/>
            <a:ext cx="1224680" cy="33394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038" y="442737"/>
            <a:ext cx="1997340" cy="3780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0867" y="442737"/>
            <a:ext cx="600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sz="1500" dirty="0">
              <a:solidFill>
                <a:schemeClr val="accent2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10" y="486858"/>
            <a:ext cx="2601210" cy="965865"/>
          </a:xfrm>
          <a:prstGeom prst="rect">
            <a:avLst/>
          </a:prstGeom>
        </p:spPr>
      </p:pic>
      <p:sp>
        <p:nvSpPr>
          <p:cNvPr id="43" name="Google Shape;76;p15"/>
          <p:cNvSpPr txBox="1">
            <a:spLocks/>
          </p:cNvSpPr>
          <p:nvPr/>
        </p:nvSpPr>
        <p:spPr>
          <a:xfrm>
            <a:off x="1143000" y="2640780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Malgun Gothic"/>
              <a:buNone/>
            </a:pPr>
            <a:r>
              <a:rPr lang="en-US" altLang="ko-KR" sz="3500" b="1" dirty="0" smtClean="0">
                <a:solidFill>
                  <a:schemeClr val="accent5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1.  </a:t>
            </a:r>
            <a:r>
              <a:rPr lang="ko-KR" altLang="en-US" sz="3500" b="1" dirty="0" smtClean="0">
                <a:solidFill>
                  <a:schemeClr val="accent5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개 발 목 적</a:t>
            </a:r>
            <a:endParaRPr lang="en-US" sz="3500" b="1" dirty="0">
              <a:solidFill>
                <a:schemeClr val="accent5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47" name="Google Shape;76;p15"/>
          <p:cNvSpPr txBox="1">
            <a:spLocks/>
          </p:cNvSpPr>
          <p:nvPr/>
        </p:nvSpPr>
        <p:spPr>
          <a:xfrm>
            <a:off x="1169671" y="3962628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6000" b="1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2</a:t>
            </a: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en-US" altLang="ko-KR" sz="6000" b="1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 o n T e n t</a:t>
            </a:r>
          </a:p>
        </p:txBody>
      </p:sp>
      <p:sp>
        <p:nvSpPr>
          <p:cNvPr id="48" name="Google Shape;76;p15"/>
          <p:cNvSpPr txBox="1">
            <a:spLocks/>
          </p:cNvSpPr>
          <p:nvPr/>
        </p:nvSpPr>
        <p:spPr>
          <a:xfrm>
            <a:off x="1169671" y="4953228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3. Environments</a:t>
            </a:r>
            <a:endParaRPr lang="en-US" altLang="ko-KR" sz="6000" b="1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49" name="Google Shape;76;p15"/>
          <p:cNvSpPr txBox="1">
            <a:spLocks/>
          </p:cNvSpPr>
          <p:nvPr/>
        </p:nvSpPr>
        <p:spPr>
          <a:xfrm>
            <a:off x="1169671" y="5905500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6000" b="1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4</a:t>
            </a: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 Page-tree</a:t>
            </a:r>
            <a:endParaRPr lang="en-US" altLang="ko-KR" sz="6000" b="1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0" name="Google Shape;76;p15"/>
          <p:cNvSpPr txBox="1">
            <a:spLocks/>
          </p:cNvSpPr>
          <p:nvPr/>
        </p:nvSpPr>
        <p:spPr>
          <a:xfrm>
            <a:off x="1169671" y="6858228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6000" b="1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5</a:t>
            </a: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 Data-Structure</a:t>
            </a:r>
            <a:endParaRPr lang="en-US" altLang="ko-KR" sz="6000" b="1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1" name="Google Shape;76;p15"/>
          <p:cNvSpPr txBox="1">
            <a:spLocks/>
          </p:cNvSpPr>
          <p:nvPr/>
        </p:nvSpPr>
        <p:spPr>
          <a:xfrm>
            <a:off x="1169671" y="7734300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6. Work-Part</a:t>
            </a:r>
            <a:endParaRPr lang="en-US" altLang="ko-KR" sz="6000" b="1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00894"/>
            <a:ext cx="4601041" cy="10546754"/>
            <a:chOff x="-14559" y="-100894"/>
            <a:chExt cx="4601041" cy="10546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25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4559" y="-100894"/>
              <a:ext cx="4601041" cy="10546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4810" y="2961566"/>
            <a:ext cx="3680721" cy="1745139"/>
            <a:chOff x="924810" y="2961566"/>
            <a:chExt cx="3680721" cy="17451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4810" y="2961566"/>
              <a:ext cx="3680721" cy="174513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8848" y="478286"/>
            <a:ext cx="459773" cy="33898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0537" y="482096"/>
            <a:ext cx="1224680" cy="33394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110867" y="442737"/>
            <a:ext cx="600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1500" dirty="0">
              <a:solidFill>
                <a:schemeClr val="accent2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6" name="Google Shape;76;p15"/>
          <p:cNvSpPr txBox="1">
            <a:spLocks/>
          </p:cNvSpPr>
          <p:nvPr/>
        </p:nvSpPr>
        <p:spPr>
          <a:xfrm>
            <a:off x="1064005" y="3657828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Malgun Gothic"/>
              <a:buNone/>
            </a:pPr>
            <a:r>
              <a:rPr lang="en-US" altLang="ko-KR" sz="3500" b="1" dirty="0">
                <a:solidFill>
                  <a:schemeClr val="accent5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2</a:t>
            </a:r>
            <a:r>
              <a:rPr lang="en-US" altLang="ko-KR" sz="3500" b="1" dirty="0" smtClean="0">
                <a:solidFill>
                  <a:schemeClr val="accent5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  C o n T e n t</a:t>
            </a:r>
            <a:endParaRPr lang="en-US" sz="3500" b="1" dirty="0">
              <a:solidFill>
                <a:schemeClr val="accent5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7" name="Google Shape;75;p15"/>
          <p:cNvSpPr txBox="1">
            <a:spLocks/>
          </p:cNvSpPr>
          <p:nvPr/>
        </p:nvSpPr>
        <p:spPr>
          <a:xfrm>
            <a:off x="5940537" y="1317893"/>
            <a:ext cx="7974330" cy="807005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0740"/>
            </a:pPr>
            <a:r>
              <a:rPr lang="ko-KR" altLang="en-US" sz="2000" b="1" i="1" dirty="0" smtClean="0">
                <a:solidFill>
                  <a:srgbClr val="434343"/>
                </a:solidFill>
              </a:rPr>
              <a:t>  </a:t>
            </a:r>
            <a:r>
              <a:rPr lang="ko-KR" altLang="en-US" sz="20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유저가 생성한 일정 을 기반으로 데이터 제공</a:t>
            </a:r>
            <a:endParaRPr lang="en-US" altLang="ko-KR" sz="2000" b="1" i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0740"/>
            </a:pPr>
            <a:endParaRPr lang="en-US" altLang="ko-KR" sz="2000" i="1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0740"/>
            </a:pPr>
            <a:r>
              <a:rPr lang="en-US" altLang="ko-KR" sz="20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- </a:t>
            </a:r>
            <a:r>
              <a:rPr lang="ko-KR" altLang="en-US" sz="2000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유저가 </a:t>
            </a:r>
            <a:r>
              <a:rPr lang="ko-KR" altLang="en-US" sz="2000" dirty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원하는 일정 생성 </a:t>
            </a:r>
            <a:r>
              <a:rPr lang="ko-KR" altLang="en-US" sz="2000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가능</a:t>
            </a:r>
            <a:endParaRPr lang="en-US" altLang="ko-KR" sz="2000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0740"/>
            </a:pPr>
            <a:r>
              <a:rPr lang="en-US" altLang="ko-KR" sz="20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- </a:t>
            </a:r>
            <a:r>
              <a:rPr lang="ko-KR" altLang="en-US" sz="2000" dirty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가보고 싶은 장소 지도에서 선택 및 저장</a:t>
            </a:r>
            <a:r>
              <a:rPr lang="ko-KR" altLang="en-US" sz="2000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 </a:t>
            </a:r>
            <a:endParaRPr lang="ko-KR" altLang="en-US" sz="2000" dirty="0" smtClean="0">
              <a:solidFill>
                <a:srgbClr val="434343"/>
              </a:solidFill>
              <a:latin typeface="Open Sans" panose="020B0604020202020204" charset="0"/>
              <a:cs typeface="Open Sans" panose="020B0604020202020204" charset="0"/>
            </a:endParaRPr>
          </a:p>
          <a:p>
            <a:pPr algn="l">
              <a:lnSpc>
                <a:spcPct val="150000"/>
              </a:lnSpc>
              <a:spcBef>
                <a:spcPts val="800"/>
              </a:spcBef>
              <a:buClr>
                <a:schemeClr val="dk1"/>
              </a:buClr>
              <a:buSzPct val="100000"/>
            </a:pPr>
            <a:r>
              <a:rPr lang="ko-KR" altLang="en-US" sz="2000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  </a:t>
            </a:r>
            <a:r>
              <a:rPr lang="en-US" altLang="ko-KR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- </a:t>
            </a:r>
            <a:r>
              <a:rPr lang="ko-KR" altLang="en-US" sz="2000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모든 유저가 생성한 일정  </a:t>
            </a:r>
            <a:r>
              <a:rPr lang="en-US" altLang="ko-KR" sz="20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Map</a:t>
            </a:r>
            <a:r>
              <a:rPr lang="ko-KR" altLang="en-US" sz="2000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에 표시</a:t>
            </a:r>
            <a:endParaRPr lang="en-US" altLang="ko-KR" sz="2000" dirty="0" smtClean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l">
              <a:lnSpc>
                <a:spcPct val="150000"/>
              </a:lnSpc>
              <a:spcBef>
                <a:spcPts val="800"/>
              </a:spcBef>
              <a:buClr>
                <a:schemeClr val="dk1"/>
              </a:buClr>
              <a:buSzPct val="100000"/>
            </a:pPr>
            <a:r>
              <a:rPr lang="en-US" altLang="ko-KR" sz="20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- </a:t>
            </a:r>
            <a:r>
              <a:rPr lang="ko-KR" altLang="en-US" sz="2000" dirty="0" err="1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테마별</a:t>
            </a:r>
            <a:r>
              <a:rPr lang="ko-KR" altLang="en-US" sz="2000" dirty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정보 확인 가능</a:t>
            </a:r>
          </a:p>
          <a:p>
            <a:pPr algn="l">
              <a:lnSpc>
                <a:spcPct val="150000"/>
              </a:lnSpc>
              <a:spcBef>
                <a:spcPts val="800"/>
              </a:spcBef>
              <a:buClr>
                <a:schemeClr val="dk1"/>
              </a:buClr>
              <a:buSzPct val="100000"/>
            </a:pPr>
            <a:r>
              <a:rPr lang="ko-KR" altLang="en-US" sz="2000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    </a:t>
            </a:r>
            <a:r>
              <a:rPr lang="en-US" altLang="ko-KR" sz="20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</a:t>
            </a:r>
            <a:r>
              <a:rPr lang="ko-KR" altLang="en-US" sz="2000" dirty="0" err="1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재방문율</a:t>
            </a:r>
            <a:r>
              <a:rPr lang="ko-KR" altLang="en-US" sz="2000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ko-KR" altLang="en-US" sz="2000" dirty="0" err="1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방문률</a:t>
            </a:r>
            <a:r>
              <a:rPr lang="ko-KR" altLang="en-US" sz="2000" dirty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확인 가능</a:t>
            </a:r>
            <a:endParaRPr lang="en-US" altLang="ko-KR" sz="2000" dirty="0" smtClean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</a:pPr>
            <a:endParaRPr lang="ko-KR" altLang="en-US" sz="2000" dirty="0" smtClean="0">
              <a:solidFill>
                <a:srgbClr val="434343"/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90740"/>
            </a:pPr>
            <a:r>
              <a:rPr lang="en-US" altLang="ko-KR" sz="2000" b="1" i="1" dirty="0" smtClean="0">
                <a:solidFill>
                  <a:srgbClr val="434343"/>
                </a:solidFill>
              </a:rPr>
              <a:t>     </a:t>
            </a:r>
            <a:r>
              <a:rPr lang="en-US" altLang="ko-KR" sz="20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SNS</a:t>
            </a:r>
            <a:r>
              <a:rPr lang="ko-KR" altLang="en-US" sz="20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식 </a:t>
            </a:r>
            <a:r>
              <a:rPr lang="ko-KR" altLang="en-US" sz="2000" b="1" i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피드</a:t>
            </a:r>
            <a:r>
              <a:rPr lang="ko-KR" altLang="en-US" sz="20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제공</a:t>
            </a:r>
            <a:r>
              <a:rPr lang="en-US" altLang="ko-KR" sz="20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 Instagram Post </a:t>
            </a:r>
            <a:r>
              <a:rPr lang="ko-KR" altLang="en-US" sz="20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형식 후기 작성</a:t>
            </a:r>
            <a:endParaRPr lang="en-US" altLang="ko-KR" sz="20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90740"/>
            </a:pPr>
            <a:endParaRPr lang="en-US" altLang="ko-KR" sz="2000" i="1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l">
              <a:lnSpc>
                <a:spcPct val="150000"/>
              </a:lnSpc>
              <a:spcBef>
                <a:spcPts val="800"/>
              </a:spcBef>
              <a:buClr>
                <a:schemeClr val="dk1"/>
              </a:buClr>
              <a:buSzPct val="100000"/>
            </a:pPr>
            <a:r>
              <a:rPr lang="en-US" altLang="ko-KR" sz="20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-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Open Sans" panose="020B0604020202020204" charset="0"/>
              </a:rPr>
              <a:t>유저가 생성한 일정에 맞춘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Open Sans" panose="020B0604020202020204" charset="0"/>
              </a:rPr>
              <a:t>POST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Open Sans" panose="020B0604020202020204" charset="0"/>
              </a:rPr>
              <a:t>작성 가능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Open Sans" panose="020B0604020202020204" charset="0"/>
            </a:endParaRPr>
          </a:p>
          <a:p>
            <a:pPr algn="l">
              <a:lnSpc>
                <a:spcPct val="150000"/>
              </a:lnSpc>
              <a:spcBef>
                <a:spcPts val="800"/>
              </a:spcBef>
              <a:buClr>
                <a:schemeClr val="dk1"/>
              </a:buClr>
              <a:buSzPct val="100000"/>
            </a:pPr>
            <a:r>
              <a:rPr lang="en-US" altLang="ko-KR" sz="20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- </a:t>
            </a:r>
            <a:r>
              <a:rPr lang="ko-KR" altLang="en-US" sz="2000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사용자들에게 익숙하면서도 </a:t>
            </a:r>
            <a:r>
              <a:rPr lang="ko-KR" altLang="en-US" sz="2000" dirty="0" err="1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트렌디한</a:t>
            </a:r>
            <a:r>
              <a:rPr lang="ko-KR" altLang="en-US" sz="2000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  </a:t>
            </a:r>
            <a:r>
              <a:rPr lang="en-US" altLang="ko-KR" sz="20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SNS</a:t>
            </a:r>
            <a:r>
              <a:rPr lang="ko-KR" altLang="en-US" sz="2000" dirty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UI</a:t>
            </a:r>
            <a:r>
              <a:rPr lang="ko-KR" altLang="en-US" sz="2000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를 제공    </a:t>
            </a:r>
            <a:endParaRPr lang="en-US" altLang="ko-KR" sz="2000" dirty="0" smtClean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l">
              <a:lnSpc>
                <a:spcPct val="15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- </a:t>
            </a:r>
            <a:r>
              <a:rPr lang="ko-KR" altLang="en-US" sz="2000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각 </a:t>
            </a:r>
            <a:r>
              <a:rPr lang="ko-KR" altLang="en-US" sz="2000" dirty="0" err="1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카테고리별</a:t>
            </a:r>
            <a:r>
              <a:rPr lang="ko-KR" altLang="en-US" sz="2000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 인기 </a:t>
            </a:r>
            <a:r>
              <a:rPr lang="en-US" altLang="ko-KR" sz="20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post </a:t>
            </a:r>
            <a:r>
              <a:rPr lang="ko-KR" altLang="en-US" sz="20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제공</a:t>
            </a:r>
            <a:endParaRPr lang="en-US" altLang="ko-KR" sz="2000" b="1" dirty="0" smtClean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l">
              <a:lnSpc>
                <a:spcPct val="200000"/>
              </a:lnSpc>
              <a:spcBef>
                <a:spcPts val="800"/>
              </a:spcBef>
              <a:buClr>
                <a:schemeClr val="dk1"/>
              </a:buClr>
              <a:buSzPct val="100000"/>
            </a:pPr>
            <a:r>
              <a:rPr lang="en-US" altLang="ko-KR" sz="2000" b="1" i="1" dirty="0">
                <a:solidFill>
                  <a:srgbClr val="434343"/>
                </a:solidFill>
              </a:rPr>
              <a:t> </a:t>
            </a:r>
            <a:r>
              <a:rPr lang="en-US" altLang="ko-KR" sz="2000" b="1" i="1" dirty="0" smtClean="0">
                <a:solidFill>
                  <a:srgbClr val="434343"/>
                </a:solidFill>
              </a:rPr>
              <a:t>   </a:t>
            </a:r>
            <a:r>
              <a:rPr lang="ko-KR" altLang="en-US" sz="20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유저간 소통 기능 제공</a:t>
            </a:r>
            <a:endParaRPr lang="en-US" altLang="ko-KR" sz="2000" i="1" dirty="0" smtClean="0">
              <a:solidFill>
                <a:schemeClr val="accent4">
                  <a:lumMod val="60000"/>
                  <a:lumOff val="4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l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  <a:buSzPct val="100000"/>
            </a:pPr>
            <a:r>
              <a:rPr lang="en-US" altLang="ko-KR" sz="2000" i="1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- </a:t>
            </a:r>
            <a:r>
              <a:rPr lang="ko-KR" altLang="en-US" sz="2000" i="1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좋아요 </a:t>
            </a:r>
            <a:r>
              <a:rPr lang="en-US" altLang="ko-KR" sz="2000" i="1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ko-KR" altLang="en-US" sz="2000" i="1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저장 </a:t>
            </a:r>
            <a:r>
              <a:rPr lang="en-US" altLang="ko-KR" sz="2000" i="1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ko-KR" altLang="en-US" sz="2000" i="1" dirty="0" err="1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댓글</a:t>
            </a:r>
            <a:r>
              <a:rPr lang="ko-KR" altLang="en-US" sz="2000" i="1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 등 기본 </a:t>
            </a:r>
            <a:r>
              <a:rPr lang="en-US" altLang="ko-KR" sz="2000" i="1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SNS </a:t>
            </a:r>
            <a:r>
              <a:rPr lang="ko-KR" altLang="en-US" sz="2000" i="1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기능 제공</a:t>
            </a:r>
          </a:p>
          <a:p>
            <a:pPr algn="l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  <a:buSzPct val="100000"/>
            </a:pPr>
            <a:r>
              <a:rPr lang="ko-KR" altLang="en-US" sz="2000" i="1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    </a:t>
            </a:r>
            <a:r>
              <a:rPr lang="en-US" altLang="ko-KR" sz="2000" i="1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</a:t>
            </a:r>
            <a:r>
              <a:rPr lang="ko-KR" altLang="en-US" sz="2000" i="1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유저간 </a:t>
            </a:r>
            <a:r>
              <a:rPr lang="ko-KR" altLang="en-US" sz="2000" i="1" dirty="0" err="1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다이렉트</a:t>
            </a:r>
            <a:r>
              <a:rPr lang="ko-KR" altLang="en-US" sz="2000" i="1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 메시지 기능</a:t>
            </a:r>
          </a:p>
        </p:txBody>
      </p:sp>
      <p:grpSp>
        <p:nvGrpSpPr>
          <p:cNvPr id="58" name="그룹 1004"/>
          <p:cNvGrpSpPr/>
          <p:nvPr/>
        </p:nvGrpSpPr>
        <p:grpSpPr>
          <a:xfrm>
            <a:off x="6096000" y="1768125"/>
            <a:ext cx="6125972" cy="112748"/>
            <a:chOff x="6272474" y="4538486"/>
            <a:chExt cx="3890495" cy="100041"/>
          </a:xfrm>
        </p:grpSpPr>
        <p:pic>
          <p:nvPicPr>
            <p:cNvPr id="59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72474" y="4538486"/>
              <a:ext cx="3890495" cy="100041"/>
            </a:xfrm>
            <a:prstGeom prst="rect">
              <a:avLst/>
            </a:prstGeom>
          </p:spPr>
        </p:pic>
      </p:grpSp>
      <p:grpSp>
        <p:nvGrpSpPr>
          <p:cNvPr id="60" name="그룹 1004"/>
          <p:cNvGrpSpPr/>
          <p:nvPr/>
        </p:nvGrpSpPr>
        <p:grpSpPr>
          <a:xfrm>
            <a:off x="6248400" y="5435532"/>
            <a:ext cx="6125972" cy="112748"/>
            <a:chOff x="6272474" y="4538486"/>
            <a:chExt cx="3890495" cy="100041"/>
          </a:xfrm>
        </p:grpSpPr>
        <p:pic>
          <p:nvPicPr>
            <p:cNvPr id="61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72474" y="4538486"/>
              <a:ext cx="3890495" cy="100041"/>
            </a:xfrm>
            <a:prstGeom prst="rect">
              <a:avLst/>
            </a:prstGeom>
          </p:spPr>
        </p:pic>
      </p:grpSp>
      <p:grpSp>
        <p:nvGrpSpPr>
          <p:cNvPr id="62" name="그룹 1004"/>
          <p:cNvGrpSpPr/>
          <p:nvPr/>
        </p:nvGrpSpPr>
        <p:grpSpPr>
          <a:xfrm>
            <a:off x="6294628" y="8002552"/>
            <a:ext cx="6125972" cy="112748"/>
            <a:chOff x="6272474" y="4538486"/>
            <a:chExt cx="3890495" cy="100041"/>
          </a:xfrm>
        </p:grpSpPr>
        <p:pic>
          <p:nvPicPr>
            <p:cNvPr id="63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72474" y="4538486"/>
              <a:ext cx="3890495" cy="100041"/>
            </a:xfrm>
            <a:prstGeom prst="rect">
              <a:avLst/>
            </a:prstGeom>
          </p:spPr>
        </p:pic>
      </p:grpSp>
      <p:pic>
        <p:nvPicPr>
          <p:cNvPr id="64" name="그림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10" y="486858"/>
            <a:ext cx="2601210" cy="965865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038" y="442737"/>
            <a:ext cx="1997340" cy="378068"/>
          </a:xfrm>
          <a:prstGeom prst="rect">
            <a:avLst/>
          </a:prstGeom>
        </p:spPr>
      </p:pic>
      <p:sp>
        <p:nvSpPr>
          <p:cNvPr id="67" name="Google Shape;76;p15"/>
          <p:cNvSpPr txBox="1">
            <a:spLocks/>
          </p:cNvSpPr>
          <p:nvPr/>
        </p:nvSpPr>
        <p:spPr>
          <a:xfrm>
            <a:off x="1295400" y="2793180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Malgun Gothic"/>
              <a:buNone/>
            </a:pP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1.  </a:t>
            </a:r>
            <a:r>
              <a:rPr lang="ko-KR" altLang="en-US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개 발 목 적</a:t>
            </a:r>
            <a:endParaRPr lang="en-US" sz="6000" b="1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8" name="Google Shape;76;p15"/>
          <p:cNvSpPr txBox="1">
            <a:spLocks/>
          </p:cNvSpPr>
          <p:nvPr/>
        </p:nvSpPr>
        <p:spPr>
          <a:xfrm>
            <a:off x="1245871" y="4724628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3. Environments</a:t>
            </a:r>
            <a:endParaRPr lang="en-US" altLang="ko-KR" sz="6000" b="1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9" name="Google Shape;76;p15"/>
          <p:cNvSpPr txBox="1">
            <a:spLocks/>
          </p:cNvSpPr>
          <p:nvPr/>
        </p:nvSpPr>
        <p:spPr>
          <a:xfrm>
            <a:off x="1245871" y="5410428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6000" b="1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4</a:t>
            </a: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 Page-tree</a:t>
            </a:r>
            <a:endParaRPr lang="en-US" altLang="ko-KR" sz="6000" b="1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70" name="Google Shape;76;p15"/>
          <p:cNvSpPr txBox="1">
            <a:spLocks/>
          </p:cNvSpPr>
          <p:nvPr/>
        </p:nvSpPr>
        <p:spPr>
          <a:xfrm>
            <a:off x="1245871" y="6172428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6000" b="1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5</a:t>
            </a: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 Data-Structure</a:t>
            </a:r>
            <a:endParaRPr lang="en-US" altLang="ko-KR" sz="6000" b="1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71" name="Google Shape;76;p15"/>
          <p:cNvSpPr txBox="1">
            <a:spLocks/>
          </p:cNvSpPr>
          <p:nvPr/>
        </p:nvSpPr>
        <p:spPr>
          <a:xfrm>
            <a:off x="1245871" y="6858228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6. Work-Part</a:t>
            </a:r>
            <a:endParaRPr lang="en-US" altLang="ko-KR" sz="6000" b="1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200" y="-190500"/>
            <a:ext cx="4601041" cy="10546754"/>
            <a:chOff x="-14559" y="-100894"/>
            <a:chExt cx="4601041" cy="10546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25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4559" y="-100894"/>
              <a:ext cx="4601041" cy="10546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1279" y="4017659"/>
            <a:ext cx="3680721" cy="1745139"/>
            <a:chOff x="924810" y="4017659"/>
            <a:chExt cx="3680721" cy="17451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4810" y="4017659"/>
              <a:ext cx="3680721" cy="174513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8848" y="478286"/>
            <a:ext cx="459773" cy="33898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0537" y="482096"/>
            <a:ext cx="1224680" cy="33394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10" y="486858"/>
            <a:ext cx="2601210" cy="96586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038" y="442737"/>
            <a:ext cx="1997340" cy="378068"/>
          </a:xfrm>
          <a:prstGeom prst="rect">
            <a:avLst/>
          </a:prstGeom>
        </p:spPr>
      </p:pic>
      <p:sp>
        <p:nvSpPr>
          <p:cNvPr id="38" name="Google Shape;76;p15"/>
          <p:cNvSpPr txBox="1">
            <a:spLocks/>
          </p:cNvSpPr>
          <p:nvPr/>
        </p:nvSpPr>
        <p:spPr>
          <a:xfrm>
            <a:off x="1245871" y="3505428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6000" b="1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2</a:t>
            </a: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en-US" altLang="ko-KR" sz="6000" b="1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 o n T e n t</a:t>
            </a:r>
          </a:p>
        </p:txBody>
      </p:sp>
      <p:sp>
        <p:nvSpPr>
          <p:cNvPr id="39" name="Google Shape;76;p15"/>
          <p:cNvSpPr txBox="1">
            <a:spLocks/>
          </p:cNvSpPr>
          <p:nvPr/>
        </p:nvSpPr>
        <p:spPr>
          <a:xfrm>
            <a:off x="1064005" y="4762500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3500" b="1" dirty="0" smtClean="0">
                <a:solidFill>
                  <a:schemeClr val="accent5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3. </a:t>
            </a:r>
            <a:r>
              <a:rPr lang="en-US" altLang="ko" sz="3500" dirty="0">
                <a:solidFill>
                  <a:schemeClr val="accent5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Environments</a:t>
            </a:r>
            <a:endParaRPr lang="en-US" altLang="ko-KR" sz="3500" dirty="0">
              <a:solidFill>
                <a:schemeClr val="accent5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10867" y="442737"/>
            <a:ext cx="600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1500" dirty="0">
              <a:solidFill>
                <a:schemeClr val="accent2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939" y="1459452"/>
            <a:ext cx="3311876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8" descr="파일의, 유형, css 아이콘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815" y="1208311"/>
            <a:ext cx="2895600" cy="233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4" descr="jquery, 래, 워드마크, 로고 아이콘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851804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스트랩, 일반, 워드마크, 로고 아이콘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0" y="969790"/>
            <a:ext cx="27432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https://blog.kakaocdn.net/dn/TMyNa/btq2lqjMip2/oFFlxaslyVJog29Yx9fAu1/img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329" y="3454065"/>
            <a:ext cx="4267523" cy="303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0" descr="카카오맵 - 나무위키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856" y="6913969"/>
            <a:ext cx="3379797" cy="220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oracle, 래, 로고 아이콘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654" y="3651803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 descr="javascript, 수직, 로고 아이콘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312" y="4355128"/>
            <a:ext cx="231457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8" descr="마이바티스(MyBatis) 동적 쿼리 Java로 만들기.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00" y="4426801"/>
            <a:ext cx="3810000" cy="248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java, 래, 워드마크, 로고 아이콘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824" y="6256143"/>
            <a:ext cx="3040106" cy="304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2" descr="FullCalendar API | Drupal.or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0" y="6944376"/>
            <a:ext cx="3379798" cy="214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Google Shape;76;p15"/>
          <p:cNvSpPr txBox="1">
            <a:spLocks/>
          </p:cNvSpPr>
          <p:nvPr/>
        </p:nvSpPr>
        <p:spPr>
          <a:xfrm>
            <a:off x="1295400" y="2793180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Malgun Gothic"/>
              <a:buNone/>
            </a:pP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1.  </a:t>
            </a:r>
            <a:r>
              <a:rPr lang="ko-KR" altLang="en-US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개 발 목 적</a:t>
            </a:r>
            <a:endParaRPr lang="en-US" sz="6000" b="1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3" name="Google Shape;76;p15"/>
          <p:cNvSpPr txBox="1">
            <a:spLocks/>
          </p:cNvSpPr>
          <p:nvPr/>
        </p:nvSpPr>
        <p:spPr>
          <a:xfrm>
            <a:off x="1245871" y="5867628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6000" b="1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4</a:t>
            </a: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 Page-tree</a:t>
            </a:r>
            <a:endParaRPr lang="en-US" altLang="ko-KR" sz="6000" b="1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4" name="Google Shape;76;p15"/>
          <p:cNvSpPr txBox="1">
            <a:spLocks/>
          </p:cNvSpPr>
          <p:nvPr/>
        </p:nvSpPr>
        <p:spPr>
          <a:xfrm>
            <a:off x="1245871" y="6743700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6000" b="1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5</a:t>
            </a: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 Data-Structure</a:t>
            </a:r>
            <a:endParaRPr lang="en-US" altLang="ko-KR" sz="6000" b="1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5" name="Google Shape;76;p15"/>
          <p:cNvSpPr txBox="1">
            <a:spLocks/>
          </p:cNvSpPr>
          <p:nvPr/>
        </p:nvSpPr>
        <p:spPr>
          <a:xfrm>
            <a:off x="1245871" y="7620228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6. Work-Part</a:t>
            </a:r>
            <a:endParaRPr lang="en-US" altLang="ko-KR" sz="6000" b="1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200" y="-100894"/>
            <a:ext cx="4601041" cy="10546754"/>
            <a:chOff x="-90759" y="-100894"/>
            <a:chExt cx="4601041" cy="10546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25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90759" y="-100894"/>
              <a:ext cx="4601041" cy="10546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4810" y="5102880"/>
            <a:ext cx="3680721" cy="1745139"/>
            <a:chOff x="924810" y="5102880"/>
            <a:chExt cx="3680721" cy="17451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4810" y="5102880"/>
              <a:ext cx="3680721" cy="174513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0537" y="482096"/>
            <a:ext cx="1224680" cy="333947"/>
          </a:xfrm>
          <a:prstGeom prst="rect">
            <a:avLst/>
          </a:prstGeom>
        </p:spPr>
      </p:pic>
      <p:sp>
        <p:nvSpPr>
          <p:cNvPr id="33" name="Google Shape;76;p15"/>
          <p:cNvSpPr txBox="1">
            <a:spLocks/>
          </p:cNvSpPr>
          <p:nvPr/>
        </p:nvSpPr>
        <p:spPr>
          <a:xfrm>
            <a:off x="1169671" y="5829300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3500" b="1" dirty="0">
                <a:solidFill>
                  <a:schemeClr val="accent5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4</a:t>
            </a:r>
            <a:r>
              <a:rPr lang="en-US" altLang="ko-KR" sz="3500" b="1" dirty="0" smtClean="0">
                <a:solidFill>
                  <a:schemeClr val="accent5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en-US" altLang="ko-KR" sz="3500" dirty="0" smtClean="0">
                <a:solidFill>
                  <a:schemeClr val="accent5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Page-tree</a:t>
            </a:r>
            <a:endParaRPr lang="en-US" altLang="ko-KR" sz="3500" dirty="0">
              <a:solidFill>
                <a:schemeClr val="accent5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10" y="486858"/>
            <a:ext cx="2601210" cy="96586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038" y="442737"/>
            <a:ext cx="1997340" cy="37806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110867" y="442737"/>
            <a:ext cx="600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1500" dirty="0">
              <a:solidFill>
                <a:schemeClr val="accent2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7" name="Google Shape;94;p17"/>
          <p:cNvSpPr txBox="1"/>
          <p:nvPr/>
        </p:nvSpPr>
        <p:spPr>
          <a:xfrm>
            <a:off x="8545740" y="1000487"/>
            <a:ext cx="2731860" cy="153801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 b="1" i="1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Main</a:t>
            </a:r>
            <a:endParaRPr sz="5000" b="1" i="1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8" name="Google Shape;92;p17"/>
          <p:cNvSpPr txBox="1"/>
          <p:nvPr/>
        </p:nvSpPr>
        <p:spPr>
          <a:xfrm>
            <a:off x="8797345" y="3734028"/>
            <a:ext cx="1718255" cy="9839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i="1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User-feed-Page</a:t>
            </a:r>
            <a:endParaRPr sz="20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9" name="Google Shape;98;p17"/>
          <p:cNvSpPr txBox="1"/>
          <p:nvPr/>
        </p:nvSpPr>
        <p:spPr>
          <a:xfrm>
            <a:off x="6781800" y="3715511"/>
            <a:ext cx="1834896" cy="101547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i="1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Board</a:t>
            </a:r>
            <a:endParaRPr sz="20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40" name="Google Shape;97;p17"/>
          <p:cNvSpPr txBox="1"/>
          <p:nvPr/>
        </p:nvSpPr>
        <p:spPr>
          <a:xfrm>
            <a:off x="10732875" y="3738600"/>
            <a:ext cx="1840125" cy="979334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i="1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Join-Page</a:t>
            </a:r>
            <a:endParaRPr sz="20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41" name="Google Shape;95;p17"/>
          <p:cNvSpPr txBox="1"/>
          <p:nvPr/>
        </p:nvSpPr>
        <p:spPr>
          <a:xfrm>
            <a:off x="12775872" y="3748027"/>
            <a:ext cx="1702128" cy="969907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i="1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ko" sz="2000" b="1" i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Search-result Page</a:t>
            </a:r>
            <a:endParaRPr sz="20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42" name="Google Shape;99;p17"/>
          <p:cNvSpPr txBox="1"/>
          <p:nvPr/>
        </p:nvSpPr>
        <p:spPr>
          <a:xfrm>
            <a:off x="14694666" y="3758609"/>
            <a:ext cx="1612134" cy="969907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i="1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Message</a:t>
            </a:r>
            <a:endParaRPr sz="20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43" name="Google Shape;104;p17"/>
          <p:cNvSpPr txBox="1"/>
          <p:nvPr/>
        </p:nvSpPr>
        <p:spPr>
          <a:xfrm>
            <a:off x="14706600" y="5161614"/>
            <a:ext cx="1600200" cy="667686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i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1. Message-box</a:t>
            </a:r>
            <a:endParaRPr sz="12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44" name="Google Shape;105;p17"/>
          <p:cNvSpPr txBox="1"/>
          <p:nvPr/>
        </p:nvSpPr>
        <p:spPr>
          <a:xfrm>
            <a:off x="14706600" y="5922711"/>
            <a:ext cx="1600200" cy="650922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i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2. Message-room</a:t>
            </a:r>
            <a:endParaRPr sz="12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45" name="Google Shape;100;p17"/>
          <p:cNvSpPr txBox="1"/>
          <p:nvPr/>
        </p:nvSpPr>
        <p:spPr>
          <a:xfrm>
            <a:off x="8797345" y="7499481"/>
            <a:ext cx="1706062" cy="655075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4</a:t>
            </a:r>
            <a:r>
              <a:rPr lang="ko" sz="1200" b="1" i="1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 </a:t>
            </a:r>
            <a:r>
              <a:rPr lang="ko" sz="1200" b="1" i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Map-Feed</a:t>
            </a:r>
            <a:endParaRPr sz="12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46" name="Google Shape;101;p17"/>
          <p:cNvSpPr txBox="1"/>
          <p:nvPr/>
        </p:nvSpPr>
        <p:spPr>
          <a:xfrm>
            <a:off x="8782105" y="5143500"/>
            <a:ext cx="1733495" cy="650922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1</a:t>
            </a:r>
            <a:r>
              <a:rPr lang="ko" sz="1200" b="1" i="1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 </a:t>
            </a:r>
            <a:r>
              <a:rPr lang="ko" sz="1200" b="1" i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Calendar-Feed</a:t>
            </a:r>
            <a:endParaRPr sz="12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47" name="Google Shape;102;p17"/>
          <p:cNvSpPr txBox="1"/>
          <p:nvPr/>
        </p:nvSpPr>
        <p:spPr>
          <a:xfrm>
            <a:off x="8797345" y="8267700"/>
            <a:ext cx="1706062" cy="63874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5</a:t>
            </a:r>
            <a:r>
              <a:rPr lang="ko" sz="1200" b="1" i="1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 </a:t>
            </a:r>
            <a:r>
              <a:rPr lang="ko" sz="1200" b="1" i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Posts-Feed</a:t>
            </a:r>
            <a:endParaRPr sz="12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48" name="Google Shape;103;p17"/>
          <p:cNvSpPr txBox="1"/>
          <p:nvPr/>
        </p:nvSpPr>
        <p:spPr>
          <a:xfrm>
            <a:off x="8797343" y="9002084"/>
            <a:ext cx="1712159" cy="63874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6</a:t>
            </a:r>
            <a:r>
              <a:rPr lang="ko" sz="1200" b="1" i="1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 </a:t>
            </a:r>
            <a:r>
              <a:rPr lang="ko" sz="1200" b="1" i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User-Info-Setting</a:t>
            </a:r>
            <a:endParaRPr sz="12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49" name="Google Shape;106;p17"/>
          <p:cNvSpPr txBox="1"/>
          <p:nvPr/>
        </p:nvSpPr>
        <p:spPr>
          <a:xfrm>
            <a:off x="6760464" y="5161614"/>
            <a:ext cx="1773936" cy="638739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i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1. Notice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0" name="Google Shape;99;p17"/>
          <p:cNvSpPr txBox="1"/>
          <p:nvPr/>
        </p:nvSpPr>
        <p:spPr>
          <a:xfrm>
            <a:off x="16606708" y="3745484"/>
            <a:ext cx="1450488" cy="972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i="1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Admin</a:t>
            </a:r>
            <a:endParaRPr sz="20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1" name="Google Shape;96;p17"/>
          <p:cNvSpPr txBox="1"/>
          <p:nvPr/>
        </p:nvSpPr>
        <p:spPr>
          <a:xfrm>
            <a:off x="4876800" y="5143500"/>
            <a:ext cx="1758696" cy="6725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1</a:t>
            </a:r>
            <a:r>
              <a:rPr lang="ko" sz="1200" b="1" i="1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 Login</a:t>
            </a:r>
            <a:endParaRPr sz="12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2" name="Google Shape;96;p17"/>
          <p:cNvSpPr txBox="1"/>
          <p:nvPr/>
        </p:nvSpPr>
        <p:spPr>
          <a:xfrm>
            <a:off x="4846320" y="5901123"/>
            <a:ext cx="1789176" cy="6725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2</a:t>
            </a:r>
            <a:r>
              <a:rPr lang="ko" sz="1200" b="1" i="1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</a:t>
            </a:r>
            <a:r>
              <a:rPr lang="en-US" altLang="ko" sz="1200" b="1" i="1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Logout</a:t>
            </a:r>
            <a:endParaRPr sz="12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3" name="Google Shape;94;p17"/>
          <p:cNvSpPr txBox="1"/>
          <p:nvPr/>
        </p:nvSpPr>
        <p:spPr>
          <a:xfrm>
            <a:off x="13174800" y="1264625"/>
            <a:ext cx="1531800" cy="579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Map-Filter</a:t>
            </a:r>
            <a:endParaRPr b="1" i="1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4" name="Google Shape;94;p17"/>
          <p:cNvSpPr txBox="1"/>
          <p:nvPr/>
        </p:nvSpPr>
        <p:spPr>
          <a:xfrm>
            <a:off x="11498400" y="1264625"/>
            <a:ext cx="1531800" cy="579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Main-Map</a:t>
            </a:r>
            <a:endParaRPr b="1" i="1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5" name="Google Shape;94;p17"/>
          <p:cNvSpPr txBox="1"/>
          <p:nvPr/>
        </p:nvSpPr>
        <p:spPr>
          <a:xfrm>
            <a:off x="14851200" y="1264625"/>
            <a:ext cx="1531800" cy="579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Main-Post</a:t>
            </a:r>
            <a:endParaRPr b="1" i="1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6" name="Google Shape;94;p17"/>
          <p:cNvSpPr txBox="1"/>
          <p:nvPr/>
        </p:nvSpPr>
        <p:spPr>
          <a:xfrm>
            <a:off x="16535400" y="1264625"/>
            <a:ext cx="1531800" cy="579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 err="1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QnA</a:t>
            </a:r>
            <a:endParaRPr b="1" i="1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7" name="Google Shape;101;p17"/>
          <p:cNvSpPr txBox="1"/>
          <p:nvPr/>
        </p:nvSpPr>
        <p:spPr>
          <a:xfrm>
            <a:off x="8797344" y="5922711"/>
            <a:ext cx="1718255" cy="650922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i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2. </a:t>
            </a:r>
            <a:r>
              <a:rPr lang="en-US" altLang="ko" sz="1200" b="1" i="1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Make-Plan</a:t>
            </a:r>
            <a:endParaRPr sz="12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8" name="Google Shape;101;p17"/>
          <p:cNvSpPr txBox="1"/>
          <p:nvPr/>
        </p:nvSpPr>
        <p:spPr>
          <a:xfrm>
            <a:off x="8797344" y="6704502"/>
            <a:ext cx="1733495" cy="650922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3</a:t>
            </a:r>
            <a:r>
              <a:rPr lang="ko" sz="1200" b="1" i="1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 </a:t>
            </a:r>
            <a:r>
              <a:rPr lang="en-US" altLang="ko" sz="1200" b="1" i="1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Plan-Modify, Delete</a:t>
            </a:r>
            <a:endParaRPr sz="12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9" name="Google Shape;104;p17"/>
          <p:cNvSpPr txBox="1"/>
          <p:nvPr/>
        </p:nvSpPr>
        <p:spPr>
          <a:xfrm>
            <a:off x="16606708" y="5161614"/>
            <a:ext cx="1460492" cy="6676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i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1. </a:t>
            </a:r>
            <a:r>
              <a:rPr lang="en-US" altLang="ko" sz="1200" b="1" i="1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Dash-Board</a:t>
            </a:r>
            <a:endParaRPr sz="12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0" name="Google Shape;104;p17"/>
          <p:cNvSpPr txBox="1"/>
          <p:nvPr/>
        </p:nvSpPr>
        <p:spPr>
          <a:xfrm>
            <a:off x="16626942" y="5923614"/>
            <a:ext cx="1440258" cy="6676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2</a:t>
            </a:r>
            <a:r>
              <a:rPr lang="ko" sz="1200" b="1" i="1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 </a:t>
            </a:r>
            <a:r>
              <a:rPr lang="en-US" altLang="ko" sz="1200" b="1" i="1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User-Management</a:t>
            </a:r>
            <a:endParaRPr sz="12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8" name="Google Shape;96;p17"/>
          <p:cNvSpPr txBox="1"/>
          <p:nvPr/>
        </p:nvSpPr>
        <p:spPr>
          <a:xfrm>
            <a:off x="4876800" y="3702464"/>
            <a:ext cx="1758696" cy="101547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i="1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Login-Page</a:t>
            </a:r>
            <a:endParaRPr sz="2000" dirty="0"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0" name="꺾인 연결선 9"/>
          <p:cNvCxnSpPr>
            <a:stCxn id="37" idx="2"/>
            <a:endCxn id="68" idx="0"/>
          </p:cNvCxnSpPr>
          <p:nvPr/>
        </p:nvCxnSpPr>
        <p:spPr>
          <a:xfrm rot="5400000">
            <a:off x="7251926" y="1042720"/>
            <a:ext cx="1163966" cy="41555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rot="16200000" flipH="1">
            <a:off x="13018318" y="-593551"/>
            <a:ext cx="1206986" cy="7420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직선 연결선 961"/>
          <p:cNvCxnSpPr>
            <a:stCxn id="39" idx="0"/>
          </p:cNvCxnSpPr>
          <p:nvPr/>
        </p:nvCxnSpPr>
        <p:spPr>
          <a:xfrm flipV="1">
            <a:off x="7699248" y="3120481"/>
            <a:ext cx="0" cy="595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직선 연결선 963"/>
          <p:cNvCxnSpPr>
            <a:stCxn id="38" idx="0"/>
          </p:cNvCxnSpPr>
          <p:nvPr/>
        </p:nvCxnSpPr>
        <p:spPr>
          <a:xfrm flipH="1" flipV="1">
            <a:off x="9656471" y="3120481"/>
            <a:ext cx="2" cy="613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직선 연결선 965"/>
          <p:cNvCxnSpPr>
            <a:stCxn id="40" idx="0"/>
          </p:cNvCxnSpPr>
          <p:nvPr/>
        </p:nvCxnSpPr>
        <p:spPr>
          <a:xfrm flipH="1" flipV="1">
            <a:off x="11652937" y="3120481"/>
            <a:ext cx="1" cy="61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직선 연결선 967"/>
          <p:cNvCxnSpPr>
            <a:stCxn id="41" idx="0"/>
          </p:cNvCxnSpPr>
          <p:nvPr/>
        </p:nvCxnSpPr>
        <p:spPr>
          <a:xfrm flipH="1" flipV="1">
            <a:off x="13621811" y="3120481"/>
            <a:ext cx="5125" cy="627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직선 연결선 969"/>
          <p:cNvCxnSpPr>
            <a:stCxn id="42" idx="0"/>
          </p:cNvCxnSpPr>
          <p:nvPr/>
        </p:nvCxnSpPr>
        <p:spPr>
          <a:xfrm flipV="1">
            <a:off x="15500733" y="3120481"/>
            <a:ext cx="0" cy="63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Google Shape;76;p15"/>
          <p:cNvSpPr txBox="1">
            <a:spLocks/>
          </p:cNvSpPr>
          <p:nvPr/>
        </p:nvSpPr>
        <p:spPr>
          <a:xfrm>
            <a:off x="1093471" y="3581628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6000" b="1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2</a:t>
            </a: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en-US" altLang="ko-KR" sz="6000" b="1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 o n T e n t</a:t>
            </a:r>
          </a:p>
        </p:txBody>
      </p:sp>
      <p:sp>
        <p:nvSpPr>
          <p:cNvPr id="89" name="Google Shape;76;p15"/>
          <p:cNvSpPr txBox="1">
            <a:spLocks/>
          </p:cNvSpPr>
          <p:nvPr/>
        </p:nvSpPr>
        <p:spPr>
          <a:xfrm>
            <a:off x="1143000" y="2640780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Malgun Gothic"/>
              <a:buNone/>
            </a:pP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1.  </a:t>
            </a:r>
            <a:r>
              <a:rPr lang="ko-KR" altLang="en-US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개 발 목 적</a:t>
            </a:r>
            <a:endParaRPr lang="en-US" sz="6000" b="1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90" name="Google Shape;76;p15"/>
          <p:cNvSpPr txBox="1">
            <a:spLocks/>
          </p:cNvSpPr>
          <p:nvPr/>
        </p:nvSpPr>
        <p:spPr>
          <a:xfrm>
            <a:off x="1093471" y="4457700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3. Environments</a:t>
            </a:r>
            <a:endParaRPr lang="en-US" altLang="ko-KR" sz="6000" b="1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91" name="Google Shape;76;p15"/>
          <p:cNvSpPr txBox="1">
            <a:spLocks/>
          </p:cNvSpPr>
          <p:nvPr/>
        </p:nvSpPr>
        <p:spPr>
          <a:xfrm>
            <a:off x="1093471" y="7010628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6000" b="1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5</a:t>
            </a: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 Data-Structure</a:t>
            </a:r>
            <a:endParaRPr lang="en-US" altLang="ko-KR" sz="6000" b="1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92" name="Google Shape;76;p15"/>
          <p:cNvSpPr txBox="1">
            <a:spLocks/>
          </p:cNvSpPr>
          <p:nvPr/>
        </p:nvSpPr>
        <p:spPr>
          <a:xfrm>
            <a:off x="1093471" y="7848828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6. Work-Part</a:t>
            </a:r>
            <a:endParaRPr lang="en-US" altLang="ko-KR" sz="6000" b="1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200" y="-114300"/>
            <a:ext cx="4601041" cy="10546754"/>
            <a:chOff x="-76200" y="-100894"/>
            <a:chExt cx="4601041" cy="10546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25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76200" y="-100894"/>
              <a:ext cx="4601041" cy="10546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857" y="5994497"/>
            <a:ext cx="3680721" cy="1745139"/>
            <a:chOff x="943857" y="5994497"/>
            <a:chExt cx="3680721" cy="17451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857" y="5994497"/>
              <a:ext cx="3680721" cy="1745139"/>
            </a:xfrm>
            <a:prstGeom prst="rect">
              <a:avLst/>
            </a:prstGeom>
          </p:spPr>
        </p:pic>
      </p:grpSp>
      <p:sp>
        <p:nvSpPr>
          <p:cNvPr id="31" name="Google Shape;76;p15"/>
          <p:cNvSpPr txBox="1">
            <a:spLocks/>
          </p:cNvSpPr>
          <p:nvPr/>
        </p:nvSpPr>
        <p:spPr>
          <a:xfrm>
            <a:off x="1143000" y="2640780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Malgun Gothic"/>
              <a:buNone/>
            </a:pP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1.  </a:t>
            </a:r>
            <a:r>
              <a:rPr lang="ko-KR" altLang="en-US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개 발 목 적</a:t>
            </a:r>
            <a:endParaRPr lang="en-US" sz="6000" b="1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5" name="Google Shape;76;p15"/>
          <p:cNvSpPr txBox="1">
            <a:spLocks/>
          </p:cNvSpPr>
          <p:nvPr/>
        </p:nvSpPr>
        <p:spPr>
          <a:xfrm>
            <a:off x="1093471" y="3581628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6000" b="1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2</a:t>
            </a: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en-US" altLang="ko-KR" sz="6000" b="1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 o n T e n t</a:t>
            </a:r>
          </a:p>
        </p:txBody>
      </p:sp>
      <p:sp>
        <p:nvSpPr>
          <p:cNvPr id="36" name="Google Shape;76;p15"/>
          <p:cNvSpPr txBox="1">
            <a:spLocks/>
          </p:cNvSpPr>
          <p:nvPr/>
        </p:nvSpPr>
        <p:spPr>
          <a:xfrm>
            <a:off x="1093471" y="4457700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3. Environments</a:t>
            </a:r>
            <a:endParaRPr lang="en-US" altLang="ko-KR" sz="6000" b="1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7" name="Google Shape;76;p15"/>
          <p:cNvSpPr txBox="1">
            <a:spLocks/>
          </p:cNvSpPr>
          <p:nvPr/>
        </p:nvSpPr>
        <p:spPr>
          <a:xfrm>
            <a:off x="1169671" y="6705828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3500" b="1" dirty="0" smtClean="0">
                <a:solidFill>
                  <a:schemeClr val="accent5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5. </a:t>
            </a:r>
            <a:r>
              <a:rPr lang="en-US" altLang="ko-KR" sz="3500" dirty="0" smtClean="0">
                <a:solidFill>
                  <a:schemeClr val="accent5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Data-Structure</a:t>
            </a:r>
            <a:endParaRPr lang="en-US" altLang="ko-KR" sz="3500" dirty="0">
              <a:solidFill>
                <a:schemeClr val="accent5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8" name="Google Shape;76;p15"/>
          <p:cNvSpPr txBox="1">
            <a:spLocks/>
          </p:cNvSpPr>
          <p:nvPr/>
        </p:nvSpPr>
        <p:spPr>
          <a:xfrm>
            <a:off x="1143000" y="5372100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6000" b="1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4</a:t>
            </a: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 Page-tree</a:t>
            </a:r>
            <a:endParaRPr lang="en-US" altLang="ko-KR" sz="6000" b="1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10" y="486858"/>
            <a:ext cx="2601210" cy="96586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038" y="442737"/>
            <a:ext cx="1997340" cy="378068"/>
          </a:xfrm>
          <a:prstGeom prst="rect">
            <a:avLst/>
          </a:prstGeom>
        </p:spPr>
      </p:pic>
      <p:pic>
        <p:nvPicPr>
          <p:cNvPr id="4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89003"/>
            <a:ext cx="1907284" cy="257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0" y="1485900"/>
            <a:ext cx="1907283" cy="15962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489004"/>
            <a:ext cx="1907284" cy="127419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1489003"/>
            <a:ext cx="1907284" cy="1608837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3467100"/>
            <a:ext cx="1907284" cy="1020692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7810500"/>
            <a:ext cx="1907284" cy="1139897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117" y="4838700"/>
            <a:ext cx="1907283" cy="116996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362700"/>
            <a:ext cx="1907285" cy="1013245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086100"/>
            <a:ext cx="1907283" cy="2507384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524" y="1333500"/>
            <a:ext cx="3860276" cy="8534400"/>
          </a:xfrm>
          <a:prstGeom prst="rect">
            <a:avLst/>
          </a:prstGeom>
        </p:spPr>
      </p:pic>
      <p:pic>
        <p:nvPicPr>
          <p:cNvPr id="53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940537" y="482096"/>
            <a:ext cx="1224680" cy="33394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110867" y="442737"/>
            <a:ext cx="600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05</a:t>
            </a:r>
            <a:endParaRPr lang="ko-KR" altLang="en-US" sz="1500" dirty="0">
              <a:solidFill>
                <a:schemeClr val="accent2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6" name="Google Shape;76;p15"/>
          <p:cNvSpPr txBox="1">
            <a:spLocks/>
          </p:cNvSpPr>
          <p:nvPr/>
        </p:nvSpPr>
        <p:spPr>
          <a:xfrm>
            <a:off x="1143000" y="7962900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6. Work-Part</a:t>
            </a:r>
            <a:endParaRPr lang="en-US" altLang="ko-KR" sz="6000" b="1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200" y="-114300"/>
            <a:ext cx="4601041" cy="10546754"/>
            <a:chOff x="-90759" y="-100894"/>
            <a:chExt cx="4601041" cy="10546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25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90759" y="-100894"/>
              <a:ext cx="4601041" cy="10546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4810" y="6743700"/>
            <a:ext cx="3680721" cy="1745139"/>
            <a:chOff x="943857" y="5994497"/>
            <a:chExt cx="3680721" cy="17451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857" y="5994497"/>
              <a:ext cx="3680721" cy="1745139"/>
            </a:xfrm>
            <a:prstGeom prst="rect">
              <a:avLst/>
            </a:prstGeom>
          </p:spPr>
        </p:pic>
      </p:grpSp>
      <p:sp>
        <p:nvSpPr>
          <p:cNvPr id="31" name="Google Shape;76;p15"/>
          <p:cNvSpPr txBox="1">
            <a:spLocks/>
          </p:cNvSpPr>
          <p:nvPr/>
        </p:nvSpPr>
        <p:spPr>
          <a:xfrm>
            <a:off x="1143000" y="2640780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Malgun Gothic"/>
              <a:buNone/>
            </a:pP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1.  </a:t>
            </a:r>
            <a:r>
              <a:rPr lang="ko-KR" altLang="en-US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개 발 목 적</a:t>
            </a:r>
            <a:endParaRPr lang="en-US" sz="6000" b="1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5" name="Google Shape;76;p15"/>
          <p:cNvSpPr txBox="1">
            <a:spLocks/>
          </p:cNvSpPr>
          <p:nvPr/>
        </p:nvSpPr>
        <p:spPr>
          <a:xfrm>
            <a:off x="1093471" y="3581628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6000" b="1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2</a:t>
            </a: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en-US" altLang="ko-KR" sz="6000" b="1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 o n T e n t</a:t>
            </a:r>
          </a:p>
        </p:txBody>
      </p:sp>
      <p:sp>
        <p:nvSpPr>
          <p:cNvPr id="36" name="Google Shape;76;p15"/>
          <p:cNvSpPr txBox="1">
            <a:spLocks/>
          </p:cNvSpPr>
          <p:nvPr/>
        </p:nvSpPr>
        <p:spPr>
          <a:xfrm>
            <a:off x="1093471" y="4457700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3. Environments</a:t>
            </a:r>
            <a:endParaRPr lang="en-US" altLang="ko-KR" sz="6000" b="1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7" name="Google Shape;76;p15"/>
          <p:cNvSpPr txBox="1">
            <a:spLocks/>
          </p:cNvSpPr>
          <p:nvPr/>
        </p:nvSpPr>
        <p:spPr>
          <a:xfrm>
            <a:off x="1112520" y="7429500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3500" b="1" dirty="0">
                <a:solidFill>
                  <a:schemeClr val="accent5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6</a:t>
            </a:r>
            <a:r>
              <a:rPr lang="en-US" altLang="ko-KR" sz="3500" b="1" dirty="0" smtClean="0">
                <a:solidFill>
                  <a:schemeClr val="accent5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en-US" altLang="ko-KR" sz="3500" dirty="0" smtClean="0">
                <a:solidFill>
                  <a:schemeClr val="accent5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Work-Part</a:t>
            </a:r>
            <a:endParaRPr lang="en-US" altLang="ko-KR" sz="3500" dirty="0">
              <a:solidFill>
                <a:schemeClr val="accent5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8" name="Google Shape;76;p15"/>
          <p:cNvSpPr txBox="1">
            <a:spLocks/>
          </p:cNvSpPr>
          <p:nvPr/>
        </p:nvSpPr>
        <p:spPr>
          <a:xfrm>
            <a:off x="1143000" y="5372100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6000" b="1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4</a:t>
            </a: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 Page-tree</a:t>
            </a:r>
            <a:endParaRPr lang="en-US" altLang="ko-KR" sz="6000" b="1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10" y="486858"/>
            <a:ext cx="2601210" cy="96586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038" y="442737"/>
            <a:ext cx="1997340" cy="378068"/>
          </a:xfrm>
          <a:prstGeom prst="rect">
            <a:avLst/>
          </a:prstGeom>
        </p:spPr>
      </p:pic>
      <p:pic>
        <p:nvPicPr>
          <p:cNvPr id="53" name="Object 2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0537" y="482096"/>
            <a:ext cx="1224680" cy="33394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110867" y="442737"/>
            <a:ext cx="600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06</a:t>
            </a:r>
            <a:endParaRPr lang="ko-KR" altLang="en-US" sz="1500" dirty="0">
              <a:solidFill>
                <a:schemeClr val="accent2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Google Shape;76;p15"/>
          <p:cNvSpPr txBox="1">
            <a:spLocks/>
          </p:cNvSpPr>
          <p:nvPr/>
        </p:nvSpPr>
        <p:spPr>
          <a:xfrm>
            <a:off x="1143000" y="6172428"/>
            <a:ext cx="3402329" cy="418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ko-KR" sz="6000" b="1" dirty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5</a:t>
            </a:r>
            <a:r>
              <a:rPr lang="en-US" altLang="ko-KR" sz="6000" b="1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 Data-Structure</a:t>
            </a:r>
            <a:endParaRPr lang="en-US" altLang="ko-KR" sz="6000" b="1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472" y="5759447"/>
            <a:ext cx="2007151" cy="197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522" y="8037994"/>
            <a:ext cx="1919101" cy="190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472" y="1079941"/>
            <a:ext cx="1939465" cy="202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3390901"/>
            <a:ext cx="2062022" cy="205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8001000" y="1021311"/>
            <a:ext cx="7543800" cy="1828905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8001000" y="3509677"/>
            <a:ext cx="7607038" cy="18624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001000" y="8191500"/>
            <a:ext cx="7607038" cy="18624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001000" y="5844397"/>
            <a:ext cx="7607038" cy="18624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5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53319" y="4974342"/>
            <a:ext cx="18943767" cy="10517107"/>
            <a:chOff x="-353319" y="4974342"/>
            <a:chExt cx="18943767" cy="105171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53319" y="4974342"/>
              <a:ext cx="18943767" cy="105171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77611" y="-4310939"/>
            <a:ext cx="18943767" cy="11993384"/>
            <a:chOff x="-377611" y="-4310939"/>
            <a:chExt cx="18943767" cy="119933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377611" y="-4310939"/>
              <a:ext cx="18943767" cy="119933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14267" y="3428282"/>
            <a:ext cx="8462842" cy="1866024"/>
            <a:chOff x="4814267" y="3428282"/>
            <a:chExt cx="8462842" cy="18660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4336" y="3228351"/>
              <a:ext cx="8694303" cy="2249225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2892746" y="3823337"/>
              <a:ext cx="384363" cy="383978"/>
              <a:chOff x="12892746" y="3823337"/>
              <a:chExt cx="384363" cy="38397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892746" y="3823337"/>
                <a:ext cx="384363" cy="383978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8053342" y="6422075"/>
            <a:ext cx="1984691" cy="24292"/>
            <a:chOff x="8053342" y="6422075"/>
            <a:chExt cx="1984691" cy="2429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053342" y="6422075"/>
              <a:ext cx="1984691" cy="24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44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340</Words>
  <Application>Microsoft Office PowerPoint</Application>
  <PresentationFormat>사용자 지정</PresentationFormat>
  <Paragraphs>88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WAYG</dc:title>
  <dc:creator>officegen</dc:creator>
  <cp:lastModifiedBy>고재현</cp:lastModifiedBy>
  <cp:revision>12</cp:revision>
  <dcterms:created xsi:type="dcterms:W3CDTF">2022-04-14T11:20:23Z</dcterms:created>
  <dcterms:modified xsi:type="dcterms:W3CDTF">2022-04-14T04:11:09Z</dcterms:modified>
</cp:coreProperties>
</file>