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3" r:id="rId4"/>
    <p:sldId id="269" r:id="rId5"/>
    <p:sldId id="271" r:id="rId6"/>
    <p:sldId id="270"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85" d="100"/>
          <a:sy n="85" d="100"/>
        </p:scale>
        <p:origin x="10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05B69-5B37-458E-9FF3-318DC60543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80C975-25FC-4D0A-9ABE-BFBA94A6A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A40612-863F-4809-9E26-D9175AE2699F}"/>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5" name="Footer Placeholder 4">
            <a:extLst>
              <a:ext uri="{FF2B5EF4-FFF2-40B4-BE49-F238E27FC236}">
                <a16:creationId xmlns:a16="http://schemas.microsoft.com/office/drawing/2014/main" id="{3439A1D4-7C85-4972-86F1-709CBDDC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FA268F-624D-4FEE-90B6-FA2A9F681726}"/>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42996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5F01-8024-4181-AE22-E8AFFB86EE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C5388-B453-4EAB-B0A7-821427D508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6A241-90E1-45EF-A5C2-05DE51605D09}"/>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5" name="Footer Placeholder 4">
            <a:extLst>
              <a:ext uri="{FF2B5EF4-FFF2-40B4-BE49-F238E27FC236}">
                <a16:creationId xmlns:a16="http://schemas.microsoft.com/office/drawing/2014/main" id="{207C83F5-55A4-41E3-A8AF-61B9FFDC24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838D6-4325-4DE6-BE13-C7D83B7414EA}"/>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410596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8C75B7-0948-40E1-A1DB-F1D85AA03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9A008A-D547-499E-9FDD-62A93A17A3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61A93-BF21-41E4-8A65-3426B7F6A1C9}"/>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5" name="Footer Placeholder 4">
            <a:extLst>
              <a:ext uri="{FF2B5EF4-FFF2-40B4-BE49-F238E27FC236}">
                <a16:creationId xmlns:a16="http://schemas.microsoft.com/office/drawing/2014/main" id="{AF83FC7C-CDBD-4427-969E-A900099A7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0AE9B-C895-4FD9-8B7A-AB8D366C988E}"/>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1546564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0B526-693E-4B59-8211-4BDFE30FD4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9B3A17-685D-4847-B362-F5844F0F0E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4890B-E8AC-4446-A769-FF00F579928F}"/>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5" name="Footer Placeholder 4">
            <a:extLst>
              <a:ext uri="{FF2B5EF4-FFF2-40B4-BE49-F238E27FC236}">
                <a16:creationId xmlns:a16="http://schemas.microsoft.com/office/drawing/2014/main" id="{1B7DF1E5-F717-4058-979F-60C7280CE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EE7F1-48D0-486B-8955-6F90A454C257}"/>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80967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4E6E-FFBD-4CF6-85B0-5ED6D73FB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ED2E66-9896-4984-AEB8-15F98D5971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23D1A8-65C6-41CA-8A13-FC26FCD3610B}"/>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5" name="Footer Placeholder 4">
            <a:extLst>
              <a:ext uri="{FF2B5EF4-FFF2-40B4-BE49-F238E27FC236}">
                <a16:creationId xmlns:a16="http://schemas.microsoft.com/office/drawing/2014/main" id="{036921D6-7E25-48B5-B7B5-9C2C2B2F1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E4B81-F575-453B-ADC0-F66AA344A343}"/>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147196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7B776-24CA-47EF-9670-8C57F8E6C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25AAF8-9CF9-491D-A8CA-D2913A75C5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2DA886-E5F4-4F47-8B14-4B8CDC9887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C497F0-3372-4038-BFC4-D717E58D255A}"/>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6" name="Footer Placeholder 5">
            <a:extLst>
              <a:ext uri="{FF2B5EF4-FFF2-40B4-BE49-F238E27FC236}">
                <a16:creationId xmlns:a16="http://schemas.microsoft.com/office/drawing/2014/main" id="{19024360-159B-4475-BBA8-94A92639A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DC1CF-3DFF-4956-A4E0-03335AB21DCA}"/>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514655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273BF-581E-4CB3-B172-C598644AE3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5744A8-06E0-4BCD-A733-499B31655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AEC14-76AC-4518-A0F3-0FDD5E07B7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B3479-688C-40FE-BF33-07DD6D07B1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6148A-661A-4EA8-A0F5-FD2805A17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536FB7-908B-419D-89AA-89C05EF15788}"/>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8" name="Footer Placeholder 7">
            <a:extLst>
              <a:ext uri="{FF2B5EF4-FFF2-40B4-BE49-F238E27FC236}">
                <a16:creationId xmlns:a16="http://schemas.microsoft.com/office/drawing/2014/main" id="{5C3D57E2-9073-40CC-8220-C366123D10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D21EBA-262C-42D1-BB6D-48219CEAF753}"/>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466778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0AD6-5965-40B0-AA8B-A01E286A9C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89B8B6-430A-4EDB-98DD-A939D7C5F4D5}"/>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4" name="Footer Placeholder 3">
            <a:extLst>
              <a:ext uri="{FF2B5EF4-FFF2-40B4-BE49-F238E27FC236}">
                <a16:creationId xmlns:a16="http://schemas.microsoft.com/office/drawing/2014/main" id="{1F90281F-CE0F-4D74-AA9C-E2DE851702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15DD28-ECAC-49D0-BA19-9F5068C1CC89}"/>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139762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F5876-0A48-454C-B77F-BD95884B4571}"/>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3" name="Footer Placeholder 2">
            <a:extLst>
              <a:ext uri="{FF2B5EF4-FFF2-40B4-BE49-F238E27FC236}">
                <a16:creationId xmlns:a16="http://schemas.microsoft.com/office/drawing/2014/main" id="{E9D820F3-F12E-49A4-9D7E-D61DF12F26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BA29D9-6EDA-4E92-9A89-46D2EE48E8E3}"/>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2541048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719F0-DBC8-462F-862C-A29871230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1D0818-228C-4D42-802F-83B5D8C27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70440F-2EA8-494F-A0DF-026D5888BC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C6E4E3-5ACC-4963-B4FF-9A45FC7540E7}"/>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6" name="Footer Placeholder 5">
            <a:extLst>
              <a:ext uri="{FF2B5EF4-FFF2-40B4-BE49-F238E27FC236}">
                <a16:creationId xmlns:a16="http://schemas.microsoft.com/office/drawing/2014/main" id="{A44EB65B-53B2-4FE4-9147-635537A977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ABE7FF-1EF3-4C77-86EC-37BD785B17A8}"/>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3762669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3A20-5831-4458-8AED-9B3CA174C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840DCD-E2A9-48CC-8182-1A06729FD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01842-7B4D-441D-A588-32C429AC6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D34D33-B39A-4593-803B-C7DD7037602B}"/>
              </a:ext>
            </a:extLst>
          </p:cNvPr>
          <p:cNvSpPr>
            <a:spLocks noGrp="1"/>
          </p:cNvSpPr>
          <p:nvPr>
            <p:ph type="dt" sz="half" idx="10"/>
          </p:nvPr>
        </p:nvSpPr>
        <p:spPr/>
        <p:txBody>
          <a:bodyPr/>
          <a:lstStyle/>
          <a:p>
            <a:fld id="{FC58DFE9-8D2D-42F5-B599-C06622FDC825}" type="datetimeFigureOut">
              <a:rPr lang="en-US" smtClean="0"/>
              <a:t>2/2/2021</a:t>
            </a:fld>
            <a:endParaRPr lang="en-US"/>
          </a:p>
        </p:txBody>
      </p:sp>
      <p:sp>
        <p:nvSpPr>
          <p:cNvPr id="6" name="Footer Placeholder 5">
            <a:extLst>
              <a:ext uri="{FF2B5EF4-FFF2-40B4-BE49-F238E27FC236}">
                <a16:creationId xmlns:a16="http://schemas.microsoft.com/office/drawing/2014/main" id="{3B94C011-C5B6-4DC6-9F2B-FDBB812D1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52D48-A54E-4405-AF50-5979F59FFDD1}"/>
              </a:ext>
            </a:extLst>
          </p:cNvPr>
          <p:cNvSpPr>
            <a:spLocks noGrp="1"/>
          </p:cNvSpPr>
          <p:nvPr>
            <p:ph type="sldNum" sz="quarter" idx="12"/>
          </p:nvPr>
        </p:nvSpPr>
        <p:spPr/>
        <p:txBody>
          <a:bodyPr/>
          <a:lstStyle/>
          <a:p>
            <a:fld id="{AB7C82CA-0FFD-4020-8635-577301D14EE9}" type="slidenum">
              <a:rPr lang="en-US" smtClean="0"/>
              <a:t>‹#›</a:t>
            </a:fld>
            <a:endParaRPr lang="en-US"/>
          </a:p>
        </p:txBody>
      </p:sp>
    </p:spTree>
    <p:extLst>
      <p:ext uri="{BB962C8B-B14F-4D97-AF65-F5344CB8AC3E}">
        <p14:creationId xmlns:p14="http://schemas.microsoft.com/office/powerpoint/2010/main" val="141657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37C01-8886-4599-B60C-FB322308A5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B26C9-33DB-4EA1-9274-196AC129D7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13F2B0-5F77-42E0-8BC3-251EBB040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8DFE9-8D2D-42F5-B599-C06622FDC825}" type="datetimeFigureOut">
              <a:rPr lang="en-US" smtClean="0"/>
              <a:t>2/2/2021</a:t>
            </a:fld>
            <a:endParaRPr lang="en-US"/>
          </a:p>
        </p:txBody>
      </p:sp>
      <p:sp>
        <p:nvSpPr>
          <p:cNvPr id="5" name="Footer Placeholder 4">
            <a:extLst>
              <a:ext uri="{FF2B5EF4-FFF2-40B4-BE49-F238E27FC236}">
                <a16:creationId xmlns:a16="http://schemas.microsoft.com/office/drawing/2014/main" id="{D224C9F5-483C-4C1D-9BF0-8E3A8A16D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5A6852-0270-4F62-845E-136F3D33D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C82CA-0FFD-4020-8635-577301D14EE9}" type="slidenum">
              <a:rPr lang="en-US" smtClean="0"/>
              <a:t>‹#›</a:t>
            </a:fld>
            <a:endParaRPr lang="en-US"/>
          </a:p>
        </p:txBody>
      </p:sp>
    </p:spTree>
    <p:extLst>
      <p:ext uri="{BB962C8B-B14F-4D97-AF65-F5344CB8AC3E}">
        <p14:creationId xmlns:p14="http://schemas.microsoft.com/office/powerpoint/2010/main" val="2958997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F8CCB0-6904-4183-8580-5A24C9A218B6}"/>
              </a:ext>
            </a:extLst>
          </p:cNvPr>
          <p:cNvPicPr>
            <a:picLocks noChangeAspect="1"/>
          </p:cNvPicPr>
          <p:nvPr/>
        </p:nvPicPr>
        <p:blipFill rotWithShape="1">
          <a:blip r:embed="rId2"/>
          <a:srcRect l="311" t="7488" r="1629" b="64749"/>
          <a:stretch/>
        </p:blipFill>
        <p:spPr>
          <a:xfrm>
            <a:off x="1357137" y="18554"/>
            <a:ext cx="9844649" cy="2633055"/>
          </a:xfrm>
          <a:prstGeom prst="rect">
            <a:avLst/>
          </a:prstGeom>
        </p:spPr>
      </p:pic>
      <p:sp>
        <p:nvSpPr>
          <p:cNvPr id="33" name="Rectangle 32">
            <a:extLst>
              <a:ext uri="{FF2B5EF4-FFF2-40B4-BE49-F238E27FC236}">
                <a16:creationId xmlns:a16="http://schemas.microsoft.com/office/drawing/2014/main" id="{A9EF4A72-795E-4677-8D4C-A1A35920DA5B}"/>
              </a:ext>
            </a:extLst>
          </p:cNvPr>
          <p:cNvSpPr/>
          <p:nvPr/>
        </p:nvSpPr>
        <p:spPr>
          <a:xfrm>
            <a:off x="9213196" y="1106311"/>
            <a:ext cx="1466090" cy="4633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E4EC8A5-3936-4866-B9FB-D17081D0E623}"/>
              </a:ext>
            </a:extLst>
          </p:cNvPr>
          <p:cNvSpPr/>
          <p:nvPr/>
        </p:nvSpPr>
        <p:spPr>
          <a:xfrm>
            <a:off x="7670880" y="1989293"/>
            <a:ext cx="3242308" cy="372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2C1BC28-0C6B-4A10-BA0B-D6F21F3AC0C4}"/>
              </a:ext>
            </a:extLst>
          </p:cNvPr>
          <p:cNvSpPr txBox="1"/>
          <p:nvPr/>
        </p:nvSpPr>
        <p:spPr>
          <a:xfrm>
            <a:off x="5468179" y="4171810"/>
            <a:ext cx="3207929"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Immune &amp; Inflammatory Disease</a:t>
            </a:r>
          </a:p>
        </p:txBody>
      </p:sp>
      <p:sp>
        <p:nvSpPr>
          <p:cNvPr id="9" name="TextBox 8">
            <a:extLst>
              <a:ext uri="{FF2B5EF4-FFF2-40B4-BE49-F238E27FC236}">
                <a16:creationId xmlns:a16="http://schemas.microsoft.com/office/drawing/2014/main" id="{BF7D7C74-42CB-4C5A-849F-893872A5478D}"/>
              </a:ext>
            </a:extLst>
          </p:cNvPr>
          <p:cNvSpPr txBox="1"/>
          <p:nvPr/>
        </p:nvSpPr>
        <p:spPr>
          <a:xfrm>
            <a:off x="975211" y="5714082"/>
            <a:ext cx="2074607"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Respiratory Disease</a:t>
            </a:r>
          </a:p>
        </p:txBody>
      </p:sp>
      <p:sp>
        <p:nvSpPr>
          <p:cNvPr id="10" name="TextBox 9">
            <a:extLst>
              <a:ext uri="{FF2B5EF4-FFF2-40B4-BE49-F238E27FC236}">
                <a16:creationId xmlns:a16="http://schemas.microsoft.com/office/drawing/2014/main" id="{2F8EC1D6-CA62-49A5-AFD5-9A22C521D154}"/>
              </a:ext>
            </a:extLst>
          </p:cNvPr>
          <p:cNvSpPr txBox="1"/>
          <p:nvPr/>
        </p:nvSpPr>
        <p:spPr>
          <a:xfrm>
            <a:off x="993573" y="4145424"/>
            <a:ext cx="2164375"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Hematologic Disease</a:t>
            </a:r>
          </a:p>
        </p:txBody>
      </p:sp>
      <p:sp>
        <p:nvSpPr>
          <p:cNvPr id="11" name="TextBox 10">
            <a:extLst>
              <a:ext uri="{FF2B5EF4-FFF2-40B4-BE49-F238E27FC236}">
                <a16:creationId xmlns:a16="http://schemas.microsoft.com/office/drawing/2014/main" id="{0ADC3AB3-5364-4052-952F-BF566B80448B}"/>
              </a:ext>
            </a:extLst>
          </p:cNvPr>
          <p:cNvSpPr txBox="1"/>
          <p:nvPr/>
        </p:nvSpPr>
        <p:spPr>
          <a:xfrm>
            <a:off x="5488033" y="5194198"/>
            <a:ext cx="1560042"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Renal Disease</a:t>
            </a:r>
          </a:p>
        </p:txBody>
      </p:sp>
      <p:sp>
        <p:nvSpPr>
          <p:cNvPr id="12" name="TextBox 11">
            <a:extLst>
              <a:ext uri="{FF2B5EF4-FFF2-40B4-BE49-F238E27FC236}">
                <a16:creationId xmlns:a16="http://schemas.microsoft.com/office/drawing/2014/main" id="{06B94963-735A-456A-823F-C794987CE8B3}"/>
              </a:ext>
            </a:extLst>
          </p:cNvPr>
          <p:cNvSpPr txBox="1"/>
          <p:nvPr/>
        </p:nvSpPr>
        <p:spPr>
          <a:xfrm>
            <a:off x="5514680" y="4678229"/>
            <a:ext cx="2162772"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Neurological Disease</a:t>
            </a:r>
          </a:p>
        </p:txBody>
      </p:sp>
      <p:sp>
        <p:nvSpPr>
          <p:cNvPr id="13" name="TextBox 12">
            <a:extLst>
              <a:ext uri="{FF2B5EF4-FFF2-40B4-BE49-F238E27FC236}">
                <a16:creationId xmlns:a16="http://schemas.microsoft.com/office/drawing/2014/main" id="{2CD4DD32-6D97-44F8-BC2F-6FF31A783188}"/>
              </a:ext>
            </a:extLst>
          </p:cNvPr>
          <p:cNvSpPr txBox="1"/>
          <p:nvPr/>
        </p:nvSpPr>
        <p:spPr>
          <a:xfrm>
            <a:off x="962486" y="5178826"/>
            <a:ext cx="3001143"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Obesity &amp; Metabolic Syndrome</a:t>
            </a:r>
          </a:p>
        </p:txBody>
      </p:sp>
      <p:sp>
        <p:nvSpPr>
          <p:cNvPr id="14" name="TextBox 13">
            <a:extLst>
              <a:ext uri="{FF2B5EF4-FFF2-40B4-BE49-F238E27FC236}">
                <a16:creationId xmlns:a16="http://schemas.microsoft.com/office/drawing/2014/main" id="{05D156D3-7C63-4E88-9827-5481B8824A99}"/>
              </a:ext>
            </a:extLst>
          </p:cNvPr>
          <p:cNvSpPr txBox="1"/>
          <p:nvPr/>
        </p:nvSpPr>
        <p:spPr>
          <a:xfrm>
            <a:off x="5483949" y="5691118"/>
            <a:ext cx="2406428"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Sensory Organ Disease</a:t>
            </a:r>
          </a:p>
        </p:txBody>
      </p:sp>
      <p:sp>
        <p:nvSpPr>
          <p:cNvPr id="15" name="TextBox 14">
            <a:extLst>
              <a:ext uri="{FF2B5EF4-FFF2-40B4-BE49-F238E27FC236}">
                <a16:creationId xmlns:a16="http://schemas.microsoft.com/office/drawing/2014/main" id="{CE37646A-422F-4C4F-89CB-3EB3EFABC309}"/>
              </a:ext>
            </a:extLst>
          </p:cNvPr>
          <p:cNvSpPr txBox="1"/>
          <p:nvPr/>
        </p:nvSpPr>
        <p:spPr>
          <a:xfrm>
            <a:off x="5495243" y="3137695"/>
            <a:ext cx="1130438"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COVID-19</a:t>
            </a:r>
          </a:p>
        </p:txBody>
      </p:sp>
      <p:sp>
        <p:nvSpPr>
          <p:cNvPr id="16" name="TextBox 15">
            <a:extLst>
              <a:ext uri="{FF2B5EF4-FFF2-40B4-BE49-F238E27FC236}">
                <a16:creationId xmlns:a16="http://schemas.microsoft.com/office/drawing/2014/main" id="{EB56A074-4CE7-4C5B-A66D-3EFD31D8A702}"/>
              </a:ext>
            </a:extLst>
          </p:cNvPr>
          <p:cNvSpPr txBox="1"/>
          <p:nvPr/>
        </p:nvSpPr>
        <p:spPr>
          <a:xfrm>
            <a:off x="981506" y="2622773"/>
            <a:ext cx="2927276"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Aging &amp; Age-Related Disease</a:t>
            </a:r>
          </a:p>
        </p:txBody>
      </p:sp>
      <p:sp>
        <p:nvSpPr>
          <p:cNvPr id="17" name="TextBox 16">
            <a:extLst>
              <a:ext uri="{FF2B5EF4-FFF2-40B4-BE49-F238E27FC236}">
                <a16:creationId xmlns:a16="http://schemas.microsoft.com/office/drawing/2014/main" id="{A57B78D6-F6D5-477D-BCBF-1F29BEFFF1FF}"/>
              </a:ext>
            </a:extLst>
          </p:cNvPr>
          <p:cNvSpPr txBox="1"/>
          <p:nvPr/>
        </p:nvSpPr>
        <p:spPr>
          <a:xfrm>
            <a:off x="976548" y="3150205"/>
            <a:ext cx="2392001"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Cardiovascular Disease</a:t>
            </a:r>
          </a:p>
        </p:txBody>
      </p:sp>
      <p:sp>
        <p:nvSpPr>
          <p:cNvPr id="18" name="TextBox 17">
            <a:extLst>
              <a:ext uri="{FF2B5EF4-FFF2-40B4-BE49-F238E27FC236}">
                <a16:creationId xmlns:a16="http://schemas.microsoft.com/office/drawing/2014/main" id="{19B241E2-69A5-4E81-84BC-059DA15F7117}"/>
              </a:ext>
            </a:extLst>
          </p:cNvPr>
          <p:cNvSpPr txBox="1"/>
          <p:nvPr/>
        </p:nvSpPr>
        <p:spPr>
          <a:xfrm>
            <a:off x="994032" y="3647902"/>
            <a:ext cx="2392001"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Developmental Disease</a:t>
            </a:r>
          </a:p>
        </p:txBody>
      </p:sp>
      <p:sp>
        <p:nvSpPr>
          <p:cNvPr id="19" name="TextBox 18">
            <a:extLst>
              <a:ext uri="{FF2B5EF4-FFF2-40B4-BE49-F238E27FC236}">
                <a16:creationId xmlns:a16="http://schemas.microsoft.com/office/drawing/2014/main" id="{2945630A-6F72-4032-AC79-2BCC14A544B2}"/>
              </a:ext>
            </a:extLst>
          </p:cNvPr>
          <p:cNvSpPr txBox="1"/>
          <p:nvPr/>
        </p:nvSpPr>
        <p:spPr>
          <a:xfrm>
            <a:off x="5468179" y="2622773"/>
            <a:ext cx="2848857"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Cancer &amp; Neoplastic Disease</a:t>
            </a:r>
          </a:p>
        </p:txBody>
      </p:sp>
      <p:sp>
        <p:nvSpPr>
          <p:cNvPr id="20" name="TextBox 19">
            <a:extLst>
              <a:ext uri="{FF2B5EF4-FFF2-40B4-BE49-F238E27FC236}">
                <a16:creationId xmlns:a16="http://schemas.microsoft.com/office/drawing/2014/main" id="{AD524478-2193-42D3-88A8-927A56753366}"/>
              </a:ext>
            </a:extLst>
          </p:cNvPr>
          <p:cNvSpPr txBox="1"/>
          <p:nvPr/>
        </p:nvSpPr>
        <p:spPr>
          <a:xfrm>
            <a:off x="5479468" y="3662249"/>
            <a:ext cx="992579"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Diabetes</a:t>
            </a:r>
          </a:p>
        </p:txBody>
      </p:sp>
      <p:pic>
        <p:nvPicPr>
          <p:cNvPr id="21" name="Picture 20">
            <a:extLst>
              <a:ext uri="{FF2B5EF4-FFF2-40B4-BE49-F238E27FC236}">
                <a16:creationId xmlns:a16="http://schemas.microsoft.com/office/drawing/2014/main" id="{41F0CCC9-BDA7-4FAA-9790-0D13405D28F2}"/>
              </a:ext>
            </a:extLst>
          </p:cNvPr>
          <p:cNvPicPr>
            <a:picLocks noChangeAspect="1"/>
          </p:cNvPicPr>
          <p:nvPr/>
        </p:nvPicPr>
        <p:blipFill rotWithShape="1">
          <a:blip r:embed="rId3"/>
          <a:srcRect r="82842" b="50703"/>
          <a:stretch/>
        </p:blipFill>
        <p:spPr>
          <a:xfrm>
            <a:off x="415535" y="2548622"/>
            <a:ext cx="506099" cy="486856"/>
          </a:xfrm>
          <a:prstGeom prst="rect">
            <a:avLst/>
          </a:prstGeom>
        </p:spPr>
      </p:pic>
      <p:pic>
        <p:nvPicPr>
          <p:cNvPr id="22" name="Picture 21">
            <a:extLst>
              <a:ext uri="{FF2B5EF4-FFF2-40B4-BE49-F238E27FC236}">
                <a16:creationId xmlns:a16="http://schemas.microsoft.com/office/drawing/2014/main" id="{894AB758-DE8F-429C-9AD8-B39DCC5A7BAA}"/>
              </a:ext>
            </a:extLst>
          </p:cNvPr>
          <p:cNvPicPr>
            <a:picLocks noChangeAspect="1"/>
          </p:cNvPicPr>
          <p:nvPr/>
        </p:nvPicPr>
        <p:blipFill rotWithShape="1">
          <a:blip r:embed="rId3"/>
          <a:srcRect l="1" t="49297" r="82867"/>
          <a:stretch/>
        </p:blipFill>
        <p:spPr>
          <a:xfrm>
            <a:off x="4953916" y="5125007"/>
            <a:ext cx="506099" cy="500745"/>
          </a:xfrm>
          <a:prstGeom prst="rect">
            <a:avLst/>
          </a:prstGeom>
        </p:spPr>
      </p:pic>
      <p:pic>
        <p:nvPicPr>
          <p:cNvPr id="23" name="Picture 22">
            <a:extLst>
              <a:ext uri="{FF2B5EF4-FFF2-40B4-BE49-F238E27FC236}">
                <a16:creationId xmlns:a16="http://schemas.microsoft.com/office/drawing/2014/main" id="{75B6C603-2FA3-454D-B782-DA107D5FABAF}"/>
              </a:ext>
            </a:extLst>
          </p:cNvPr>
          <p:cNvPicPr>
            <a:picLocks noChangeAspect="1"/>
          </p:cNvPicPr>
          <p:nvPr/>
        </p:nvPicPr>
        <p:blipFill rotWithShape="1">
          <a:blip r:embed="rId3"/>
          <a:srcRect l="17336" r="66208" b="51048"/>
          <a:stretch/>
        </p:blipFill>
        <p:spPr>
          <a:xfrm>
            <a:off x="4905416" y="2585198"/>
            <a:ext cx="485407" cy="483454"/>
          </a:xfrm>
          <a:prstGeom prst="rect">
            <a:avLst/>
          </a:prstGeom>
        </p:spPr>
      </p:pic>
      <p:pic>
        <p:nvPicPr>
          <p:cNvPr id="24" name="Picture 23">
            <a:extLst>
              <a:ext uri="{FF2B5EF4-FFF2-40B4-BE49-F238E27FC236}">
                <a16:creationId xmlns:a16="http://schemas.microsoft.com/office/drawing/2014/main" id="{2C448B8F-46DD-4884-9682-3A550640E7C0}"/>
              </a:ext>
            </a:extLst>
          </p:cNvPr>
          <p:cNvPicPr>
            <a:picLocks noChangeAspect="1"/>
          </p:cNvPicPr>
          <p:nvPr/>
        </p:nvPicPr>
        <p:blipFill rotWithShape="1">
          <a:blip r:embed="rId3"/>
          <a:srcRect l="33802" r="49656" b="50409"/>
          <a:stretch/>
        </p:blipFill>
        <p:spPr>
          <a:xfrm>
            <a:off x="445017" y="3074601"/>
            <a:ext cx="487906" cy="489762"/>
          </a:xfrm>
          <a:prstGeom prst="rect">
            <a:avLst/>
          </a:prstGeom>
        </p:spPr>
      </p:pic>
      <p:pic>
        <p:nvPicPr>
          <p:cNvPr id="25" name="Picture 24">
            <a:extLst>
              <a:ext uri="{FF2B5EF4-FFF2-40B4-BE49-F238E27FC236}">
                <a16:creationId xmlns:a16="http://schemas.microsoft.com/office/drawing/2014/main" id="{79D9932F-6BCB-43BF-9F8D-91AA7D3571D5}"/>
              </a:ext>
            </a:extLst>
          </p:cNvPr>
          <p:cNvPicPr>
            <a:picLocks noChangeAspect="1"/>
          </p:cNvPicPr>
          <p:nvPr/>
        </p:nvPicPr>
        <p:blipFill rotWithShape="1">
          <a:blip r:embed="rId4"/>
          <a:srcRect l="54689" t="28098" r="36062" b="51078"/>
          <a:stretch/>
        </p:blipFill>
        <p:spPr>
          <a:xfrm>
            <a:off x="459975" y="4116112"/>
            <a:ext cx="485407" cy="506926"/>
          </a:xfrm>
          <a:prstGeom prst="rect">
            <a:avLst/>
          </a:prstGeom>
        </p:spPr>
      </p:pic>
      <p:pic>
        <p:nvPicPr>
          <p:cNvPr id="26" name="Picture 25">
            <a:extLst>
              <a:ext uri="{FF2B5EF4-FFF2-40B4-BE49-F238E27FC236}">
                <a16:creationId xmlns:a16="http://schemas.microsoft.com/office/drawing/2014/main" id="{963FC502-3B0E-40D2-8492-EA590CE8B4D4}"/>
              </a:ext>
            </a:extLst>
          </p:cNvPr>
          <p:cNvPicPr>
            <a:picLocks noChangeAspect="1"/>
          </p:cNvPicPr>
          <p:nvPr/>
        </p:nvPicPr>
        <p:blipFill rotWithShape="1">
          <a:blip r:embed="rId5"/>
          <a:srcRect l="58540" t="69985" r="4445" b="3970"/>
          <a:stretch/>
        </p:blipFill>
        <p:spPr>
          <a:xfrm>
            <a:off x="4961136" y="5605496"/>
            <a:ext cx="547922" cy="544754"/>
          </a:xfrm>
          <a:prstGeom prst="rect">
            <a:avLst/>
          </a:prstGeom>
        </p:spPr>
      </p:pic>
      <p:pic>
        <p:nvPicPr>
          <p:cNvPr id="27" name="Picture 26">
            <a:extLst>
              <a:ext uri="{FF2B5EF4-FFF2-40B4-BE49-F238E27FC236}">
                <a16:creationId xmlns:a16="http://schemas.microsoft.com/office/drawing/2014/main" id="{D3A1A36E-4347-40BC-8546-25B304C39ABF}"/>
              </a:ext>
            </a:extLst>
          </p:cNvPr>
          <p:cNvPicPr>
            <a:picLocks noChangeAspect="1"/>
          </p:cNvPicPr>
          <p:nvPr/>
        </p:nvPicPr>
        <p:blipFill rotWithShape="1">
          <a:blip r:embed="rId5"/>
          <a:srcRect l="51495" t="5001" r="11352" b="68238"/>
          <a:stretch/>
        </p:blipFill>
        <p:spPr>
          <a:xfrm>
            <a:off x="4912015" y="3065553"/>
            <a:ext cx="549969" cy="559741"/>
          </a:xfrm>
          <a:prstGeom prst="rect">
            <a:avLst/>
          </a:prstGeom>
        </p:spPr>
      </p:pic>
      <p:pic>
        <p:nvPicPr>
          <p:cNvPr id="29" name="Picture 28">
            <a:extLst>
              <a:ext uri="{FF2B5EF4-FFF2-40B4-BE49-F238E27FC236}">
                <a16:creationId xmlns:a16="http://schemas.microsoft.com/office/drawing/2014/main" id="{9BE144E6-AC2B-4D2B-A0EC-07F77C304CC1}"/>
              </a:ext>
            </a:extLst>
          </p:cNvPr>
          <p:cNvPicPr>
            <a:picLocks noChangeAspect="1"/>
          </p:cNvPicPr>
          <p:nvPr/>
        </p:nvPicPr>
        <p:blipFill rotWithShape="1">
          <a:blip r:embed="rId6"/>
          <a:srcRect l="3463" t="37616" r="57621" b="34816"/>
          <a:stretch/>
        </p:blipFill>
        <p:spPr>
          <a:xfrm>
            <a:off x="4897295" y="3580974"/>
            <a:ext cx="575978" cy="576593"/>
          </a:xfrm>
          <a:prstGeom prst="rect">
            <a:avLst/>
          </a:prstGeom>
        </p:spPr>
      </p:pic>
      <p:pic>
        <p:nvPicPr>
          <p:cNvPr id="30" name="Picture 29">
            <a:extLst>
              <a:ext uri="{FF2B5EF4-FFF2-40B4-BE49-F238E27FC236}">
                <a16:creationId xmlns:a16="http://schemas.microsoft.com/office/drawing/2014/main" id="{CE004CF5-BDB6-44B8-9C04-1EFB3525C9AE}"/>
              </a:ext>
            </a:extLst>
          </p:cNvPr>
          <p:cNvPicPr>
            <a:picLocks noChangeAspect="1"/>
          </p:cNvPicPr>
          <p:nvPr/>
        </p:nvPicPr>
        <p:blipFill>
          <a:blip r:embed="rId7"/>
          <a:stretch>
            <a:fillRect/>
          </a:stretch>
        </p:blipFill>
        <p:spPr>
          <a:xfrm>
            <a:off x="441202" y="3586941"/>
            <a:ext cx="517726" cy="507126"/>
          </a:xfrm>
          <a:prstGeom prst="rect">
            <a:avLst/>
          </a:prstGeom>
        </p:spPr>
      </p:pic>
      <p:pic>
        <p:nvPicPr>
          <p:cNvPr id="31" name="Picture 30">
            <a:extLst>
              <a:ext uri="{FF2B5EF4-FFF2-40B4-BE49-F238E27FC236}">
                <a16:creationId xmlns:a16="http://schemas.microsoft.com/office/drawing/2014/main" id="{401270A2-D623-498A-8721-0FCE09B189C3}"/>
              </a:ext>
            </a:extLst>
          </p:cNvPr>
          <p:cNvPicPr>
            <a:picLocks noChangeAspect="1"/>
          </p:cNvPicPr>
          <p:nvPr/>
        </p:nvPicPr>
        <p:blipFill rotWithShape="1">
          <a:blip r:embed="rId3"/>
          <a:srcRect l="66781" r="16678" b="47494"/>
          <a:stretch/>
        </p:blipFill>
        <p:spPr>
          <a:xfrm>
            <a:off x="4963909" y="4112722"/>
            <a:ext cx="487906" cy="518548"/>
          </a:xfrm>
          <a:prstGeom prst="rect">
            <a:avLst/>
          </a:prstGeom>
        </p:spPr>
      </p:pic>
      <p:pic>
        <p:nvPicPr>
          <p:cNvPr id="32" name="Picture 31">
            <a:extLst>
              <a:ext uri="{FF2B5EF4-FFF2-40B4-BE49-F238E27FC236}">
                <a16:creationId xmlns:a16="http://schemas.microsoft.com/office/drawing/2014/main" id="{572F5337-579B-4615-B084-E524788D2601}"/>
              </a:ext>
            </a:extLst>
          </p:cNvPr>
          <p:cNvPicPr>
            <a:picLocks noChangeAspect="1"/>
          </p:cNvPicPr>
          <p:nvPr/>
        </p:nvPicPr>
        <p:blipFill rotWithShape="1">
          <a:blip r:embed="rId6"/>
          <a:srcRect l="50938" t="37454" r="11904" b="37881"/>
          <a:stretch/>
        </p:blipFill>
        <p:spPr>
          <a:xfrm>
            <a:off x="446725" y="5119291"/>
            <a:ext cx="549969" cy="515884"/>
          </a:xfrm>
          <a:prstGeom prst="rect">
            <a:avLst/>
          </a:prstGeom>
        </p:spPr>
      </p:pic>
      <p:pic>
        <p:nvPicPr>
          <p:cNvPr id="34" name="Picture 33">
            <a:extLst>
              <a:ext uri="{FF2B5EF4-FFF2-40B4-BE49-F238E27FC236}">
                <a16:creationId xmlns:a16="http://schemas.microsoft.com/office/drawing/2014/main" id="{0B9515DA-0C09-4C50-995E-543C91A7213C}"/>
              </a:ext>
            </a:extLst>
          </p:cNvPr>
          <p:cNvPicPr>
            <a:picLocks noChangeAspect="1"/>
          </p:cNvPicPr>
          <p:nvPr/>
        </p:nvPicPr>
        <p:blipFill rotWithShape="1">
          <a:blip r:embed="rId3"/>
          <a:srcRect l="83459" t="1" r="-450" b="50761"/>
          <a:stretch/>
        </p:blipFill>
        <p:spPr>
          <a:xfrm>
            <a:off x="4983104" y="4613603"/>
            <a:ext cx="501153" cy="486272"/>
          </a:xfrm>
          <a:prstGeom prst="rect">
            <a:avLst/>
          </a:prstGeom>
        </p:spPr>
      </p:pic>
      <p:pic>
        <p:nvPicPr>
          <p:cNvPr id="35" name="Picture 34">
            <a:extLst>
              <a:ext uri="{FF2B5EF4-FFF2-40B4-BE49-F238E27FC236}">
                <a16:creationId xmlns:a16="http://schemas.microsoft.com/office/drawing/2014/main" id="{3AE6625D-A67D-4317-A628-5B6C67CE839F}"/>
              </a:ext>
            </a:extLst>
          </p:cNvPr>
          <p:cNvPicPr>
            <a:picLocks noChangeAspect="1"/>
          </p:cNvPicPr>
          <p:nvPr/>
        </p:nvPicPr>
        <p:blipFill rotWithShape="1">
          <a:blip r:embed="rId3"/>
          <a:srcRect l="17340" t="49070" r="65998"/>
          <a:stretch/>
        </p:blipFill>
        <p:spPr>
          <a:xfrm>
            <a:off x="495055" y="5627271"/>
            <a:ext cx="491445" cy="502989"/>
          </a:xfrm>
          <a:prstGeom prst="rect">
            <a:avLst/>
          </a:prstGeom>
        </p:spPr>
      </p:pic>
      <p:sp>
        <p:nvSpPr>
          <p:cNvPr id="36" name="TextBox 35">
            <a:extLst>
              <a:ext uri="{FF2B5EF4-FFF2-40B4-BE49-F238E27FC236}">
                <a16:creationId xmlns:a16="http://schemas.microsoft.com/office/drawing/2014/main" id="{F19FAB10-96BA-4D43-91ED-CDFA32D8D652}"/>
              </a:ext>
            </a:extLst>
          </p:cNvPr>
          <p:cNvSpPr txBox="1"/>
          <p:nvPr/>
        </p:nvSpPr>
        <p:spPr>
          <a:xfrm>
            <a:off x="1010274" y="4658183"/>
            <a:ext cx="1470274" cy="338554"/>
          </a:xfrm>
          <a:prstGeom prst="rect">
            <a:avLst/>
          </a:prstGeom>
          <a:noFill/>
        </p:spPr>
        <p:txBody>
          <a:bodyPr wrap="none" rtlCol="0">
            <a:spAutoFit/>
          </a:bodyPr>
          <a:lstStyle/>
          <a:p>
            <a:r>
              <a:rPr lang="en-US" sz="1600" dirty="0">
                <a:solidFill>
                  <a:schemeClr val="accent5">
                    <a:lumMod val="50000"/>
                  </a:schemeClr>
                </a:solidFill>
                <a:latin typeface="Arial" panose="020B0604020202020204" pitchFamily="34" charset="0"/>
                <a:cs typeface="Arial" panose="020B0604020202020204" pitchFamily="34" charset="0"/>
              </a:rPr>
              <a:t>Liver Disease</a:t>
            </a:r>
          </a:p>
        </p:txBody>
      </p:sp>
      <p:sp>
        <p:nvSpPr>
          <p:cNvPr id="2" name="Rectangle 1">
            <a:extLst>
              <a:ext uri="{FF2B5EF4-FFF2-40B4-BE49-F238E27FC236}">
                <a16:creationId xmlns:a16="http://schemas.microsoft.com/office/drawing/2014/main" id="{98DF5B28-5261-491F-95D2-1BE5B09A6EEF}"/>
              </a:ext>
            </a:extLst>
          </p:cNvPr>
          <p:cNvSpPr/>
          <p:nvPr/>
        </p:nvSpPr>
        <p:spPr>
          <a:xfrm>
            <a:off x="541867" y="1178242"/>
            <a:ext cx="8556973" cy="1224661"/>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C3A06777-6EF2-4A53-AB3E-84273299F888}"/>
              </a:ext>
            </a:extLst>
          </p:cNvPr>
          <p:cNvSpPr txBox="1"/>
          <p:nvPr/>
        </p:nvSpPr>
        <p:spPr>
          <a:xfrm>
            <a:off x="2561290" y="1116598"/>
            <a:ext cx="3776996" cy="707886"/>
          </a:xfrm>
          <a:prstGeom prst="rect">
            <a:avLst/>
          </a:prstGeom>
          <a:noFill/>
        </p:spPr>
        <p:txBody>
          <a:bodyPr wrap="none" rtlCol="0">
            <a:spAutoFit/>
          </a:bodyPr>
          <a:lstStyle/>
          <a:p>
            <a:r>
              <a:rPr lang="en-US" sz="4000" dirty="0">
                <a:solidFill>
                  <a:schemeClr val="accent5">
                    <a:lumMod val="50000"/>
                  </a:schemeClr>
                </a:solidFill>
                <a:latin typeface="Arial" panose="020B0604020202020204" pitchFamily="34" charset="0"/>
                <a:cs typeface="Arial" panose="020B0604020202020204" pitchFamily="34" charset="0"/>
              </a:rPr>
              <a:t>Disease Portals</a:t>
            </a:r>
          </a:p>
        </p:txBody>
      </p:sp>
      <p:sp>
        <p:nvSpPr>
          <p:cNvPr id="3" name="TextBox 2">
            <a:extLst>
              <a:ext uri="{FF2B5EF4-FFF2-40B4-BE49-F238E27FC236}">
                <a16:creationId xmlns:a16="http://schemas.microsoft.com/office/drawing/2014/main" id="{6EEFC32D-C6C4-4461-B738-478EC0BF5DE4}"/>
              </a:ext>
            </a:extLst>
          </p:cNvPr>
          <p:cNvSpPr txBox="1"/>
          <p:nvPr/>
        </p:nvSpPr>
        <p:spPr>
          <a:xfrm>
            <a:off x="9934222" y="3387964"/>
            <a:ext cx="184731" cy="369332"/>
          </a:xfrm>
          <a:prstGeom prst="rect">
            <a:avLst/>
          </a:prstGeom>
          <a:noFill/>
        </p:spPr>
        <p:txBody>
          <a:bodyPr wrap="none" rtlCol="0">
            <a:spAutoFit/>
          </a:bodyPr>
          <a:lstStyle/>
          <a:p>
            <a:endParaRPr lang="en-US" dirty="0"/>
          </a:p>
        </p:txBody>
      </p:sp>
      <p:sp>
        <p:nvSpPr>
          <p:cNvPr id="40" name="TextBox 39">
            <a:extLst>
              <a:ext uri="{FF2B5EF4-FFF2-40B4-BE49-F238E27FC236}">
                <a16:creationId xmlns:a16="http://schemas.microsoft.com/office/drawing/2014/main" id="{BA59E13A-FC2A-4ACD-AB20-7E27591491AD}"/>
              </a:ext>
            </a:extLst>
          </p:cNvPr>
          <p:cNvSpPr txBox="1"/>
          <p:nvPr/>
        </p:nvSpPr>
        <p:spPr>
          <a:xfrm>
            <a:off x="1331077" y="1738553"/>
            <a:ext cx="7025848" cy="461665"/>
          </a:xfrm>
          <a:prstGeom prst="rect">
            <a:avLst/>
          </a:prstGeom>
          <a:noFill/>
        </p:spPr>
        <p:txBody>
          <a:bodyPr wrap="square" rtlCol="0">
            <a:spAutoFit/>
          </a:bodyPr>
          <a:lstStyle/>
          <a:p>
            <a:r>
              <a:rPr lang="en-US" sz="1200" dirty="0"/>
              <a:t>Welcome to the RGD Disease Portals. These portals are designed to be entry points for disease researchers to access data and tools related to their area of interest. </a:t>
            </a:r>
            <a:r>
              <a:rPr lang="en-US" sz="1200" b="1" u="sng" dirty="0">
                <a:solidFill>
                  <a:schemeClr val="accent5">
                    <a:lumMod val="75000"/>
                  </a:schemeClr>
                </a:solidFill>
              </a:rPr>
              <a:t>Click here</a:t>
            </a:r>
            <a:r>
              <a:rPr lang="en-US" sz="1200" b="1" dirty="0">
                <a:solidFill>
                  <a:schemeClr val="accent5">
                    <a:lumMod val="75000"/>
                  </a:schemeClr>
                </a:solidFill>
              </a:rPr>
              <a:t> </a:t>
            </a:r>
            <a:r>
              <a:rPr lang="en-US" sz="1200" dirty="0"/>
              <a:t>for help with the RGD Disease Portals.</a:t>
            </a:r>
          </a:p>
        </p:txBody>
      </p:sp>
      <p:pic>
        <p:nvPicPr>
          <p:cNvPr id="28" name="Picture 27">
            <a:extLst>
              <a:ext uri="{FF2B5EF4-FFF2-40B4-BE49-F238E27FC236}">
                <a16:creationId xmlns:a16="http://schemas.microsoft.com/office/drawing/2014/main" id="{7D5FC07A-884A-4085-A1D6-6DC8EEFD824D}"/>
              </a:ext>
            </a:extLst>
          </p:cNvPr>
          <p:cNvPicPr>
            <a:picLocks noChangeAspect="1"/>
          </p:cNvPicPr>
          <p:nvPr/>
        </p:nvPicPr>
        <p:blipFill rotWithShape="1">
          <a:blip r:embed="rId6"/>
          <a:srcRect l="5156" t="8502" r="57686" b="68082"/>
          <a:stretch/>
        </p:blipFill>
        <p:spPr>
          <a:xfrm>
            <a:off x="441643" y="4621928"/>
            <a:ext cx="549969" cy="489762"/>
          </a:xfrm>
          <a:prstGeom prst="rect">
            <a:avLst/>
          </a:prstGeom>
        </p:spPr>
      </p:pic>
      <p:sp>
        <p:nvSpPr>
          <p:cNvPr id="42" name="Rectangle 41">
            <a:extLst>
              <a:ext uri="{FF2B5EF4-FFF2-40B4-BE49-F238E27FC236}">
                <a16:creationId xmlns:a16="http://schemas.microsoft.com/office/drawing/2014/main" id="{4B739E25-CA9D-47D6-AA70-77A762500553}"/>
              </a:ext>
            </a:extLst>
          </p:cNvPr>
          <p:cNvSpPr/>
          <p:nvPr/>
        </p:nvSpPr>
        <p:spPr>
          <a:xfrm>
            <a:off x="9211742" y="1438607"/>
            <a:ext cx="2844794" cy="2123658"/>
          </a:xfrm>
          <a:prstGeom prst="rect">
            <a:avLst/>
          </a:prstGeom>
          <a:solidFill>
            <a:schemeClr val="bg1"/>
          </a:solidFill>
        </p:spPr>
        <p:txBody>
          <a:bodyPr wrap="square">
            <a:spAutoFit/>
          </a:bodyPr>
          <a:lstStyle/>
          <a:p>
            <a:r>
              <a:rPr lang="en-US" sz="1200" dirty="0">
                <a:solidFill>
                  <a:schemeClr val="bg1"/>
                </a:solidFill>
              </a:rPr>
              <a:t>About RGD’s Disease Portals</a:t>
            </a:r>
          </a:p>
          <a:p>
            <a:endParaRPr lang="en-US" sz="1200" dirty="0"/>
          </a:p>
          <a:p>
            <a:r>
              <a:rPr lang="en-US" sz="1200" dirty="0"/>
              <a:t>RGD has numerous Disease Portals, where relationships between diseases and genes, QTLs and strains can be explored in human, rat, mouse and in the other five species at RGD. The portals contain data sections for eight other ontologies related to the portal disease category, as well as links to visualization/analysis tools and additional information.</a:t>
            </a:r>
          </a:p>
        </p:txBody>
      </p:sp>
      <p:sp>
        <p:nvSpPr>
          <p:cNvPr id="43" name="Rectangle 42">
            <a:extLst>
              <a:ext uri="{FF2B5EF4-FFF2-40B4-BE49-F238E27FC236}">
                <a16:creationId xmlns:a16="http://schemas.microsoft.com/office/drawing/2014/main" id="{E70D1129-7459-4992-9F73-41F87564746D}"/>
              </a:ext>
            </a:extLst>
          </p:cNvPr>
          <p:cNvSpPr/>
          <p:nvPr/>
        </p:nvSpPr>
        <p:spPr>
          <a:xfrm>
            <a:off x="9224335" y="1403456"/>
            <a:ext cx="2844794" cy="2158810"/>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20FDACE-4901-4C18-8A8E-A28EBC85C7C7}"/>
              </a:ext>
            </a:extLst>
          </p:cNvPr>
          <p:cNvSpPr/>
          <p:nvPr/>
        </p:nvSpPr>
        <p:spPr>
          <a:xfrm>
            <a:off x="9224335" y="1409096"/>
            <a:ext cx="2844794" cy="338554"/>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A1B500-78E8-42EB-9B49-34A8E3F2DD0F}"/>
              </a:ext>
            </a:extLst>
          </p:cNvPr>
          <p:cNvSpPr txBox="1"/>
          <p:nvPr/>
        </p:nvSpPr>
        <p:spPr>
          <a:xfrm>
            <a:off x="9234309" y="1456258"/>
            <a:ext cx="2146357" cy="276999"/>
          </a:xfrm>
          <a:prstGeom prst="rect">
            <a:avLst/>
          </a:prstGeom>
          <a:noFill/>
        </p:spPr>
        <p:txBody>
          <a:bodyPr wrap="none" rtlCol="0">
            <a:spAutoFit/>
          </a:bodyPr>
          <a:lstStyle/>
          <a:p>
            <a:r>
              <a:rPr lang="en-US" sz="1200" b="1" dirty="0">
                <a:solidFill>
                  <a:schemeClr val="bg1"/>
                </a:solidFill>
              </a:rPr>
              <a:t>About the RGD Disease Portals</a:t>
            </a:r>
          </a:p>
        </p:txBody>
      </p:sp>
      <p:sp>
        <p:nvSpPr>
          <p:cNvPr id="51" name="TextBox 50">
            <a:extLst>
              <a:ext uri="{FF2B5EF4-FFF2-40B4-BE49-F238E27FC236}">
                <a16:creationId xmlns:a16="http://schemas.microsoft.com/office/drawing/2014/main" id="{BB62FCFB-E55B-4141-A877-6F45338B5CE4}"/>
              </a:ext>
            </a:extLst>
          </p:cNvPr>
          <p:cNvSpPr txBox="1"/>
          <p:nvPr/>
        </p:nvSpPr>
        <p:spPr>
          <a:xfrm>
            <a:off x="9166578" y="4309643"/>
            <a:ext cx="2954655" cy="2002728"/>
          </a:xfrm>
          <a:prstGeom prst="rect">
            <a:avLst/>
          </a:prstGeom>
          <a:noFill/>
        </p:spPr>
        <p:txBody>
          <a:bodyPr wrap="square" rtlCol="0">
            <a:spAutoFit/>
          </a:bodyPr>
          <a:lstStyle/>
          <a:p>
            <a:pPr>
              <a:lnSpc>
                <a:spcPct val="150000"/>
              </a:lnSpc>
            </a:pPr>
            <a:r>
              <a:rPr lang="en-US" sz="1200" b="1" dirty="0"/>
              <a:t>Disease Ontology (RDO) Annotations – Ontology Term IDs Only</a:t>
            </a:r>
          </a:p>
          <a:p>
            <a:pPr>
              <a:lnSpc>
                <a:spcPct val="150000"/>
              </a:lnSpc>
            </a:pPr>
            <a:r>
              <a:rPr lang="en-US" sz="1200" u="sng" dirty="0"/>
              <a:t>RDO – Gene (8 Species)/QTL (Rat &amp; Human)/Rat Strain</a:t>
            </a:r>
          </a:p>
          <a:p>
            <a:pPr>
              <a:lnSpc>
                <a:spcPct val="150000"/>
              </a:lnSpc>
            </a:pPr>
            <a:r>
              <a:rPr lang="en-US" sz="1200" b="1" dirty="0"/>
              <a:t>RDO Annotations – Ontology Terms &amp; IDs</a:t>
            </a:r>
          </a:p>
          <a:p>
            <a:pPr>
              <a:lnSpc>
                <a:spcPct val="150000"/>
              </a:lnSpc>
            </a:pPr>
            <a:r>
              <a:rPr lang="en-US" sz="1200" u="sng" dirty="0"/>
              <a:t>RDO – Gene (8 Species)/QTL (Rat &amp; Human)/Rat Strain </a:t>
            </a:r>
          </a:p>
        </p:txBody>
      </p:sp>
      <p:sp>
        <p:nvSpPr>
          <p:cNvPr id="54" name="Rectangle 53">
            <a:extLst>
              <a:ext uri="{FF2B5EF4-FFF2-40B4-BE49-F238E27FC236}">
                <a16:creationId xmlns:a16="http://schemas.microsoft.com/office/drawing/2014/main" id="{3BA8BBE6-941A-4FEF-BF46-EBAE181A17F1}"/>
              </a:ext>
            </a:extLst>
          </p:cNvPr>
          <p:cNvSpPr/>
          <p:nvPr/>
        </p:nvSpPr>
        <p:spPr>
          <a:xfrm>
            <a:off x="9207400" y="3933154"/>
            <a:ext cx="2844794" cy="237921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35383FB-7DD5-4B0F-ACC5-61939E5C0EB7}"/>
              </a:ext>
            </a:extLst>
          </p:cNvPr>
          <p:cNvSpPr/>
          <p:nvPr/>
        </p:nvSpPr>
        <p:spPr>
          <a:xfrm>
            <a:off x="9218689" y="3932159"/>
            <a:ext cx="2844794" cy="338554"/>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A5BB98E3-3E15-45A9-8855-DF9590D9A430}"/>
              </a:ext>
            </a:extLst>
          </p:cNvPr>
          <p:cNvSpPr txBox="1"/>
          <p:nvPr/>
        </p:nvSpPr>
        <p:spPr>
          <a:xfrm>
            <a:off x="9256889" y="3975086"/>
            <a:ext cx="1109278" cy="276999"/>
          </a:xfrm>
          <a:prstGeom prst="rect">
            <a:avLst/>
          </a:prstGeom>
          <a:noFill/>
        </p:spPr>
        <p:txBody>
          <a:bodyPr wrap="none" rtlCol="0">
            <a:spAutoFit/>
          </a:bodyPr>
          <a:lstStyle/>
          <a:p>
            <a:r>
              <a:rPr lang="en-US" sz="1200" b="1" dirty="0">
                <a:solidFill>
                  <a:schemeClr val="bg1"/>
                </a:solidFill>
              </a:rPr>
              <a:t>FTP Download</a:t>
            </a:r>
          </a:p>
        </p:txBody>
      </p:sp>
      <p:cxnSp>
        <p:nvCxnSpPr>
          <p:cNvPr id="57" name="Straight Connector 56">
            <a:extLst>
              <a:ext uri="{FF2B5EF4-FFF2-40B4-BE49-F238E27FC236}">
                <a16:creationId xmlns:a16="http://schemas.microsoft.com/office/drawing/2014/main" id="{D4002101-97BE-458B-8171-9FEA5EEA7DA8}"/>
              </a:ext>
            </a:extLst>
          </p:cNvPr>
          <p:cNvCxnSpPr/>
          <p:nvPr/>
        </p:nvCxnSpPr>
        <p:spPr>
          <a:xfrm>
            <a:off x="9212147" y="5747995"/>
            <a:ext cx="283784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FBBABFE-9717-42C0-BFF8-76078C8A64E9}"/>
              </a:ext>
            </a:extLst>
          </p:cNvPr>
          <p:cNvCxnSpPr/>
          <p:nvPr/>
        </p:nvCxnSpPr>
        <p:spPr>
          <a:xfrm>
            <a:off x="9212141" y="4938365"/>
            <a:ext cx="283784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8950F14-F1EA-4AFF-B801-3B5FE7496D23}"/>
              </a:ext>
            </a:extLst>
          </p:cNvPr>
          <p:cNvCxnSpPr/>
          <p:nvPr/>
        </p:nvCxnSpPr>
        <p:spPr>
          <a:xfrm>
            <a:off x="9207389" y="5476531"/>
            <a:ext cx="2837847"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937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BB8A2B-22E8-4C88-AB57-4C8E5C4E21FD}"/>
              </a:ext>
            </a:extLst>
          </p:cNvPr>
          <p:cNvPicPr>
            <a:picLocks noChangeAspect="1"/>
          </p:cNvPicPr>
          <p:nvPr/>
        </p:nvPicPr>
        <p:blipFill rotWithShape="1">
          <a:blip r:embed="rId2"/>
          <a:srcRect t="8395" r="1287" b="10617"/>
          <a:stretch/>
        </p:blipFill>
        <p:spPr>
          <a:xfrm>
            <a:off x="547558" y="882641"/>
            <a:ext cx="6711198" cy="3745803"/>
          </a:xfrm>
          <a:prstGeom prst="rect">
            <a:avLst/>
          </a:prstGeom>
          <a:ln>
            <a:solidFill>
              <a:schemeClr val="tx1"/>
            </a:solidFill>
          </a:ln>
        </p:spPr>
      </p:pic>
      <p:sp>
        <p:nvSpPr>
          <p:cNvPr id="4" name="Rectangle: Rounded Corners 3">
            <a:extLst>
              <a:ext uri="{FF2B5EF4-FFF2-40B4-BE49-F238E27FC236}">
                <a16:creationId xmlns:a16="http://schemas.microsoft.com/office/drawing/2014/main" id="{0636638D-FD94-4120-B24D-27AF286D2E36}"/>
              </a:ext>
            </a:extLst>
          </p:cNvPr>
          <p:cNvSpPr/>
          <p:nvPr/>
        </p:nvSpPr>
        <p:spPr>
          <a:xfrm>
            <a:off x="2698044" y="970844"/>
            <a:ext cx="496711" cy="2483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A6222A3-F2D3-4D8E-8D24-5F7552A9A817}"/>
              </a:ext>
            </a:extLst>
          </p:cNvPr>
          <p:cNvSpPr/>
          <p:nvPr/>
        </p:nvSpPr>
        <p:spPr>
          <a:xfrm>
            <a:off x="2692398" y="3527775"/>
            <a:ext cx="1100669" cy="72813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DA221D1-4D4E-4AE0-BB12-529D402FC789}"/>
              </a:ext>
            </a:extLst>
          </p:cNvPr>
          <p:cNvSpPr txBox="1"/>
          <p:nvPr/>
        </p:nvSpPr>
        <p:spPr>
          <a:xfrm>
            <a:off x="7710312" y="825818"/>
            <a:ext cx="4267200" cy="2308324"/>
          </a:xfrm>
          <a:prstGeom prst="rect">
            <a:avLst/>
          </a:prstGeom>
          <a:noFill/>
        </p:spPr>
        <p:txBody>
          <a:bodyPr wrap="square" rtlCol="0">
            <a:spAutoFit/>
          </a:bodyPr>
          <a:lstStyle/>
          <a:p>
            <a:r>
              <a:rPr lang="en-US" dirty="0"/>
              <a:t>RGD has numerous disease portals, where relationships between diseases and genes, QTLs and strains can be explored in human, rat, mouse and the other five species at RGD. The Disease Portals landing page can be accessed either by clicking ‘Diseases’ in the top black banner of the home page, or the central panel. </a:t>
            </a:r>
          </a:p>
        </p:txBody>
      </p:sp>
      <p:sp>
        <p:nvSpPr>
          <p:cNvPr id="7" name="TextBox 6">
            <a:extLst>
              <a:ext uri="{FF2B5EF4-FFF2-40B4-BE49-F238E27FC236}">
                <a16:creationId xmlns:a16="http://schemas.microsoft.com/office/drawing/2014/main" id="{D4771FF1-9346-436A-9698-D84CDC9913E1}"/>
              </a:ext>
            </a:extLst>
          </p:cNvPr>
          <p:cNvSpPr txBox="1"/>
          <p:nvPr/>
        </p:nvSpPr>
        <p:spPr>
          <a:xfrm>
            <a:off x="462840" y="327377"/>
            <a:ext cx="1631024" cy="369332"/>
          </a:xfrm>
          <a:prstGeom prst="rect">
            <a:avLst/>
          </a:prstGeom>
          <a:noFill/>
        </p:spPr>
        <p:txBody>
          <a:bodyPr wrap="none" rtlCol="0">
            <a:spAutoFit/>
          </a:bodyPr>
          <a:lstStyle/>
          <a:p>
            <a:r>
              <a:rPr lang="en-US" b="1" dirty="0">
                <a:solidFill>
                  <a:schemeClr val="accent5">
                    <a:lumMod val="75000"/>
                  </a:schemeClr>
                </a:solidFill>
              </a:rPr>
              <a:t>Disease Portals</a:t>
            </a:r>
          </a:p>
        </p:txBody>
      </p:sp>
    </p:spTree>
    <p:extLst>
      <p:ext uri="{BB962C8B-B14F-4D97-AF65-F5344CB8AC3E}">
        <p14:creationId xmlns:p14="http://schemas.microsoft.com/office/powerpoint/2010/main" val="303202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60EC4D-6149-4076-982E-AF004F8F8B02}"/>
              </a:ext>
            </a:extLst>
          </p:cNvPr>
          <p:cNvSpPr txBox="1"/>
          <p:nvPr/>
        </p:nvSpPr>
        <p:spPr>
          <a:xfrm>
            <a:off x="891822" y="406394"/>
            <a:ext cx="7426905" cy="5909310"/>
          </a:xfrm>
          <a:prstGeom prst="rect">
            <a:avLst/>
          </a:prstGeom>
          <a:noFill/>
        </p:spPr>
        <p:txBody>
          <a:bodyPr wrap="none" rtlCol="0">
            <a:spAutoFit/>
          </a:bodyPr>
          <a:lstStyle/>
          <a:p>
            <a:r>
              <a:rPr lang="en-US" dirty="0"/>
              <a:t>Jump to information about the:</a:t>
            </a:r>
          </a:p>
          <a:p>
            <a:endParaRPr lang="en-US" dirty="0"/>
          </a:p>
          <a:p>
            <a:r>
              <a:rPr lang="en-US" u="sng" dirty="0"/>
              <a:t>Disease Portal Entry Page</a:t>
            </a:r>
            <a:r>
              <a:rPr lang="en-US" dirty="0"/>
              <a:t>  </a:t>
            </a:r>
            <a:r>
              <a:rPr lang="en-US" dirty="0">
                <a:solidFill>
                  <a:srgbClr val="00B0F0"/>
                </a:solidFill>
              </a:rPr>
              <a:t>(anchor to A)</a:t>
            </a:r>
          </a:p>
          <a:p>
            <a:endParaRPr lang="en-US" u="sng" dirty="0"/>
          </a:p>
          <a:p>
            <a:r>
              <a:rPr lang="en-US" u="sng" dirty="0"/>
              <a:t>Ontology, Species and Term Selection </a:t>
            </a:r>
            <a:r>
              <a:rPr lang="en-US" dirty="0">
                <a:solidFill>
                  <a:srgbClr val="00B0F0"/>
                </a:solidFill>
              </a:rPr>
              <a:t>(anchor to B)</a:t>
            </a:r>
          </a:p>
          <a:p>
            <a:endParaRPr lang="en-US" u="sng" dirty="0"/>
          </a:p>
          <a:p>
            <a:r>
              <a:rPr lang="en-US" u="sng" dirty="0" err="1"/>
              <a:t>Gviewer</a:t>
            </a:r>
            <a:r>
              <a:rPr lang="en-US" dirty="0"/>
              <a:t> </a:t>
            </a:r>
            <a:r>
              <a:rPr lang="en-US" dirty="0">
                <a:solidFill>
                  <a:srgbClr val="00B0F0"/>
                </a:solidFill>
              </a:rPr>
              <a:t>(anchor to C)</a:t>
            </a:r>
          </a:p>
          <a:p>
            <a:endParaRPr lang="en-US" u="sng" dirty="0"/>
          </a:p>
          <a:p>
            <a:r>
              <a:rPr lang="en-US" u="sng" dirty="0"/>
              <a:t>Term Enrichment </a:t>
            </a:r>
            <a:r>
              <a:rPr lang="en-US" dirty="0">
                <a:solidFill>
                  <a:srgbClr val="00B0F0"/>
                </a:solidFill>
              </a:rPr>
              <a:t>(anchor to D)</a:t>
            </a:r>
          </a:p>
          <a:p>
            <a:endParaRPr lang="en-US" u="sng" dirty="0"/>
          </a:p>
          <a:p>
            <a:r>
              <a:rPr lang="en-US" u="sng" dirty="0"/>
              <a:t>Analysis Tools, Model Strains, Information Links </a:t>
            </a:r>
            <a:r>
              <a:rPr lang="en-US" dirty="0">
                <a:solidFill>
                  <a:srgbClr val="00B0F0"/>
                </a:solidFill>
              </a:rPr>
              <a:t>(anchor to E)</a:t>
            </a:r>
          </a:p>
          <a:p>
            <a:endParaRPr lang="en-US" u="sng" dirty="0"/>
          </a:p>
          <a:p>
            <a:r>
              <a:rPr lang="en-US" u="sng" dirty="0"/>
              <a:t>Click here </a:t>
            </a:r>
            <a:r>
              <a:rPr lang="en-US" dirty="0"/>
              <a:t>to view the Disease Portal Video Tutorial </a:t>
            </a:r>
            <a:r>
              <a:rPr lang="en-US" dirty="0">
                <a:solidFill>
                  <a:srgbClr val="00B0F0"/>
                </a:solidFill>
              </a:rPr>
              <a:t>out for now</a:t>
            </a:r>
          </a:p>
          <a:p>
            <a:endParaRPr lang="en-US" dirty="0"/>
          </a:p>
          <a:p>
            <a:r>
              <a:rPr lang="en-US" dirty="0"/>
              <a:t>Jump To…</a:t>
            </a:r>
          </a:p>
          <a:p>
            <a:r>
              <a:rPr lang="en-US" dirty="0"/>
              <a:t>	</a:t>
            </a:r>
            <a:r>
              <a:rPr lang="en-US" u="sng" dirty="0"/>
              <a:t>Help Home  </a:t>
            </a:r>
            <a:r>
              <a:rPr lang="en-US" dirty="0">
                <a:solidFill>
                  <a:srgbClr val="00B0F0"/>
                </a:solidFill>
              </a:rPr>
              <a:t>OK</a:t>
            </a:r>
          </a:p>
          <a:p>
            <a:r>
              <a:rPr lang="en-US" dirty="0"/>
              <a:t>	</a:t>
            </a:r>
            <a:r>
              <a:rPr lang="en-US" u="sng" dirty="0"/>
              <a:t>RGD Rat Community Videos  </a:t>
            </a:r>
            <a:r>
              <a:rPr lang="en-US" dirty="0">
                <a:solidFill>
                  <a:srgbClr val="00B0F0"/>
                </a:solidFill>
              </a:rPr>
              <a:t>some content outdated</a:t>
            </a:r>
          </a:p>
          <a:p>
            <a:r>
              <a:rPr lang="en-US" dirty="0"/>
              <a:t>	</a:t>
            </a:r>
            <a:r>
              <a:rPr lang="en-US" u="sng" dirty="0"/>
              <a:t>RGD Data Help Topics  </a:t>
            </a:r>
            <a:r>
              <a:rPr lang="en-US" dirty="0">
                <a:solidFill>
                  <a:srgbClr val="00B0F0"/>
                </a:solidFill>
              </a:rPr>
              <a:t>structure OK, content probably outdated</a:t>
            </a:r>
          </a:p>
          <a:p>
            <a:r>
              <a:rPr lang="en-US" dirty="0"/>
              <a:t>	</a:t>
            </a:r>
            <a:r>
              <a:rPr lang="en-US" u="sng" dirty="0"/>
              <a:t>RGD Tools Help Topics  </a:t>
            </a:r>
            <a:r>
              <a:rPr lang="en-US" dirty="0">
                <a:solidFill>
                  <a:srgbClr val="00B0F0"/>
                </a:solidFill>
              </a:rPr>
              <a:t>structure needs revision, many tools missing</a:t>
            </a:r>
          </a:p>
          <a:p>
            <a:r>
              <a:rPr lang="en-US" dirty="0"/>
              <a:t>	</a:t>
            </a:r>
            <a:r>
              <a:rPr lang="en-US" u="sng" dirty="0"/>
              <a:t>RGD Search Features  </a:t>
            </a:r>
            <a:r>
              <a:rPr lang="en-US" dirty="0">
                <a:solidFill>
                  <a:srgbClr val="00B0F0"/>
                </a:solidFill>
              </a:rPr>
              <a:t>outdated?</a:t>
            </a:r>
          </a:p>
          <a:p>
            <a:endParaRPr lang="en-US" dirty="0"/>
          </a:p>
        </p:txBody>
      </p:sp>
    </p:spTree>
    <p:extLst>
      <p:ext uri="{BB962C8B-B14F-4D97-AF65-F5344CB8AC3E}">
        <p14:creationId xmlns:p14="http://schemas.microsoft.com/office/powerpoint/2010/main" val="131845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C92FF9-8704-45A4-8326-51B1EEFA936F}"/>
              </a:ext>
            </a:extLst>
          </p:cNvPr>
          <p:cNvPicPr>
            <a:picLocks noChangeAspect="1"/>
          </p:cNvPicPr>
          <p:nvPr/>
        </p:nvPicPr>
        <p:blipFill>
          <a:blip r:embed="rId2"/>
          <a:stretch>
            <a:fillRect/>
          </a:stretch>
        </p:blipFill>
        <p:spPr>
          <a:xfrm>
            <a:off x="372527" y="1155742"/>
            <a:ext cx="5574874" cy="2476499"/>
          </a:xfrm>
          <a:prstGeom prst="rect">
            <a:avLst/>
          </a:prstGeom>
        </p:spPr>
      </p:pic>
      <p:sp>
        <p:nvSpPr>
          <p:cNvPr id="3" name="Oval 2">
            <a:extLst>
              <a:ext uri="{FF2B5EF4-FFF2-40B4-BE49-F238E27FC236}">
                <a16:creationId xmlns:a16="http://schemas.microsoft.com/office/drawing/2014/main" id="{D3EAF974-43E0-4CC7-BDFC-1352E9423FDF}"/>
              </a:ext>
            </a:extLst>
          </p:cNvPr>
          <p:cNvSpPr/>
          <p:nvPr/>
        </p:nvSpPr>
        <p:spPr>
          <a:xfrm>
            <a:off x="492988" y="1659466"/>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502995-4F58-49C3-BB51-56FF93235588}"/>
              </a:ext>
            </a:extLst>
          </p:cNvPr>
          <p:cNvSpPr txBox="1"/>
          <p:nvPr/>
        </p:nvSpPr>
        <p:spPr>
          <a:xfrm>
            <a:off x="560727" y="1683775"/>
            <a:ext cx="301686" cy="369332"/>
          </a:xfrm>
          <a:prstGeom prst="rect">
            <a:avLst/>
          </a:prstGeom>
          <a:noFill/>
        </p:spPr>
        <p:txBody>
          <a:bodyPr wrap="none" rtlCol="0">
            <a:spAutoFit/>
          </a:bodyPr>
          <a:lstStyle/>
          <a:p>
            <a:r>
              <a:rPr lang="en-US" b="1" dirty="0">
                <a:solidFill>
                  <a:srgbClr val="FF0000"/>
                </a:solidFill>
              </a:rPr>
              <a:t>1</a:t>
            </a:r>
          </a:p>
        </p:txBody>
      </p:sp>
      <p:sp>
        <p:nvSpPr>
          <p:cNvPr id="5" name="Oval 4">
            <a:extLst>
              <a:ext uri="{FF2B5EF4-FFF2-40B4-BE49-F238E27FC236}">
                <a16:creationId xmlns:a16="http://schemas.microsoft.com/office/drawing/2014/main" id="{719FA6DC-BE7C-4E8D-ABDB-2254770064D6}"/>
              </a:ext>
            </a:extLst>
          </p:cNvPr>
          <p:cNvSpPr/>
          <p:nvPr/>
        </p:nvSpPr>
        <p:spPr>
          <a:xfrm>
            <a:off x="227695" y="2669825"/>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87B8D21-52D3-4363-8F56-23646F86F067}"/>
              </a:ext>
            </a:extLst>
          </p:cNvPr>
          <p:cNvSpPr txBox="1"/>
          <p:nvPr/>
        </p:nvSpPr>
        <p:spPr>
          <a:xfrm>
            <a:off x="295434" y="2694134"/>
            <a:ext cx="301686" cy="369332"/>
          </a:xfrm>
          <a:prstGeom prst="rect">
            <a:avLst/>
          </a:prstGeom>
          <a:noFill/>
        </p:spPr>
        <p:txBody>
          <a:bodyPr wrap="none" rtlCol="0">
            <a:spAutoFit/>
          </a:bodyPr>
          <a:lstStyle/>
          <a:p>
            <a:r>
              <a:rPr lang="en-US" b="1" dirty="0">
                <a:solidFill>
                  <a:srgbClr val="FF0000"/>
                </a:solidFill>
              </a:rPr>
              <a:t>2</a:t>
            </a:r>
          </a:p>
        </p:txBody>
      </p:sp>
      <p:sp>
        <p:nvSpPr>
          <p:cNvPr id="7" name="Oval 6">
            <a:extLst>
              <a:ext uri="{FF2B5EF4-FFF2-40B4-BE49-F238E27FC236}">
                <a16:creationId xmlns:a16="http://schemas.microsoft.com/office/drawing/2014/main" id="{135C847B-421D-4EB1-9796-4DC74D3023D6}"/>
              </a:ext>
            </a:extLst>
          </p:cNvPr>
          <p:cNvSpPr/>
          <p:nvPr/>
        </p:nvSpPr>
        <p:spPr>
          <a:xfrm>
            <a:off x="222052" y="3194755"/>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8CEAF6-F4FB-4896-9464-75A390670D34}"/>
              </a:ext>
            </a:extLst>
          </p:cNvPr>
          <p:cNvSpPr txBox="1"/>
          <p:nvPr/>
        </p:nvSpPr>
        <p:spPr>
          <a:xfrm>
            <a:off x="289791" y="3219064"/>
            <a:ext cx="301686" cy="369332"/>
          </a:xfrm>
          <a:prstGeom prst="rect">
            <a:avLst/>
          </a:prstGeom>
          <a:noFill/>
        </p:spPr>
        <p:txBody>
          <a:bodyPr wrap="none" rtlCol="0">
            <a:spAutoFit/>
          </a:bodyPr>
          <a:lstStyle/>
          <a:p>
            <a:r>
              <a:rPr lang="en-US" b="1" dirty="0">
                <a:solidFill>
                  <a:srgbClr val="FF0000"/>
                </a:solidFill>
              </a:rPr>
              <a:t>3</a:t>
            </a:r>
          </a:p>
        </p:txBody>
      </p:sp>
      <p:pic>
        <p:nvPicPr>
          <p:cNvPr id="9" name="Picture 8">
            <a:extLst>
              <a:ext uri="{FF2B5EF4-FFF2-40B4-BE49-F238E27FC236}">
                <a16:creationId xmlns:a16="http://schemas.microsoft.com/office/drawing/2014/main" id="{7A57F9F4-A049-4EE1-99FF-048AC2913DC6}"/>
              </a:ext>
            </a:extLst>
          </p:cNvPr>
          <p:cNvPicPr>
            <a:picLocks noChangeAspect="1"/>
          </p:cNvPicPr>
          <p:nvPr/>
        </p:nvPicPr>
        <p:blipFill>
          <a:blip r:embed="rId3"/>
          <a:stretch>
            <a:fillRect/>
          </a:stretch>
        </p:blipFill>
        <p:spPr>
          <a:xfrm>
            <a:off x="375732" y="3730148"/>
            <a:ext cx="5586163" cy="2394070"/>
          </a:xfrm>
          <a:prstGeom prst="rect">
            <a:avLst/>
          </a:prstGeom>
        </p:spPr>
      </p:pic>
      <p:sp>
        <p:nvSpPr>
          <p:cNvPr id="10" name="Oval 9">
            <a:extLst>
              <a:ext uri="{FF2B5EF4-FFF2-40B4-BE49-F238E27FC236}">
                <a16:creationId xmlns:a16="http://schemas.microsoft.com/office/drawing/2014/main" id="{3BDA2633-9CF6-4E2E-92AE-1864B3B6A032}"/>
              </a:ext>
            </a:extLst>
          </p:cNvPr>
          <p:cNvSpPr/>
          <p:nvPr/>
        </p:nvSpPr>
        <p:spPr>
          <a:xfrm>
            <a:off x="1478327" y="4312357"/>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EB0FB7-DEAA-4498-807A-63D33B69C83D}"/>
              </a:ext>
            </a:extLst>
          </p:cNvPr>
          <p:cNvSpPr txBox="1"/>
          <p:nvPr/>
        </p:nvSpPr>
        <p:spPr>
          <a:xfrm>
            <a:off x="1546066" y="4336666"/>
            <a:ext cx="301686" cy="369332"/>
          </a:xfrm>
          <a:prstGeom prst="rect">
            <a:avLst/>
          </a:prstGeom>
          <a:noFill/>
        </p:spPr>
        <p:txBody>
          <a:bodyPr wrap="none" rtlCol="0">
            <a:spAutoFit/>
          </a:bodyPr>
          <a:lstStyle/>
          <a:p>
            <a:r>
              <a:rPr lang="en-US" b="1" dirty="0">
                <a:solidFill>
                  <a:srgbClr val="FF0000"/>
                </a:solidFill>
              </a:rPr>
              <a:t>4</a:t>
            </a:r>
          </a:p>
        </p:txBody>
      </p:sp>
      <p:sp>
        <p:nvSpPr>
          <p:cNvPr id="12" name="Oval 11">
            <a:extLst>
              <a:ext uri="{FF2B5EF4-FFF2-40B4-BE49-F238E27FC236}">
                <a16:creationId xmlns:a16="http://schemas.microsoft.com/office/drawing/2014/main" id="{34E80753-9BC5-4EA7-BF10-9D10FE66BCAE}"/>
              </a:ext>
            </a:extLst>
          </p:cNvPr>
          <p:cNvSpPr/>
          <p:nvPr/>
        </p:nvSpPr>
        <p:spPr>
          <a:xfrm>
            <a:off x="535698" y="5571075"/>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4C448E8-34BD-4C4B-B15A-BED9BF2BD925}"/>
              </a:ext>
            </a:extLst>
          </p:cNvPr>
          <p:cNvSpPr txBox="1"/>
          <p:nvPr/>
        </p:nvSpPr>
        <p:spPr>
          <a:xfrm>
            <a:off x="603437" y="5595384"/>
            <a:ext cx="301686" cy="369332"/>
          </a:xfrm>
          <a:prstGeom prst="rect">
            <a:avLst/>
          </a:prstGeom>
          <a:noFill/>
        </p:spPr>
        <p:txBody>
          <a:bodyPr wrap="none" rtlCol="0">
            <a:spAutoFit/>
          </a:bodyPr>
          <a:lstStyle/>
          <a:p>
            <a:r>
              <a:rPr lang="en-US" b="1" dirty="0">
                <a:solidFill>
                  <a:srgbClr val="FF0000"/>
                </a:solidFill>
              </a:rPr>
              <a:t>5</a:t>
            </a:r>
          </a:p>
        </p:txBody>
      </p:sp>
      <p:sp>
        <p:nvSpPr>
          <p:cNvPr id="19" name="TextBox 18">
            <a:extLst>
              <a:ext uri="{FF2B5EF4-FFF2-40B4-BE49-F238E27FC236}">
                <a16:creationId xmlns:a16="http://schemas.microsoft.com/office/drawing/2014/main" id="{38586AD6-EDAC-42A5-BA4F-804A3AE4DB2D}"/>
              </a:ext>
            </a:extLst>
          </p:cNvPr>
          <p:cNvSpPr txBox="1"/>
          <p:nvPr/>
        </p:nvSpPr>
        <p:spPr>
          <a:xfrm>
            <a:off x="8816625" y="165416"/>
            <a:ext cx="2033377" cy="369332"/>
          </a:xfrm>
          <a:prstGeom prst="rect">
            <a:avLst/>
          </a:prstGeom>
          <a:noFill/>
        </p:spPr>
        <p:txBody>
          <a:bodyPr wrap="none" rtlCol="0">
            <a:spAutoFit/>
          </a:bodyPr>
          <a:lstStyle/>
          <a:p>
            <a:r>
              <a:rPr lang="en-US" b="1" dirty="0">
                <a:solidFill>
                  <a:schemeClr val="bg1"/>
                </a:solidFill>
              </a:rPr>
              <a:t>Disease Portal Help</a:t>
            </a:r>
          </a:p>
        </p:txBody>
      </p:sp>
      <p:sp>
        <p:nvSpPr>
          <p:cNvPr id="20" name="TextBox 19">
            <a:extLst>
              <a:ext uri="{FF2B5EF4-FFF2-40B4-BE49-F238E27FC236}">
                <a16:creationId xmlns:a16="http://schemas.microsoft.com/office/drawing/2014/main" id="{F8889572-FAF0-4B9A-B6DF-1C40AD6044B1}"/>
              </a:ext>
            </a:extLst>
          </p:cNvPr>
          <p:cNvSpPr txBox="1"/>
          <p:nvPr/>
        </p:nvSpPr>
        <p:spPr>
          <a:xfrm>
            <a:off x="6434664" y="1119332"/>
            <a:ext cx="5586163" cy="4801314"/>
          </a:xfrm>
          <a:prstGeom prst="rect">
            <a:avLst/>
          </a:prstGeom>
          <a:noFill/>
        </p:spPr>
        <p:txBody>
          <a:bodyPr wrap="square" rtlCol="0">
            <a:spAutoFit/>
          </a:bodyPr>
          <a:lstStyle/>
          <a:p>
            <a:r>
              <a:rPr lang="en-US" dirty="0"/>
              <a:t>1. For each portal, the default view is of the disease section of the portal. Any one of nine ontologies can be selected. </a:t>
            </a:r>
          </a:p>
          <a:p>
            <a:endParaRPr lang="en-US" dirty="0"/>
          </a:p>
          <a:p>
            <a:r>
              <a:rPr lang="en-US" dirty="0"/>
              <a:t>2. Any one of eight species can be chosen by clicking on the image. Here rat is selected.</a:t>
            </a:r>
          </a:p>
          <a:p>
            <a:endParaRPr lang="en-US" dirty="0"/>
          </a:p>
          <a:p>
            <a:r>
              <a:rPr lang="en-US" dirty="0"/>
              <a:t>3. For that species, the numbers of genes, QTLs and strains annotated to the designated ontology are displayed. </a:t>
            </a:r>
          </a:p>
          <a:p>
            <a:endParaRPr lang="en-US" dirty="0"/>
          </a:p>
          <a:p>
            <a:r>
              <a:rPr lang="en-US" dirty="0"/>
              <a:t>4. The RGD ontology browser is presented, loaded with the selected ontology, where one can navigate to and pick a desired term. </a:t>
            </a:r>
          </a:p>
          <a:p>
            <a:endParaRPr lang="en-US" dirty="0"/>
          </a:p>
          <a:p>
            <a:r>
              <a:rPr lang="en-US" dirty="0"/>
              <a:t>5. Downloadable gene, QTL and strain lists annotated to the chosen term are displayed. </a:t>
            </a:r>
          </a:p>
        </p:txBody>
      </p:sp>
      <p:sp>
        <p:nvSpPr>
          <p:cNvPr id="17" name="TextBox 16">
            <a:extLst>
              <a:ext uri="{FF2B5EF4-FFF2-40B4-BE49-F238E27FC236}">
                <a16:creationId xmlns:a16="http://schemas.microsoft.com/office/drawing/2014/main" id="{87A8F90B-0351-42E0-902D-1A4F4B933BA6}"/>
              </a:ext>
            </a:extLst>
          </p:cNvPr>
          <p:cNvSpPr txBox="1"/>
          <p:nvPr/>
        </p:nvSpPr>
        <p:spPr>
          <a:xfrm>
            <a:off x="332496" y="564443"/>
            <a:ext cx="2605585" cy="369332"/>
          </a:xfrm>
          <a:prstGeom prst="rect">
            <a:avLst/>
          </a:prstGeom>
          <a:noFill/>
        </p:spPr>
        <p:txBody>
          <a:bodyPr wrap="none" rtlCol="0">
            <a:spAutoFit/>
          </a:bodyPr>
          <a:lstStyle/>
          <a:p>
            <a:r>
              <a:rPr lang="en-US" b="1" dirty="0">
                <a:solidFill>
                  <a:schemeClr val="accent5">
                    <a:lumMod val="75000"/>
                  </a:schemeClr>
                </a:solidFill>
              </a:rPr>
              <a:t>Disease Portal Entry Page</a:t>
            </a:r>
          </a:p>
        </p:txBody>
      </p:sp>
      <p:sp>
        <p:nvSpPr>
          <p:cNvPr id="18" name="TextBox 17">
            <a:extLst>
              <a:ext uri="{FF2B5EF4-FFF2-40B4-BE49-F238E27FC236}">
                <a16:creationId xmlns:a16="http://schemas.microsoft.com/office/drawing/2014/main" id="{9855CAD5-2843-484B-8883-D62A11A886F4}"/>
              </a:ext>
            </a:extLst>
          </p:cNvPr>
          <p:cNvSpPr txBox="1"/>
          <p:nvPr/>
        </p:nvSpPr>
        <p:spPr>
          <a:xfrm>
            <a:off x="316086" y="372530"/>
            <a:ext cx="324128" cy="369332"/>
          </a:xfrm>
          <a:prstGeom prst="rect">
            <a:avLst/>
          </a:prstGeom>
          <a:noFill/>
        </p:spPr>
        <p:txBody>
          <a:bodyPr wrap="none" rtlCol="0">
            <a:spAutoFit/>
          </a:bodyPr>
          <a:lstStyle/>
          <a:p>
            <a:r>
              <a:rPr lang="en-US" b="1" dirty="0">
                <a:solidFill>
                  <a:srgbClr val="00B0F0"/>
                </a:solidFill>
              </a:rPr>
              <a:t>A</a:t>
            </a:r>
          </a:p>
        </p:txBody>
      </p:sp>
      <p:sp>
        <p:nvSpPr>
          <p:cNvPr id="21" name="TextBox 20">
            <a:extLst>
              <a:ext uri="{FF2B5EF4-FFF2-40B4-BE49-F238E27FC236}">
                <a16:creationId xmlns:a16="http://schemas.microsoft.com/office/drawing/2014/main" id="{20D58E3D-9567-42C3-AAB7-555A7E6E1A35}"/>
              </a:ext>
            </a:extLst>
          </p:cNvPr>
          <p:cNvSpPr txBox="1"/>
          <p:nvPr/>
        </p:nvSpPr>
        <p:spPr>
          <a:xfrm>
            <a:off x="253998" y="863600"/>
            <a:ext cx="314510" cy="369332"/>
          </a:xfrm>
          <a:prstGeom prst="rect">
            <a:avLst/>
          </a:prstGeom>
          <a:noFill/>
        </p:spPr>
        <p:txBody>
          <a:bodyPr wrap="none" rtlCol="0">
            <a:spAutoFit/>
          </a:bodyPr>
          <a:lstStyle/>
          <a:p>
            <a:r>
              <a:rPr lang="en-US" b="1" dirty="0">
                <a:solidFill>
                  <a:srgbClr val="00B0F0"/>
                </a:solidFill>
              </a:rPr>
              <a:t>B</a:t>
            </a:r>
          </a:p>
        </p:txBody>
      </p:sp>
    </p:spTree>
    <p:extLst>
      <p:ext uri="{BB962C8B-B14F-4D97-AF65-F5344CB8AC3E}">
        <p14:creationId xmlns:p14="http://schemas.microsoft.com/office/powerpoint/2010/main" val="105620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9C576-B20C-41D9-8790-F2DC4C62D663}"/>
              </a:ext>
            </a:extLst>
          </p:cNvPr>
          <p:cNvPicPr>
            <a:picLocks noChangeAspect="1"/>
          </p:cNvPicPr>
          <p:nvPr/>
        </p:nvPicPr>
        <p:blipFill rotWithShape="1">
          <a:blip r:embed="rId2"/>
          <a:srcRect l="18757" t="25350" r="19764" b="3210"/>
          <a:stretch/>
        </p:blipFill>
        <p:spPr>
          <a:xfrm>
            <a:off x="417689" y="485424"/>
            <a:ext cx="5911995" cy="4673600"/>
          </a:xfrm>
          <a:prstGeom prst="rect">
            <a:avLst/>
          </a:prstGeom>
          <a:ln>
            <a:solidFill>
              <a:schemeClr val="tx1"/>
            </a:solidFill>
          </a:ln>
        </p:spPr>
      </p:pic>
      <p:sp>
        <p:nvSpPr>
          <p:cNvPr id="3" name="TextBox 2">
            <a:extLst>
              <a:ext uri="{FF2B5EF4-FFF2-40B4-BE49-F238E27FC236}">
                <a16:creationId xmlns:a16="http://schemas.microsoft.com/office/drawing/2014/main" id="{BEE6718D-F7EB-4E42-AA2F-9B49A249A045}"/>
              </a:ext>
            </a:extLst>
          </p:cNvPr>
          <p:cNvSpPr txBox="1"/>
          <p:nvPr/>
        </p:nvSpPr>
        <p:spPr>
          <a:xfrm>
            <a:off x="6660444" y="769373"/>
            <a:ext cx="5586163" cy="3139321"/>
          </a:xfrm>
          <a:prstGeom prst="rect">
            <a:avLst/>
          </a:prstGeom>
          <a:noFill/>
        </p:spPr>
        <p:txBody>
          <a:bodyPr wrap="square" rtlCol="0">
            <a:spAutoFit/>
          </a:bodyPr>
          <a:lstStyle/>
          <a:p>
            <a:r>
              <a:rPr lang="en-US" dirty="0"/>
              <a:t>6. Where available, a </a:t>
            </a:r>
            <a:r>
              <a:rPr lang="en-US" dirty="0" err="1"/>
              <a:t>GViewer</a:t>
            </a:r>
            <a:r>
              <a:rPr lang="en-US" dirty="0"/>
              <a:t> instance of the designated species’ chromosome complement is shown, indicating where on the chromosomes the retrieved genes (brown), QTLs (blue) and strains (green) map. </a:t>
            </a:r>
          </a:p>
          <a:p>
            <a:endParaRPr lang="en-US" dirty="0"/>
          </a:p>
          <a:p>
            <a:endParaRPr lang="en-US" dirty="0"/>
          </a:p>
          <a:p>
            <a:endParaRPr lang="en-US" dirty="0"/>
          </a:p>
          <a:p>
            <a:r>
              <a:rPr lang="en-US" dirty="0"/>
              <a:t>7. Clicking on a colored object brings up a horizontal close-up display of that object in the context of other genomic features. Clicking on an object in this display links to that object’s report page.</a:t>
            </a:r>
          </a:p>
        </p:txBody>
      </p:sp>
      <p:sp>
        <p:nvSpPr>
          <p:cNvPr id="4" name="Oval 3">
            <a:extLst>
              <a:ext uri="{FF2B5EF4-FFF2-40B4-BE49-F238E27FC236}">
                <a16:creationId xmlns:a16="http://schemas.microsoft.com/office/drawing/2014/main" id="{E2BDD659-9D27-48A9-9395-13821C4F6F0E}"/>
              </a:ext>
            </a:extLst>
          </p:cNvPr>
          <p:cNvSpPr/>
          <p:nvPr/>
        </p:nvSpPr>
        <p:spPr>
          <a:xfrm>
            <a:off x="79575" y="530576"/>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847B368-EB74-4CC7-94D9-10B2A5800187}"/>
              </a:ext>
            </a:extLst>
          </p:cNvPr>
          <p:cNvSpPr txBox="1"/>
          <p:nvPr/>
        </p:nvSpPr>
        <p:spPr>
          <a:xfrm>
            <a:off x="147314" y="554885"/>
            <a:ext cx="301686" cy="369332"/>
          </a:xfrm>
          <a:prstGeom prst="rect">
            <a:avLst/>
          </a:prstGeom>
          <a:noFill/>
        </p:spPr>
        <p:txBody>
          <a:bodyPr wrap="none" rtlCol="0">
            <a:spAutoFit/>
          </a:bodyPr>
          <a:lstStyle/>
          <a:p>
            <a:r>
              <a:rPr lang="en-US" b="1" dirty="0">
                <a:solidFill>
                  <a:srgbClr val="FF0000"/>
                </a:solidFill>
              </a:rPr>
              <a:t>6</a:t>
            </a:r>
          </a:p>
        </p:txBody>
      </p:sp>
      <p:sp>
        <p:nvSpPr>
          <p:cNvPr id="6" name="Oval 5">
            <a:extLst>
              <a:ext uri="{FF2B5EF4-FFF2-40B4-BE49-F238E27FC236}">
                <a16:creationId xmlns:a16="http://schemas.microsoft.com/office/drawing/2014/main" id="{9D3012B6-5B46-4363-B07D-E9A0F8903D46}"/>
              </a:ext>
            </a:extLst>
          </p:cNvPr>
          <p:cNvSpPr/>
          <p:nvPr/>
        </p:nvSpPr>
        <p:spPr>
          <a:xfrm>
            <a:off x="97869" y="2720628"/>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CC788EA-BB45-434B-A571-ACCC6D9E638C}"/>
              </a:ext>
            </a:extLst>
          </p:cNvPr>
          <p:cNvSpPr txBox="1"/>
          <p:nvPr/>
        </p:nvSpPr>
        <p:spPr>
          <a:xfrm>
            <a:off x="165608" y="2744937"/>
            <a:ext cx="301686" cy="369332"/>
          </a:xfrm>
          <a:prstGeom prst="rect">
            <a:avLst/>
          </a:prstGeom>
          <a:noFill/>
        </p:spPr>
        <p:txBody>
          <a:bodyPr wrap="none" rtlCol="0">
            <a:spAutoFit/>
          </a:bodyPr>
          <a:lstStyle/>
          <a:p>
            <a:r>
              <a:rPr lang="en-US" b="1" dirty="0">
                <a:solidFill>
                  <a:srgbClr val="FF0000"/>
                </a:solidFill>
              </a:rPr>
              <a:t>7</a:t>
            </a:r>
          </a:p>
        </p:txBody>
      </p:sp>
      <p:cxnSp>
        <p:nvCxnSpPr>
          <p:cNvPr id="9" name="Straight Arrow Connector 8">
            <a:extLst>
              <a:ext uri="{FF2B5EF4-FFF2-40B4-BE49-F238E27FC236}">
                <a16:creationId xmlns:a16="http://schemas.microsoft.com/office/drawing/2014/main" id="{E4A2D885-45EA-4342-BB15-38BC9464A82A}"/>
              </a:ext>
            </a:extLst>
          </p:cNvPr>
          <p:cNvCxnSpPr/>
          <p:nvPr/>
        </p:nvCxnSpPr>
        <p:spPr>
          <a:xfrm>
            <a:off x="2314222" y="1444980"/>
            <a:ext cx="180622" cy="10498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E93774C-3629-48C4-BE77-43A3398E5D62}"/>
              </a:ext>
            </a:extLst>
          </p:cNvPr>
          <p:cNvSpPr txBox="1"/>
          <p:nvPr/>
        </p:nvSpPr>
        <p:spPr>
          <a:xfrm>
            <a:off x="344307" y="163684"/>
            <a:ext cx="306494" cy="369332"/>
          </a:xfrm>
          <a:prstGeom prst="rect">
            <a:avLst/>
          </a:prstGeom>
          <a:noFill/>
        </p:spPr>
        <p:txBody>
          <a:bodyPr wrap="none" rtlCol="0">
            <a:spAutoFit/>
          </a:bodyPr>
          <a:lstStyle/>
          <a:p>
            <a:r>
              <a:rPr lang="en-US" b="1" dirty="0">
                <a:solidFill>
                  <a:srgbClr val="00B0F0"/>
                </a:solidFill>
              </a:rPr>
              <a:t>C</a:t>
            </a:r>
          </a:p>
        </p:txBody>
      </p:sp>
    </p:spTree>
    <p:extLst>
      <p:ext uri="{BB962C8B-B14F-4D97-AF65-F5344CB8AC3E}">
        <p14:creationId xmlns:p14="http://schemas.microsoft.com/office/powerpoint/2010/main" val="623906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151C12-E485-4EE2-A446-99D3895C7FAD}"/>
              </a:ext>
            </a:extLst>
          </p:cNvPr>
          <p:cNvPicPr>
            <a:picLocks noChangeAspect="1"/>
          </p:cNvPicPr>
          <p:nvPr/>
        </p:nvPicPr>
        <p:blipFill rotWithShape="1">
          <a:blip r:embed="rId2"/>
          <a:srcRect l="15913" t="15638" r="1470" b="9959"/>
          <a:stretch/>
        </p:blipFill>
        <p:spPr>
          <a:xfrm>
            <a:off x="485416" y="270931"/>
            <a:ext cx="5964383" cy="3770491"/>
          </a:xfrm>
          <a:prstGeom prst="rect">
            <a:avLst/>
          </a:prstGeom>
          <a:ln>
            <a:solidFill>
              <a:schemeClr val="tx1"/>
            </a:solidFill>
          </a:ln>
        </p:spPr>
      </p:pic>
      <p:pic>
        <p:nvPicPr>
          <p:cNvPr id="5" name="Picture 4">
            <a:extLst>
              <a:ext uri="{FF2B5EF4-FFF2-40B4-BE49-F238E27FC236}">
                <a16:creationId xmlns:a16="http://schemas.microsoft.com/office/drawing/2014/main" id="{77BC703E-3CD5-4022-BBA3-2575D5DEEC19}"/>
              </a:ext>
            </a:extLst>
          </p:cNvPr>
          <p:cNvPicPr>
            <a:picLocks noChangeAspect="1"/>
          </p:cNvPicPr>
          <p:nvPr/>
        </p:nvPicPr>
        <p:blipFill>
          <a:blip r:embed="rId3"/>
          <a:stretch>
            <a:fillRect/>
          </a:stretch>
        </p:blipFill>
        <p:spPr>
          <a:xfrm>
            <a:off x="489194" y="4415788"/>
            <a:ext cx="5992136" cy="1720864"/>
          </a:xfrm>
          <a:prstGeom prst="rect">
            <a:avLst/>
          </a:prstGeom>
        </p:spPr>
      </p:pic>
      <p:sp>
        <p:nvSpPr>
          <p:cNvPr id="6" name="Oval 5">
            <a:extLst>
              <a:ext uri="{FF2B5EF4-FFF2-40B4-BE49-F238E27FC236}">
                <a16:creationId xmlns:a16="http://schemas.microsoft.com/office/drawing/2014/main" id="{CEF1DE8F-0923-4D2F-818A-5E773EDAD7F1}"/>
              </a:ext>
            </a:extLst>
          </p:cNvPr>
          <p:cNvSpPr/>
          <p:nvPr/>
        </p:nvSpPr>
        <p:spPr>
          <a:xfrm>
            <a:off x="543779" y="4464753"/>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F106007-2F07-4204-8A03-C5E219152A6C}"/>
              </a:ext>
            </a:extLst>
          </p:cNvPr>
          <p:cNvSpPr txBox="1"/>
          <p:nvPr/>
        </p:nvSpPr>
        <p:spPr>
          <a:xfrm>
            <a:off x="611518" y="4489062"/>
            <a:ext cx="301686" cy="369332"/>
          </a:xfrm>
          <a:prstGeom prst="rect">
            <a:avLst/>
          </a:prstGeom>
          <a:noFill/>
        </p:spPr>
        <p:txBody>
          <a:bodyPr wrap="none" rtlCol="0">
            <a:spAutoFit/>
          </a:bodyPr>
          <a:lstStyle/>
          <a:p>
            <a:r>
              <a:rPr lang="en-US" b="1" dirty="0">
                <a:solidFill>
                  <a:srgbClr val="FF0000"/>
                </a:solidFill>
              </a:rPr>
              <a:t>9</a:t>
            </a:r>
          </a:p>
        </p:txBody>
      </p:sp>
      <p:sp>
        <p:nvSpPr>
          <p:cNvPr id="8" name="Oval 7">
            <a:extLst>
              <a:ext uri="{FF2B5EF4-FFF2-40B4-BE49-F238E27FC236}">
                <a16:creationId xmlns:a16="http://schemas.microsoft.com/office/drawing/2014/main" id="{71B57E16-F4DA-4F57-9B70-1061F232B8B2}"/>
              </a:ext>
            </a:extLst>
          </p:cNvPr>
          <p:cNvSpPr/>
          <p:nvPr/>
        </p:nvSpPr>
        <p:spPr>
          <a:xfrm>
            <a:off x="515562" y="440256"/>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6199381-3E47-43DA-BB52-5BDF8F253014}"/>
              </a:ext>
            </a:extLst>
          </p:cNvPr>
          <p:cNvSpPr txBox="1"/>
          <p:nvPr/>
        </p:nvSpPr>
        <p:spPr>
          <a:xfrm>
            <a:off x="583301" y="464565"/>
            <a:ext cx="301686" cy="369332"/>
          </a:xfrm>
          <a:prstGeom prst="rect">
            <a:avLst/>
          </a:prstGeom>
          <a:noFill/>
        </p:spPr>
        <p:txBody>
          <a:bodyPr wrap="none" rtlCol="0">
            <a:spAutoFit/>
          </a:bodyPr>
          <a:lstStyle/>
          <a:p>
            <a:r>
              <a:rPr lang="en-US" b="1" dirty="0">
                <a:solidFill>
                  <a:srgbClr val="FF0000"/>
                </a:solidFill>
              </a:rPr>
              <a:t>8</a:t>
            </a:r>
          </a:p>
        </p:txBody>
      </p:sp>
      <p:sp>
        <p:nvSpPr>
          <p:cNvPr id="13" name="TextBox 12">
            <a:extLst>
              <a:ext uri="{FF2B5EF4-FFF2-40B4-BE49-F238E27FC236}">
                <a16:creationId xmlns:a16="http://schemas.microsoft.com/office/drawing/2014/main" id="{E177FE5A-706D-4633-AB3B-455B9529F424}"/>
              </a:ext>
            </a:extLst>
          </p:cNvPr>
          <p:cNvSpPr txBox="1"/>
          <p:nvPr/>
        </p:nvSpPr>
        <p:spPr>
          <a:xfrm>
            <a:off x="7371655" y="203189"/>
            <a:ext cx="4334929" cy="6740307"/>
          </a:xfrm>
          <a:prstGeom prst="rect">
            <a:avLst/>
          </a:prstGeom>
          <a:noFill/>
        </p:spPr>
        <p:txBody>
          <a:bodyPr wrap="square" rtlCol="0">
            <a:spAutoFit/>
          </a:bodyPr>
          <a:lstStyle/>
          <a:p>
            <a:r>
              <a:rPr lang="en-US" dirty="0"/>
              <a:t>8. An instance of MOET (Multiple Ontology Enrichment Tool) is provided to display gene enrichment results for gene annotations to any of the three branches of GO or four other ontologies. Also see the stand-alone </a:t>
            </a:r>
            <a:r>
              <a:rPr lang="en-US" u="sng" dirty="0"/>
              <a:t>MOET</a:t>
            </a:r>
            <a:r>
              <a:rPr lang="en-US" dirty="0"/>
              <a:t>. </a:t>
            </a:r>
          </a:p>
          <a:p>
            <a:endParaRPr lang="en-US" dirty="0"/>
          </a:p>
          <a:p>
            <a:endParaRPr lang="en-US" dirty="0"/>
          </a:p>
          <a:p>
            <a:endParaRPr lang="en-US" dirty="0"/>
          </a:p>
          <a:p>
            <a:br>
              <a:rPr lang="en-US" dirty="0"/>
            </a:br>
            <a:endParaRPr lang="en-US" dirty="0"/>
          </a:p>
          <a:p>
            <a:endParaRPr lang="en-US" dirty="0"/>
          </a:p>
          <a:p>
            <a:endParaRPr lang="en-US" dirty="0"/>
          </a:p>
          <a:p>
            <a:endParaRPr lang="en-US" dirty="0"/>
          </a:p>
          <a:p>
            <a:endParaRPr lang="en-US" dirty="0"/>
          </a:p>
          <a:p>
            <a:r>
              <a:rPr lang="en-US" dirty="0"/>
              <a:t>9. Links to a set of analysis tools from RGD and elsewhere.</a:t>
            </a:r>
          </a:p>
          <a:p>
            <a:endParaRPr lang="en-US" dirty="0"/>
          </a:p>
          <a:p>
            <a:r>
              <a:rPr lang="en-US" dirty="0"/>
              <a:t>10. A tool to find annotated pertinent rat strain models.</a:t>
            </a:r>
          </a:p>
          <a:p>
            <a:endParaRPr lang="en-US" dirty="0"/>
          </a:p>
          <a:p>
            <a:r>
              <a:rPr lang="en-US" dirty="0"/>
              <a:t>11. Links to relevant RGD pathway data, as well as links to  pertinent information sources outside RGD. </a:t>
            </a:r>
          </a:p>
        </p:txBody>
      </p:sp>
      <p:sp>
        <p:nvSpPr>
          <p:cNvPr id="18" name="Oval 17">
            <a:extLst>
              <a:ext uri="{FF2B5EF4-FFF2-40B4-BE49-F238E27FC236}">
                <a16:creationId xmlns:a16="http://schemas.microsoft.com/office/drawing/2014/main" id="{11B9EE15-59BB-4B02-9A3C-71CDEE251D07}"/>
              </a:ext>
            </a:extLst>
          </p:cNvPr>
          <p:cNvSpPr/>
          <p:nvPr/>
        </p:nvSpPr>
        <p:spPr>
          <a:xfrm>
            <a:off x="4698100" y="4464758"/>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1C795A1-18F2-466E-98F8-1A96BA49406F}"/>
              </a:ext>
            </a:extLst>
          </p:cNvPr>
          <p:cNvSpPr txBox="1"/>
          <p:nvPr/>
        </p:nvSpPr>
        <p:spPr>
          <a:xfrm>
            <a:off x="4709394" y="4489067"/>
            <a:ext cx="418704" cy="369332"/>
          </a:xfrm>
          <a:prstGeom prst="rect">
            <a:avLst/>
          </a:prstGeom>
          <a:noFill/>
        </p:spPr>
        <p:txBody>
          <a:bodyPr wrap="none" rtlCol="0">
            <a:spAutoFit/>
          </a:bodyPr>
          <a:lstStyle/>
          <a:p>
            <a:r>
              <a:rPr lang="en-US" b="1" dirty="0">
                <a:solidFill>
                  <a:srgbClr val="FF0000"/>
                </a:solidFill>
              </a:rPr>
              <a:t>11</a:t>
            </a:r>
          </a:p>
        </p:txBody>
      </p:sp>
      <p:sp>
        <p:nvSpPr>
          <p:cNvPr id="17" name="TextBox 16">
            <a:extLst>
              <a:ext uri="{FF2B5EF4-FFF2-40B4-BE49-F238E27FC236}">
                <a16:creationId xmlns:a16="http://schemas.microsoft.com/office/drawing/2014/main" id="{399E18FE-4C69-475B-98E2-FAC43BEC9273}"/>
              </a:ext>
            </a:extLst>
          </p:cNvPr>
          <p:cNvSpPr txBox="1"/>
          <p:nvPr/>
        </p:nvSpPr>
        <p:spPr>
          <a:xfrm>
            <a:off x="372530" y="-22585"/>
            <a:ext cx="330540" cy="369332"/>
          </a:xfrm>
          <a:prstGeom prst="rect">
            <a:avLst/>
          </a:prstGeom>
          <a:noFill/>
        </p:spPr>
        <p:txBody>
          <a:bodyPr wrap="none" rtlCol="0">
            <a:spAutoFit/>
          </a:bodyPr>
          <a:lstStyle/>
          <a:p>
            <a:r>
              <a:rPr lang="en-US" b="1" dirty="0">
                <a:solidFill>
                  <a:srgbClr val="00B0F0"/>
                </a:solidFill>
              </a:rPr>
              <a:t>D</a:t>
            </a:r>
          </a:p>
        </p:txBody>
      </p:sp>
      <p:sp>
        <p:nvSpPr>
          <p:cNvPr id="20" name="TextBox 19">
            <a:extLst>
              <a:ext uri="{FF2B5EF4-FFF2-40B4-BE49-F238E27FC236}">
                <a16:creationId xmlns:a16="http://schemas.microsoft.com/office/drawing/2014/main" id="{41DBD132-B4EC-4D68-823E-0F4606AB786B}"/>
              </a:ext>
            </a:extLst>
          </p:cNvPr>
          <p:cNvSpPr txBox="1"/>
          <p:nvPr/>
        </p:nvSpPr>
        <p:spPr>
          <a:xfrm>
            <a:off x="412045" y="4126089"/>
            <a:ext cx="296876" cy="369332"/>
          </a:xfrm>
          <a:prstGeom prst="rect">
            <a:avLst/>
          </a:prstGeom>
          <a:noFill/>
        </p:spPr>
        <p:txBody>
          <a:bodyPr wrap="none" rtlCol="0">
            <a:spAutoFit/>
          </a:bodyPr>
          <a:lstStyle/>
          <a:p>
            <a:r>
              <a:rPr lang="en-US" b="1" dirty="0">
                <a:solidFill>
                  <a:srgbClr val="00B0F0"/>
                </a:solidFill>
              </a:rPr>
              <a:t>E</a:t>
            </a:r>
          </a:p>
        </p:txBody>
      </p:sp>
      <p:sp>
        <p:nvSpPr>
          <p:cNvPr id="10" name="Oval 9">
            <a:extLst>
              <a:ext uri="{FF2B5EF4-FFF2-40B4-BE49-F238E27FC236}">
                <a16:creationId xmlns:a16="http://schemas.microsoft.com/office/drawing/2014/main" id="{A884308A-8AF6-4F86-B19F-43993DF500E6}"/>
              </a:ext>
            </a:extLst>
          </p:cNvPr>
          <p:cNvSpPr/>
          <p:nvPr/>
        </p:nvSpPr>
        <p:spPr>
          <a:xfrm>
            <a:off x="2637872" y="4459108"/>
            <a:ext cx="421408" cy="417689"/>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D563D9A-7272-4F29-9372-1B0077E8BAB0}"/>
              </a:ext>
            </a:extLst>
          </p:cNvPr>
          <p:cNvSpPr txBox="1"/>
          <p:nvPr/>
        </p:nvSpPr>
        <p:spPr>
          <a:xfrm>
            <a:off x="2649166" y="4483417"/>
            <a:ext cx="418704" cy="369332"/>
          </a:xfrm>
          <a:prstGeom prst="rect">
            <a:avLst/>
          </a:prstGeom>
          <a:noFill/>
        </p:spPr>
        <p:txBody>
          <a:bodyPr wrap="none" rtlCol="0">
            <a:spAutoFit/>
          </a:bodyPr>
          <a:lstStyle/>
          <a:p>
            <a:r>
              <a:rPr lang="en-US" b="1" dirty="0">
                <a:solidFill>
                  <a:srgbClr val="FF0000"/>
                </a:solidFill>
              </a:rPr>
              <a:t>10</a:t>
            </a:r>
          </a:p>
        </p:txBody>
      </p:sp>
    </p:spTree>
    <p:extLst>
      <p:ext uri="{BB962C8B-B14F-4D97-AF65-F5344CB8AC3E}">
        <p14:creationId xmlns:p14="http://schemas.microsoft.com/office/powerpoint/2010/main" val="384994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CBC89A-406E-4513-B21D-515617370384}"/>
              </a:ext>
            </a:extLst>
          </p:cNvPr>
          <p:cNvPicPr>
            <a:picLocks noChangeAspect="1"/>
          </p:cNvPicPr>
          <p:nvPr/>
        </p:nvPicPr>
        <p:blipFill rotWithShape="1">
          <a:blip r:embed="rId2"/>
          <a:srcRect t="7671" r="1427" b="5571"/>
          <a:stretch/>
        </p:blipFill>
        <p:spPr>
          <a:xfrm>
            <a:off x="1707696" y="526093"/>
            <a:ext cx="8651329" cy="5949864"/>
          </a:xfrm>
          <a:prstGeom prst="rect">
            <a:avLst/>
          </a:prstGeom>
        </p:spPr>
      </p:pic>
      <p:pic>
        <p:nvPicPr>
          <p:cNvPr id="4" name="Picture 3">
            <a:extLst>
              <a:ext uri="{FF2B5EF4-FFF2-40B4-BE49-F238E27FC236}">
                <a16:creationId xmlns:a16="http://schemas.microsoft.com/office/drawing/2014/main" id="{B2274479-0388-4949-AD9E-B3AB5D989D7D}"/>
              </a:ext>
            </a:extLst>
          </p:cNvPr>
          <p:cNvPicPr>
            <a:picLocks noChangeAspect="1"/>
          </p:cNvPicPr>
          <p:nvPr/>
        </p:nvPicPr>
        <p:blipFill>
          <a:blip r:embed="rId3"/>
          <a:stretch>
            <a:fillRect/>
          </a:stretch>
        </p:blipFill>
        <p:spPr>
          <a:xfrm>
            <a:off x="2218667" y="1310902"/>
            <a:ext cx="1566808" cy="390178"/>
          </a:xfrm>
          <a:prstGeom prst="rect">
            <a:avLst/>
          </a:prstGeom>
        </p:spPr>
      </p:pic>
      <p:pic>
        <p:nvPicPr>
          <p:cNvPr id="5" name="Picture 4">
            <a:extLst>
              <a:ext uri="{FF2B5EF4-FFF2-40B4-BE49-F238E27FC236}">
                <a16:creationId xmlns:a16="http://schemas.microsoft.com/office/drawing/2014/main" id="{1484A71B-5B58-4FC3-A85F-BD2877D68E6E}"/>
              </a:ext>
            </a:extLst>
          </p:cNvPr>
          <p:cNvPicPr>
            <a:picLocks noChangeAspect="1"/>
          </p:cNvPicPr>
          <p:nvPr/>
        </p:nvPicPr>
        <p:blipFill>
          <a:blip r:embed="rId4"/>
          <a:stretch>
            <a:fillRect/>
          </a:stretch>
        </p:blipFill>
        <p:spPr>
          <a:xfrm>
            <a:off x="1897368" y="1337717"/>
            <a:ext cx="392740" cy="396986"/>
          </a:xfrm>
          <a:prstGeom prst="rect">
            <a:avLst/>
          </a:prstGeom>
        </p:spPr>
      </p:pic>
    </p:spTree>
    <p:extLst>
      <p:ext uri="{BB962C8B-B14F-4D97-AF65-F5344CB8AC3E}">
        <p14:creationId xmlns:p14="http://schemas.microsoft.com/office/powerpoint/2010/main" val="3183216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10840</TotalTime>
  <Words>585</Words>
  <Application>Microsoft Office PowerPoint</Application>
  <PresentationFormat>Widescreen</PresentationFormat>
  <Paragraphs>93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Hayman, G. Thomas</dc:creator>
  <cp:lastModifiedBy>Hayman, G. Thomas</cp:lastModifiedBy>
  <cp:revision>74</cp:revision>
  <dcterms:created xsi:type="dcterms:W3CDTF">2021-01-06T16:45:55Z</dcterms:created>
  <dcterms:modified xsi:type="dcterms:W3CDTF">2021-02-02T20:05:22Z</dcterms:modified>
</cp:coreProperties>
</file>