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899" r:id="rId5"/>
    <p:sldId id="910" r:id="rId6"/>
    <p:sldId id="908" r:id="rId7"/>
    <p:sldId id="907" r:id="rId8"/>
    <p:sldId id="906" r:id="rId9"/>
    <p:sldId id="909" r:id="rId10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95738" autoAdjust="0"/>
  </p:normalViewPr>
  <p:slideViewPr>
    <p:cSldViewPr snapToGrid="0" showGuides="1">
      <p:cViewPr varScale="1">
        <p:scale>
          <a:sx n="114" d="100"/>
          <a:sy n="114" d="100"/>
        </p:scale>
        <p:origin x="-624" y="-96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1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33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lIns="94741" tIns="47370" rIns="94741" bIns="47370"/>
          <a:lstStyle/>
          <a:p>
            <a:fld id="{311E3F85-60F9-4B86-B04C-BC92AF1B125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lIns="94741" tIns="47370" rIns="94741" bIns="47370"/>
          <a:lstStyle/>
          <a:p>
            <a:fld id="{311E3F85-60F9-4B86-B04C-BC92AF1B125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11a-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11a-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Lab1 Intro 11a- </a:t>
            </a:r>
            <a:fld id="{99D29FBF-A473-46DA-BC14-675AC1C8F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Lab1 Intro 11a- </a:t>
            </a:r>
            <a:fld id="{48005198-8FB0-4BE5-A5FF-99FA697371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11a-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6" y="5535487"/>
            <a:ext cx="6627674" cy="676275"/>
          </a:xfrm>
        </p:spPr>
        <p:txBody>
          <a:bodyPr/>
          <a:lstStyle/>
          <a:p>
            <a:r>
              <a:rPr lang="en-US" dirty="0" err="1" smtClean="0"/>
              <a:t>Zynq</a:t>
            </a:r>
            <a:endParaRPr lang="en-US" dirty="0" smtClean="0"/>
          </a:p>
          <a:p>
            <a:r>
              <a:rPr lang="en-US" dirty="0" smtClean="0"/>
              <a:t>Vivado 2014.2 Version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3" y="3660650"/>
            <a:ext cx="7099835" cy="1114425"/>
          </a:xfrm>
        </p:spPr>
        <p:txBody>
          <a:bodyPr/>
          <a:lstStyle/>
          <a:p>
            <a:r>
              <a:rPr lang="en-US" dirty="0" smtClean="0"/>
              <a:t>Lab1 Intro</a:t>
            </a:r>
            <a:br>
              <a:rPr lang="en-US" dirty="0" smtClean="0"/>
            </a:br>
            <a:r>
              <a:rPr lang="en-US" dirty="0" smtClean="0"/>
              <a:t>Create a Processor System with </a:t>
            </a:r>
            <a:r>
              <a:rPr lang="en-US" dirty="0" err="1" smtClean="0"/>
              <a:t>Zynq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 bwMode="auto">
          <a:xfrm>
            <a:off x="9629522" y="1262357"/>
            <a:ext cx="1626499" cy="22726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5622601" y="1261009"/>
            <a:ext cx="4023105" cy="4191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25309" y="1246173"/>
            <a:ext cx="2969777" cy="4191675"/>
          </a:xfrm>
          <a:prstGeom prst="rect">
            <a:avLst/>
          </a:prstGeom>
          <a:solidFill>
            <a:srgbClr val="92D05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Cortex-A9 based Embedded System Design</a:t>
            </a:r>
            <a:br>
              <a:rPr lang="en-US" dirty="0" smtClean="0"/>
            </a:br>
            <a:r>
              <a:rPr lang="en-US" dirty="0" smtClean="0"/>
              <a:t>Lab1 through Lab5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92416" y="1387161"/>
            <a:ext cx="1117309" cy="365632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ARM</a:t>
            </a:r>
          </a:p>
          <a:p>
            <a:pPr algn="ctr"/>
            <a:r>
              <a:rPr lang="en-US" sz="1200" dirty="0" smtClean="0"/>
              <a:t>Cortex-A9</a:t>
            </a:r>
            <a:endParaRPr lang="en-US" sz="12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04779" y="1556154"/>
            <a:ext cx="1188720" cy="646331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spAutoFit/>
          </a:bodyPr>
          <a:lstStyle/>
          <a:p>
            <a:pPr algn="ctr"/>
            <a:r>
              <a:rPr lang="en-US" sz="1200" dirty="0" smtClean="0"/>
              <a:t>DDR3 </a:t>
            </a:r>
            <a:endParaRPr lang="en-US" sz="1200" dirty="0"/>
          </a:p>
          <a:p>
            <a:pPr algn="ctr"/>
            <a:r>
              <a:rPr lang="en-US" sz="1200" dirty="0"/>
              <a:t>Memory </a:t>
            </a:r>
          </a:p>
          <a:p>
            <a:pPr algn="ctr"/>
            <a:r>
              <a:rPr lang="en-US" sz="1200" dirty="0"/>
              <a:t>Controller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741444" y="2993298"/>
            <a:ext cx="1218883" cy="2355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AXI </a:t>
            </a:r>
          </a:p>
          <a:p>
            <a:pPr algn="ctr"/>
            <a:r>
              <a:rPr lang="en-US" sz="1200" dirty="0" smtClean="0"/>
              <a:t>Interconnect</a:t>
            </a:r>
          </a:p>
          <a:p>
            <a:pPr algn="ctr"/>
            <a:r>
              <a:rPr lang="en-US" sz="1200" dirty="0" smtClean="0"/>
              <a:t>Block</a:t>
            </a:r>
            <a:endParaRPr lang="en-US" sz="1000" dirty="0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7659564" y="3105272"/>
            <a:ext cx="1785968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AXI-BRAM Controller</a:t>
            </a:r>
            <a:endParaRPr lang="en-US" sz="1200" dirty="0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V="1">
            <a:off x="6958853" y="3248894"/>
            <a:ext cx="685800" cy="7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067142" y="1669036"/>
            <a:ext cx="1326378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5" name="Rectangle 52"/>
          <p:cNvSpPr>
            <a:spLocks noChangeArrowheads="1"/>
          </p:cNvSpPr>
          <p:nvPr/>
        </p:nvSpPr>
        <p:spPr bwMode="auto">
          <a:xfrm>
            <a:off x="8224428" y="4783377"/>
            <a:ext cx="1218883" cy="381000"/>
          </a:xfrm>
          <a:prstGeom prst="rect">
            <a:avLst/>
          </a:prstGeom>
          <a:solidFill>
            <a:srgbClr val="71DA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/>
              <a:t>GPIO</a:t>
            </a:r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2398162" y="2620393"/>
            <a:ext cx="1218883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UART</a:t>
            </a:r>
            <a:endParaRPr lang="en-US" sz="1200" dirty="0"/>
          </a:p>
        </p:txBody>
      </p:sp>
      <p:sp>
        <p:nvSpPr>
          <p:cNvPr id="27" name="Line 54"/>
          <p:cNvSpPr>
            <a:spLocks noChangeShapeType="1"/>
          </p:cNvSpPr>
          <p:nvPr/>
        </p:nvSpPr>
        <p:spPr bwMode="auto">
          <a:xfrm flipV="1">
            <a:off x="6932046" y="4538410"/>
            <a:ext cx="1284252" cy="118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55"/>
          <p:cNvSpPr>
            <a:spLocks noChangeShapeType="1"/>
          </p:cNvSpPr>
          <p:nvPr/>
        </p:nvSpPr>
        <p:spPr bwMode="auto">
          <a:xfrm flipV="1">
            <a:off x="6932046" y="4972980"/>
            <a:ext cx="1296320" cy="20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AutoShape 56"/>
          <p:cNvSpPr>
            <a:spLocks noChangeArrowheads="1"/>
          </p:cNvSpPr>
          <p:nvPr/>
        </p:nvSpPr>
        <p:spPr bwMode="auto">
          <a:xfrm>
            <a:off x="1072033" y="2612298"/>
            <a:ext cx="1319326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RS232 </a:t>
            </a:r>
          </a:p>
        </p:txBody>
      </p:sp>
      <p:sp>
        <p:nvSpPr>
          <p:cNvPr id="30" name="AutoShape 57"/>
          <p:cNvSpPr>
            <a:spLocks noChangeArrowheads="1"/>
          </p:cNvSpPr>
          <p:nvPr/>
        </p:nvSpPr>
        <p:spPr bwMode="auto">
          <a:xfrm>
            <a:off x="9431156" y="4756217"/>
            <a:ext cx="1355615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DIP Switches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5109724" y="4188786"/>
            <a:ext cx="629691" cy="0"/>
          </a:xfrm>
          <a:prstGeom prst="straightConnector1">
            <a:avLst/>
          </a:prstGeom>
          <a:solidFill>
            <a:srgbClr val="0096C8"/>
          </a:solidFill>
          <a:ln w="8001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055159" y="3000160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7173952" y="3699820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AXI4-Lite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7166943" y="4737950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AXI4-Lite</a:t>
            </a:r>
            <a:endParaRPr lang="en-US" sz="1050" dirty="0"/>
          </a:p>
        </p:txBody>
      </p:sp>
      <p:sp>
        <p:nvSpPr>
          <p:cNvPr id="65" name="Rectangle 52"/>
          <p:cNvSpPr>
            <a:spLocks noChangeArrowheads="1"/>
          </p:cNvSpPr>
          <p:nvPr/>
        </p:nvSpPr>
        <p:spPr bwMode="auto">
          <a:xfrm>
            <a:off x="8210359" y="4311120"/>
            <a:ext cx="1218883" cy="381000"/>
          </a:xfrm>
          <a:prstGeom prst="rect">
            <a:avLst/>
          </a:prstGeom>
          <a:solidFill>
            <a:srgbClr val="71DA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/>
              <a:t>GPIO</a:t>
            </a:r>
          </a:p>
        </p:txBody>
      </p: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8208423" y="3766381"/>
            <a:ext cx="1218883" cy="381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LED_IP</a:t>
            </a:r>
            <a:endParaRPr lang="en-US" sz="1200" dirty="0"/>
          </a:p>
        </p:txBody>
      </p:sp>
      <p:sp>
        <p:nvSpPr>
          <p:cNvPr id="70" name="AutoShape 57"/>
          <p:cNvSpPr>
            <a:spLocks noChangeArrowheads="1"/>
          </p:cNvSpPr>
          <p:nvPr/>
        </p:nvSpPr>
        <p:spPr bwMode="auto">
          <a:xfrm>
            <a:off x="9429156" y="4302066"/>
            <a:ext cx="1357617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0">
            <a:solidFill>
              <a:schemeClr val="tx1"/>
            </a:solidFill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Push-Buttons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52862" y="4265658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AXI4-Lite</a:t>
            </a:r>
            <a:endParaRPr lang="en-US" sz="1050" dirty="0"/>
          </a:p>
        </p:txBody>
      </p:sp>
      <p:sp>
        <p:nvSpPr>
          <p:cNvPr id="90" name="AutoShape 57"/>
          <p:cNvSpPr>
            <a:spLocks noChangeArrowheads="1"/>
          </p:cNvSpPr>
          <p:nvPr/>
        </p:nvSpPr>
        <p:spPr bwMode="auto">
          <a:xfrm>
            <a:off x="9415188" y="3766381"/>
            <a:ext cx="1371585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0">
            <a:solidFill>
              <a:schemeClr val="tx1"/>
            </a:solidFill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LED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1" name="Rectangle 50"/>
          <p:cNvSpPr>
            <a:spLocks noChangeArrowheads="1"/>
          </p:cNvSpPr>
          <p:nvPr/>
        </p:nvSpPr>
        <p:spPr bwMode="auto">
          <a:xfrm>
            <a:off x="2749553" y="5701332"/>
            <a:ext cx="780847" cy="25717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51"/>
          <p:cNvSpPr>
            <a:spLocks noChangeArrowheads="1"/>
          </p:cNvSpPr>
          <p:nvPr/>
        </p:nvSpPr>
        <p:spPr bwMode="auto">
          <a:xfrm>
            <a:off x="4497433" y="5694335"/>
            <a:ext cx="780847" cy="25717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52"/>
          <p:cNvSpPr>
            <a:spLocks noChangeArrowheads="1"/>
          </p:cNvSpPr>
          <p:nvPr/>
        </p:nvSpPr>
        <p:spPr bwMode="auto">
          <a:xfrm>
            <a:off x="6245313" y="5702382"/>
            <a:ext cx="780847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53"/>
          <p:cNvSpPr>
            <a:spLocks noChangeArrowheads="1"/>
          </p:cNvSpPr>
          <p:nvPr/>
        </p:nvSpPr>
        <p:spPr bwMode="auto">
          <a:xfrm>
            <a:off x="8094944" y="5681985"/>
            <a:ext cx="780847" cy="2571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624181" y="5621956"/>
            <a:ext cx="8451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/>
              <a:t>Lab1</a:t>
            </a:r>
          </a:p>
        </p:txBody>
      </p:sp>
      <p:sp>
        <p:nvSpPr>
          <p:cNvPr id="96" name="Text Box 55"/>
          <p:cNvSpPr txBox="1">
            <a:spLocks noChangeArrowheads="1"/>
          </p:cNvSpPr>
          <p:nvPr/>
        </p:nvSpPr>
        <p:spPr bwMode="auto">
          <a:xfrm>
            <a:off x="5372061" y="5624012"/>
            <a:ext cx="8451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/>
              <a:t>Lab2</a:t>
            </a:r>
          </a:p>
        </p:txBody>
      </p:sp>
      <p:sp>
        <p:nvSpPr>
          <p:cNvPr id="97" name="Text Box 56"/>
          <p:cNvSpPr txBox="1">
            <a:spLocks noChangeArrowheads="1"/>
          </p:cNvSpPr>
          <p:nvPr/>
        </p:nvSpPr>
        <p:spPr bwMode="auto">
          <a:xfrm>
            <a:off x="8969572" y="5629769"/>
            <a:ext cx="8451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/>
              <a:t>Lab5</a:t>
            </a:r>
          </a:p>
        </p:txBody>
      </p: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7119941" y="5623006"/>
            <a:ext cx="8451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/>
              <a:t>Lab3</a:t>
            </a:r>
          </a:p>
        </p:txBody>
      </p: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9902264" y="3103771"/>
            <a:ext cx="1218883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/>
              <a:t>BRAM</a:t>
            </a:r>
          </a:p>
        </p:txBody>
      </p:sp>
      <p:cxnSp>
        <p:nvCxnSpPr>
          <p:cNvPr id="108" name="Straight Connector 107"/>
          <p:cNvCxnSpPr/>
          <p:nvPr/>
        </p:nvCxnSpPr>
        <p:spPr bwMode="auto">
          <a:xfrm flipV="1">
            <a:off x="9461716" y="3256172"/>
            <a:ext cx="432457" cy="108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6" name="Line 54"/>
          <p:cNvSpPr>
            <a:spLocks noChangeShapeType="1"/>
          </p:cNvSpPr>
          <p:nvPr/>
        </p:nvSpPr>
        <p:spPr bwMode="auto">
          <a:xfrm flipV="1">
            <a:off x="6942113" y="3966570"/>
            <a:ext cx="1284252" cy="118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215944" y="4065167"/>
            <a:ext cx="949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M_AXI_GP0</a:t>
            </a:r>
            <a:endParaRPr lang="en-US" sz="1050" dirty="0"/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11a-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3609048" y="1877352"/>
            <a:ext cx="365760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3623884" y="2822768"/>
            <a:ext cx="365760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89" name="Text Box 59"/>
          <p:cNvSpPr txBox="1">
            <a:spLocks noChangeArrowheads="1"/>
          </p:cNvSpPr>
          <p:nvPr/>
        </p:nvSpPr>
        <p:spPr bwMode="auto">
          <a:xfrm>
            <a:off x="4249382" y="6053893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Lab4 uses hardware built in Lab3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" name="Text Box 54"/>
          <p:cNvSpPr txBox="1">
            <a:spLocks noChangeArrowheads="1"/>
          </p:cNvSpPr>
          <p:nvPr/>
        </p:nvSpPr>
        <p:spPr bwMode="auto">
          <a:xfrm>
            <a:off x="2661179" y="4765967"/>
            <a:ext cx="5597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/>
              <a:t>PS</a:t>
            </a:r>
            <a:endParaRPr lang="en-US" sz="2200" b="1" dirty="0"/>
          </a:p>
        </p:txBody>
      </p:sp>
      <p:sp>
        <p:nvSpPr>
          <p:cNvPr id="113" name="Text Box 54"/>
          <p:cNvSpPr txBox="1">
            <a:spLocks noChangeArrowheads="1"/>
          </p:cNvSpPr>
          <p:nvPr/>
        </p:nvSpPr>
        <p:spPr bwMode="auto">
          <a:xfrm>
            <a:off x="9966363" y="1428649"/>
            <a:ext cx="5453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/>
              <a:t>PL</a:t>
            </a:r>
            <a:endParaRPr lang="en-US" sz="2200" b="1" dirty="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095304" y="2225353"/>
            <a:ext cx="914400" cy="3810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/>
              <a:t>Timer </a:t>
            </a:r>
          </a:p>
        </p:txBody>
      </p:sp>
    </p:spTree>
    <p:extLst>
      <p:ext uri="{BB962C8B-B14F-4D97-AF65-F5344CB8AC3E}">
        <p14:creationId xmlns:p14="http://schemas.microsoft.com/office/powerpoint/2010/main" val="78206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lab guides you through the process of </a:t>
            </a:r>
            <a:r>
              <a:rPr lang="en-US" dirty="0" smtClean="0"/>
              <a:t>using Vivado and IP Integrator to </a:t>
            </a:r>
            <a:r>
              <a:rPr lang="en-US" dirty="0"/>
              <a:t>create a simple ARM Cortex-A9 based processor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Targeting </a:t>
            </a:r>
            <a:r>
              <a:rPr lang="en-US" dirty="0"/>
              <a:t>the </a:t>
            </a:r>
            <a:r>
              <a:rPr lang="en-US" dirty="0" smtClean="0"/>
              <a:t>Zedboard or ZYBO board.  </a:t>
            </a:r>
          </a:p>
          <a:p>
            <a:pPr lvl="1"/>
            <a:r>
              <a:rPr lang="en-IE" dirty="0" smtClean="0"/>
              <a:t>Very similar steps, differences pointed out in the instructions</a:t>
            </a:r>
          </a:p>
          <a:p>
            <a:pPr lvl="1"/>
            <a:r>
              <a:rPr lang="en-IE" dirty="0" smtClean="0"/>
              <a:t>Follow the instructions for the board you are using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use </a:t>
            </a:r>
            <a:r>
              <a:rPr lang="en-US" dirty="0" smtClean="0"/>
              <a:t>Vivado </a:t>
            </a:r>
            <a:r>
              <a:rPr lang="en-US" dirty="0"/>
              <a:t>to </a:t>
            </a:r>
            <a:r>
              <a:rPr lang="en-US" dirty="0" smtClean="0"/>
              <a:t>create </a:t>
            </a:r>
            <a:r>
              <a:rPr lang="en-US" dirty="0"/>
              <a:t>the system and </a:t>
            </a:r>
            <a:r>
              <a:rPr lang="en-US" dirty="0" smtClean="0"/>
              <a:t>generate a software application from one </a:t>
            </a:r>
            <a:r>
              <a:rPr lang="en-US" dirty="0"/>
              <a:t>of the standard project </a:t>
            </a:r>
            <a:r>
              <a:rPr lang="en-US" dirty="0" smtClean="0"/>
              <a:t>templates in SDK </a:t>
            </a:r>
            <a:r>
              <a:rPr lang="en-US" dirty="0"/>
              <a:t>to verify the hardware functionality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11a-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 bwMode="auto">
          <a:xfrm>
            <a:off x="2225309" y="1246173"/>
            <a:ext cx="2969777" cy="4191675"/>
          </a:xfrm>
          <a:prstGeom prst="rect">
            <a:avLst/>
          </a:prstGeom>
          <a:solidFill>
            <a:srgbClr val="92D05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Cortex-A9 based Embedded System Design</a:t>
            </a:r>
            <a:br>
              <a:rPr lang="en-US" dirty="0" smtClean="0"/>
            </a:br>
            <a:r>
              <a:rPr lang="en-US" dirty="0" smtClean="0"/>
              <a:t>Lab1: Use </a:t>
            </a:r>
            <a:r>
              <a:rPr lang="en-US" dirty="0" err="1" smtClean="0"/>
              <a:t>Vivado</a:t>
            </a:r>
            <a:r>
              <a:rPr lang="en-US" dirty="0" smtClean="0"/>
              <a:t> to Create a System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92416" y="1387161"/>
            <a:ext cx="1117309" cy="365632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ARM</a:t>
            </a:r>
          </a:p>
          <a:p>
            <a:pPr algn="ctr"/>
            <a:r>
              <a:rPr lang="en-US" sz="1200" dirty="0" smtClean="0"/>
              <a:t>Cortex-A9</a:t>
            </a:r>
            <a:endParaRPr lang="en-US" sz="12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04779" y="1556154"/>
            <a:ext cx="1188720" cy="646331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spAutoFit/>
          </a:bodyPr>
          <a:lstStyle/>
          <a:p>
            <a:pPr algn="ctr"/>
            <a:r>
              <a:rPr lang="en-US" sz="1200" dirty="0" smtClean="0"/>
              <a:t>DDR3 </a:t>
            </a:r>
            <a:endParaRPr lang="en-US" sz="1200" dirty="0"/>
          </a:p>
          <a:p>
            <a:pPr algn="ctr"/>
            <a:r>
              <a:rPr lang="en-US" sz="1200" dirty="0"/>
              <a:t>Memory </a:t>
            </a:r>
          </a:p>
          <a:p>
            <a:pPr algn="ctr"/>
            <a:r>
              <a:rPr lang="en-US" sz="1200" dirty="0"/>
              <a:t>Controller</a:t>
            </a:r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067142" y="1669036"/>
            <a:ext cx="1326378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2398162" y="2620393"/>
            <a:ext cx="1218883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UART</a:t>
            </a:r>
            <a:endParaRPr lang="en-US" sz="1200" dirty="0"/>
          </a:p>
        </p:txBody>
      </p:sp>
      <p:sp>
        <p:nvSpPr>
          <p:cNvPr id="29" name="AutoShape 56"/>
          <p:cNvSpPr>
            <a:spLocks noChangeArrowheads="1"/>
          </p:cNvSpPr>
          <p:nvPr/>
        </p:nvSpPr>
        <p:spPr bwMode="auto">
          <a:xfrm>
            <a:off x="1072033" y="2612298"/>
            <a:ext cx="1319326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RS232 </a:t>
            </a: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11a-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3609048" y="1877352"/>
            <a:ext cx="365760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3623884" y="2822768"/>
            <a:ext cx="365760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2" name="Text Box 54"/>
          <p:cNvSpPr txBox="1">
            <a:spLocks noChangeArrowheads="1"/>
          </p:cNvSpPr>
          <p:nvPr/>
        </p:nvSpPr>
        <p:spPr bwMode="auto">
          <a:xfrm>
            <a:off x="2661179" y="4765967"/>
            <a:ext cx="5597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/>
              <a:t>PS</a:t>
            </a:r>
            <a:endParaRPr lang="en-US" sz="2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project using Vivado</a:t>
            </a:r>
          </a:p>
          <a:p>
            <a:r>
              <a:rPr lang="en-US" dirty="0" smtClean="0"/>
              <a:t>Invoke IP Integrator </a:t>
            </a:r>
            <a:r>
              <a:rPr lang="en-US" dirty="0"/>
              <a:t>from Vivado and </a:t>
            </a:r>
            <a:r>
              <a:rPr lang="en-US" dirty="0" smtClean="0"/>
              <a:t>build basic system</a:t>
            </a:r>
          </a:p>
          <a:p>
            <a:r>
              <a:rPr lang="en-US" dirty="0" smtClean="0"/>
              <a:t>Generate top-level HDL in </a:t>
            </a:r>
            <a:r>
              <a:rPr lang="en-US" dirty="0"/>
              <a:t>Vivado and </a:t>
            </a:r>
            <a:r>
              <a:rPr lang="en-US" dirty="0" smtClean="0"/>
              <a:t>Export to SDK</a:t>
            </a:r>
          </a:p>
          <a:p>
            <a:r>
              <a:rPr lang="en-US" dirty="0" smtClean="0"/>
              <a:t>Generate a simple memory test application in SDK</a:t>
            </a:r>
          </a:p>
          <a:p>
            <a:r>
              <a:rPr lang="en-US" dirty="0" smtClean="0"/>
              <a:t>Verify the functionality in hardware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11a-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Vivado software </a:t>
            </a:r>
            <a:r>
              <a:rPr lang="en-US" dirty="0"/>
              <a:t>allows creating or adding an embedded processor source and invoking </a:t>
            </a:r>
            <a:r>
              <a:rPr lang="en-US" dirty="0" smtClean="0"/>
              <a:t>IP Integrator. </a:t>
            </a:r>
          </a:p>
          <a:p>
            <a:r>
              <a:rPr lang="en-US" dirty="0" smtClean="0"/>
              <a:t>A block diagram, </a:t>
            </a:r>
            <a:r>
              <a:rPr lang="en-US" dirty="0"/>
              <a:t>representing the hardware </a:t>
            </a:r>
            <a:r>
              <a:rPr lang="en-US" dirty="0" smtClean="0"/>
              <a:t>design, </a:t>
            </a:r>
            <a:r>
              <a:rPr lang="en-US" dirty="0"/>
              <a:t>provides hardware system parameters information.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system has been </a:t>
            </a:r>
            <a:r>
              <a:rPr lang="en-US" dirty="0" smtClean="0"/>
              <a:t>defined and configured, </a:t>
            </a:r>
            <a:r>
              <a:rPr lang="en-US" dirty="0"/>
              <a:t>the hardware can be exported and SDK can be invoked from </a:t>
            </a:r>
            <a:r>
              <a:rPr lang="en-US" dirty="0" smtClean="0"/>
              <a:t>Vivado. </a:t>
            </a:r>
          </a:p>
          <a:p>
            <a:r>
              <a:rPr lang="en-US" smtClean="0"/>
              <a:t>Software </a:t>
            </a:r>
            <a:r>
              <a:rPr lang="en-US" dirty="0"/>
              <a:t>development is done in SDK which provides several application templates including memory tests</a:t>
            </a:r>
            <a:r>
              <a:rPr lang="en-US"/>
              <a:t>.  </a:t>
            </a:r>
            <a:endParaRPr lang="en-US" smtClean="0"/>
          </a:p>
          <a:p>
            <a:r>
              <a:rPr lang="en-US" smtClean="0"/>
              <a:t>You </a:t>
            </a:r>
            <a:r>
              <a:rPr lang="en-US" dirty="0"/>
              <a:t>verified </a:t>
            </a:r>
            <a:r>
              <a:rPr lang="en-US" dirty="0" smtClean="0"/>
              <a:t>the hardware </a:t>
            </a:r>
            <a:r>
              <a:rPr lang="en-US" dirty="0"/>
              <a:t>operation by downloading the test application, executing on the processor, and observing the output in the serial terminal window.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11a-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747654C-B272-4B15-B46C-BB332E6C5466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D46A7F71-384C-4B0A-B6CB-1869FF28952A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814</TotalTime>
  <Words>319</Words>
  <Application>Microsoft Office PowerPoint</Application>
  <PresentationFormat>Custom</PresentationFormat>
  <Paragraphs>77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Xilinx_All_Programmable_Template</vt:lpstr>
      <vt:lpstr>Lab1 Intro Create a Processor System with Zynq</vt:lpstr>
      <vt:lpstr>ARM Cortex-A9 based Embedded System Design Lab1 through Lab5</vt:lpstr>
      <vt:lpstr>Introduction</vt:lpstr>
      <vt:lpstr>ARM Cortex-A9 based Embedded System Design Lab1: Use Vivado to Create a System</vt:lpstr>
      <vt:lpstr>Procedure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admin</cp:lastModifiedBy>
  <cp:revision>70</cp:revision>
  <cp:lastPrinted>2014-02-20T23:59:16Z</cp:lastPrinted>
  <dcterms:created xsi:type="dcterms:W3CDTF">2012-07-09T23:27:55Z</dcterms:created>
  <dcterms:modified xsi:type="dcterms:W3CDTF">2014-08-11T15:06:13Z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92de5837-a66a-441f-b023-2d5c6971b6d9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