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handoutMasterIdLst>
    <p:handoutMasterId r:id="rId47"/>
  </p:handoutMasterIdLst>
  <p:sldIdLst>
    <p:sldId id="899" r:id="rId5"/>
    <p:sldId id="932" r:id="rId6"/>
    <p:sldId id="934" r:id="rId7"/>
    <p:sldId id="943" r:id="rId8"/>
    <p:sldId id="935" r:id="rId9"/>
    <p:sldId id="944" r:id="rId10"/>
    <p:sldId id="942" r:id="rId11"/>
    <p:sldId id="966" r:id="rId12"/>
    <p:sldId id="978" r:id="rId13"/>
    <p:sldId id="979" r:id="rId14"/>
    <p:sldId id="980" r:id="rId15"/>
    <p:sldId id="981" r:id="rId16"/>
    <p:sldId id="976" r:id="rId17"/>
    <p:sldId id="977" r:id="rId18"/>
    <p:sldId id="947" r:id="rId19"/>
    <p:sldId id="948" r:id="rId20"/>
    <p:sldId id="949" r:id="rId21"/>
    <p:sldId id="950" r:id="rId22"/>
    <p:sldId id="963" r:id="rId23"/>
    <p:sldId id="952" r:id="rId24"/>
    <p:sldId id="953" r:id="rId25"/>
    <p:sldId id="951" r:id="rId26"/>
    <p:sldId id="954" r:id="rId27"/>
    <p:sldId id="955" r:id="rId28"/>
    <p:sldId id="964" r:id="rId29"/>
    <p:sldId id="957" r:id="rId30"/>
    <p:sldId id="959" r:id="rId31"/>
    <p:sldId id="960" r:id="rId32"/>
    <p:sldId id="982" r:id="rId33"/>
    <p:sldId id="958" r:id="rId34"/>
    <p:sldId id="967" r:id="rId35"/>
    <p:sldId id="969" r:id="rId36"/>
    <p:sldId id="970" r:id="rId37"/>
    <p:sldId id="971" r:id="rId38"/>
    <p:sldId id="972" r:id="rId39"/>
    <p:sldId id="973" r:id="rId40"/>
    <p:sldId id="974" r:id="rId41"/>
    <p:sldId id="975" r:id="rId42"/>
    <p:sldId id="965" r:id="rId43"/>
    <p:sldId id="962" r:id="rId44"/>
    <p:sldId id="961" r:id="rId45"/>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32" autoAdjust="0"/>
    <p:restoredTop sz="73303" autoAdjust="0"/>
  </p:normalViewPr>
  <p:slideViewPr>
    <p:cSldViewPr snapToGrid="0" showGuides="1">
      <p:cViewPr varScale="1">
        <p:scale>
          <a:sx n="114" d="100"/>
          <a:sy n="114" d="100"/>
        </p:scale>
        <p:origin x="-624" y="-96"/>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9" d="100"/>
          <a:sy n="49" d="100"/>
        </p:scale>
        <p:origin x="-2294" y="-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1FD1EC-AD8C-4ADC-875E-754E0A9D28CD}" type="doc">
      <dgm:prSet loTypeId="urn:microsoft.com/office/officeart/2005/8/layout/orgChart1" loCatId="hierarchy" qsTypeId="urn:microsoft.com/office/officeart/2005/8/quickstyle/simple1" qsCatId="simple" csTypeId="urn:microsoft.com/office/officeart/2005/8/colors/accent1_2" csCatId="accent1" phldr="1"/>
      <dgm:spPr/>
    </dgm:pt>
    <dgm:pt modelId="{0A813ACD-FAA3-4696-A2E2-9596FC2BA287}">
      <dgm:prSet custT="1"/>
      <dgm:spPr>
        <a:solidFill>
          <a:schemeClr val="bg2"/>
        </a:solidFill>
        <a:effectLst>
          <a:softEdge rad="12700"/>
        </a:effectLs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DDDDDD"/>
              </a:solidFill>
              <a:effectLst/>
              <a:latin typeface="Arial" pitchFamily="34" charset="0"/>
            </a:rPr>
            <a:t>APB</a:t>
          </a:r>
        </a:p>
      </dgm:t>
    </dgm:pt>
    <dgm:pt modelId="{14B897BC-F7B0-4D00-9F96-AE8724853192}" type="parTrans" cxnId="{BCB8CDE9-8F7F-4598-99B8-70A21637CB35}">
      <dgm:prSet/>
      <dgm:spPr/>
      <dgm:t>
        <a:bodyPr/>
        <a:lstStyle/>
        <a:p>
          <a:endParaRPr lang="en-US"/>
        </a:p>
      </dgm:t>
    </dgm:pt>
    <dgm:pt modelId="{40DA2CCF-01E2-4C23-A2FE-52A76AA5BD05}" type="sibTrans" cxnId="{BCB8CDE9-8F7F-4598-99B8-70A21637CB35}">
      <dgm:prSet/>
      <dgm:spPr/>
      <dgm:t>
        <a:bodyPr/>
        <a:lstStyle/>
        <a:p>
          <a:endParaRPr lang="en-US"/>
        </a:p>
      </dgm:t>
    </dgm:pt>
    <dgm:pt modelId="{6ADC85E0-47A3-4E2E-A8B8-01F9AF49EBC4}">
      <dgm:prSet custT="1"/>
      <dgm:spPr>
        <a:solidFill>
          <a:srgbClr val="FFFF00"/>
        </a:solidFill>
        <a:effectLst>
          <a:softEdge rad="12700"/>
        </a:effectLs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lumMod val="50000"/>
                </a:schemeClr>
              </a:solidFill>
              <a:effectLst/>
              <a:latin typeface="Arial" pitchFamily="34" charset="0"/>
            </a:rPr>
            <a:t>AHB</a:t>
          </a:r>
        </a:p>
      </dgm:t>
    </dgm:pt>
    <dgm:pt modelId="{4A3B0329-81E5-4060-A334-AC7448450C73}" type="parTrans" cxnId="{807EFE0D-CB88-4015-870D-82FC35E719FB}">
      <dgm:prSet/>
      <dgm:spPr/>
      <dgm:t>
        <a:bodyPr/>
        <a:lstStyle/>
        <a:p>
          <a:endParaRPr lang="en-US"/>
        </a:p>
      </dgm:t>
    </dgm:pt>
    <dgm:pt modelId="{3B3423BB-DF0F-4B15-A8FD-99EC73E2087A}" type="sibTrans" cxnId="{807EFE0D-CB88-4015-870D-82FC35E719FB}">
      <dgm:prSet/>
      <dgm:spPr/>
      <dgm:t>
        <a:bodyPr/>
        <a:lstStyle/>
        <a:p>
          <a:endParaRPr lang="en-US"/>
        </a:p>
      </dgm:t>
    </dgm:pt>
    <dgm:pt modelId="{44D7384C-5F2C-485B-B057-108DDECD3F39}">
      <dgm:prSet custT="1">
        <dgm:style>
          <a:lnRef idx="0">
            <a:schemeClr val="accent3"/>
          </a:lnRef>
          <a:fillRef idx="3">
            <a:schemeClr val="accent3"/>
          </a:fillRef>
          <a:effectRef idx="3">
            <a:schemeClr val="accent3"/>
          </a:effectRef>
          <a:fontRef idx="minor">
            <a:schemeClr val="lt1"/>
          </a:fontRef>
        </dgm:style>
      </dgm:prSet>
      <dgm:spPr>
        <a:solidFill>
          <a:srgbClr val="99FF66"/>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chemeClr val="tx1"/>
              </a:solidFill>
              <a:effectLst/>
              <a:latin typeface="Arial" pitchFamily="34" charset="0"/>
            </a:rPr>
            <a:t>AXI</a:t>
          </a:r>
        </a:p>
      </dgm:t>
    </dgm:pt>
    <dgm:pt modelId="{FDF1EDF8-4CFC-40E5-964A-12C257299F27}" type="parTrans" cxnId="{D9436C23-47C9-4812-97E4-8AA20B8E004A}">
      <dgm:prSet/>
      <dgm:spPr/>
      <dgm:t>
        <a:bodyPr/>
        <a:lstStyle/>
        <a:p>
          <a:endParaRPr lang="en-US"/>
        </a:p>
      </dgm:t>
    </dgm:pt>
    <dgm:pt modelId="{0702157C-D56D-4015-9400-08B45F109AC1}" type="sibTrans" cxnId="{D9436C23-47C9-4812-97E4-8AA20B8E004A}">
      <dgm:prSet/>
      <dgm:spPr/>
      <dgm:t>
        <a:bodyPr/>
        <a:lstStyle/>
        <a:p>
          <a:endParaRPr lang="en-US"/>
        </a:p>
      </dgm:t>
    </dgm:pt>
    <dgm:pt modelId="{9004E15F-6286-486A-9305-654237E5BF8B}">
      <dgm:prSet custT="1"/>
      <dgm:spPr>
        <a:solidFill>
          <a:srgbClr val="FFFF00"/>
        </a:solidFill>
        <a:ln>
          <a:solidFill>
            <a:schemeClr val="tx1">
              <a:lumMod val="95000"/>
              <a:lumOff val="5000"/>
            </a:schemeClr>
          </a:solidFill>
        </a:ln>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Arial" pitchFamily="34" charset="0"/>
            </a:rPr>
            <a:t>AMBA</a:t>
          </a:r>
        </a:p>
      </dgm:t>
    </dgm:pt>
    <dgm:pt modelId="{7BDC3BE0-FBA2-486F-B126-B5792B1CB1E8}" type="sibTrans" cxnId="{2244B442-CF6F-42BE-82CC-9B856BCE4CEF}">
      <dgm:prSet/>
      <dgm:spPr/>
      <dgm:t>
        <a:bodyPr/>
        <a:lstStyle/>
        <a:p>
          <a:endParaRPr lang="en-US"/>
        </a:p>
      </dgm:t>
    </dgm:pt>
    <dgm:pt modelId="{008738C6-306B-4C26-860B-FA3D7DE46745}" type="parTrans" cxnId="{2244B442-CF6F-42BE-82CC-9B856BCE4CEF}">
      <dgm:prSet/>
      <dgm:spPr/>
      <dgm:t>
        <a:bodyPr/>
        <a:lstStyle/>
        <a:p>
          <a:endParaRPr lang="en-US"/>
        </a:p>
      </dgm:t>
    </dgm:pt>
    <dgm:pt modelId="{65FBC10D-BA6E-49FD-BE49-30EB83CAEEF4}" type="pres">
      <dgm:prSet presAssocID="{081FD1EC-AD8C-4ADC-875E-754E0A9D28CD}" presName="hierChild1" presStyleCnt="0">
        <dgm:presLayoutVars>
          <dgm:orgChart val="1"/>
          <dgm:chPref val="1"/>
          <dgm:dir/>
          <dgm:animOne val="branch"/>
          <dgm:animLvl val="lvl"/>
          <dgm:resizeHandles/>
        </dgm:presLayoutVars>
      </dgm:prSet>
      <dgm:spPr/>
    </dgm:pt>
    <dgm:pt modelId="{362F889B-D422-47D2-B84C-D976E5EB634D}" type="pres">
      <dgm:prSet presAssocID="{9004E15F-6286-486A-9305-654237E5BF8B}" presName="hierRoot1" presStyleCnt="0">
        <dgm:presLayoutVars>
          <dgm:hierBranch/>
        </dgm:presLayoutVars>
      </dgm:prSet>
      <dgm:spPr/>
    </dgm:pt>
    <dgm:pt modelId="{B7DBED8E-9214-42D2-8D8A-7A7ADFA9B4AA}" type="pres">
      <dgm:prSet presAssocID="{9004E15F-6286-486A-9305-654237E5BF8B}" presName="rootComposite1" presStyleCnt="0"/>
      <dgm:spPr/>
    </dgm:pt>
    <dgm:pt modelId="{BCB79F3C-6DF1-4513-ACED-7E1DDE7EF745}" type="pres">
      <dgm:prSet presAssocID="{9004E15F-6286-486A-9305-654237E5BF8B}" presName="rootText1" presStyleLbl="node0" presStyleIdx="0" presStyleCnt="1" custScaleY="22764">
        <dgm:presLayoutVars>
          <dgm:chPref val="3"/>
        </dgm:presLayoutVars>
      </dgm:prSet>
      <dgm:spPr/>
      <dgm:t>
        <a:bodyPr/>
        <a:lstStyle/>
        <a:p>
          <a:endParaRPr lang="en-US"/>
        </a:p>
      </dgm:t>
    </dgm:pt>
    <dgm:pt modelId="{6E16973D-4FA0-498A-AAF8-6AB11805444D}" type="pres">
      <dgm:prSet presAssocID="{9004E15F-6286-486A-9305-654237E5BF8B}" presName="rootConnector1" presStyleLbl="node1" presStyleIdx="0" presStyleCnt="0"/>
      <dgm:spPr/>
      <dgm:t>
        <a:bodyPr/>
        <a:lstStyle/>
        <a:p>
          <a:endParaRPr lang="en-US"/>
        </a:p>
      </dgm:t>
    </dgm:pt>
    <dgm:pt modelId="{F77CBA19-A83A-4FE4-BC9F-5D16A8861E4E}" type="pres">
      <dgm:prSet presAssocID="{9004E15F-6286-486A-9305-654237E5BF8B}" presName="hierChild2" presStyleCnt="0"/>
      <dgm:spPr/>
    </dgm:pt>
    <dgm:pt modelId="{F9842375-9C42-41F0-8E7E-E6AE700627C0}" type="pres">
      <dgm:prSet presAssocID="{14B897BC-F7B0-4D00-9F96-AE8724853192}" presName="Name35" presStyleLbl="parChTrans1D2" presStyleIdx="0" presStyleCnt="3"/>
      <dgm:spPr/>
      <dgm:t>
        <a:bodyPr/>
        <a:lstStyle/>
        <a:p>
          <a:endParaRPr lang="en-US"/>
        </a:p>
      </dgm:t>
    </dgm:pt>
    <dgm:pt modelId="{730AA612-21D9-4DDF-B66F-2117D00FCFB9}" type="pres">
      <dgm:prSet presAssocID="{0A813ACD-FAA3-4696-A2E2-9596FC2BA287}" presName="hierRoot2" presStyleCnt="0">
        <dgm:presLayoutVars>
          <dgm:hierBranch/>
        </dgm:presLayoutVars>
      </dgm:prSet>
      <dgm:spPr/>
    </dgm:pt>
    <dgm:pt modelId="{C674EEF4-DB88-4379-B290-D6237C0538C7}" type="pres">
      <dgm:prSet presAssocID="{0A813ACD-FAA3-4696-A2E2-9596FC2BA287}" presName="rootComposite" presStyleCnt="0"/>
      <dgm:spPr/>
    </dgm:pt>
    <dgm:pt modelId="{554350F2-E6D7-4F0E-A0DE-F78F40B94149}" type="pres">
      <dgm:prSet presAssocID="{0A813ACD-FAA3-4696-A2E2-9596FC2BA287}" presName="rootText" presStyleLbl="node2" presStyleIdx="0" presStyleCnt="3" custLinFactNeighborX="407" custLinFactNeighborY="25312">
        <dgm:presLayoutVars>
          <dgm:chPref val="3"/>
        </dgm:presLayoutVars>
      </dgm:prSet>
      <dgm:spPr/>
      <dgm:t>
        <a:bodyPr/>
        <a:lstStyle/>
        <a:p>
          <a:endParaRPr lang="en-US"/>
        </a:p>
      </dgm:t>
    </dgm:pt>
    <dgm:pt modelId="{3E06E0D5-7811-489E-9A98-79E6C79DEE66}" type="pres">
      <dgm:prSet presAssocID="{0A813ACD-FAA3-4696-A2E2-9596FC2BA287}" presName="rootConnector" presStyleLbl="node2" presStyleIdx="0" presStyleCnt="3"/>
      <dgm:spPr/>
      <dgm:t>
        <a:bodyPr/>
        <a:lstStyle/>
        <a:p>
          <a:endParaRPr lang="en-US"/>
        </a:p>
      </dgm:t>
    </dgm:pt>
    <dgm:pt modelId="{5E8B64E7-E055-4052-8DF1-1D925FC4EE7F}" type="pres">
      <dgm:prSet presAssocID="{0A813ACD-FAA3-4696-A2E2-9596FC2BA287}" presName="hierChild4" presStyleCnt="0"/>
      <dgm:spPr/>
    </dgm:pt>
    <dgm:pt modelId="{AFA9CD0A-B1FA-4A41-A213-52AA9A8C45A4}" type="pres">
      <dgm:prSet presAssocID="{0A813ACD-FAA3-4696-A2E2-9596FC2BA287}" presName="hierChild5" presStyleCnt="0"/>
      <dgm:spPr/>
    </dgm:pt>
    <dgm:pt modelId="{967B96F4-235A-463F-9AEB-058DA86D0ABB}" type="pres">
      <dgm:prSet presAssocID="{4A3B0329-81E5-4060-A334-AC7448450C73}" presName="Name35" presStyleLbl="parChTrans1D2" presStyleIdx="1" presStyleCnt="3"/>
      <dgm:spPr/>
      <dgm:t>
        <a:bodyPr/>
        <a:lstStyle/>
        <a:p>
          <a:endParaRPr lang="en-US"/>
        </a:p>
      </dgm:t>
    </dgm:pt>
    <dgm:pt modelId="{B14CB8B1-076D-4314-8AA8-19D0D7922B71}" type="pres">
      <dgm:prSet presAssocID="{6ADC85E0-47A3-4E2E-A8B8-01F9AF49EBC4}" presName="hierRoot2" presStyleCnt="0">
        <dgm:presLayoutVars>
          <dgm:hierBranch/>
        </dgm:presLayoutVars>
      </dgm:prSet>
      <dgm:spPr/>
    </dgm:pt>
    <dgm:pt modelId="{70EAB901-885C-4958-B524-5FDCCB5B5F68}" type="pres">
      <dgm:prSet presAssocID="{6ADC85E0-47A3-4E2E-A8B8-01F9AF49EBC4}" presName="rootComposite" presStyleCnt="0"/>
      <dgm:spPr/>
    </dgm:pt>
    <dgm:pt modelId="{0A426846-F2CB-4843-834A-EF672697E136}" type="pres">
      <dgm:prSet presAssocID="{6ADC85E0-47A3-4E2E-A8B8-01F9AF49EBC4}" presName="rootText" presStyleLbl="node2" presStyleIdx="1" presStyleCnt="3" custLinFactNeighborX="407" custLinFactNeighborY="26127">
        <dgm:presLayoutVars>
          <dgm:chPref val="3"/>
        </dgm:presLayoutVars>
      </dgm:prSet>
      <dgm:spPr/>
      <dgm:t>
        <a:bodyPr/>
        <a:lstStyle/>
        <a:p>
          <a:endParaRPr lang="en-US"/>
        </a:p>
      </dgm:t>
    </dgm:pt>
    <dgm:pt modelId="{4E5AF275-D814-423C-9DA8-A44639BE73D0}" type="pres">
      <dgm:prSet presAssocID="{6ADC85E0-47A3-4E2E-A8B8-01F9AF49EBC4}" presName="rootConnector" presStyleLbl="node2" presStyleIdx="1" presStyleCnt="3"/>
      <dgm:spPr/>
      <dgm:t>
        <a:bodyPr/>
        <a:lstStyle/>
        <a:p>
          <a:endParaRPr lang="en-US"/>
        </a:p>
      </dgm:t>
    </dgm:pt>
    <dgm:pt modelId="{A206B5B8-4F69-4127-B9C1-A7FA45C4B08A}" type="pres">
      <dgm:prSet presAssocID="{6ADC85E0-47A3-4E2E-A8B8-01F9AF49EBC4}" presName="hierChild4" presStyleCnt="0"/>
      <dgm:spPr/>
    </dgm:pt>
    <dgm:pt modelId="{4A4AE4BF-3B12-4DB2-A509-E0DB2F3894A2}" type="pres">
      <dgm:prSet presAssocID="{6ADC85E0-47A3-4E2E-A8B8-01F9AF49EBC4}" presName="hierChild5" presStyleCnt="0"/>
      <dgm:spPr/>
    </dgm:pt>
    <dgm:pt modelId="{A2417EF6-0B78-4518-B036-218EC87BB69F}" type="pres">
      <dgm:prSet presAssocID="{FDF1EDF8-4CFC-40E5-964A-12C257299F27}" presName="Name35" presStyleLbl="parChTrans1D2" presStyleIdx="2" presStyleCnt="3"/>
      <dgm:spPr/>
      <dgm:t>
        <a:bodyPr/>
        <a:lstStyle/>
        <a:p>
          <a:endParaRPr lang="en-US"/>
        </a:p>
      </dgm:t>
    </dgm:pt>
    <dgm:pt modelId="{E34C93A8-765A-4D7B-92F1-646B288556B6}" type="pres">
      <dgm:prSet presAssocID="{44D7384C-5F2C-485B-B057-108DDECD3F39}" presName="hierRoot2" presStyleCnt="0">
        <dgm:presLayoutVars>
          <dgm:hierBranch/>
        </dgm:presLayoutVars>
      </dgm:prSet>
      <dgm:spPr/>
    </dgm:pt>
    <dgm:pt modelId="{E2EE3BCA-0247-4EF1-8D8F-03A3BB5907CA}" type="pres">
      <dgm:prSet presAssocID="{44D7384C-5F2C-485B-B057-108DDECD3F39}" presName="rootComposite" presStyleCnt="0"/>
      <dgm:spPr/>
    </dgm:pt>
    <dgm:pt modelId="{D7FC8E2A-B594-44E3-B479-7C6F257E4DB0}" type="pres">
      <dgm:prSet presAssocID="{44D7384C-5F2C-485B-B057-108DDECD3F39}" presName="rootText" presStyleLbl="node2" presStyleIdx="2" presStyleCnt="3" custLinFactNeighborX="-1629" custLinFactNeighborY="25312">
        <dgm:presLayoutVars>
          <dgm:chPref val="3"/>
        </dgm:presLayoutVars>
      </dgm:prSet>
      <dgm:spPr/>
      <dgm:t>
        <a:bodyPr/>
        <a:lstStyle/>
        <a:p>
          <a:endParaRPr lang="en-US"/>
        </a:p>
      </dgm:t>
    </dgm:pt>
    <dgm:pt modelId="{24A21776-DA6B-459F-81D4-7A3267C8C339}" type="pres">
      <dgm:prSet presAssocID="{44D7384C-5F2C-485B-B057-108DDECD3F39}" presName="rootConnector" presStyleLbl="node2" presStyleIdx="2" presStyleCnt="3"/>
      <dgm:spPr/>
      <dgm:t>
        <a:bodyPr/>
        <a:lstStyle/>
        <a:p>
          <a:endParaRPr lang="en-US"/>
        </a:p>
      </dgm:t>
    </dgm:pt>
    <dgm:pt modelId="{8325E01E-822C-4E8F-A337-74730664B104}" type="pres">
      <dgm:prSet presAssocID="{44D7384C-5F2C-485B-B057-108DDECD3F39}" presName="hierChild4" presStyleCnt="0"/>
      <dgm:spPr/>
    </dgm:pt>
    <dgm:pt modelId="{A632CCF2-7B85-4206-884E-3D284A9CD774}" type="pres">
      <dgm:prSet presAssocID="{44D7384C-5F2C-485B-B057-108DDECD3F39}" presName="hierChild5" presStyleCnt="0"/>
      <dgm:spPr/>
    </dgm:pt>
    <dgm:pt modelId="{89378A62-23EB-4187-BE72-0A702CD2504A}" type="pres">
      <dgm:prSet presAssocID="{9004E15F-6286-486A-9305-654237E5BF8B}" presName="hierChild3" presStyleCnt="0"/>
      <dgm:spPr/>
    </dgm:pt>
  </dgm:ptLst>
  <dgm:cxnLst>
    <dgm:cxn modelId="{807EFE0D-CB88-4015-870D-82FC35E719FB}" srcId="{9004E15F-6286-486A-9305-654237E5BF8B}" destId="{6ADC85E0-47A3-4E2E-A8B8-01F9AF49EBC4}" srcOrd="1" destOrd="0" parTransId="{4A3B0329-81E5-4060-A334-AC7448450C73}" sibTransId="{3B3423BB-DF0F-4B15-A8FD-99EC73E2087A}"/>
    <dgm:cxn modelId="{1A5ED1BF-C4F1-4DF3-8C76-47552867BA5C}" type="presOf" srcId="{14B897BC-F7B0-4D00-9F96-AE8724853192}" destId="{F9842375-9C42-41F0-8E7E-E6AE700627C0}" srcOrd="0" destOrd="0" presId="urn:microsoft.com/office/officeart/2005/8/layout/orgChart1"/>
    <dgm:cxn modelId="{3D9601DD-9070-49D8-B18C-2EB7D4BBBD89}" type="presOf" srcId="{0A813ACD-FAA3-4696-A2E2-9596FC2BA287}" destId="{554350F2-E6D7-4F0E-A0DE-F78F40B94149}" srcOrd="0" destOrd="0" presId="urn:microsoft.com/office/officeart/2005/8/layout/orgChart1"/>
    <dgm:cxn modelId="{45DD8A9E-2638-4C88-B82D-88FC40551E0B}" type="presOf" srcId="{44D7384C-5F2C-485B-B057-108DDECD3F39}" destId="{24A21776-DA6B-459F-81D4-7A3267C8C339}" srcOrd="1" destOrd="0" presId="urn:microsoft.com/office/officeart/2005/8/layout/orgChart1"/>
    <dgm:cxn modelId="{C4CDB4BA-E63D-4808-8643-2880979E2C91}" type="presOf" srcId="{6ADC85E0-47A3-4E2E-A8B8-01F9AF49EBC4}" destId="{0A426846-F2CB-4843-834A-EF672697E136}" srcOrd="0" destOrd="0" presId="urn:microsoft.com/office/officeart/2005/8/layout/orgChart1"/>
    <dgm:cxn modelId="{7F81B52A-B9CB-4594-A616-A5E0DBA43E65}" type="presOf" srcId="{44D7384C-5F2C-485B-B057-108DDECD3F39}" destId="{D7FC8E2A-B594-44E3-B479-7C6F257E4DB0}" srcOrd="0" destOrd="0" presId="urn:microsoft.com/office/officeart/2005/8/layout/orgChart1"/>
    <dgm:cxn modelId="{18F7FA1B-DF7F-4450-9A3E-43F3F3B52D88}" type="presOf" srcId="{4A3B0329-81E5-4060-A334-AC7448450C73}" destId="{967B96F4-235A-463F-9AEB-058DA86D0ABB}" srcOrd="0" destOrd="0" presId="urn:microsoft.com/office/officeart/2005/8/layout/orgChart1"/>
    <dgm:cxn modelId="{AA19C17B-BE41-4E69-ACDA-56E7EB4B0FC4}" type="presOf" srcId="{9004E15F-6286-486A-9305-654237E5BF8B}" destId="{BCB79F3C-6DF1-4513-ACED-7E1DDE7EF745}" srcOrd="0" destOrd="0" presId="urn:microsoft.com/office/officeart/2005/8/layout/orgChart1"/>
    <dgm:cxn modelId="{AEC824E8-B6EA-4F8F-98AA-BE9A2EDEBCA5}" type="presOf" srcId="{6ADC85E0-47A3-4E2E-A8B8-01F9AF49EBC4}" destId="{4E5AF275-D814-423C-9DA8-A44639BE73D0}" srcOrd="1" destOrd="0" presId="urn:microsoft.com/office/officeart/2005/8/layout/orgChart1"/>
    <dgm:cxn modelId="{015CAAFA-D7B7-4B51-A641-B31D5B4FB321}" type="presOf" srcId="{0A813ACD-FAA3-4696-A2E2-9596FC2BA287}" destId="{3E06E0D5-7811-489E-9A98-79E6C79DEE66}" srcOrd="1" destOrd="0" presId="urn:microsoft.com/office/officeart/2005/8/layout/orgChart1"/>
    <dgm:cxn modelId="{16F87B3E-4710-4CAE-8903-5168B619C80E}" type="presOf" srcId="{9004E15F-6286-486A-9305-654237E5BF8B}" destId="{6E16973D-4FA0-498A-AAF8-6AB11805444D}" srcOrd="1" destOrd="0" presId="urn:microsoft.com/office/officeart/2005/8/layout/orgChart1"/>
    <dgm:cxn modelId="{EDFE7369-3A21-4A07-9756-AAC2E12F44D7}" type="presOf" srcId="{081FD1EC-AD8C-4ADC-875E-754E0A9D28CD}" destId="{65FBC10D-BA6E-49FD-BE49-30EB83CAEEF4}" srcOrd="0" destOrd="0" presId="urn:microsoft.com/office/officeart/2005/8/layout/orgChart1"/>
    <dgm:cxn modelId="{BCB8CDE9-8F7F-4598-99B8-70A21637CB35}" srcId="{9004E15F-6286-486A-9305-654237E5BF8B}" destId="{0A813ACD-FAA3-4696-A2E2-9596FC2BA287}" srcOrd="0" destOrd="0" parTransId="{14B897BC-F7B0-4D00-9F96-AE8724853192}" sibTransId="{40DA2CCF-01E2-4C23-A2FE-52A76AA5BD05}"/>
    <dgm:cxn modelId="{D9436C23-47C9-4812-97E4-8AA20B8E004A}" srcId="{9004E15F-6286-486A-9305-654237E5BF8B}" destId="{44D7384C-5F2C-485B-B057-108DDECD3F39}" srcOrd="2" destOrd="0" parTransId="{FDF1EDF8-4CFC-40E5-964A-12C257299F27}" sibTransId="{0702157C-D56D-4015-9400-08B45F109AC1}"/>
    <dgm:cxn modelId="{2244B442-CF6F-42BE-82CC-9B856BCE4CEF}" srcId="{081FD1EC-AD8C-4ADC-875E-754E0A9D28CD}" destId="{9004E15F-6286-486A-9305-654237E5BF8B}" srcOrd="0" destOrd="0" parTransId="{008738C6-306B-4C26-860B-FA3D7DE46745}" sibTransId="{7BDC3BE0-FBA2-486F-B126-B5792B1CB1E8}"/>
    <dgm:cxn modelId="{584B670E-D6CC-45CC-81EF-A85DB60FC327}" type="presOf" srcId="{FDF1EDF8-4CFC-40E5-964A-12C257299F27}" destId="{A2417EF6-0B78-4518-B036-218EC87BB69F}" srcOrd="0" destOrd="0" presId="urn:microsoft.com/office/officeart/2005/8/layout/orgChart1"/>
    <dgm:cxn modelId="{B9A705BA-9C36-4522-BA7D-CE3CD3F86195}" type="presParOf" srcId="{65FBC10D-BA6E-49FD-BE49-30EB83CAEEF4}" destId="{362F889B-D422-47D2-B84C-D976E5EB634D}" srcOrd="0" destOrd="0" presId="urn:microsoft.com/office/officeart/2005/8/layout/orgChart1"/>
    <dgm:cxn modelId="{84DD7363-D78D-4D51-8B36-47341C0225FA}" type="presParOf" srcId="{362F889B-D422-47D2-B84C-D976E5EB634D}" destId="{B7DBED8E-9214-42D2-8D8A-7A7ADFA9B4AA}" srcOrd="0" destOrd="0" presId="urn:microsoft.com/office/officeart/2005/8/layout/orgChart1"/>
    <dgm:cxn modelId="{E9D0E09F-4627-4DC3-98B8-1B7D41DAF96A}" type="presParOf" srcId="{B7DBED8E-9214-42D2-8D8A-7A7ADFA9B4AA}" destId="{BCB79F3C-6DF1-4513-ACED-7E1DDE7EF745}" srcOrd="0" destOrd="0" presId="urn:microsoft.com/office/officeart/2005/8/layout/orgChart1"/>
    <dgm:cxn modelId="{31B1BB3B-A6E2-409B-AAAA-09F89E47951E}" type="presParOf" srcId="{B7DBED8E-9214-42D2-8D8A-7A7ADFA9B4AA}" destId="{6E16973D-4FA0-498A-AAF8-6AB11805444D}" srcOrd="1" destOrd="0" presId="urn:microsoft.com/office/officeart/2005/8/layout/orgChart1"/>
    <dgm:cxn modelId="{D171E3FE-9C42-4A9E-9504-8C66EACE22E1}" type="presParOf" srcId="{362F889B-D422-47D2-B84C-D976E5EB634D}" destId="{F77CBA19-A83A-4FE4-BC9F-5D16A8861E4E}" srcOrd="1" destOrd="0" presId="urn:microsoft.com/office/officeart/2005/8/layout/orgChart1"/>
    <dgm:cxn modelId="{C9C52B8C-70EB-444D-A830-61BC10D960DA}" type="presParOf" srcId="{F77CBA19-A83A-4FE4-BC9F-5D16A8861E4E}" destId="{F9842375-9C42-41F0-8E7E-E6AE700627C0}" srcOrd="0" destOrd="0" presId="urn:microsoft.com/office/officeart/2005/8/layout/orgChart1"/>
    <dgm:cxn modelId="{1DCC14FF-3333-4161-99AF-AAB4E074373B}" type="presParOf" srcId="{F77CBA19-A83A-4FE4-BC9F-5D16A8861E4E}" destId="{730AA612-21D9-4DDF-B66F-2117D00FCFB9}" srcOrd="1" destOrd="0" presId="urn:microsoft.com/office/officeart/2005/8/layout/orgChart1"/>
    <dgm:cxn modelId="{C50ADDE5-5553-43E3-8A90-C853568BEEB9}" type="presParOf" srcId="{730AA612-21D9-4DDF-B66F-2117D00FCFB9}" destId="{C674EEF4-DB88-4379-B290-D6237C0538C7}" srcOrd="0" destOrd="0" presId="urn:microsoft.com/office/officeart/2005/8/layout/orgChart1"/>
    <dgm:cxn modelId="{B40B8D14-DECC-4A81-A68E-5EB23E89F5BF}" type="presParOf" srcId="{C674EEF4-DB88-4379-B290-D6237C0538C7}" destId="{554350F2-E6D7-4F0E-A0DE-F78F40B94149}" srcOrd="0" destOrd="0" presId="urn:microsoft.com/office/officeart/2005/8/layout/orgChart1"/>
    <dgm:cxn modelId="{6A115861-AEF0-4FF8-A50F-2FA3ECDD6644}" type="presParOf" srcId="{C674EEF4-DB88-4379-B290-D6237C0538C7}" destId="{3E06E0D5-7811-489E-9A98-79E6C79DEE66}" srcOrd="1" destOrd="0" presId="urn:microsoft.com/office/officeart/2005/8/layout/orgChart1"/>
    <dgm:cxn modelId="{2DAFA0D7-EF8D-4836-A72A-756CFBC12268}" type="presParOf" srcId="{730AA612-21D9-4DDF-B66F-2117D00FCFB9}" destId="{5E8B64E7-E055-4052-8DF1-1D925FC4EE7F}" srcOrd="1" destOrd="0" presId="urn:microsoft.com/office/officeart/2005/8/layout/orgChart1"/>
    <dgm:cxn modelId="{586109C0-CE7D-4D84-BD43-93F7A22A8FF4}" type="presParOf" srcId="{730AA612-21D9-4DDF-B66F-2117D00FCFB9}" destId="{AFA9CD0A-B1FA-4A41-A213-52AA9A8C45A4}" srcOrd="2" destOrd="0" presId="urn:microsoft.com/office/officeart/2005/8/layout/orgChart1"/>
    <dgm:cxn modelId="{161C13FA-072B-4330-87F0-815902C6498A}" type="presParOf" srcId="{F77CBA19-A83A-4FE4-BC9F-5D16A8861E4E}" destId="{967B96F4-235A-463F-9AEB-058DA86D0ABB}" srcOrd="2" destOrd="0" presId="urn:microsoft.com/office/officeart/2005/8/layout/orgChart1"/>
    <dgm:cxn modelId="{7C60CDB2-EA24-4F5E-89BB-CE9DA4B5FDC4}" type="presParOf" srcId="{F77CBA19-A83A-4FE4-BC9F-5D16A8861E4E}" destId="{B14CB8B1-076D-4314-8AA8-19D0D7922B71}" srcOrd="3" destOrd="0" presId="urn:microsoft.com/office/officeart/2005/8/layout/orgChart1"/>
    <dgm:cxn modelId="{E0036A0F-23E5-4915-872F-1B0A9AFC8F9C}" type="presParOf" srcId="{B14CB8B1-076D-4314-8AA8-19D0D7922B71}" destId="{70EAB901-885C-4958-B524-5FDCCB5B5F68}" srcOrd="0" destOrd="0" presId="urn:microsoft.com/office/officeart/2005/8/layout/orgChart1"/>
    <dgm:cxn modelId="{9052B380-7C8A-4B72-8945-4FA37B452105}" type="presParOf" srcId="{70EAB901-885C-4958-B524-5FDCCB5B5F68}" destId="{0A426846-F2CB-4843-834A-EF672697E136}" srcOrd="0" destOrd="0" presId="urn:microsoft.com/office/officeart/2005/8/layout/orgChart1"/>
    <dgm:cxn modelId="{F7EC4FE1-740B-4638-9298-CFC3094A541F}" type="presParOf" srcId="{70EAB901-885C-4958-B524-5FDCCB5B5F68}" destId="{4E5AF275-D814-423C-9DA8-A44639BE73D0}" srcOrd="1" destOrd="0" presId="urn:microsoft.com/office/officeart/2005/8/layout/orgChart1"/>
    <dgm:cxn modelId="{9F6E7402-2748-41B1-90DA-A16AFD2FC4E3}" type="presParOf" srcId="{B14CB8B1-076D-4314-8AA8-19D0D7922B71}" destId="{A206B5B8-4F69-4127-B9C1-A7FA45C4B08A}" srcOrd="1" destOrd="0" presId="urn:microsoft.com/office/officeart/2005/8/layout/orgChart1"/>
    <dgm:cxn modelId="{DA234731-4F18-4C0C-805A-FBF79B4882F7}" type="presParOf" srcId="{B14CB8B1-076D-4314-8AA8-19D0D7922B71}" destId="{4A4AE4BF-3B12-4DB2-A509-E0DB2F3894A2}" srcOrd="2" destOrd="0" presId="urn:microsoft.com/office/officeart/2005/8/layout/orgChart1"/>
    <dgm:cxn modelId="{AE6EC26F-5979-4F75-9D62-F5ACA77B8F7D}" type="presParOf" srcId="{F77CBA19-A83A-4FE4-BC9F-5D16A8861E4E}" destId="{A2417EF6-0B78-4518-B036-218EC87BB69F}" srcOrd="4" destOrd="0" presId="urn:microsoft.com/office/officeart/2005/8/layout/orgChart1"/>
    <dgm:cxn modelId="{CCBBDF42-3311-4EE7-8A1F-0896C845ACB5}" type="presParOf" srcId="{F77CBA19-A83A-4FE4-BC9F-5D16A8861E4E}" destId="{E34C93A8-765A-4D7B-92F1-646B288556B6}" srcOrd="5" destOrd="0" presId="urn:microsoft.com/office/officeart/2005/8/layout/orgChart1"/>
    <dgm:cxn modelId="{DFAE5295-BB47-4E2C-BB1B-B508D2E21A5C}" type="presParOf" srcId="{E34C93A8-765A-4D7B-92F1-646B288556B6}" destId="{E2EE3BCA-0247-4EF1-8D8F-03A3BB5907CA}" srcOrd="0" destOrd="0" presId="urn:microsoft.com/office/officeart/2005/8/layout/orgChart1"/>
    <dgm:cxn modelId="{2069A1DF-C7F5-41D4-8B04-075E1CF9F10B}" type="presParOf" srcId="{E2EE3BCA-0247-4EF1-8D8F-03A3BB5907CA}" destId="{D7FC8E2A-B594-44E3-B479-7C6F257E4DB0}" srcOrd="0" destOrd="0" presId="urn:microsoft.com/office/officeart/2005/8/layout/orgChart1"/>
    <dgm:cxn modelId="{CC53EF43-1691-4DE8-9889-8BFA058F8F83}" type="presParOf" srcId="{E2EE3BCA-0247-4EF1-8D8F-03A3BB5907CA}" destId="{24A21776-DA6B-459F-81D4-7A3267C8C339}" srcOrd="1" destOrd="0" presId="urn:microsoft.com/office/officeart/2005/8/layout/orgChart1"/>
    <dgm:cxn modelId="{D8B2F9E2-85EB-4501-8211-642481FF75EB}" type="presParOf" srcId="{E34C93A8-765A-4D7B-92F1-646B288556B6}" destId="{8325E01E-822C-4E8F-A337-74730664B104}" srcOrd="1" destOrd="0" presId="urn:microsoft.com/office/officeart/2005/8/layout/orgChart1"/>
    <dgm:cxn modelId="{841E4730-45C5-4B9D-9BD7-58842F704CEA}" type="presParOf" srcId="{E34C93A8-765A-4D7B-92F1-646B288556B6}" destId="{A632CCF2-7B85-4206-884E-3D284A9CD774}" srcOrd="2" destOrd="0" presId="urn:microsoft.com/office/officeart/2005/8/layout/orgChart1"/>
    <dgm:cxn modelId="{EFA577A5-3ECE-40F3-9BAF-20371B0FD342}" type="presParOf" srcId="{362F889B-D422-47D2-B84C-D976E5EB634D}" destId="{89378A62-23EB-4187-BE72-0A702CD2504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1FD1EC-AD8C-4ADC-875E-754E0A9D28CD}" type="doc">
      <dgm:prSet loTypeId="urn:microsoft.com/office/officeart/2005/8/layout/orgChart1" loCatId="hierarchy" qsTypeId="urn:microsoft.com/office/officeart/2005/8/quickstyle/simple1" qsCatId="simple" csTypeId="urn:microsoft.com/office/officeart/2005/8/colors/accent1_2" csCatId="accent1" phldr="1"/>
      <dgm:spPr/>
    </dgm:pt>
    <dgm:pt modelId="{9004E15F-6286-486A-9305-654237E5BF8B}">
      <dgm:prSet custT="1"/>
      <dgm:spPr>
        <a:solidFill>
          <a:srgbClr val="FFFF00"/>
        </a:solidFill>
        <a:ln>
          <a:solidFill>
            <a:schemeClr val="tx1">
              <a:lumMod val="95000"/>
              <a:lumOff val="5000"/>
            </a:schemeClr>
          </a:solidFill>
        </a:ln>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Arial" pitchFamily="34" charset="0"/>
            </a:rPr>
            <a:t>AMBA</a:t>
          </a:r>
        </a:p>
      </dgm:t>
    </dgm:pt>
    <dgm:pt modelId="{008738C6-306B-4C26-860B-FA3D7DE46745}" type="parTrans" cxnId="{2244B442-CF6F-42BE-82CC-9B856BCE4CEF}">
      <dgm:prSet/>
      <dgm:spPr/>
      <dgm:t>
        <a:bodyPr/>
        <a:lstStyle/>
        <a:p>
          <a:endParaRPr lang="en-US"/>
        </a:p>
      </dgm:t>
    </dgm:pt>
    <dgm:pt modelId="{7BDC3BE0-FBA2-486F-B126-B5792B1CB1E8}" type="sibTrans" cxnId="{2244B442-CF6F-42BE-82CC-9B856BCE4CEF}">
      <dgm:prSet/>
      <dgm:spPr/>
      <dgm:t>
        <a:bodyPr/>
        <a:lstStyle/>
        <a:p>
          <a:endParaRPr lang="en-US"/>
        </a:p>
      </dgm:t>
    </dgm:pt>
    <dgm:pt modelId="{0A813ACD-FAA3-4696-A2E2-9596FC2BA287}">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APB</a:t>
          </a:r>
        </a:p>
      </dgm:t>
    </dgm:pt>
    <dgm:pt modelId="{14B897BC-F7B0-4D00-9F96-AE8724853192}" type="parTrans" cxnId="{BCB8CDE9-8F7F-4598-99B8-70A21637CB35}">
      <dgm:prSet/>
      <dgm:spPr/>
      <dgm:t>
        <a:bodyPr/>
        <a:lstStyle/>
        <a:p>
          <a:endParaRPr lang="en-US" dirty="0"/>
        </a:p>
      </dgm:t>
    </dgm:pt>
    <dgm:pt modelId="{40DA2CCF-01E2-4C23-A2FE-52A76AA5BD05}" type="sibTrans" cxnId="{BCB8CDE9-8F7F-4598-99B8-70A21637CB35}">
      <dgm:prSet/>
      <dgm:spPr/>
      <dgm:t>
        <a:bodyPr/>
        <a:lstStyle/>
        <a:p>
          <a:endParaRPr lang="en-US"/>
        </a:p>
      </dgm:t>
    </dgm:pt>
    <dgm:pt modelId="{6ADC85E0-47A3-4E2E-A8B8-01F9AF49EBC4}">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AHB</a:t>
          </a:r>
        </a:p>
      </dgm:t>
    </dgm:pt>
    <dgm:pt modelId="{4A3B0329-81E5-4060-A334-AC7448450C73}" type="parTrans" cxnId="{807EFE0D-CB88-4015-870D-82FC35E719FB}">
      <dgm:prSet/>
      <dgm:spPr/>
      <dgm:t>
        <a:bodyPr/>
        <a:lstStyle/>
        <a:p>
          <a:endParaRPr lang="en-US" dirty="0"/>
        </a:p>
      </dgm:t>
    </dgm:pt>
    <dgm:pt modelId="{3B3423BB-DF0F-4B15-A8FD-99EC73E2087A}" type="sibTrans" cxnId="{807EFE0D-CB88-4015-870D-82FC35E719FB}">
      <dgm:prSet/>
      <dgm:spPr/>
      <dgm:t>
        <a:bodyPr/>
        <a:lstStyle/>
        <a:p>
          <a:endParaRPr lang="en-US"/>
        </a:p>
      </dgm:t>
    </dgm:pt>
    <dgm:pt modelId="{44D7384C-5F2C-485B-B057-108DDECD3F39}">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rPr>
            <a:t>AXI</a:t>
          </a:r>
        </a:p>
      </dgm:t>
    </dgm:pt>
    <dgm:pt modelId="{FDF1EDF8-4CFC-40E5-964A-12C257299F27}" type="parTrans" cxnId="{D9436C23-47C9-4812-97E4-8AA20B8E004A}">
      <dgm:prSet/>
      <dgm:spPr/>
      <dgm:t>
        <a:bodyPr/>
        <a:lstStyle/>
        <a:p>
          <a:endParaRPr lang="en-US" dirty="0"/>
        </a:p>
      </dgm:t>
    </dgm:pt>
    <dgm:pt modelId="{0702157C-D56D-4015-9400-08B45F109AC1}" type="sibTrans" cxnId="{D9436C23-47C9-4812-97E4-8AA20B8E004A}">
      <dgm:prSet/>
      <dgm:spPr/>
      <dgm:t>
        <a:bodyPr/>
        <a:lstStyle/>
        <a:p>
          <a:endParaRPr lang="en-US"/>
        </a:p>
      </dgm:t>
    </dgm:pt>
    <dgm:pt modelId="{A8936BD7-A99B-4B59-B021-A07B3EEA1318}">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AXI-4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Memory Map</a:t>
          </a:r>
        </a:p>
      </dgm:t>
    </dgm:pt>
    <dgm:pt modelId="{98681F1C-7096-4AEE-A7D0-10229B49D0CC}" type="parTrans" cxnId="{E608815C-09D5-4FD6-9FAD-185E5676836D}">
      <dgm:prSet/>
      <dgm:spPr/>
      <dgm:t>
        <a:bodyPr/>
        <a:lstStyle/>
        <a:p>
          <a:endParaRPr lang="en-US" dirty="0"/>
        </a:p>
      </dgm:t>
    </dgm:pt>
    <dgm:pt modelId="{9CEAF612-A73F-45E9-BEF9-D1B3F26172F4}" type="sibTrans" cxnId="{E608815C-09D5-4FD6-9FAD-185E5676836D}">
      <dgm:prSet/>
      <dgm:spPr/>
      <dgm:t>
        <a:bodyPr/>
        <a:lstStyle/>
        <a:p>
          <a:endParaRPr lang="en-US"/>
        </a:p>
      </dgm:t>
    </dgm:pt>
    <dgm:pt modelId="{1439D627-E39C-433E-BED6-18BB2FFD0C3B}">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AXI-4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Stream</a:t>
          </a:r>
        </a:p>
      </dgm:t>
    </dgm:pt>
    <dgm:pt modelId="{13D86F3B-E5B9-451D-A366-C0C435345871}" type="parTrans" cxnId="{1045443A-7367-44EE-8C99-4505850C38F3}">
      <dgm:prSet/>
      <dgm:spPr/>
      <dgm:t>
        <a:bodyPr/>
        <a:lstStyle/>
        <a:p>
          <a:endParaRPr lang="en-US" dirty="0"/>
        </a:p>
      </dgm:t>
    </dgm:pt>
    <dgm:pt modelId="{52405EFC-4140-4834-9FEA-1ECB0D86C7C1}" type="sibTrans" cxnId="{1045443A-7367-44EE-8C99-4505850C38F3}">
      <dgm:prSet/>
      <dgm:spPr/>
      <dgm:t>
        <a:bodyPr/>
        <a:lstStyle/>
        <a:p>
          <a:endParaRPr lang="en-US"/>
        </a:p>
      </dgm:t>
    </dgm:pt>
    <dgm:pt modelId="{61B07AC8-708D-4F05-9861-0DF082D2AFF9}">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AXI-4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Lite</a:t>
          </a:r>
        </a:p>
      </dgm:t>
    </dgm:pt>
    <dgm:pt modelId="{E62569E6-FB47-446A-99F9-B76B6F0EC962}" type="parTrans" cxnId="{759E17BC-0085-4B66-8AC5-0450001036CB}">
      <dgm:prSet/>
      <dgm:spPr/>
      <dgm:t>
        <a:bodyPr/>
        <a:lstStyle/>
        <a:p>
          <a:endParaRPr lang="en-US" dirty="0"/>
        </a:p>
      </dgm:t>
    </dgm:pt>
    <dgm:pt modelId="{C979F3DF-458C-4EEC-BC1D-6439B17B5B75}" type="sibTrans" cxnId="{759E17BC-0085-4B66-8AC5-0450001036CB}">
      <dgm:prSet/>
      <dgm:spPr/>
      <dgm:t>
        <a:bodyPr/>
        <a:lstStyle/>
        <a:p>
          <a:endParaRPr lang="en-US"/>
        </a:p>
      </dgm:t>
    </dgm:pt>
    <dgm:pt modelId="{0FD58D6E-1DE0-41C4-A55F-9CE1684490A8}">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DDDDD"/>
              </a:solidFill>
              <a:effectLst/>
              <a:latin typeface="Arial" pitchFamily="34" charset="0"/>
            </a:rPr>
            <a:t>ATB </a:t>
          </a:r>
        </a:p>
      </dgm:t>
    </dgm:pt>
    <dgm:pt modelId="{C21C8668-6B9F-4EC6-B38B-1B59E549226A}" type="sibTrans" cxnId="{1600455A-5E13-4CAD-810B-03FC335955F4}">
      <dgm:prSet/>
      <dgm:spPr/>
      <dgm:t>
        <a:bodyPr/>
        <a:lstStyle/>
        <a:p>
          <a:endParaRPr lang="en-US"/>
        </a:p>
      </dgm:t>
    </dgm:pt>
    <dgm:pt modelId="{D7AC1B48-77A8-47DE-80EC-A0B588A4518D}" type="parTrans" cxnId="{1600455A-5E13-4CAD-810B-03FC335955F4}">
      <dgm:prSet/>
      <dgm:spPr/>
      <dgm:t>
        <a:bodyPr/>
        <a:lstStyle/>
        <a:p>
          <a:endParaRPr lang="en-US" dirty="0"/>
        </a:p>
      </dgm:t>
    </dgm:pt>
    <dgm:pt modelId="{65FBC10D-BA6E-49FD-BE49-30EB83CAEEF4}" type="pres">
      <dgm:prSet presAssocID="{081FD1EC-AD8C-4ADC-875E-754E0A9D28CD}" presName="hierChild1" presStyleCnt="0">
        <dgm:presLayoutVars>
          <dgm:orgChart val="1"/>
          <dgm:chPref val="1"/>
          <dgm:dir/>
          <dgm:animOne val="branch"/>
          <dgm:animLvl val="lvl"/>
          <dgm:resizeHandles/>
        </dgm:presLayoutVars>
      </dgm:prSet>
      <dgm:spPr/>
    </dgm:pt>
    <dgm:pt modelId="{362F889B-D422-47D2-B84C-D976E5EB634D}" type="pres">
      <dgm:prSet presAssocID="{9004E15F-6286-486A-9305-654237E5BF8B}" presName="hierRoot1" presStyleCnt="0">
        <dgm:presLayoutVars>
          <dgm:hierBranch/>
        </dgm:presLayoutVars>
      </dgm:prSet>
      <dgm:spPr/>
    </dgm:pt>
    <dgm:pt modelId="{B7DBED8E-9214-42D2-8D8A-7A7ADFA9B4AA}" type="pres">
      <dgm:prSet presAssocID="{9004E15F-6286-486A-9305-654237E5BF8B}" presName="rootComposite1" presStyleCnt="0"/>
      <dgm:spPr/>
    </dgm:pt>
    <dgm:pt modelId="{BCB79F3C-6DF1-4513-ACED-7E1DDE7EF745}" type="pres">
      <dgm:prSet presAssocID="{9004E15F-6286-486A-9305-654237E5BF8B}" presName="rootText1" presStyleLbl="node0" presStyleIdx="0" presStyleCnt="1" custScaleY="78147" custLinFactNeighborY="9408">
        <dgm:presLayoutVars>
          <dgm:chPref val="3"/>
        </dgm:presLayoutVars>
      </dgm:prSet>
      <dgm:spPr/>
      <dgm:t>
        <a:bodyPr/>
        <a:lstStyle/>
        <a:p>
          <a:endParaRPr lang="en-US"/>
        </a:p>
      </dgm:t>
    </dgm:pt>
    <dgm:pt modelId="{6E16973D-4FA0-498A-AAF8-6AB11805444D}" type="pres">
      <dgm:prSet presAssocID="{9004E15F-6286-486A-9305-654237E5BF8B}" presName="rootConnector1" presStyleLbl="node1" presStyleIdx="0" presStyleCnt="0"/>
      <dgm:spPr/>
      <dgm:t>
        <a:bodyPr/>
        <a:lstStyle/>
        <a:p>
          <a:endParaRPr lang="en-US"/>
        </a:p>
      </dgm:t>
    </dgm:pt>
    <dgm:pt modelId="{F77CBA19-A83A-4FE4-BC9F-5D16A8861E4E}" type="pres">
      <dgm:prSet presAssocID="{9004E15F-6286-486A-9305-654237E5BF8B}" presName="hierChild2" presStyleCnt="0"/>
      <dgm:spPr/>
    </dgm:pt>
    <dgm:pt modelId="{F9842375-9C42-41F0-8E7E-E6AE700627C0}" type="pres">
      <dgm:prSet presAssocID="{14B897BC-F7B0-4D00-9F96-AE8724853192}" presName="Name35" presStyleLbl="parChTrans1D2" presStyleIdx="0" presStyleCnt="4"/>
      <dgm:spPr/>
      <dgm:t>
        <a:bodyPr/>
        <a:lstStyle/>
        <a:p>
          <a:endParaRPr lang="en-US"/>
        </a:p>
      </dgm:t>
    </dgm:pt>
    <dgm:pt modelId="{730AA612-21D9-4DDF-B66F-2117D00FCFB9}" type="pres">
      <dgm:prSet presAssocID="{0A813ACD-FAA3-4696-A2E2-9596FC2BA287}" presName="hierRoot2" presStyleCnt="0">
        <dgm:presLayoutVars>
          <dgm:hierBranch/>
        </dgm:presLayoutVars>
      </dgm:prSet>
      <dgm:spPr/>
    </dgm:pt>
    <dgm:pt modelId="{C674EEF4-DB88-4379-B290-D6237C0538C7}" type="pres">
      <dgm:prSet presAssocID="{0A813ACD-FAA3-4696-A2E2-9596FC2BA287}" presName="rootComposite" presStyleCnt="0"/>
      <dgm:spPr/>
    </dgm:pt>
    <dgm:pt modelId="{554350F2-E6D7-4F0E-A0DE-F78F40B94149}" type="pres">
      <dgm:prSet presAssocID="{0A813ACD-FAA3-4696-A2E2-9596FC2BA287}" presName="rootText" presStyleLbl="node2" presStyleIdx="0" presStyleCnt="4">
        <dgm:presLayoutVars>
          <dgm:chPref val="3"/>
        </dgm:presLayoutVars>
      </dgm:prSet>
      <dgm:spPr/>
      <dgm:t>
        <a:bodyPr/>
        <a:lstStyle/>
        <a:p>
          <a:endParaRPr lang="en-US"/>
        </a:p>
      </dgm:t>
    </dgm:pt>
    <dgm:pt modelId="{3E06E0D5-7811-489E-9A98-79E6C79DEE66}" type="pres">
      <dgm:prSet presAssocID="{0A813ACD-FAA3-4696-A2E2-9596FC2BA287}" presName="rootConnector" presStyleLbl="node2" presStyleIdx="0" presStyleCnt="4"/>
      <dgm:spPr/>
      <dgm:t>
        <a:bodyPr/>
        <a:lstStyle/>
        <a:p>
          <a:endParaRPr lang="en-US"/>
        </a:p>
      </dgm:t>
    </dgm:pt>
    <dgm:pt modelId="{5E8B64E7-E055-4052-8DF1-1D925FC4EE7F}" type="pres">
      <dgm:prSet presAssocID="{0A813ACD-FAA3-4696-A2E2-9596FC2BA287}" presName="hierChild4" presStyleCnt="0"/>
      <dgm:spPr/>
    </dgm:pt>
    <dgm:pt modelId="{AFA9CD0A-B1FA-4A41-A213-52AA9A8C45A4}" type="pres">
      <dgm:prSet presAssocID="{0A813ACD-FAA3-4696-A2E2-9596FC2BA287}" presName="hierChild5" presStyleCnt="0"/>
      <dgm:spPr/>
    </dgm:pt>
    <dgm:pt modelId="{967B96F4-235A-463F-9AEB-058DA86D0ABB}" type="pres">
      <dgm:prSet presAssocID="{4A3B0329-81E5-4060-A334-AC7448450C73}" presName="Name35" presStyleLbl="parChTrans1D2" presStyleIdx="1" presStyleCnt="4"/>
      <dgm:spPr/>
      <dgm:t>
        <a:bodyPr/>
        <a:lstStyle/>
        <a:p>
          <a:endParaRPr lang="en-US"/>
        </a:p>
      </dgm:t>
    </dgm:pt>
    <dgm:pt modelId="{B14CB8B1-076D-4314-8AA8-19D0D7922B71}" type="pres">
      <dgm:prSet presAssocID="{6ADC85E0-47A3-4E2E-A8B8-01F9AF49EBC4}" presName="hierRoot2" presStyleCnt="0">
        <dgm:presLayoutVars>
          <dgm:hierBranch/>
        </dgm:presLayoutVars>
      </dgm:prSet>
      <dgm:spPr/>
    </dgm:pt>
    <dgm:pt modelId="{70EAB901-885C-4958-B524-5FDCCB5B5F68}" type="pres">
      <dgm:prSet presAssocID="{6ADC85E0-47A3-4E2E-A8B8-01F9AF49EBC4}" presName="rootComposite" presStyleCnt="0"/>
      <dgm:spPr/>
    </dgm:pt>
    <dgm:pt modelId="{0A426846-F2CB-4843-834A-EF672697E136}" type="pres">
      <dgm:prSet presAssocID="{6ADC85E0-47A3-4E2E-A8B8-01F9AF49EBC4}" presName="rootText" presStyleLbl="node2" presStyleIdx="1" presStyleCnt="4">
        <dgm:presLayoutVars>
          <dgm:chPref val="3"/>
        </dgm:presLayoutVars>
      </dgm:prSet>
      <dgm:spPr/>
      <dgm:t>
        <a:bodyPr/>
        <a:lstStyle/>
        <a:p>
          <a:endParaRPr lang="en-US"/>
        </a:p>
      </dgm:t>
    </dgm:pt>
    <dgm:pt modelId="{4E5AF275-D814-423C-9DA8-A44639BE73D0}" type="pres">
      <dgm:prSet presAssocID="{6ADC85E0-47A3-4E2E-A8B8-01F9AF49EBC4}" presName="rootConnector" presStyleLbl="node2" presStyleIdx="1" presStyleCnt="4"/>
      <dgm:spPr/>
      <dgm:t>
        <a:bodyPr/>
        <a:lstStyle/>
        <a:p>
          <a:endParaRPr lang="en-US"/>
        </a:p>
      </dgm:t>
    </dgm:pt>
    <dgm:pt modelId="{A206B5B8-4F69-4127-B9C1-A7FA45C4B08A}" type="pres">
      <dgm:prSet presAssocID="{6ADC85E0-47A3-4E2E-A8B8-01F9AF49EBC4}" presName="hierChild4" presStyleCnt="0"/>
      <dgm:spPr/>
    </dgm:pt>
    <dgm:pt modelId="{4A4AE4BF-3B12-4DB2-A509-E0DB2F3894A2}" type="pres">
      <dgm:prSet presAssocID="{6ADC85E0-47A3-4E2E-A8B8-01F9AF49EBC4}" presName="hierChild5" presStyleCnt="0"/>
      <dgm:spPr/>
    </dgm:pt>
    <dgm:pt modelId="{A2417EF6-0B78-4518-B036-218EC87BB69F}" type="pres">
      <dgm:prSet presAssocID="{FDF1EDF8-4CFC-40E5-964A-12C257299F27}" presName="Name35" presStyleLbl="parChTrans1D2" presStyleIdx="2" presStyleCnt="4"/>
      <dgm:spPr/>
      <dgm:t>
        <a:bodyPr/>
        <a:lstStyle/>
        <a:p>
          <a:endParaRPr lang="en-US"/>
        </a:p>
      </dgm:t>
    </dgm:pt>
    <dgm:pt modelId="{E34C93A8-765A-4D7B-92F1-646B288556B6}" type="pres">
      <dgm:prSet presAssocID="{44D7384C-5F2C-485B-B057-108DDECD3F39}" presName="hierRoot2" presStyleCnt="0">
        <dgm:presLayoutVars>
          <dgm:hierBranch/>
        </dgm:presLayoutVars>
      </dgm:prSet>
      <dgm:spPr/>
    </dgm:pt>
    <dgm:pt modelId="{E2EE3BCA-0247-4EF1-8D8F-03A3BB5907CA}" type="pres">
      <dgm:prSet presAssocID="{44D7384C-5F2C-485B-B057-108DDECD3F39}" presName="rootComposite" presStyleCnt="0"/>
      <dgm:spPr/>
    </dgm:pt>
    <dgm:pt modelId="{D7FC8E2A-B594-44E3-B479-7C6F257E4DB0}" type="pres">
      <dgm:prSet presAssocID="{44D7384C-5F2C-485B-B057-108DDECD3F39}" presName="rootText" presStyleLbl="node2" presStyleIdx="2" presStyleCnt="4">
        <dgm:presLayoutVars>
          <dgm:chPref val="3"/>
        </dgm:presLayoutVars>
      </dgm:prSet>
      <dgm:spPr/>
      <dgm:t>
        <a:bodyPr/>
        <a:lstStyle/>
        <a:p>
          <a:endParaRPr lang="en-US"/>
        </a:p>
      </dgm:t>
    </dgm:pt>
    <dgm:pt modelId="{24A21776-DA6B-459F-81D4-7A3267C8C339}" type="pres">
      <dgm:prSet presAssocID="{44D7384C-5F2C-485B-B057-108DDECD3F39}" presName="rootConnector" presStyleLbl="node2" presStyleIdx="2" presStyleCnt="4"/>
      <dgm:spPr/>
      <dgm:t>
        <a:bodyPr/>
        <a:lstStyle/>
        <a:p>
          <a:endParaRPr lang="en-US"/>
        </a:p>
      </dgm:t>
    </dgm:pt>
    <dgm:pt modelId="{8325E01E-822C-4E8F-A337-74730664B104}" type="pres">
      <dgm:prSet presAssocID="{44D7384C-5F2C-485B-B057-108DDECD3F39}" presName="hierChild4" presStyleCnt="0"/>
      <dgm:spPr/>
    </dgm:pt>
    <dgm:pt modelId="{CFC4A45F-C14C-4498-BE04-67402963218F}" type="pres">
      <dgm:prSet presAssocID="{98681F1C-7096-4AEE-A7D0-10229B49D0CC}" presName="Name35" presStyleLbl="parChTrans1D3" presStyleIdx="0" presStyleCnt="3"/>
      <dgm:spPr/>
      <dgm:t>
        <a:bodyPr/>
        <a:lstStyle/>
        <a:p>
          <a:endParaRPr lang="en-US"/>
        </a:p>
      </dgm:t>
    </dgm:pt>
    <dgm:pt modelId="{745C384B-B639-43FA-B180-9DF82F740154}" type="pres">
      <dgm:prSet presAssocID="{A8936BD7-A99B-4B59-B021-A07B3EEA1318}" presName="hierRoot2" presStyleCnt="0">
        <dgm:presLayoutVars>
          <dgm:hierBranch val="r"/>
        </dgm:presLayoutVars>
      </dgm:prSet>
      <dgm:spPr/>
    </dgm:pt>
    <dgm:pt modelId="{1125F7F7-3B66-4336-87C0-5FA13E673697}" type="pres">
      <dgm:prSet presAssocID="{A8936BD7-A99B-4B59-B021-A07B3EEA1318}" presName="rootComposite" presStyleCnt="0"/>
      <dgm:spPr/>
    </dgm:pt>
    <dgm:pt modelId="{249D16FC-A902-43E1-A2A8-50388CE48241}" type="pres">
      <dgm:prSet presAssocID="{A8936BD7-A99B-4B59-B021-A07B3EEA1318}" presName="rootText" presStyleLbl="node3" presStyleIdx="0" presStyleCnt="3" custLinFactNeighborY="0">
        <dgm:presLayoutVars>
          <dgm:chPref val="3"/>
        </dgm:presLayoutVars>
      </dgm:prSet>
      <dgm:spPr/>
      <dgm:t>
        <a:bodyPr/>
        <a:lstStyle/>
        <a:p>
          <a:endParaRPr lang="en-US"/>
        </a:p>
      </dgm:t>
    </dgm:pt>
    <dgm:pt modelId="{ACF79D3F-A107-4E4C-A6D8-5D783C600EF4}" type="pres">
      <dgm:prSet presAssocID="{A8936BD7-A99B-4B59-B021-A07B3EEA1318}" presName="rootConnector" presStyleLbl="node3" presStyleIdx="0" presStyleCnt="3"/>
      <dgm:spPr/>
      <dgm:t>
        <a:bodyPr/>
        <a:lstStyle/>
        <a:p>
          <a:endParaRPr lang="en-US"/>
        </a:p>
      </dgm:t>
    </dgm:pt>
    <dgm:pt modelId="{01F40E3A-BE09-4646-9331-FE02DE5F5E99}" type="pres">
      <dgm:prSet presAssocID="{A8936BD7-A99B-4B59-B021-A07B3EEA1318}" presName="hierChild4" presStyleCnt="0"/>
      <dgm:spPr/>
    </dgm:pt>
    <dgm:pt modelId="{C2D85E04-C24C-4F00-92BE-431656CBA281}" type="pres">
      <dgm:prSet presAssocID="{A8936BD7-A99B-4B59-B021-A07B3EEA1318}" presName="hierChild5" presStyleCnt="0"/>
      <dgm:spPr/>
    </dgm:pt>
    <dgm:pt modelId="{BC0B40ED-3373-4320-9312-22AAC441C657}" type="pres">
      <dgm:prSet presAssocID="{13D86F3B-E5B9-451D-A366-C0C435345871}" presName="Name35" presStyleLbl="parChTrans1D3" presStyleIdx="1" presStyleCnt="3"/>
      <dgm:spPr/>
      <dgm:t>
        <a:bodyPr/>
        <a:lstStyle/>
        <a:p>
          <a:endParaRPr lang="en-US"/>
        </a:p>
      </dgm:t>
    </dgm:pt>
    <dgm:pt modelId="{F61ECE99-274C-4C47-8C64-C20CD4623E18}" type="pres">
      <dgm:prSet presAssocID="{1439D627-E39C-433E-BED6-18BB2FFD0C3B}" presName="hierRoot2" presStyleCnt="0">
        <dgm:presLayoutVars>
          <dgm:hierBranch val="r"/>
        </dgm:presLayoutVars>
      </dgm:prSet>
      <dgm:spPr/>
    </dgm:pt>
    <dgm:pt modelId="{2B164E10-37C8-4CA0-94BA-1EE9C38B18E2}" type="pres">
      <dgm:prSet presAssocID="{1439D627-E39C-433E-BED6-18BB2FFD0C3B}" presName="rootComposite" presStyleCnt="0"/>
      <dgm:spPr/>
    </dgm:pt>
    <dgm:pt modelId="{9A217F94-F7F0-4753-9A19-0A36FF4C6121}" type="pres">
      <dgm:prSet presAssocID="{1439D627-E39C-433E-BED6-18BB2FFD0C3B}" presName="rootText" presStyleLbl="node3" presStyleIdx="1" presStyleCnt="3" custLinFactNeighborY="0">
        <dgm:presLayoutVars>
          <dgm:chPref val="3"/>
        </dgm:presLayoutVars>
      </dgm:prSet>
      <dgm:spPr/>
      <dgm:t>
        <a:bodyPr/>
        <a:lstStyle/>
        <a:p>
          <a:endParaRPr lang="en-US"/>
        </a:p>
      </dgm:t>
    </dgm:pt>
    <dgm:pt modelId="{628224D4-B9DF-4AF2-A16F-F694E52400F7}" type="pres">
      <dgm:prSet presAssocID="{1439D627-E39C-433E-BED6-18BB2FFD0C3B}" presName="rootConnector" presStyleLbl="node3" presStyleIdx="1" presStyleCnt="3"/>
      <dgm:spPr/>
      <dgm:t>
        <a:bodyPr/>
        <a:lstStyle/>
        <a:p>
          <a:endParaRPr lang="en-US"/>
        </a:p>
      </dgm:t>
    </dgm:pt>
    <dgm:pt modelId="{5CB62215-42D4-491A-888A-98267FB6E18D}" type="pres">
      <dgm:prSet presAssocID="{1439D627-E39C-433E-BED6-18BB2FFD0C3B}" presName="hierChild4" presStyleCnt="0"/>
      <dgm:spPr/>
    </dgm:pt>
    <dgm:pt modelId="{CE294E86-54D6-4470-A894-177E53B8B41D}" type="pres">
      <dgm:prSet presAssocID="{1439D627-E39C-433E-BED6-18BB2FFD0C3B}" presName="hierChild5" presStyleCnt="0"/>
      <dgm:spPr/>
    </dgm:pt>
    <dgm:pt modelId="{FA667B18-4F29-469E-BDB9-EE5C33FE2B24}" type="pres">
      <dgm:prSet presAssocID="{E62569E6-FB47-446A-99F9-B76B6F0EC962}" presName="Name35" presStyleLbl="parChTrans1D3" presStyleIdx="2" presStyleCnt="3"/>
      <dgm:spPr/>
      <dgm:t>
        <a:bodyPr/>
        <a:lstStyle/>
        <a:p>
          <a:endParaRPr lang="en-US"/>
        </a:p>
      </dgm:t>
    </dgm:pt>
    <dgm:pt modelId="{F08A9078-D7C6-4630-BEAF-F9CEE401F35C}" type="pres">
      <dgm:prSet presAssocID="{61B07AC8-708D-4F05-9861-0DF082D2AFF9}" presName="hierRoot2" presStyleCnt="0">
        <dgm:presLayoutVars>
          <dgm:hierBranch val="r"/>
        </dgm:presLayoutVars>
      </dgm:prSet>
      <dgm:spPr/>
    </dgm:pt>
    <dgm:pt modelId="{85F93E79-899E-4311-A35E-39418AC6306C}" type="pres">
      <dgm:prSet presAssocID="{61B07AC8-708D-4F05-9861-0DF082D2AFF9}" presName="rootComposite" presStyleCnt="0"/>
      <dgm:spPr/>
    </dgm:pt>
    <dgm:pt modelId="{B9262134-C4B2-41E2-ABCA-ECE40A57E006}" type="pres">
      <dgm:prSet presAssocID="{61B07AC8-708D-4F05-9861-0DF082D2AFF9}" presName="rootText" presStyleLbl="node3" presStyleIdx="2" presStyleCnt="3" custLinFactNeighborY="0">
        <dgm:presLayoutVars>
          <dgm:chPref val="3"/>
        </dgm:presLayoutVars>
      </dgm:prSet>
      <dgm:spPr/>
      <dgm:t>
        <a:bodyPr/>
        <a:lstStyle/>
        <a:p>
          <a:endParaRPr lang="en-US"/>
        </a:p>
      </dgm:t>
    </dgm:pt>
    <dgm:pt modelId="{0779979B-155C-4FA3-BA00-278C30A81BE9}" type="pres">
      <dgm:prSet presAssocID="{61B07AC8-708D-4F05-9861-0DF082D2AFF9}" presName="rootConnector" presStyleLbl="node3" presStyleIdx="2" presStyleCnt="3"/>
      <dgm:spPr/>
      <dgm:t>
        <a:bodyPr/>
        <a:lstStyle/>
        <a:p>
          <a:endParaRPr lang="en-US"/>
        </a:p>
      </dgm:t>
    </dgm:pt>
    <dgm:pt modelId="{642B41FD-2676-46B2-9CF8-9F9C346ACA82}" type="pres">
      <dgm:prSet presAssocID="{61B07AC8-708D-4F05-9861-0DF082D2AFF9}" presName="hierChild4" presStyleCnt="0"/>
      <dgm:spPr/>
    </dgm:pt>
    <dgm:pt modelId="{51768A46-2072-4CBB-A568-0BBC517EE74B}" type="pres">
      <dgm:prSet presAssocID="{61B07AC8-708D-4F05-9861-0DF082D2AFF9}" presName="hierChild5" presStyleCnt="0"/>
      <dgm:spPr/>
    </dgm:pt>
    <dgm:pt modelId="{A632CCF2-7B85-4206-884E-3D284A9CD774}" type="pres">
      <dgm:prSet presAssocID="{44D7384C-5F2C-485B-B057-108DDECD3F39}" presName="hierChild5" presStyleCnt="0"/>
      <dgm:spPr/>
    </dgm:pt>
    <dgm:pt modelId="{442C60BC-1CA0-47AB-9EEA-9CEBAF21F6CB}" type="pres">
      <dgm:prSet presAssocID="{D7AC1B48-77A8-47DE-80EC-A0B588A4518D}" presName="Name35" presStyleLbl="parChTrans1D2" presStyleIdx="3" presStyleCnt="4"/>
      <dgm:spPr/>
      <dgm:t>
        <a:bodyPr/>
        <a:lstStyle/>
        <a:p>
          <a:endParaRPr lang="en-US"/>
        </a:p>
      </dgm:t>
    </dgm:pt>
    <dgm:pt modelId="{95CCE14C-9354-4CAE-A6E2-51423C241E4E}" type="pres">
      <dgm:prSet presAssocID="{0FD58D6E-1DE0-41C4-A55F-9CE1684490A8}" presName="hierRoot2" presStyleCnt="0">
        <dgm:presLayoutVars>
          <dgm:hierBranch/>
        </dgm:presLayoutVars>
      </dgm:prSet>
      <dgm:spPr/>
    </dgm:pt>
    <dgm:pt modelId="{30626E85-50D4-4B73-8E81-428D31DF487A}" type="pres">
      <dgm:prSet presAssocID="{0FD58D6E-1DE0-41C4-A55F-9CE1684490A8}" presName="rootComposite" presStyleCnt="0"/>
      <dgm:spPr/>
    </dgm:pt>
    <dgm:pt modelId="{F63A11F6-78DF-4A07-855A-F5063A28C5B4}" type="pres">
      <dgm:prSet presAssocID="{0FD58D6E-1DE0-41C4-A55F-9CE1684490A8}" presName="rootText" presStyleLbl="node2" presStyleIdx="3" presStyleCnt="4">
        <dgm:presLayoutVars>
          <dgm:chPref val="3"/>
        </dgm:presLayoutVars>
      </dgm:prSet>
      <dgm:spPr/>
      <dgm:t>
        <a:bodyPr/>
        <a:lstStyle/>
        <a:p>
          <a:endParaRPr lang="en-US"/>
        </a:p>
      </dgm:t>
    </dgm:pt>
    <dgm:pt modelId="{F1593E5E-8EFE-4A91-AF2C-D20D312F9E9F}" type="pres">
      <dgm:prSet presAssocID="{0FD58D6E-1DE0-41C4-A55F-9CE1684490A8}" presName="rootConnector" presStyleLbl="node2" presStyleIdx="3" presStyleCnt="4"/>
      <dgm:spPr/>
      <dgm:t>
        <a:bodyPr/>
        <a:lstStyle/>
        <a:p>
          <a:endParaRPr lang="en-US"/>
        </a:p>
      </dgm:t>
    </dgm:pt>
    <dgm:pt modelId="{86726A33-9FCA-4FBD-B99E-16B442D38A68}" type="pres">
      <dgm:prSet presAssocID="{0FD58D6E-1DE0-41C4-A55F-9CE1684490A8}" presName="hierChild4" presStyleCnt="0"/>
      <dgm:spPr/>
    </dgm:pt>
    <dgm:pt modelId="{F3B8162D-2CBF-4F26-91B4-C90732D1E09C}" type="pres">
      <dgm:prSet presAssocID="{0FD58D6E-1DE0-41C4-A55F-9CE1684490A8}" presName="hierChild5" presStyleCnt="0"/>
      <dgm:spPr/>
    </dgm:pt>
    <dgm:pt modelId="{89378A62-23EB-4187-BE72-0A702CD2504A}" type="pres">
      <dgm:prSet presAssocID="{9004E15F-6286-486A-9305-654237E5BF8B}" presName="hierChild3" presStyleCnt="0"/>
      <dgm:spPr/>
    </dgm:pt>
  </dgm:ptLst>
  <dgm:cxnLst>
    <dgm:cxn modelId="{E3DD70F7-A7A9-481A-B1F4-97923168221D}" type="presOf" srcId="{6ADC85E0-47A3-4E2E-A8B8-01F9AF49EBC4}" destId="{4E5AF275-D814-423C-9DA8-A44639BE73D0}" srcOrd="1" destOrd="0" presId="urn:microsoft.com/office/officeart/2005/8/layout/orgChart1"/>
    <dgm:cxn modelId="{64BA528D-CE11-4A8D-B531-F5A563354BB9}" type="presOf" srcId="{0FD58D6E-1DE0-41C4-A55F-9CE1684490A8}" destId="{F1593E5E-8EFE-4A91-AF2C-D20D312F9E9F}" srcOrd="1" destOrd="0" presId="urn:microsoft.com/office/officeart/2005/8/layout/orgChart1"/>
    <dgm:cxn modelId="{D25A2DF4-7CFA-41B2-8CA4-32220BDE4504}" type="presOf" srcId="{44D7384C-5F2C-485B-B057-108DDECD3F39}" destId="{24A21776-DA6B-459F-81D4-7A3267C8C339}" srcOrd="1" destOrd="0" presId="urn:microsoft.com/office/officeart/2005/8/layout/orgChart1"/>
    <dgm:cxn modelId="{00AB5253-4D60-4E34-B627-001945E22276}" type="presOf" srcId="{44D7384C-5F2C-485B-B057-108DDECD3F39}" destId="{D7FC8E2A-B594-44E3-B479-7C6F257E4DB0}" srcOrd="0" destOrd="0" presId="urn:microsoft.com/office/officeart/2005/8/layout/orgChart1"/>
    <dgm:cxn modelId="{B2EB0979-3EF7-4334-A8A2-2117969A419E}" type="presOf" srcId="{61B07AC8-708D-4F05-9861-0DF082D2AFF9}" destId="{B9262134-C4B2-41E2-ABCA-ECE40A57E006}" srcOrd="0" destOrd="0" presId="urn:microsoft.com/office/officeart/2005/8/layout/orgChart1"/>
    <dgm:cxn modelId="{46062BA0-4A14-4C8F-885C-1BA8C7710860}" type="presOf" srcId="{D7AC1B48-77A8-47DE-80EC-A0B588A4518D}" destId="{442C60BC-1CA0-47AB-9EEA-9CEBAF21F6CB}" srcOrd="0" destOrd="0" presId="urn:microsoft.com/office/officeart/2005/8/layout/orgChart1"/>
    <dgm:cxn modelId="{9F35B354-E6FA-4A7F-BD43-4A59E79DA4C5}" type="presOf" srcId="{E62569E6-FB47-446A-99F9-B76B6F0EC962}" destId="{FA667B18-4F29-469E-BDB9-EE5C33FE2B24}" srcOrd="0" destOrd="0" presId="urn:microsoft.com/office/officeart/2005/8/layout/orgChart1"/>
    <dgm:cxn modelId="{8E39E0ED-2A3A-490C-88A3-6FA3F53F9C3A}" type="presOf" srcId="{9004E15F-6286-486A-9305-654237E5BF8B}" destId="{6E16973D-4FA0-498A-AAF8-6AB11805444D}" srcOrd="1" destOrd="0" presId="urn:microsoft.com/office/officeart/2005/8/layout/orgChart1"/>
    <dgm:cxn modelId="{8084CA13-FAC5-4549-B7B9-3A21FBC512CE}" type="presOf" srcId="{0FD58D6E-1DE0-41C4-A55F-9CE1684490A8}" destId="{F63A11F6-78DF-4A07-855A-F5063A28C5B4}" srcOrd="0" destOrd="0" presId="urn:microsoft.com/office/officeart/2005/8/layout/orgChart1"/>
    <dgm:cxn modelId="{2244B442-CF6F-42BE-82CC-9B856BCE4CEF}" srcId="{081FD1EC-AD8C-4ADC-875E-754E0A9D28CD}" destId="{9004E15F-6286-486A-9305-654237E5BF8B}" srcOrd="0" destOrd="0" parTransId="{008738C6-306B-4C26-860B-FA3D7DE46745}" sibTransId="{7BDC3BE0-FBA2-486F-B126-B5792B1CB1E8}"/>
    <dgm:cxn modelId="{1045443A-7367-44EE-8C99-4505850C38F3}" srcId="{44D7384C-5F2C-485B-B057-108DDECD3F39}" destId="{1439D627-E39C-433E-BED6-18BB2FFD0C3B}" srcOrd="1" destOrd="0" parTransId="{13D86F3B-E5B9-451D-A366-C0C435345871}" sibTransId="{52405EFC-4140-4834-9FEA-1ECB0D86C7C1}"/>
    <dgm:cxn modelId="{BCB8CDE9-8F7F-4598-99B8-70A21637CB35}" srcId="{9004E15F-6286-486A-9305-654237E5BF8B}" destId="{0A813ACD-FAA3-4696-A2E2-9596FC2BA287}" srcOrd="0" destOrd="0" parTransId="{14B897BC-F7B0-4D00-9F96-AE8724853192}" sibTransId="{40DA2CCF-01E2-4C23-A2FE-52A76AA5BD05}"/>
    <dgm:cxn modelId="{44FC412F-DE18-4601-992B-8BB30482C9F7}" type="presOf" srcId="{1439D627-E39C-433E-BED6-18BB2FFD0C3B}" destId="{628224D4-B9DF-4AF2-A16F-F694E52400F7}" srcOrd="1" destOrd="0" presId="urn:microsoft.com/office/officeart/2005/8/layout/orgChart1"/>
    <dgm:cxn modelId="{5D92A8F2-93A7-43F3-8256-8D9747729E0C}" type="presOf" srcId="{A8936BD7-A99B-4B59-B021-A07B3EEA1318}" destId="{249D16FC-A902-43E1-A2A8-50388CE48241}" srcOrd="0" destOrd="0" presId="urn:microsoft.com/office/officeart/2005/8/layout/orgChart1"/>
    <dgm:cxn modelId="{12523163-CEAE-42E3-AE5B-01FCED60603F}" type="presOf" srcId="{4A3B0329-81E5-4060-A334-AC7448450C73}" destId="{967B96F4-235A-463F-9AEB-058DA86D0ABB}" srcOrd="0" destOrd="0" presId="urn:microsoft.com/office/officeart/2005/8/layout/orgChart1"/>
    <dgm:cxn modelId="{C2F8DAA6-EE8A-4C3D-974D-74E0C84F7366}" type="presOf" srcId="{14B897BC-F7B0-4D00-9F96-AE8724853192}" destId="{F9842375-9C42-41F0-8E7E-E6AE700627C0}" srcOrd="0" destOrd="0" presId="urn:microsoft.com/office/officeart/2005/8/layout/orgChart1"/>
    <dgm:cxn modelId="{64ACD21F-D295-4776-98A7-BFDB84D2F8B8}" type="presOf" srcId="{13D86F3B-E5B9-451D-A366-C0C435345871}" destId="{BC0B40ED-3373-4320-9312-22AAC441C657}" srcOrd="0" destOrd="0" presId="urn:microsoft.com/office/officeart/2005/8/layout/orgChart1"/>
    <dgm:cxn modelId="{C8B8294E-94E3-4FA0-81DB-CDB0C755622F}" type="presOf" srcId="{FDF1EDF8-4CFC-40E5-964A-12C257299F27}" destId="{A2417EF6-0B78-4518-B036-218EC87BB69F}" srcOrd="0" destOrd="0" presId="urn:microsoft.com/office/officeart/2005/8/layout/orgChart1"/>
    <dgm:cxn modelId="{D9436C23-47C9-4812-97E4-8AA20B8E004A}" srcId="{9004E15F-6286-486A-9305-654237E5BF8B}" destId="{44D7384C-5F2C-485B-B057-108DDECD3F39}" srcOrd="2" destOrd="0" parTransId="{FDF1EDF8-4CFC-40E5-964A-12C257299F27}" sibTransId="{0702157C-D56D-4015-9400-08B45F109AC1}"/>
    <dgm:cxn modelId="{B1E35D62-0E01-4E2B-9660-7C0ACC8507FB}" type="presOf" srcId="{A8936BD7-A99B-4B59-B021-A07B3EEA1318}" destId="{ACF79D3F-A107-4E4C-A6D8-5D783C600EF4}" srcOrd="1" destOrd="0" presId="urn:microsoft.com/office/officeart/2005/8/layout/orgChart1"/>
    <dgm:cxn modelId="{DF1562F5-19AB-485A-A3A1-397CB0F138C1}" type="presOf" srcId="{98681F1C-7096-4AEE-A7D0-10229B49D0CC}" destId="{CFC4A45F-C14C-4498-BE04-67402963218F}" srcOrd="0" destOrd="0" presId="urn:microsoft.com/office/officeart/2005/8/layout/orgChart1"/>
    <dgm:cxn modelId="{B32D9839-A144-4AF9-B61B-5B0F854FCC2A}" type="presOf" srcId="{081FD1EC-AD8C-4ADC-875E-754E0A9D28CD}" destId="{65FBC10D-BA6E-49FD-BE49-30EB83CAEEF4}" srcOrd="0" destOrd="0" presId="urn:microsoft.com/office/officeart/2005/8/layout/orgChart1"/>
    <dgm:cxn modelId="{17E6220B-C11E-4951-9F2D-F3ED54F04BB2}" type="presOf" srcId="{1439D627-E39C-433E-BED6-18BB2FFD0C3B}" destId="{9A217F94-F7F0-4753-9A19-0A36FF4C6121}" srcOrd="0" destOrd="0" presId="urn:microsoft.com/office/officeart/2005/8/layout/orgChart1"/>
    <dgm:cxn modelId="{759E17BC-0085-4B66-8AC5-0450001036CB}" srcId="{44D7384C-5F2C-485B-B057-108DDECD3F39}" destId="{61B07AC8-708D-4F05-9861-0DF082D2AFF9}" srcOrd="2" destOrd="0" parTransId="{E62569E6-FB47-446A-99F9-B76B6F0EC962}" sibTransId="{C979F3DF-458C-4EEC-BC1D-6439B17B5B75}"/>
    <dgm:cxn modelId="{807EFE0D-CB88-4015-870D-82FC35E719FB}" srcId="{9004E15F-6286-486A-9305-654237E5BF8B}" destId="{6ADC85E0-47A3-4E2E-A8B8-01F9AF49EBC4}" srcOrd="1" destOrd="0" parTransId="{4A3B0329-81E5-4060-A334-AC7448450C73}" sibTransId="{3B3423BB-DF0F-4B15-A8FD-99EC73E2087A}"/>
    <dgm:cxn modelId="{0951370D-24FF-4521-A791-F68D3169BA84}" type="presOf" srcId="{9004E15F-6286-486A-9305-654237E5BF8B}" destId="{BCB79F3C-6DF1-4513-ACED-7E1DDE7EF745}" srcOrd="0" destOrd="0" presId="urn:microsoft.com/office/officeart/2005/8/layout/orgChart1"/>
    <dgm:cxn modelId="{ECEDDF6D-93A7-4616-A7EB-12369CEE4F5F}" type="presOf" srcId="{61B07AC8-708D-4F05-9861-0DF082D2AFF9}" destId="{0779979B-155C-4FA3-BA00-278C30A81BE9}" srcOrd="1" destOrd="0" presId="urn:microsoft.com/office/officeart/2005/8/layout/orgChart1"/>
    <dgm:cxn modelId="{831DB48A-C866-4296-839C-CB8D56EC59EF}" type="presOf" srcId="{0A813ACD-FAA3-4696-A2E2-9596FC2BA287}" destId="{3E06E0D5-7811-489E-9A98-79E6C79DEE66}" srcOrd="1" destOrd="0" presId="urn:microsoft.com/office/officeart/2005/8/layout/orgChart1"/>
    <dgm:cxn modelId="{4D2B15E4-78B6-4CED-844D-2FD9E14AE987}" type="presOf" srcId="{6ADC85E0-47A3-4E2E-A8B8-01F9AF49EBC4}" destId="{0A426846-F2CB-4843-834A-EF672697E136}" srcOrd="0" destOrd="0" presId="urn:microsoft.com/office/officeart/2005/8/layout/orgChart1"/>
    <dgm:cxn modelId="{BA8E45FD-6094-49A6-8751-A1903127429C}" type="presOf" srcId="{0A813ACD-FAA3-4696-A2E2-9596FC2BA287}" destId="{554350F2-E6D7-4F0E-A0DE-F78F40B94149}" srcOrd="0" destOrd="0" presId="urn:microsoft.com/office/officeart/2005/8/layout/orgChart1"/>
    <dgm:cxn modelId="{E608815C-09D5-4FD6-9FAD-185E5676836D}" srcId="{44D7384C-5F2C-485B-B057-108DDECD3F39}" destId="{A8936BD7-A99B-4B59-B021-A07B3EEA1318}" srcOrd="0" destOrd="0" parTransId="{98681F1C-7096-4AEE-A7D0-10229B49D0CC}" sibTransId="{9CEAF612-A73F-45E9-BEF9-D1B3F26172F4}"/>
    <dgm:cxn modelId="{1600455A-5E13-4CAD-810B-03FC335955F4}" srcId="{9004E15F-6286-486A-9305-654237E5BF8B}" destId="{0FD58D6E-1DE0-41C4-A55F-9CE1684490A8}" srcOrd="3" destOrd="0" parTransId="{D7AC1B48-77A8-47DE-80EC-A0B588A4518D}" sibTransId="{C21C8668-6B9F-4EC6-B38B-1B59E549226A}"/>
    <dgm:cxn modelId="{57D8DD98-705C-4591-9154-8FE77B9D256F}" type="presParOf" srcId="{65FBC10D-BA6E-49FD-BE49-30EB83CAEEF4}" destId="{362F889B-D422-47D2-B84C-D976E5EB634D}" srcOrd="0" destOrd="0" presId="urn:microsoft.com/office/officeart/2005/8/layout/orgChart1"/>
    <dgm:cxn modelId="{686F9A5C-5646-4C7A-B4CF-3A5C7939B15D}" type="presParOf" srcId="{362F889B-D422-47D2-B84C-D976E5EB634D}" destId="{B7DBED8E-9214-42D2-8D8A-7A7ADFA9B4AA}" srcOrd="0" destOrd="0" presId="urn:microsoft.com/office/officeart/2005/8/layout/orgChart1"/>
    <dgm:cxn modelId="{657C1055-7153-4089-86B7-C1DB993542E6}" type="presParOf" srcId="{B7DBED8E-9214-42D2-8D8A-7A7ADFA9B4AA}" destId="{BCB79F3C-6DF1-4513-ACED-7E1DDE7EF745}" srcOrd="0" destOrd="0" presId="urn:microsoft.com/office/officeart/2005/8/layout/orgChart1"/>
    <dgm:cxn modelId="{38DAEB57-A31E-4FB9-BC09-3D8970AA7967}" type="presParOf" srcId="{B7DBED8E-9214-42D2-8D8A-7A7ADFA9B4AA}" destId="{6E16973D-4FA0-498A-AAF8-6AB11805444D}" srcOrd="1" destOrd="0" presId="urn:microsoft.com/office/officeart/2005/8/layout/orgChart1"/>
    <dgm:cxn modelId="{A35A562D-0847-42F8-92D1-1562480E18AD}" type="presParOf" srcId="{362F889B-D422-47D2-B84C-D976E5EB634D}" destId="{F77CBA19-A83A-4FE4-BC9F-5D16A8861E4E}" srcOrd="1" destOrd="0" presId="urn:microsoft.com/office/officeart/2005/8/layout/orgChart1"/>
    <dgm:cxn modelId="{3F3F2C95-5C31-47A5-B728-EF71AFC4ED0B}" type="presParOf" srcId="{F77CBA19-A83A-4FE4-BC9F-5D16A8861E4E}" destId="{F9842375-9C42-41F0-8E7E-E6AE700627C0}" srcOrd="0" destOrd="0" presId="urn:microsoft.com/office/officeart/2005/8/layout/orgChart1"/>
    <dgm:cxn modelId="{08B7862A-7406-450E-9FD5-FD61152E0218}" type="presParOf" srcId="{F77CBA19-A83A-4FE4-BC9F-5D16A8861E4E}" destId="{730AA612-21D9-4DDF-B66F-2117D00FCFB9}" srcOrd="1" destOrd="0" presId="urn:microsoft.com/office/officeart/2005/8/layout/orgChart1"/>
    <dgm:cxn modelId="{69C0D4A6-CB9C-4BB2-9F31-BFE8F08DFDB8}" type="presParOf" srcId="{730AA612-21D9-4DDF-B66F-2117D00FCFB9}" destId="{C674EEF4-DB88-4379-B290-D6237C0538C7}" srcOrd="0" destOrd="0" presId="urn:microsoft.com/office/officeart/2005/8/layout/orgChart1"/>
    <dgm:cxn modelId="{90F3DA71-4263-4E61-9FAB-A37F85D7B7C6}" type="presParOf" srcId="{C674EEF4-DB88-4379-B290-D6237C0538C7}" destId="{554350F2-E6D7-4F0E-A0DE-F78F40B94149}" srcOrd="0" destOrd="0" presId="urn:microsoft.com/office/officeart/2005/8/layout/orgChart1"/>
    <dgm:cxn modelId="{0C8B5B73-8A88-4399-9984-A9E3ACDA652E}" type="presParOf" srcId="{C674EEF4-DB88-4379-B290-D6237C0538C7}" destId="{3E06E0D5-7811-489E-9A98-79E6C79DEE66}" srcOrd="1" destOrd="0" presId="urn:microsoft.com/office/officeart/2005/8/layout/orgChart1"/>
    <dgm:cxn modelId="{EE67F4AD-90F2-42CD-B61F-239A5F47AD1D}" type="presParOf" srcId="{730AA612-21D9-4DDF-B66F-2117D00FCFB9}" destId="{5E8B64E7-E055-4052-8DF1-1D925FC4EE7F}" srcOrd="1" destOrd="0" presId="urn:microsoft.com/office/officeart/2005/8/layout/orgChart1"/>
    <dgm:cxn modelId="{035DE69C-426A-444F-AC88-7D7C5F026F1F}" type="presParOf" srcId="{730AA612-21D9-4DDF-B66F-2117D00FCFB9}" destId="{AFA9CD0A-B1FA-4A41-A213-52AA9A8C45A4}" srcOrd="2" destOrd="0" presId="urn:microsoft.com/office/officeart/2005/8/layout/orgChart1"/>
    <dgm:cxn modelId="{B116F185-A2B5-4E51-BB28-42E29D51B9A7}" type="presParOf" srcId="{F77CBA19-A83A-4FE4-BC9F-5D16A8861E4E}" destId="{967B96F4-235A-463F-9AEB-058DA86D0ABB}" srcOrd="2" destOrd="0" presId="urn:microsoft.com/office/officeart/2005/8/layout/orgChart1"/>
    <dgm:cxn modelId="{83326200-263B-4B99-8CB4-D8071B8D99FA}" type="presParOf" srcId="{F77CBA19-A83A-4FE4-BC9F-5D16A8861E4E}" destId="{B14CB8B1-076D-4314-8AA8-19D0D7922B71}" srcOrd="3" destOrd="0" presId="urn:microsoft.com/office/officeart/2005/8/layout/orgChart1"/>
    <dgm:cxn modelId="{882A3225-0503-4D1E-9BCD-7A9B872279F1}" type="presParOf" srcId="{B14CB8B1-076D-4314-8AA8-19D0D7922B71}" destId="{70EAB901-885C-4958-B524-5FDCCB5B5F68}" srcOrd="0" destOrd="0" presId="urn:microsoft.com/office/officeart/2005/8/layout/orgChart1"/>
    <dgm:cxn modelId="{5FCC8A6C-30D0-41E8-BD9E-B44AB1D37ED4}" type="presParOf" srcId="{70EAB901-885C-4958-B524-5FDCCB5B5F68}" destId="{0A426846-F2CB-4843-834A-EF672697E136}" srcOrd="0" destOrd="0" presId="urn:microsoft.com/office/officeart/2005/8/layout/orgChart1"/>
    <dgm:cxn modelId="{C87E073C-DFD5-4294-9BE4-CE6C8FD6A812}" type="presParOf" srcId="{70EAB901-885C-4958-B524-5FDCCB5B5F68}" destId="{4E5AF275-D814-423C-9DA8-A44639BE73D0}" srcOrd="1" destOrd="0" presId="urn:microsoft.com/office/officeart/2005/8/layout/orgChart1"/>
    <dgm:cxn modelId="{9B905E4D-5FF8-45E3-9324-8C26BFE634DC}" type="presParOf" srcId="{B14CB8B1-076D-4314-8AA8-19D0D7922B71}" destId="{A206B5B8-4F69-4127-B9C1-A7FA45C4B08A}" srcOrd="1" destOrd="0" presId="urn:microsoft.com/office/officeart/2005/8/layout/orgChart1"/>
    <dgm:cxn modelId="{3FBBA848-A97F-49B0-91B5-4E33B94F7A41}" type="presParOf" srcId="{B14CB8B1-076D-4314-8AA8-19D0D7922B71}" destId="{4A4AE4BF-3B12-4DB2-A509-E0DB2F3894A2}" srcOrd="2" destOrd="0" presId="urn:microsoft.com/office/officeart/2005/8/layout/orgChart1"/>
    <dgm:cxn modelId="{79415C89-5D9A-4C0D-A966-F98D3F986B5D}" type="presParOf" srcId="{F77CBA19-A83A-4FE4-BC9F-5D16A8861E4E}" destId="{A2417EF6-0B78-4518-B036-218EC87BB69F}" srcOrd="4" destOrd="0" presId="urn:microsoft.com/office/officeart/2005/8/layout/orgChart1"/>
    <dgm:cxn modelId="{20F29E9C-D1A7-4677-B444-BC85541C8F3F}" type="presParOf" srcId="{F77CBA19-A83A-4FE4-BC9F-5D16A8861E4E}" destId="{E34C93A8-765A-4D7B-92F1-646B288556B6}" srcOrd="5" destOrd="0" presId="urn:microsoft.com/office/officeart/2005/8/layout/orgChart1"/>
    <dgm:cxn modelId="{9F407850-C152-4FF4-B9D7-81D98030F8B1}" type="presParOf" srcId="{E34C93A8-765A-4D7B-92F1-646B288556B6}" destId="{E2EE3BCA-0247-4EF1-8D8F-03A3BB5907CA}" srcOrd="0" destOrd="0" presId="urn:microsoft.com/office/officeart/2005/8/layout/orgChart1"/>
    <dgm:cxn modelId="{11B0A9B3-0BAD-4BEC-AAE5-799C32BDC496}" type="presParOf" srcId="{E2EE3BCA-0247-4EF1-8D8F-03A3BB5907CA}" destId="{D7FC8E2A-B594-44E3-B479-7C6F257E4DB0}" srcOrd="0" destOrd="0" presId="urn:microsoft.com/office/officeart/2005/8/layout/orgChart1"/>
    <dgm:cxn modelId="{01D81B7C-82EE-4EB2-8EB0-9DFEEABBB108}" type="presParOf" srcId="{E2EE3BCA-0247-4EF1-8D8F-03A3BB5907CA}" destId="{24A21776-DA6B-459F-81D4-7A3267C8C339}" srcOrd="1" destOrd="0" presId="urn:microsoft.com/office/officeart/2005/8/layout/orgChart1"/>
    <dgm:cxn modelId="{3A629386-ADC4-4257-9A10-F00EA9CB2A89}" type="presParOf" srcId="{E34C93A8-765A-4D7B-92F1-646B288556B6}" destId="{8325E01E-822C-4E8F-A337-74730664B104}" srcOrd="1" destOrd="0" presId="urn:microsoft.com/office/officeart/2005/8/layout/orgChart1"/>
    <dgm:cxn modelId="{71328C3E-DAB0-48C1-ABA8-EC388EBB0376}" type="presParOf" srcId="{8325E01E-822C-4E8F-A337-74730664B104}" destId="{CFC4A45F-C14C-4498-BE04-67402963218F}" srcOrd="0" destOrd="0" presId="urn:microsoft.com/office/officeart/2005/8/layout/orgChart1"/>
    <dgm:cxn modelId="{CA73F9C4-6A6E-461E-A14C-F73FC3CB2E4C}" type="presParOf" srcId="{8325E01E-822C-4E8F-A337-74730664B104}" destId="{745C384B-B639-43FA-B180-9DF82F740154}" srcOrd="1" destOrd="0" presId="urn:microsoft.com/office/officeart/2005/8/layout/orgChart1"/>
    <dgm:cxn modelId="{0BAF3D99-5AE3-4802-AC9F-6B3ACC3CBB5A}" type="presParOf" srcId="{745C384B-B639-43FA-B180-9DF82F740154}" destId="{1125F7F7-3B66-4336-87C0-5FA13E673697}" srcOrd="0" destOrd="0" presId="urn:microsoft.com/office/officeart/2005/8/layout/orgChart1"/>
    <dgm:cxn modelId="{365FF4DC-8094-40F7-83EF-92DFF2559A11}" type="presParOf" srcId="{1125F7F7-3B66-4336-87C0-5FA13E673697}" destId="{249D16FC-A902-43E1-A2A8-50388CE48241}" srcOrd="0" destOrd="0" presId="urn:microsoft.com/office/officeart/2005/8/layout/orgChart1"/>
    <dgm:cxn modelId="{FB4295A8-2EE6-45D0-A69B-13AB113B3512}" type="presParOf" srcId="{1125F7F7-3B66-4336-87C0-5FA13E673697}" destId="{ACF79D3F-A107-4E4C-A6D8-5D783C600EF4}" srcOrd="1" destOrd="0" presId="urn:microsoft.com/office/officeart/2005/8/layout/orgChart1"/>
    <dgm:cxn modelId="{82AB5CC4-EF48-4447-B12D-74FB6F1BAC03}" type="presParOf" srcId="{745C384B-B639-43FA-B180-9DF82F740154}" destId="{01F40E3A-BE09-4646-9331-FE02DE5F5E99}" srcOrd="1" destOrd="0" presId="urn:microsoft.com/office/officeart/2005/8/layout/orgChart1"/>
    <dgm:cxn modelId="{43559E8F-DF94-478A-86FC-5630DFED7AF7}" type="presParOf" srcId="{745C384B-B639-43FA-B180-9DF82F740154}" destId="{C2D85E04-C24C-4F00-92BE-431656CBA281}" srcOrd="2" destOrd="0" presId="urn:microsoft.com/office/officeart/2005/8/layout/orgChart1"/>
    <dgm:cxn modelId="{5F4D1D3D-A7FA-422E-BCBD-3C81D2B9F52B}" type="presParOf" srcId="{8325E01E-822C-4E8F-A337-74730664B104}" destId="{BC0B40ED-3373-4320-9312-22AAC441C657}" srcOrd="2" destOrd="0" presId="urn:microsoft.com/office/officeart/2005/8/layout/orgChart1"/>
    <dgm:cxn modelId="{616DFDA8-EB6D-4E55-827A-4A13B5FD7F15}" type="presParOf" srcId="{8325E01E-822C-4E8F-A337-74730664B104}" destId="{F61ECE99-274C-4C47-8C64-C20CD4623E18}" srcOrd="3" destOrd="0" presId="urn:microsoft.com/office/officeart/2005/8/layout/orgChart1"/>
    <dgm:cxn modelId="{1DF76BDB-AEF7-4645-8300-A19BBC25C272}" type="presParOf" srcId="{F61ECE99-274C-4C47-8C64-C20CD4623E18}" destId="{2B164E10-37C8-4CA0-94BA-1EE9C38B18E2}" srcOrd="0" destOrd="0" presId="urn:microsoft.com/office/officeart/2005/8/layout/orgChart1"/>
    <dgm:cxn modelId="{60180DE4-EA69-4B97-9571-0AC2303F990D}" type="presParOf" srcId="{2B164E10-37C8-4CA0-94BA-1EE9C38B18E2}" destId="{9A217F94-F7F0-4753-9A19-0A36FF4C6121}" srcOrd="0" destOrd="0" presId="urn:microsoft.com/office/officeart/2005/8/layout/orgChart1"/>
    <dgm:cxn modelId="{D92F6FC4-950B-4E6E-ADAD-3D9566DAEBD1}" type="presParOf" srcId="{2B164E10-37C8-4CA0-94BA-1EE9C38B18E2}" destId="{628224D4-B9DF-4AF2-A16F-F694E52400F7}" srcOrd="1" destOrd="0" presId="urn:microsoft.com/office/officeart/2005/8/layout/orgChart1"/>
    <dgm:cxn modelId="{73523534-BFF3-47CF-B2EA-122BE847CE63}" type="presParOf" srcId="{F61ECE99-274C-4C47-8C64-C20CD4623E18}" destId="{5CB62215-42D4-491A-888A-98267FB6E18D}" srcOrd="1" destOrd="0" presId="urn:microsoft.com/office/officeart/2005/8/layout/orgChart1"/>
    <dgm:cxn modelId="{805E276F-42E5-40A5-A4C8-E65C2D3E4A1C}" type="presParOf" srcId="{F61ECE99-274C-4C47-8C64-C20CD4623E18}" destId="{CE294E86-54D6-4470-A894-177E53B8B41D}" srcOrd="2" destOrd="0" presId="urn:microsoft.com/office/officeart/2005/8/layout/orgChart1"/>
    <dgm:cxn modelId="{71E1E677-2FD2-46F3-9C9D-54DD09D55A86}" type="presParOf" srcId="{8325E01E-822C-4E8F-A337-74730664B104}" destId="{FA667B18-4F29-469E-BDB9-EE5C33FE2B24}" srcOrd="4" destOrd="0" presId="urn:microsoft.com/office/officeart/2005/8/layout/orgChart1"/>
    <dgm:cxn modelId="{8F400045-D4C9-409D-BAEC-DD42B4367893}" type="presParOf" srcId="{8325E01E-822C-4E8F-A337-74730664B104}" destId="{F08A9078-D7C6-4630-BEAF-F9CEE401F35C}" srcOrd="5" destOrd="0" presId="urn:microsoft.com/office/officeart/2005/8/layout/orgChart1"/>
    <dgm:cxn modelId="{24C10ABB-C866-4415-8BAE-4795311015F0}" type="presParOf" srcId="{F08A9078-D7C6-4630-BEAF-F9CEE401F35C}" destId="{85F93E79-899E-4311-A35E-39418AC6306C}" srcOrd="0" destOrd="0" presId="urn:microsoft.com/office/officeart/2005/8/layout/orgChart1"/>
    <dgm:cxn modelId="{C218D269-8361-48FD-B00C-A30894B0B98D}" type="presParOf" srcId="{85F93E79-899E-4311-A35E-39418AC6306C}" destId="{B9262134-C4B2-41E2-ABCA-ECE40A57E006}" srcOrd="0" destOrd="0" presId="urn:microsoft.com/office/officeart/2005/8/layout/orgChart1"/>
    <dgm:cxn modelId="{17CE06A1-753D-42C3-A18E-0E2569B7468A}" type="presParOf" srcId="{85F93E79-899E-4311-A35E-39418AC6306C}" destId="{0779979B-155C-4FA3-BA00-278C30A81BE9}" srcOrd="1" destOrd="0" presId="urn:microsoft.com/office/officeart/2005/8/layout/orgChart1"/>
    <dgm:cxn modelId="{792D7A40-3A7A-415A-BDCF-8EC3254E02A0}" type="presParOf" srcId="{F08A9078-D7C6-4630-BEAF-F9CEE401F35C}" destId="{642B41FD-2676-46B2-9CF8-9F9C346ACA82}" srcOrd="1" destOrd="0" presId="urn:microsoft.com/office/officeart/2005/8/layout/orgChart1"/>
    <dgm:cxn modelId="{7A779DF2-50AF-404C-91DD-6F90AFD64C28}" type="presParOf" srcId="{F08A9078-D7C6-4630-BEAF-F9CEE401F35C}" destId="{51768A46-2072-4CBB-A568-0BBC517EE74B}" srcOrd="2" destOrd="0" presId="urn:microsoft.com/office/officeart/2005/8/layout/orgChart1"/>
    <dgm:cxn modelId="{1A0D2448-4021-4206-A000-C25BF6D1F50E}" type="presParOf" srcId="{E34C93A8-765A-4D7B-92F1-646B288556B6}" destId="{A632CCF2-7B85-4206-884E-3D284A9CD774}" srcOrd="2" destOrd="0" presId="urn:microsoft.com/office/officeart/2005/8/layout/orgChart1"/>
    <dgm:cxn modelId="{5970029F-68E2-4A2F-B4AA-58A994EDD260}" type="presParOf" srcId="{F77CBA19-A83A-4FE4-BC9F-5D16A8861E4E}" destId="{442C60BC-1CA0-47AB-9EEA-9CEBAF21F6CB}" srcOrd="6" destOrd="0" presId="urn:microsoft.com/office/officeart/2005/8/layout/orgChart1"/>
    <dgm:cxn modelId="{0FDF3925-97ED-44C8-A137-2B0E92B7DC87}" type="presParOf" srcId="{F77CBA19-A83A-4FE4-BC9F-5D16A8861E4E}" destId="{95CCE14C-9354-4CAE-A6E2-51423C241E4E}" srcOrd="7" destOrd="0" presId="urn:microsoft.com/office/officeart/2005/8/layout/orgChart1"/>
    <dgm:cxn modelId="{6669FE63-14E2-4D96-9935-90ECB198CF99}" type="presParOf" srcId="{95CCE14C-9354-4CAE-A6E2-51423C241E4E}" destId="{30626E85-50D4-4B73-8E81-428D31DF487A}" srcOrd="0" destOrd="0" presId="urn:microsoft.com/office/officeart/2005/8/layout/orgChart1"/>
    <dgm:cxn modelId="{6E5747D2-23F9-4BBD-A539-B6FDC0663EC1}" type="presParOf" srcId="{30626E85-50D4-4B73-8E81-428D31DF487A}" destId="{F63A11F6-78DF-4A07-855A-F5063A28C5B4}" srcOrd="0" destOrd="0" presId="urn:microsoft.com/office/officeart/2005/8/layout/orgChart1"/>
    <dgm:cxn modelId="{78B8B5B0-E6EF-467C-A613-F6102F023424}" type="presParOf" srcId="{30626E85-50D4-4B73-8E81-428D31DF487A}" destId="{F1593E5E-8EFE-4A91-AF2C-D20D312F9E9F}" srcOrd="1" destOrd="0" presId="urn:microsoft.com/office/officeart/2005/8/layout/orgChart1"/>
    <dgm:cxn modelId="{66F829EC-0840-4D65-B83F-5256DEF18362}" type="presParOf" srcId="{95CCE14C-9354-4CAE-A6E2-51423C241E4E}" destId="{86726A33-9FCA-4FBD-B99E-16B442D38A68}" srcOrd="1" destOrd="0" presId="urn:microsoft.com/office/officeart/2005/8/layout/orgChart1"/>
    <dgm:cxn modelId="{ACBD0D7A-3BB3-44EC-A0FD-51551D858780}" type="presParOf" srcId="{95CCE14C-9354-4CAE-A6E2-51423C241E4E}" destId="{F3B8162D-2CBF-4F26-91B4-C90732D1E09C}" srcOrd="2" destOrd="0" presId="urn:microsoft.com/office/officeart/2005/8/layout/orgChart1"/>
    <dgm:cxn modelId="{C047E502-518C-40EF-A5E7-5E763CC5C9D9}" type="presParOf" srcId="{362F889B-D422-47D2-B84C-D976E5EB634D}" destId="{89378A62-23EB-4187-BE72-0A702CD2504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17EF6-0B78-4518-B036-218EC87BB69F}">
      <dsp:nvSpPr>
        <dsp:cNvPr id="0" name=""/>
        <dsp:cNvSpPr/>
      </dsp:nvSpPr>
      <dsp:spPr>
        <a:xfrm>
          <a:off x="3999457" y="755464"/>
          <a:ext cx="2791550" cy="787062"/>
        </a:xfrm>
        <a:custGeom>
          <a:avLst/>
          <a:gdLst/>
          <a:ahLst/>
          <a:cxnLst/>
          <a:rect l="0" t="0" r="0" b="0"/>
          <a:pathLst>
            <a:path>
              <a:moveTo>
                <a:pt x="0" y="0"/>
              </a:moveTo>
              <a:lnTo>
                <a:pt x="0" y="541514"/>
              </a:lnTo>
              <a:lnTo>
                <a:pt x="2791550" y="541514"/>
              </a:lnTo>
              <a:lnTo>
                <a:pt x="2791550" y="787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B96F4-235A-463F-9AEB-058DA86D0ABB}">
      <dsp:nvSpPr>
        <dsp:cNvPr id="0" name=""/>
        <dsp:cNvSpPr/>
      </dsp:nvSpPr>
      <dsp:spPr>
        <a:xfrm>
          <a:off x="3953737" y="755464"/>
          <a:ext cx="91440" cy="796592"/>
        </a:xfrm>
        <a:custGeom>
          <a:avLst/>
          <a:gdLst/>
          <a:ahLst/>
          <a:cxnLst/>
          <a:rect l="0" t="0" r="0" b="0"/>
          <a:pathLst>
            <a:path>
              <a:moveTo>
                <a:pt x="45720" y="0"/>
              </a:moveTo>
              <a:lnTo>
                <a:pt x="45720" y="551044"/>
              </a:lnTo>
              <a:lnTo>
                <a:pt x="55237" y="551044"/>
              </a:lnTo>
              <a:lnTo>
                <a:pt x="55237" y="7965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842375-9C42-41F0-8E7E-E6AE700627C0}">
      <dsp:nvSpPr>
        <dsp:cNvPr id="0" name=""/>
        <dsp:cNvSpPr/>
      </dsp:nvSpPr>
      <dsp:spPr>
        <a:xfrm>
          <a:off x="1179330" y="755464"/>
          <a:ext cx="2820127" cy="787062"/>
        </a:xfrm>
        <a:custGeom>
          <a:avLst/>
          <a:gdLst/>
          <a:ahLst/>
          <a:cxnLst/>
          <a:rect l="0" t="0" r="0" b="0"/>
          <a:pathLst>
            <a:path>
              <a:moveTo>
                <a:pt x="2820127" y="0"/>
              </a:moveTo>
              <a:lnTo>
                <a:pt x="2820127" y="541514"/>
              </a:lnTo>
              <a:lnTo>
                <a:pt x="0" y="541514"/>
              </a:lnTo>
              <a:lnTo>
                <a:pt x="0" y="787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79F3C-6DF1-4513-ACED-7E1DDE7EF745}">
      <dsp:nvSpPr>
        <dsp:cNvPr id="0" name=""/>
        <dsp:cNvSpPr/>
      </dsp:nvSpPr>
      <dsp:spPr>
        <a:xfrm>
          <a:off x="2830182" y="489290"/>
          <a:ext cx="2338550" cy="266173"/>
        </a:xfrm>
        <a:prstGeom prst="rect">
          <a:avLst/>
        </a:prstGeom>
        <a:solidFill>
          <a:srgbClr val="FFFF00"/>
        </a:solidFill>
        <a:ln w="25400"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kern="1200" cap="none" normalizeH="0" baseline="0" dirty="0" smtClean="0">
              <a:ln>
                <a:noFill/>
              </a:ln>
              <a:solidFill>
                <a:schemeClr val="tx1"/>
              </a:solidFill>
              <a:effectLst/>
              <a:latin typeface="Arial" pitchFamily="34" charset="0"/>
            </a:rPr>
            <a:t>AMBA</a:t>
          </a:r>
        </a:p>
      </dsp:txBody>
      <dsp:txXfrm>
        <a:off x="2830182" y="489290"/>
        <a:ext cx="2338550" cy="266173"/>
      </dsp:txXfrm>
    </dsp:sp>
    <dsp:sp modelId="{554350F2-E6D7-4F0E-A0DE-F78F40B94149}">
      <dsp:nvSpPr>
        <dsp:cNvPr id="0" name=""/>
        <dsp:cNvSpPr/>
      </dsp:nvSpPr>
      <dsp:spPr>
        <a:xfrm>
          <a:off x="10054" y="1542526"/>
          <a:ext cx="2338550" cy="1169275"/>
        </a:xfrm>
        <a:prstGeom prst="rect">
          <a:avLst/>
        </a:prstGeom>
        <a:solidFill>
          <a:schemeClr val="bg2"/>
        </a:solidFill>
        <a:ln w="25400" cap="flat" cmpd="sng" algn="ctr">
          <a:solidFill>
            <a:schemeClr val="lt1">
              <a:hueOff val="0"/>
              <a:satOff val="0"/>
              <a:lumOff val="0"/>
              <a:alphaOff val="0"/>
            </a:schemeClr>
          </a:solidFill>
          <a:prstDash val="solid"/>
        </a:ln>
        <a:effectLst>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kern="1200" cap="none" normalizeH="0" baseline="0" dirty="0" smtClean="0">
              <a:ln>
                <a:noFill/>
              </a:ln>
              <a:solidFill>
                <a:srgbClr val="DDDDDD"/>
              </a:solidFill>
              <a:effectLst/>
              <a:latin typeface="Arial" pitchFamily="34" charset="0"/>
            </a:rPr>
            <a:t>APB</a:t>
          </a:r>
        </a:p>
      </dsp:txBody>
      <dsp:txXfrm>
        <a:off x="10054" y="1542526"/>
        <a:ext cx="2338550" cy="1169275"/>
      </dsp:txXfrm>
    </dsp:sp>
    <dsp:sp modelId="{0A426846-F2CB-4843-834A-EF672697E136}">
      <dsp:nvSpPr>
        <dsp:cNvPr id="0" name=""/>
        <dsp:cNvSpPr/>
      </dsp:nvSpPr>
      <dsp:spPr>
        <a:xfrm>
          <a:off x="2839700" y="1552056"/>
          <a:ext cx="2338550" cy="1169275"/>
        </a:xfrm>
        <a:prstGeom prst="rect">
          <a:avLst/>
        </a:prstGeom>
        <a:solidFill>
          <a:srgbClr val="FFFF00"/>
        </a:solidFill>
        <a:ln w="25400" cap="flat" cmpd="sng" algn="ctr">
          <a:solidFill>
            <a:schemeClr val="lt1">
              <a:hueOff val="0"/>
              <a:satOff val="0"/>
              <a:lumOff val="0"/>
              <a:alphaOff val="0"/>
            </a:schemeClr>
          </a:solidFill>
          <a:prstDash val="solid"/>
        </a:ln>
        <a:effectLst>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kern="1200" cap="none" normalizeH="0" baseline="0" dirty="0" smtClean="0">
              <a:ln>
                <a:noFill/>
              </a:ln>
              <a:solidFill>
                <a:schemeClr val="bg1">
                  <a:lumMod val="50000"/>
                </a:schemeClr>
              </a:solidFill>
              <a:effectLst/>
              <a:latin typeface="Arial" pitchFamily="34" charset="0"/>
            </a:rPr>
            <a:t>AHB</a:t>
          </a:r>
        </a:p>
      </dsp:txBody>
      <dsp:txXfrm>
        <a:off x="2839700" y="1552056"/>
        <a:ext cx="2338550" cy="1169275"/>
      </dsp:txXfrm>
    </dsp:sp>
    <dsp:sp modelId="{D7FC8E2A-B594-44E3-B479-7C6F257E4DB0}">
      <dsp:nvSpPr>
        <dsp:cNvPr id="0" name=""/>
        <dsp:cNvSpPr/>
      </dsp:nvSpPr>
      <dsp:spPr>
        <a:xfrm>
          <a:off x="5621733" y="1542526"/>
          <a:ext cx="2338550" cy="1169275"/>
        </a:xfrm>
        <a:prstGeom prst="rect">
          <a:avLst/>
        </a:prstGeom>
        <a:solidFill>
          <a:srgbClr val="99FF6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1" u="none" strike="noStrike" kern="1200" cap="none" normalizeH="0" baseline="0" dirty="0" smtClean="0">
              <a:ln>
                <a:noFill/>
              </a:ln>
              <a:solidFill>
                <a:schemeClr val="tx1"/>
              </a:solidFill>
              <a:effectLst/>
              <a:latin typeface="Arial" pitchFamily="34" charset="0"/>
            </a:rPr>
            <a:t>AXI</a:t>
          </a:r>
        </a:p>
      </dsp:txBody>
      <dsp:txXfrm>
        <a:off x="5621733" y="1542526"/>
        <a:ext cx="2338550" cy="1169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C60BC-1CA0-47AB-9EEA-9CEBAF21F6CB}">
      <dsp:nvSpPr>
        <dsp:cNvPr id="0" name=""/>
        <dsp:cNvSpPr/>
      </dsp:nvSpPr>
      <dsp:spPr>
        <a:xfrm>
          <a:off x="3999457" y="702643"/>
          <a:ext cx="2910872" cy="261353"/>
        </a:xfrm>
        <a:custGeom>
          <a:avLst/>
          <a:gdLst/>
          <a:ahLst/>
          <a:cxnLst/>
          <a:rect l="0" t="0" r="0" b="0"/>
          <a:pathLst>
            <a:path>
              <a:moveTo>
                <a:pt x="0" y="0"/>
              </a:moveTo>
              <a:lnTo>
                <a:pt x="0" y="92955"/>
              </a:lnTo>
              <a:lnTo>
                <a:pt x="2910872" y="92955"/>
              </a:lnTo>
              <a:lnTo>
                <a:pt x="2910872" y="2613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667B18-4F29-469E-BDB9-EE5C33FE2B24}">
      <dsp:nvSpPr>
        <dsp:cNvPr id="0" name=""/>
        <dsp:cNvSpPr/>
      </dsp:nvSpPr>
      <dsp:spPr>
        <a:xfrm>
          <a:off x="4969748" y="1765890"/>
          <a:ext cx="1940581" cy="336795"/>
        </a:xfrm>
        <a:custGeom>
          <a:avLst/>
          <a:gdLst/>
          <a:ahLst/>
          <a:cxnLst/>
          <a:rect l="0" t="0" r="0" b="0"/>
          <a:pathLst>
            <a:path>
              <a:moveTo>
                <a:pt x="0" y="0"/>
              </a:moveTo>
              <a:lnTo>
                <a:pt x="0" y="168397"/>
              </a:lnTo>
              <a:lnTo>
                <a:pt x="1940581" y="168397"/>
              </a:lnTo>
              <a:lnTo>
                <a:pt x="1940581" y="3367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0B40ED-3373-4320-9312-22AAC441C657}">
      <dsp:nvSpPr>
        <dsp:cNvPr id="0" name=""/>
        <dsp:cNvSpPr/>
      </dsp:nvSpPr>
      <dsp:spPr>
        <a:xfrm>
          <a:off x="4924028" y="1765890"/>
          <a:ext cx="91440" cy="336795"/>
        </a:xfrm>
        <a:custGeom>
          <a:avLst/>
          <a:gdLst/>
          <a:ahLst/>
          <a:cxnLst/>
          <a:rect l="0" t="0" r="0" b="0"/>
          <a:pathLst>
            <a:path>
              <a:moveTo>
                <a:pt x="45720" y="0"/>
              </a:moveTo>
              <a:lnTo>
                <a:pt x="45720" y="3367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C4A45F-C14C-4498-BE04-67402963218F}">
      <dsp:nvSpPr>
        <dsp:cNvPr id="0" name=""/>
        <dsp:cNvSpPr/>
      </dsp:nvSpPr>
      <dsp:spPr>
        <a:xfrm>
          <a:off x="3029167" y="1765890"/>
          <a:ext cx="1940581" cy="336795"/>
        </a:xfrm>
        <a:custGeom>
          <a:avLst/>
          <a:gdLst/>
          <a:ahLst/>
          <a:cxnLst/>
          <a:rect l="0" t="0" r="0" b="0"/>
          <a:pathLst>
            <a:path>
              <a:moveTo>
                <a:pt x="1940581" y="0"/>
              </a:moveTo>
              <a:lnTo>
                <a:pt x="1940581" y="168397"/>
              </a:lnTo>
              <a:lnTo>
                <a:pt x="0" y="168397"/>
              </a:lnTo>
              <a:lnTo>
                <a:pt x="0" y="3367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417EF6-0B78-4518-B036-218EC87BB69F}">
      <dsp:nvSpPr>
        <dsp:cNvPr id="0" name=""/>
        <dsp:cNvSpPr/>
      </dsp:nvSpPr>
      <dsp:spPr>
        <a:xfrm>
          <a:off x="3999457" y="702643"/>
          <a:ext cx="970290" cy="261353"/>
        </a:xfrm>
        <a:custGeom>
          <a:avLst/>
          <a:gdLst/>
          <a:ahLst/>
          <a:cxnLst/>
          <a:rect l="0" t="0" r="0" b="0"/>
          <a:pathLst>
            <a:path>
              <a:moveTo>
                <a:pt x="0" y="0"/>
              </a:moveTo>
              <a:lnTo>
                <a:pt x="0" y="92955"/>
              </a:lnTo>
              <a:lnTo>
                <a:pt x="970290" y="92955"/>
              </a:lnTo>
              <a:lnTo>
                <a:pt x="970290" y="2613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B96F4-235A-463F-9AEB-058DA86D0ABB}">
      <dsp:nvSpPr>
        <dsp:cNvPr id="0" name=""/>
        <dsp:cNvSpPr/>
      </dsp:nvSpPr>
      <dsp:spPr>
        <a:xfrm>
          <a:off x="3029167" y="702643"/>
          <a:ext cx="970290" cy="261353"/>
        </a:xfrm>
        <a:custGeom>
          <a:avLst/>
          <a:gdLst/>
          <a:ahLst/>
          <a:cxnLst/>
          <a:rect l="0" t="0" r="0" b="0"/>
          <a:pathLst>
            <a:path>
              <a:moveTo>
                <a:pt x="970290" y="0"/>
              </a:moveTo>
              <a:lnTo>
                <a:pt x="970290" y="92955"/>
              </a:lnTo>
              <a:lnTo>
                <a:pt x="0" y="92955"/>
              </a:lnTo>
              <a:lnTo>
                <a:pt x="0" y="2613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842375-9C42-41F0-8E7E-E6AE700627C0}">
      <dsp:nvSpPr>
        <dsp:cNvPr id="0" name=""/>
        <dsp:cNvSpPr/>
      </dsp:nvSpPr>
      <dsp:spPr>
        <a:xfrm>
          <a:off x="1088585" y="702643"/>
          <a:ext cx="2910872" cy="261353"/>
        </a:xfrm>
        <a:custGeom>
          <a:avLst/>
          <a:gdLst/>
          <a:ahLst/>
          <a:cxnLst/>
          <a:rect l="0" t="0" r="0" b="0"/>
          <a:pathLst>
            <a:path>
              <a:moveTo>
                <a:pt x="2910872" y="0"/>
              </a:moveTo>
              <a:lnTo>
                <a:pt x="2910872" y="92955"/>
              </a:lnTo>
              <a:lnTo>
                <a:pt x="0" y="92955"/>
              </a:lnTo>
              <a:lnTo>
                <a:pt x="0" y="2613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79F3C-6DF1-4513-ACED-7E1DDE7EF745}">
      <dsp:nvSpPr>
        <dsp:cNvPr id="0" name=""/>
        <dsp:cNvSpPr/>
      </dsp:nvSpPr>
      <dsp:spPr>
        <a:xfrm>
          <a:off x="3197564" y="75988"/>
          <a:ext cx="1603786" cy="626655"/>
        </a:xfrm>
        <a:prstGeom prst="rect">
          <a:avLst/>
        </a:prstGeom>
        <a:solidFill>
          <a:srgbClr val="FFFF00"/>
        </a:solidFill>
        <a:ln w="25400"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kern="1200" cap="none" normalizeH="0" baseline="0" dirty="0" smtClean="0">
              <a:ln>
                <a:noFill/>
              </a:ln>
              <a:solidFill>
                <a:schemeClr val="tx1"/>
              </a:solidFill>
              <a:effectLst/>
              <a:latin typeface="Arial" pitchFamily="34" charset="0"/>
            </a:rPr>
            <a:t>AMBA</a:t>
          </a:r>
        </a:p>
      </dsp:txBody>
      <dsp:txXfrm>
        <a:off x="3197564" y="75988"/>
        <a:ext cx="1603786" cy="626655"/>
      </dsp:txXfrm>
    </dsp:sp>
    <dsp:sp modelId="{554350F2-E6D7-4F0E-A0DE-F78F40B94149}">
      <dsp:nvSpPr>
        <dsp:cNvPr id="0" name=""/>
        <dsp:cNvSpPr/>
      </dsp:nvSpPr>
      <dsp:spPr>
        <a:xfrm>
          <a:off x="286692" y="963996"/>
          <a:ext cx="1603786" cy="801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kern="1200" cap="none" normalizeH="0" baseline="0" dirty="0" smtClean="0">
              <a:ln>
                <a:noFill/>
              </a:ln>
              <a:solidFill>
                <a:schemeClr val="tx1"/>
              </a:solidFill>
              <a:effectLst/>
              <a:latin typeface="Arial" pitchFamily="34" charset="0"/>
            </a:rPr>
            <a:t>APB</a:t>
          </a:r>
        </a:p>
      </dsp:txBody>
      <dsp:txXfrm>
        <a:off x="286692" y="963996"/>
        <a:ext cx="1603786" cy="801893"/>
      </dsp:txXfrm>
    </dsp:sp>
    <dsp:sp modelId="{0A426846-F2CB-4843-834A-EF672697E136}">
      <dsp:nvSpPr>
        <dsp:cNvPr id="0" name=""/>
        <dsp:cNvSpPr/>
      </dsp:nvSpPr>
      <dsp:spPr>
        <a:xfrm>
          <a:off x="2227273" y="963996"/>
          <a:ext cx="1603786" cy="801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kern="1200" cap="none" normalizeH="0" baseline="0" dirty="0" smtClean="0">
              <a:ln>
                <a:noFill/>
              </a:ln>
              <a:solidFill>
                <a:schemeClr val="tx1"/>
              </a:solidFill>
              <a:effectLst/>
              <a:latin typeface="Arial" pitchFamily="34" charset="0"/>
            </a:rPr>
            <a:t>AHB</a:t>
          </a:r>
        </a:p>
      </dsp:txBody>
      <dsp:txXfrm>
        <a:off x="2227273" y="963996"/>
        <a:ext cx="1603786" cy="801893"/>
      </dsp:txXfrm>
    </dsp:sp>
    <dsp:sp modelId="{D7FC8E2A-B594-44E3-B479-7C6F257E4DB0}">
      <dsp:nvSpPr>
        <dsp:cNvPr id="0" name=""/>
        <dsp:cNvSpPr/>
      </dsp:nvSpPr>
      <dsp:spPr>
        <a:xfrm>
          <a:off x="4167855" y="963996"/>
          <a:ext cx="1603786" cy="801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100" b="1" i="0" u="none" strike="noStrike" kern="1200" cap="none" normalizeH="0" baseline="0" dirty="0" smtClean="0">
              <a:ln>
                <a:noFill/>
              </a:ln>
              <a:solidFill>
                <a:schemeClr val="tx1"/>
              </a:solidFill>
              <a:effectLst/>
              <a:latin typeface="Arial" pitchFamily="34" charset="0"/>
            </a:rPr>
            <a:t>AXI</a:t>
          </a:r>
        </a:p>
      </dsp:txBody>
      <dsp:txXfrm>
        <a:off x="4167855" y="963996"/>
        <a:ext cx="1603786" cy="801893"/>
      </dsp:txXfrm>
    </dsp:sp>
    <dsp:sp modelId="{249D16FC-A902-43E1-A2A8-50388CE48241}">
      <dsp:nvSpPr>
        <dsp:cNvPr id="0" name=""/>
        <dsp:cNvSpPr/>
      </dsp:nvSpPr>
      <dsp:spPr>
        <a:xfrm>
          <a:off x="2227273" y="2102685"/>
          <a:ext cx="1603786" cy="801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kern="1200" cap="none" normalizeH="0" baseline="0" dirty="0" smtClean="0">
              <a:ln>
                <a:noFill/>
              </a:ln>
              <a:solidFill>
                <a:schemeClr val="tx1"/>
              </a:solidFill>
              <a:effectLst/>
              <a:latin typeface="Arial" pitchFamily="34" charset="0"/>
            </a:rPr>
            <a:t>AXI-4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kern="1200" cap="none" normalizeH="0" baseline="0" dirty="0" smtClean="0">
              <a:ln>
                <a:noFill/>
              </a:ln>
              <a:solidFill>
                <a:schemeClr val="tx1"/>
              </a:solidFill>
              <a:effectLst/>
              <a:latin typeface="Arial" pitchFamily="34" charset="0"/>
            </a:rPr>
            <a:t>Memory Map</a:t>
          </a:r>
        </a:p>
      </dsp:txBody>
      <dsp:txXfrm>
        <a:off x="2227273" y="2102685"/>
        <a:ext cx="1603786" cy="801893"/>
      </dsp:txXfrm>
    </dsp:sp>
    <dsp:sp modelId="{9A217F94-F7F0-4753-9A19-0A36FF4C6121}">
      <dsp:nvSpPr>
        <dsp:cNvPr id="0" name=""/>
        <dsp:cNvSpPr/>
      </dsp:nvSpPr>
      <dsp:spPr>
        <a:xfrm>
          <a:off x="4167855" y="2102685"/>
          <a:ext cx="1603786" cy="801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kern="1200" cap="none" normalizeH="0" baseline="0" dirty="0" smtClean="0">
              <a:ln>
                <a:noFill/>
              </a:ln>
              <a:solidFill>
                <a:schemeClr val="tx1"/>
              </a:solidFill>
              <a:effectLst/>
              <a:latin typeface="Arial" pitchFamily="34" charset="0"/>
            </a:rPr>
            <a:t>AXI-4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kern="1200" cap="none" normalizeH="0" baseline="0" dirty="0" smtClean="0">
              <a:ln>
                <a:noFill/>
              </a:ln>
              <a:solidFill>
                <a:schemeClr val="tx1"/>
              </a:solidFill>
              <a:effectLst/>
              <a:latin typeface="Arial" pitchFamily="34" charset="0"/>
            </a:rPr>
            <a:t>Stream</a:t>
          </a:r>
        </a:p>
      </dsp:txBody>
      <dsp:txXfrm>
        <a:off x="4167855" y="2102685"/>
        <a:ext cx="1603786" cy="801893"/>
      </dsp:txXfrm>
    </dsp:sp>
    <dsp:sp modelId="{B9262134-C4B2-41E2-ABCA-ECE40A57E006}">
      <dsp:nvSpPr>
        <dsp:cNvPr id="0" name=""/>
        <dsp:cNvSpPr/>
      </dsp:nvSpPr>
      <dsp:spPr>
        <a:xfrm>
          <a:off x="6108437" y="2102685"/>
          <a:ext cx="1603786" cy="801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kern="1200" cap="none" normalizeH="0" baseline="0" dirty="0" smtClean="0">
              <a:ln>
                <a:noFill/>
              </a:ln>
              <a:solidFill>
                <a:schemeClr val="tx1"/>
              </a:solidFill>
              <a:effectLst/>
              <a:latin typeface="Arial" pitchFamily="34" charset="0"/>
            </a:rPr>
            <a:t>AXI-4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kern="1200" cap="none" normalizeH="0" baseline="0" dirty="0" smtClean="0">
              <a:ln>
                <a:noFill/>
              </a:ln>
              <a:solidFill>
                <a:schemeClr val="tx1"/>
              </a:solidFill>
              <a:effectLst/>
              <a:latin typeface="Arial" pitchFamily="34" charset="0"/>
            </a:rPr>
            <a:t>Lite</a:t>
          </a:r>
        </a:p>
      </dsp:txBody>
      <dsp:txXfrm>
        <a:off x="6108437" y="2102685"/>
        <a:ext cx="1603786" cy="801893"/>
      </dsp:txXfrm>
    </dsp:sp>
    <dsp:sp modelId="{F63A11F6-78DF-4A07-855A-F5063A28C5B4}">
      <dsp:nvSpPr>
        <dsp:cNvPr id="0" name=""/>
        <dsp:cNvSpPr/>
      </dsp:nvSpPr>
      <dsp:spPr>
        <a:xfrm>
          <a:off x="6108437" y="963996"/>
          <a:ext cx="1603786" cy="8018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kern="1200" cap="none" normalizeH="0" baseline="0" dirty="0" smtClean="0">
              <a:ln>
                <a:noFill/>
              </a:ln>
              <a:solidFill>
                <a:srgbClr val="DDDDDD"/>
              </a:solidFill>
              <a:effectLst/>
              <a:latin typeface="Arial" pitchFamily="34" charset="0"/>
            </a:rPr>
            <a:t>ATB </a:t>
          </a:r>
        </a:p>
      </dsp:txBody>
      <dsp:txXfrm>
        <a:off x="6108437" y="963996"/>
        <a:ext cx="1603786" cy="80189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3"/>
          </p:nvPr>
        </p:nvSpPr>
        <p:spPr>
          <a:xfrm>
            <a:off x="4143957" y="9119666"/>
            <a:ext cx="3169589" cy="479897"/>
          </a:xfrm>
          <a:prstGeom prst="rect">
            <a:avLst/>
          </a:prstGeom>
        </p:spPr>
        <p:txBody>
          <a:bodyPr vert="horz" lIns="94741" tIns="47370" rIns="94741" bIns="47370" rtlCol="0" anchor="b"/>
          <a:lstStyle>
            <a:lvl1pPr algn="r">
              <a:defRPr sz="1200"/>
            </a:lvl1pPr>
          </a:lstStyle>
          <a:p>
            <a:fld id="{D3F6A0F0-B610-4526-8893-37898083133C}" type="slidenum">
              <a:rPr lang="en-US" smtClean="0"/>
              <a:pPr/>
              <a:t>‹#›</a:t>
            </a:fld>
            <a:endParaRPr lang="en-US"/>
          </a:p>
        </p:txBody>
      </p:sp>
    </p:spTree>
    <p:extLst>
      <p:ext uri="{BB962C8B-B14F-4D97-AF65-F5344CB8AC3E}">
        <p14:creationId xmlns:p14="http://schemas.microsoft.com/office/powerpoint/2010/main" val="1831279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28505820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Load store – store buffered to memory, load reads from same address. Data</a:t>
            </a:r>
            <a:r>
              <a:rPr lang="en-IE" baseline="0" dirty="0" smtClean="0"/>
              <a:t> in memory is stale. To prevent a stall, the stored buffer can be forwarded to the load</a:t>
            </a:r>
          </a:p>
          <a:p>
            <a:endParaRPr lang="en-US" dirty="0"/>
          </a:p>
        </p:txBody>
      </p:sp>
    </p:spTree>
    <p:extLst>
      <p:ext uri="{BB962C8B-B14F-4D97-AF65-F5344CB8AC3E}">
        <p14:creationId xmlns:p14="http://schemas.microsoft.com/office/powerpoint/2010/main" val="10548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a:t>
            </a:r>
            <a:r>
              <a:rPr lang="en-US" baseline="0" dirty="0" smtClean="0"/>
              <a:t> now have easier control over the multiply and divide values in the </a:t>
            </a:r>
            <a:r>
              <a:rPr lang="en-US" baseline="0" dirty="0" err="1" smtClean="0"/>
              <a:t>Zynq</a:t>
            </a:r>
            <a:r>
              <a:rPr lang="en-US" baseline="0" dirty="0" smtClean="0"/>
              <a:t> PS GUI.</a:t>
            </a:r>
            <a:endParaRPr lang="en-US" dirty="0"/>
          </a:p>
        </p:txBody>
      </p:sp>
      <p:sp>
        <p:nvSpPr>
          <p:cNvPr id="4" name="Slide Number Placeholder 3"/>
          <p:cNvSpPr>
            <a:spLocks noGrp="1"/>
          </p:cNvSpPr>
          <p:nvPr>
            <p:ph type="sldNum" sz="quarter" idx="10"/>
          </p:nvPr>
        </p:nvSpPr>
        <p:spPr>
          <a:xfrm>
            <a:off x="4142962" y="9119173"/>
            <a:ext cx="3170583" cy="480388"/>
          </a:xfrm>
          <a:prstGeom prst="rect">
            <a:avLst/>
          </a:prstGeom>
        </p:spPr>
        <p:txBody>
          <a:bodyPr lIns="94851" tIns="47425" rIns="94851" bIns="47425"/>
          <a:lstStyle/>
          <a:p>
            <a:fld id="{76F0A2C8-C80D-4FA6-9395-33B607B809E4}" type="slidenum">
              <a:rPr lang="en-US" smtClean="0"/>
              <a:pPr/>
              <a:t>29</a:t>
            </a:fld>
            <a:endParaRPr lang="en-US" dirty="0"/>
          </a:p>
        </p:txBody>
      </p:sp>
    </p:spTree>
    <p:extLst>
      <p:ext uri="{BB962C8B-B14F-4D97-AF65-F5344CB8AC3E}">
        <p14:creationId xmlns:p14="http://schemas.microsoft.com/office/powerpoint/2010/main" val="57671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en-US" dirty="0" smtClean="0">
              <a:latin typeface="Arial" charset="0"/>
            </a:endParaRPr>
          </a:p>
        </p:txBody>
      </p:sp>
      <p:sp>
        <p:nvSpPr>
          <p:cNvPr id="43012" name="Slide Number Placeholder 3"/>
          <p:cNvSpPr>
            <a:spLocks noGrp="1"/>
          </p:cNvSpPr>
          <p:nvPr>
            <p:ph type="sldNum" sz="quarter" idx="5"/>
          </p:nvPr>
        </p:nvSpPr>
        <p:spPr>
          <a:xfrm>
            <a:off x="4143375" y="9120189"/>
            <a:ext cx="3170238" cy="479425"/>
          </a:xfrm>
          <a:prstGeom prst="rect">
            <a:avLst/>
          </a:prstGeom>
          <a:noFill/>
        </p:spPr>
        <p:txBody>
          <a:bodyPr lIns="94741" tIns="47370" rIns="94741" bIns="47370"/>
          <a:lstStyle/>
          <a:p>
            <a:fld id="{C3C0F77C-293D-4453-ACC8-4E27799E9B38}" type="slidenum">
              <a:rPr lang="zh-CN" altLang="en-US" smtClean="0">
                <a:latin typeface="Arial" charset="0"/>
              </a:rPr>
              <a:pPr/>
              <a:t>32</a:t>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74625" y="434975"/>
            <a:ext cx="6954838" cy="3913188"/>
          </a:xfrm>
          <a:ln/>
        </p:spPr>
      </p:sp>
      <p:sp>
        <p:nvSpPr>
          <p:cNvPr id="59395" name="Notes Placeholder 2"/>
          <p:cNvSpPr>
            <a:spLocks noGrp="1"/>
          </p:cNvSpPr>
          <p:nvPr>
            <p:ph type="body" idx="1"/>
          </p:nvPr>
        </p:nvSpPr>
        <p:spPr>
          <a:noFill/>
          <a:ln/>
        </p:spPr>
        <p:txBody>
          <a:bodyPr/>
          <a:lstStyle/>
          <a:p>
            <a:pPr eaLnBrk="1" hangingPunct="1"/>
            <a:endParaRPr lang="en-US" dirty="0" smtClean="0">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r>
              <a:rPr lang="en-US" dirty="0" smtClean="0">
                <a:latin typeface="Arial" charset="0"/>
              </a:rPr>
              <a:t>AXI,</a:t>
            </a:r>
            <a:r>
              <a:rPr lang="en-US" baseline="0" dirty="0" smtClean="0">
                <a:latin typeface="Arial" charset="0"/>
              </a:rPr>
              <a:t> at the highest level consists of the 5 channels shown. </a:t>
            </a:r>
          </a:p>
          <a:p>
            <a:pPr eaLnBrk="1" hangingPunct="1"/>
            <a:endParaRPr lang="en-US" baseline="0" dirty="0" smtClean="0">
              <a:latin typeface="Arial" charset="0"/>
            </a:endParaRPr>
          </a:p>
          <a:p>
            <a:pPr eaLnBrk="1" hangingPunct="1"/>
            <a:r>
              <a:rPr lang="en-US" baseline="0" dirty="0" smtClean="0">
                <a:latin typeface="Arial" charset="0"/>
              </a:rPr>
              <a:t>Each channel is independent.  And as you’ll see, whether its AXI4, AXI4-Lite or AXI4-Stream, the interfaces are effectively the same.</a:t>
            </a:r>
            <a:endParaRPr lang="en-US" dirty="0" smtClean="0">
              <a:latin typeface="Arial" charset="0"/>
            </a:endParaRPr>
          </a:p>
        </p:txBody>
      </p:sp>
      <p:sp>
        <p:nvSpPr>
          <p:cNvPr id="46084" name="Slide Number Placeholder 3"/>
          <p:cNvSpPr>
            <a:spLocks noGrp="1"/>
          </p:cNvSpPr>
          <p:nvPr>
            <p:ph type="sldNum" sz="quarter" idx="5"/>
          </p:nvPr>
        </p:nvSpPr>
        <p:spPr>
          <a:xfrm>
            <a:off x="4143375" y="9120189"/>
            <a:ext cx="3170238" cy="479425"/>
          </a:xfrm>
          <a:prstGeom prst="rect">
            <a:avLst/>
          </a:prstGeom>
          <a:noFill/>
        </p:spPr>
        <p:txBody>
          <a:bodyPr lIns="94741" tIns="47370" rIns="94741" bIns="47370"/>
          <a:lstStyle/>
          <a:p>
            <a:fld id="{21B49782-8A1B-4F24-8FD0-1BA22B8CC3B4}" type="slidenum">
              <a:rPr lang="zh-CN" altLang="en-US" smtClean="0">
                <a:latin typeface="Arial" charset="0"/>
              </a:rPr>
              <a:pPr/>
              <a:t>34</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r>
              <a:rPr lang="en-US" dirty="0" smtClean="0">
                <a:latin typeface="Arial" charset="0"/>
              </a:rPr>
              <a:t>AXI4-Lite</a:t>
            </a:r>
            <a:r>
              <a:rPr lang="en-US" baseline="0" dirty="0" smtClean="0">
                <a:latin typeface="Arial" charset="0"/>
              </a:rPr>
              <a:t> is similar to AXI4 but only burst a signal data beat.  There are some other features as well that allow this to be a very small footprint interface.</a:t>
            </a:r>
            <a:endParaRPr lang="en-US" dirty="0" smtClean="0">
              <a:latin typeface="Arial" charset="0"/>
            </a:endParaRPr>
          </a:p>
        </p:txBody>
      </p:sp>
      <p:sp>
        <p:nvSpPr>
          <p:cNvPr id="48132" name="Slide Number Placeholder 3"/>
          <p:cNvSpPr>
            <a:spLocks noGrp="1"/>
          </p:cNvSpPr>
          <p:nvPr>
            <p:ph type="sldNum" sz="quarter" idx="5"/>
          </p:nvPr>
        </p:nvSpPr>
        <p:spPr>
          <a:xfrm>
            <a:off x="4143375" y="9120189"/>
            <a:ext cx="3170238" cy="479425"/>
          </a:xfrm>
          <a:prstGeom prst="rect">
            <a:avLst/>
          </a:prstGeom>
          <a:noFill/>
        </p:spPr>
        <p:txBody>
          <a:bodyPr lIns="94741" tIns="47370" rIns="94741" bIns="47370"/>
          <a:lstStyle/>
          <a:p>
            <a:fld id="{5E6B96E5-FCCE-41A4-81D9-121A4F2FA415}" type="slidenum">
              <a:rPr lang="zh-CN" altLang="en-US" smtClean="0">
                <a:latin typeface="Arial" charset="0"/>
              </a:rPr>
              <a:pPr/>
              <a:t>35</a:t>
            </a:fld>
            <a:endParaRPr lang="en-US"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r>
              <a:rPr lang="en-US" dirty="0" smtClean="0">
                <a:latin typeface="Arial" charset="0"/>
              </a:rPr>
              <a:t>Whether</a:t>
            </a:r>
            <a:r>
              <a:rPr lang="en-US" baseline="0" dirty="0" smtClean="0">
                <a:latin typeface="Arial" charset="0"/>
              </a:rPr>
              <a:t> you’re doing a read or write, an AXI4 transaction is the same.  An address comes out, then the data is either written by the master or provided by the slave.  The extra channel, Write Response, allows the slave to tell the master, in a write transaction, status on  the transaction.</a:t>
            </a:r>
          </a:p>
          <a:p>
            <a:pPr eaLnBrk="1" hangingPunct="1"/>
            <a:endParaRPr lang="en-US" baseline="0" dirty="0" smtClean="0">
              <a:latin typeface="Arial" charset="0"/>
            </a:endParaRPr>
          </a:p>
          <a:p>
            <a:pPr eaLnBrk="1" hangingPunct="1"/>
            <a:r>
              <a:rPr lang="en-US" baseline="0" dirty="0" smtClean="0">
                <a:latin typeface="Arial" charset="0"/>
              </a:rPr>
              <a:t>AXI4 can burst up to 256 data beats, the bit width of the Data depends on the design.</a:t>
            </a:r>
            <a:endParaRPr lang="en-US" dirty="0" smtClean="0">
              <a:latin typeface="Arial" charset="0"/>
            </a:endParaRPr>
          </a:p>
        </p:txBody>
      </p:sp>
      <p:sp>
        <p:nvSpPr>
          <p:cNvPr id="47108" name="Slide Number Placeholder 3"/>
          <p:cNvSpPr>
            <a:spLocks noGrp="1"/>
          </p:cNvSpPr>
          <p:nvPr>
            <p:ph type="sldNum" sz="quarter" idx="5"/>
          </p:nvPr>
        </p:nvSpPr>
        <p:spPr>
          <a:xfrm>
            <a:off x="4143375" y="9120189"/>
            <a:ext cx="3170238" cy="479425"/>
          </a:xfrm>
          <a:prstGeom prst="rect">
            <a:avLst/>
          </a:prstGeom>
          <a:noFill/>
        </p:spPr>
        <p:txBody>
          <a:bodyPr lIns="94741" tIns="47370" rIns="94741" bIns="47370"/>
          <a:lstStyle/>
          <a:p>
            <a:fld id="{D403AD67-7D56-458B-94B3-387EDCE249A8}" type="slidenum">
              <a:rPr lang="zh-CN" altLang="en-US" smtClean="0">
                <a:latin typeface="Arial" charset="0"/>
              </a:rPr>
              <a:pPr/>
              <a:t>36</a:t>
            </a:fld>
            <a:endParaRPr lang="en-US" altLang="zh-C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r>
              <a:rPr lang="en-US" dirty="0" smtClean="0">
                <a:latin typeface="Arial" charset="0"/>
              </a:rPr>
              <a:t>AXI4-Stream is somewhat different from</a:t>
            </a:r>
            <a:r>
              <a:rPr lang="en-US" baseline="0" dirty="0" smtClean="0">
                <a:latin typeface="Arial" charset="0"/>
              </a:rPr>
              <a:t> AXI4 and AXI4-Lite.  It is much like a single “Write Data” channel.  In addition, there is no limit to the size of the burst on an AXI4-Stream channel.</a:t>
            </a:r>
            <a:endParaRPr lang="en-US" dirty="0" smtClean="0">
              <a:latin typeface="Arial" charset="0"/>
            </a:endParaRPr>
          </a:p>
        </p:txBody>
      </p:sp>
      <p:sp>
        <p:nvSpPr>
          <p:cNvPr id="49156" name="Slide Number Placeholder 3"/>
          <p:cNvSpPr>
            <a:spLocks noGrp="1"/>
          </p:cNvSpPr>
          <p:nvPr>
            <p:ph type="sldNum" sz="quarter" idx="5"/>
          </p:nvPr>
        </p:nvSpPr>
        <p:spPr>
          <a:xfrm>
            <a:off x="4143375" y="9120189"/>
            <a:ext cx="3170238" cy="479425"/>
          </a:xfrm>
          <a:prstGeom prst="rect">
            <a:avLst/>
          </a:prstGeom>
          <a:noFill/>
        </p:spPr>
        <p:txBody>
          <a:bodyPr lIns="94741" tIns="47370" rIns="94741" bIns="47370"/>
          <a:lstStyle/>
          <a:p>
            <a:fld id="{C156DFAB-2D32-4BE4-B9CC-0BE9AEBA827A}" type="slidenum">
              <a:rPr lang="zh-CN" altLang="en-US" smtClean="0">
                <a:latin typeface="Arial" charset="0"/>
              </a:rPr>
              <a:pPr/>
              <a:t>37</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733709"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Zynq</a:t>
            </a:r>
            <a:r>
              <a:rPr lang="en-US" dirty="0" smtClean="0"/>
              <a:t> Architecture 12-</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813719"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Zynq</a:t>
            </a:r>
            <a:r>
              <a:rPr lang="en-US" dirty="0" smtClean="0"/>
              <a:t> Architecture 12-</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609441" y="6577014"/>
            <a:ext cx="1962309" cy="280986"/>
          </a:xfrm>
          <a:prstGeom prst="rect">
            <a:avLst/>
          </a:prstGeom>
          <a:ln/>
        </p:spPr>
        <p:txBody>
          <a:bodyPr/>
          <a:lstStyle>
            <a:lvl1pPr>
              <a:defRPr/>
            </a:lvl1pPr>
          </a:lstStyle>
          <a:p>
            <a:pPr>
              <a:defRPr/>
            </a:pPr>
            <a:r>
              <a:rPr lang="en-US" dirty="0" err="1" smtClean="0"/>
              <a:t>Zynq</a:t>
            </a:r>
            <a:r>
              <a:rPr lang="en-US" dirty="0" smtClean="0"/>
              <a:t> Architecture 12-</a:t>
            </a:r>
            <a:fld id="{99D29FBF-A473-46DA-BC14-675AC1C8F9A5}" type="slidenum">
              <a:rPr lang="en-US" smtClean="0"/>
              <a:pPr>
                <a:defRPr/>
              </a:pPr>
              <a:t>‹#›</a:t>
            </a:fld>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77014"/>
            <a:ext cx="1870869" cy="280986"/>
          </a:xfrm>
          <a:prstGeom prst="rect">
            <a:avLst/>
          </a:prstGeom>
          <a:ln/>
        </p:spPr>
        <p:txBody>
          <a:bodyPr/>
          <a:lstStyle>
            <a:lvl1pPr>
              <a:defRPr/>
            </a:lvl1pPr>
          </a:lstStyle>
          <a:p>
            <a:pPr>
              <a:defRPr/>
            </a:pPr>
            <a:r>
              <a:rPr lang="en-US" dirty="0" err="1" smtClean="0"/>
              <a:t>Zynq</a:t>
            </a:r>
            <a:r>
              <a:rPr lang="en-US" dirty="0" smtClean="0"/>
              <a:t> Architecture 12-</a:t>
            </a:r>
            <a:fld id="{48005198-8FB0-4BE5-A5FF-99FA69737174}" type="slidenum">
              <a:rPr lang="en-US" smtClean="0"/>
              <a:pPr>
                <a:defRPr/>
              </a:pPr>
              <a:t>‹#›</a:t>
            </a:fld>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1" y="6580373"/>
            <a:ext cx="1767999"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Zynq</a:t>
            </a:r>
            <a:r>
              <a:rPr lang="en-US" dirty="0" smtClean="0"/>
              <a:t> Architecture 12-</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9.wmf"/></Relationships>
</file>

<file path=ppt/slides/_rels/slide3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wmf"/></Relationships>
</file>

<file path=ppt/slides/_rels/slide3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9.wmf"/></Relationships>
</file>

<file path=ppt/slides/_rels/slide3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err="1" smtClean="0"/>
              <a:t>Zynq</a:t>
            </a:r>
            <a:endParaRPr lang="en-US" dirty="0" smtClean="0"/>
          </a:p>
          <a:p>
            <a:r>
              <a:rPr lang="en-US" dirty="0" smtClean="0"/>
              <a:t>Vivado 2014.2 Version</a:t>
            </a:r>
            <a:endParaRPr lang="en-US" dirty="0"/>
          </a:p>
        </p:txBody>
      </p:sp>
      <p:sp>
        <p:nvSpPr>
          <p:cNvPr id="3" name="Title 2"/>
          <p:cNvSpPr>
            <a:spLocks noGrp="1"/>
          </p:cNvSpPr>
          <p:nvPr>
            <p:ph type="ctrTitle" sz="quarter"/>
          </p:nvPr>
        </p:nvSpPr>
        <p:spPr>
          <a:xfrm>
            <a:off x="309785" y="3685817"/>
            <a:ext cx="7099835" cy="1114425"/>
          </a:xfrm>
        </p:spPr>
        <p:txBody>
          <a:bodyPr/>
          <a:lstStyle/>
          <a:p>
            <a:r>
              <a:rPr lang="en-US" dirty="0" err="1" smtClean="0"/>
              <a:t>Zynq</a:t>
            </a:r>
            <a:r>
              <a:rPr lang="en-US" dirty="0" smtClean="0"/>
              <a:t> Architecture</a:t>
            </a:r>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Dual-core processor cluster</a:t>
            </a:r>
          </a:p>
          <a:p>
            <a:r>
              <a:rPr lang="en-US" dirty="0"/>
              <a:t>2.5 DMIP/MHz per processor</a:t>
            </a:r>
          </a:p>
          <a:p>
            <a:r>
              <a:rPr lang="en-US" dirty="0"/>
              <a:t>Harvard architecture</a:t>
            </a:r>
          </a:p>
          <a:p>
            <a:r>
              <a:rPr lang="en-US" dirty="0"/>
              <a:t>Self-contained 32KB L1 caches for instructions and data</a:t>
            </a:r>
          </a:p>
          <a:p>
            <a:r>
              <a:rPr lang="en-US" dirty="0"/>
              <a:t>External memory based 512KB L2 cache</a:t>
            </a:r>
          </a:p>
          <a:p>
            <a:r>
              <a:rPr lang="en-US" dirty="0"/>
              <a:t>Automatic cache coherency between processor cores</a:t>
            </a:r>
          </a:p>
          <a:p>
            <a:r>
              <a:rPr lang="en-US" dirty="0" smtClean="0"/>
              <a:t>1GHz operation </a:t>
            </a:r>
            <a:r>
              <a:rPr lang="en-US" dirty="0"/>
              <a:t>(fastest speed grade</a:t>
            </a:r>
            <a:r>
              <a:rPr lang="en-US" dirty="0" smtClean="0"/>
              <a:t>)</a:t>
            </a:r>
          </a:p>
          <a:p>
            <a:pPr marL="0" indent="0">
              <a:buNone/>
            </a:pPr>
            <a:endParaRPr lang="en-US" dirty="0"/>
          </a:p>
        </p:txBody>
      </p:sp>
      <p:sp>
        <p:nvSpPr>
          <p:cNvPr id="4" name="Title 3"/>
          <p:cNvSpPr>
            <a:spLocks noGrp="1"/>
          </p:cNvSpPr>
          <p:nvPr>
            <p:ph type="title"/>
          </p:nvPr>
        </p:nvSpPr>
        <p:spPr/>
        <p:txBody>
          <a:bodyPr/>
          <a:lstStyle/>
          <a:p>
            <a:r>
              <a:rPr lang="en-AU" dirty="0" smtClean="0"/>
              <a:t>ARM Cortex-A9 Processor Power</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10</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extLst>
      <p:ext uri="{BB962C8B-B14F-4D97-AF65-F5344CB8AC3E}">
        <p14:creationId xmlns:p14="http://schemas.microsoft.com/office/powerpoint/2010/main" val="2943325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Cortex-A9 Processor Micro-Architecture</a:t>
            </a:r>
          </a:p>
        </p:txBody>
      </p:sp>
      <p:sp>
        <p:nvSpPr>
          <p:cNvPr id="3" name="Content Placeholder 2"/>
          <p:cNvSpPr>
            <a:spLocks noGrp="1"/>
          </p:cNvSpPr>
          <p:nvPr>
            <p:ph sz="half" idx="1"/>
          </p:nvPr>
        </p:nvSpPr>
        <p:spPr/>
        <p:txBody>
          <a:bodyPr/>
          <a:lstStyle/>
          <a:p>
            <a:r>
              <a:rPr lang="en-US" dirty="0"/>
              <a:t>Instruction pipeline supports out-of-order instruction issue and completion </a:t>
            </a:r>
          </a:p>
          <a:p>
            <a:r>
              <a:rPr lang="en-US" dirty="0"/>
              <a:t>Register renaming to enable execution speculation</a:t>
            </a:r>
          </a:p>
          <a:p>
            <a:r>
              <a:rPr lang="en-US" dirty="0"/>
              <a:t>Non-blocking memory system with load-store forwarding</a:t>
            </a:r>
          </a:p>
          <a:p>
            <a:r>
              <a:rPr lang="en-US" dirty="0"/>
              <a:t>Fast loop mode in instruction pre-fetch to lower power consumption</a:t>
            </a:r>
          </a:p>
          <a:p>
            <a:endParaRPr lang="en-US" dirty="0"/>
          </a:p>
        </p:txBody>
      </p:sp>
      <p:sp>
        <p:nvSpPr>
          <p:cNvPr id="4" name="Content Placeholder 3"/>
          <p:cNvSpPr>
            <a:spLocks noGrp="1"/>
          </p:cNvSpPr>
          <p:nvPr>
            <p:ph sz="half" idx="2"/>
          </p:nvPr>
        </p:nvSpPr>
        <p:spPr/>
        <p:txBody>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5817996" y="1557494"/>
            <a:ext cx="5858189" cy="4809932"/>
          </a:xfrm>
          <a:prstGeom prst="rect">
            <a:avLst/>
          </a:prstGeom>
          <a:noFill/>
          <a:ln w="9525">
            <a:noFill/>
            <a:miter lim="800000"/>
            <a:headEnd/>
            <a:tailEnd/>
          </a:ln>
        </p:spPr>
      </p:pic>
      <p:sp>
        <p:nvSpPr>
          <p:cNvPr id="9" name="Slide Number Placeholder 8"/>
          <p:cNvSpPr>
            <a:spLocks noGrp="1"/>
          </p:cNvSpPr>
          <p:nvPr>
            <p:ph type="sldNum" sz="quarter" idx="10"/>
          </p:nvPr>
        </p:nvSpPr>
        <p:spPr/>
        <p:txBody>
          <a:bodyPr/>
          <a:lstStyle/>
          <a:p>
            <a:pPr>
              <a:defRPr/>
            </a:pPr>
            <a:r>
              <a:rPr lang="en-US" smtClean="0"/>
              <a:t>Zynq Architecture 12-</a:t>
            </a:r>
            <a:fld id="{99D29FBF-A473-46DA-BC14-675AC1C8F9A5}" type="slidenum">
              <a:rPr lang="en-US" smtClean="0"/>
              <a:pPr>
                <a:defRPr/>
              </a:pPr>
              <a:t>11</a:t>
            </a:fld>
            <a:endParaRPr lang="en-US" dirty="0"/>
          </a:p>
        </p:txBody>
      </p:sp>
      <p:sp>
        <p:nvSpPr>
          <p:cNvPr id="10" name="Footer Placeholder 9"/>
          <p:cNvSpPr>
            <a:spLocks noGrp="1"/>
          </p:cNvSpPr>
          <p:nvPr>
            <p:ph type="ftr" sz="quarter" idx="3"/>
          </p:nvPr>
        </p:nvSpPr>
        <p:spPr/>
        <p:txBody>
          <a:bodyPr/>
          <a:lstStyle/>
          <a:p>
            <a:r>
              <a:rPr lang="en-US" dirty="0" smtClean="0"/>
              <a:t>© Copyright 2014 Xilinx</a:t>
            </a:r>
            <a:endParaRPr lang="en-US" dirty="0"/>
          </a:p>
        </p:txBody>
      </p:sp>
    </p:spTree>
    <p:extLst>
      <p:ext uri="{BB962C8B-B14F-4D97-AF65-F5344CB8AC3E}">
        <p14:creationId xmlns:p14="http://schemas.microsoft.com/office/powerpoint/2010/main" val="1479639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875" y="1610248"/>
            <a:ext cx="11046647" cy="4820697"/>
          </a:xfrm>
        </p:spPr>
        <p:txBody>
          <a:bodyPr/>
          <a:lstStyle/>
          <a:p>
            <a:r>
              <a:rPr lang="en-US" dirty="0"/>
              <a:t>Variable length, out-of-order, eight-stage, super-scalar instruction pipeline</a:t>
            </a:r>
          </a:p>
          <a:p>
            <a:pPr lvl="1"/>
            <a:r>
              <a:rPr lang="en-US" dirty="0"/>
              <a:t>Advanced pre-fetch with parallel branch pipeline enabling early branch prediction and resolution</a:t>
            </a:r>
          </a:p>
          <a:p>
            <a:pPr lvl="1"/>
            <a:r>
              <a:rPr lang="en-US" dirty="0"/>
              <a:t>Multi-issued into</a:t>
            </a:r>
          </a:p>
          <a:p>
            <a:pPr lvl="2"/>
            <a:r>
              <a:rPr lang="en-US" dirty="0"/>
              <a:t>Primary data processing pipeline</a:t>
            </a:r>
          </a:p>
          <a:p>
            <a:pPr lvl="2"/>
            <a:r>
              <a:rPr lang="en-US" dirty="0" smtClean="0"/>
              <a:t>Secondary </a:t>
            </a:r>
            <a:r>
              <a:rPr lang="en-US" dirty="0"/>
              <a:t>full data processing pipeline</a:t>
            </a:r>
          </a:p>
          <a:p>
            <a:pPr lvl="2"/>
            <a:r>
              <a:rPr lang="en-US" dirty="0"/>
              <a:t>Load-store pipeline</a:t>
            </a:r>
          </a:p>
          <a:p>
            <a:pPr lvl="2"/>
            <a:r>
              <a:rPr lang="en-US" dirty="0"/>
              <a:t>Compute engine (FPU/NEON) pipeline</a:t>
            </a:r>
          </a:p>
          <a:p>
            <a:r>
              <a:rPr lang="en-US" dirty="0"/>
              <a:t>Speculative execution</a:t>
            </a:r>
          </a:p>
          <a:p>
            <a:pPr lvl="1"/>
            <a:r>
              <a:rPr lang="en-US" dirty="0"/>
              <a:t>Supports virtual renaming of ARM physical registers to remove pipeline stalls due to data dependencies</a:t>
            </a:r>
          </a:p>
          <a:p>
            <a:pPr lvl="1"/>
            <a:r>
              <a:rPr lang="en-US" dirty="0"/>
              <a:t>Increased processor utilization and hiding of memory latencies</a:t>
            </a:r>
          </a:p>
          <a:p>
            <a:pPr lvl="1"/>
            <a:r>
              <a:rPr lang="en-US" dirty="0"/>
              <a:t>Increased performance by hardware unrolling of code loops</a:t>
            </a:r>
          </a:p>
          <a:p>
            <a:pPr lvl="1"/>
            <a:r>
              <a:rPr lang="en-US" dirty="0"/>
              <a:t>Reduced interrupt latency via speculative entry to Interrupt Service Routine (ISR)</a:t>
            </a:r>
          </a:p>
        </p:txBody>
      </p:sp>
      <p:sp>
        <p:nvSpPr>
          <p:cNvPr id="4" name="Title 3"/>
          <p:cNvSpPr>
            <a:spLocks noGrp="1"/>
          </p:cNvSpPr>
          <p:nvPr>
            <p:ph type="title"/>
          </p:nvPr>
        </p:nvSpPr>
        <p:spPr/>
        <p:txBody>
          <a:bodyPr/>
          <a:lstStyle/>
          <a:p>
            <a:r>
              <a:rPr lang="en-US" dirty="0" smtClean="0"/>
              <a:t>ARM Cortex-A9 Processor Micro-Architecture</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12</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extLst>
      <p:ext uri="{BB962C8B-B14F-4D97-AF65-F5344CB8AC3E}">
        <p14:creationId xmlns:p14="http://schemas.microsoft.com/office/powerpoint/2010/main" val="3847196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Processing System Interconnect (1</a:t>
            </a:r>
            <a:r>
              <a:rPr lang="en-AU" dirty="0" smtClean="0"/>
              <a:t>)</a:t>
            </a:r>
            <a:endParaRPr lang="en-US" dirty="0"/>
          </a:p>
        </p:txBody>
      </p:sp>
      <p:sp>
        <p:nvSpPr>
          <p:cNvPr id="3" name="Content Placeholder 2"/>
          <p:cNvSpPr>
            <a:spLocks noGrp="1"/>
          </p:cNvSpPr>
          <p:nvPr>
            <p:ph sz="half" idx="1"/>
          </p:nvPr>
        </p:nvSpPr>
        <p:spPr/>
        <p:txBody>
          <a:bodyPr/>
          <a:lstStyle/>
          <a:p>
            <a:r>
              <a:rPr lang="en-US" dirty="0"/>
              <a:t>Programmable logic to memory</a:t>
            </a:r>
          </a:p>
          <a:p>
            <a:pPr lvl="1"/>
            <a:r>
              <a:rPr lang="en-US" dirty="0"/>
              <a:t>Two ports to DDR</a:t>
            </a:r>
          </a:p>
          <a:p>
            <a:pPr lvl="1"/>
            <a:r>
              <a:rPr lang="en-US" dirty="0"/>
              <a:t>One port to OCM SRAM</a:t>
            </a:r>
          </a:p>
          <a:p>
            <a:r>
              <a:rPr lang="en-US" dirty="0"/>
              <a:t>Central interconnect</a:t>
            </a:r>
          </a:p>
          <a:p>
            <a:pPr lvl="1"/>
            <a:r>
              <a:rPr lang="en-US" dirty="0"/>
              <a:t>Enables other interconnects to communicate</a:t>
            </a:r>
          </a:p>
          <a:p>
            <a:r>
              <a:rPr lang="en-US" dirty="0"/>
              <a:t>Peripheral master</a:t>
            </a:r>
          </a:p>
          <a:p>
            <a:pPr lvl="1"/>
            <a:r>
              <a:rPr lang="en-US" dirty="0"/>
              <a:t>USB, GigE, SDIO connects to DDR and PL via the central interconnect</a:t>
            </a:r>
          </a:p>
          <a:p>
            <a:r>
              <a:rPr lang="en-US" dirty="0"/>
              <a:t>Peripheral slave</a:t>
            </a:r>
          </a:p>
          <a:p>
            <a:pPr lvl="1"/>
            <a:r>
              <a:rPr lang="en-US" dirty="0"/>
              <a:t>CPU, DMA, and PL access to IOP </a:t>
            </a:r>
            <a:r>
              <a:rPr lang="en-US" dirty="0" smtClean="0"/>
              <a:t>peripherals</a:t>
            </a:r>
            <a:endParaRPr lang="en-US" dirty="0"/>
          </a:p>
        </p:txBody>
      </p:sp>
      <p:sp>
        <p:nvSpPr>
          <p:cNvPr id="4" name="Content Placeholder 3"/>
          <p:cNvSpPr>
            <a:spLocks noGrp="1"/>
          </p:cNvSpPr>
          <p:nvPr>
            <p:ph sz="half" idx="2"/>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5888332" y="1647929"/>
            <a:ext cx="5921831" cy="4391130"/>
          </a:xfrm>
          <a:prstGeom prst="rect">
            <a:avLst/>
          </a:prstGeom>
          <a:noFill/>
          <a:ln w="9525">
            <a:noFill/>
            <a:miter lim="800000"/>
            <a:headEnd/>
            <a:tailEnd/>
          </a:ln>
        </p:spPr>
      </p:pic>
      <p:sp>
        <p:nvSpPr>
          <p:cNvPr id="9" name="Slide Number Placeholder 8"/>
          <p:cNvSpPr>
            <a:spLocks noGrp="1"/>
          </p:cNvSpPr>
          <p:nvPr>
            <p:ph type="sldNum" sz="quarter" idx="10"/>
          </p:nvPr>
        </p:nvSpPr>
        <p:spPr/>
        <p:txBody>
          <a:bodyPr/>
          <a:lstStyle/>
          <a:p>
            <a:pPr>
              <a:defRPr/>
            </a:pPr>
            <a:r>
              <a:rPr lang="en-US" smtClean="0"/>
              <a:t>Zynq Architecture 12-</a:t>
            </a:r>
            <a:fld id="{99D29FBF-A473-46DA-BC14-675AC1C8F9A5}" type="slidenum">
              <a:rPr lang="en-US" smtClean="0"/>
              <a:pPr>
                <a:defRPr/>
              </a:pPr>
              <a:t>13</a:t>
            </a:fld>
            <a:endParaRPr lang="en-US" dirty="0"/>
          </a:p>
        </p:txBody>
      </p:sp>
      <p:sp>
        <p:nvSpPr>
          <p:cNvPr id="10" name="Footer Placeholder 9"/>
          <p:cNvSpPr>
            <a:spLocks noGrp="1"/>
          </p:cNvSpPr>
          <p:nvPr>
            <p:ph type="ftr" sz="quarter" idx="3"/>
          </p:nvPr>
        </p:nvSpPr>
        <p:spPr/>
        <p:txBody>
          <a:bodyPr/>
          <a:lstStyle/>
          <a:p>
            <a:r>
              <a:rPr lang="en-US" dirty="0" smtClean="0"/>
              <a:t>© Copyright 2013 Xilinx</a:t>
            </a:r>
            <a:endParaRPr lang="en-US" dirty="0"/>
          </a:p>
        </p:txBody>
      </p:sp>
      <p:sp>
        <p:nvSpPr>
          <p:cNvPr id="5" name="Rectangle 4"/>
          <p:cNvSpPr/>
          <p:nvPr/>
        </p:nvSpPr>
        <p:spPr bwMode="auto">
          <a:xfrm>
            <a:off x="10493827" y="2844800"/>
            <a:ext cx="1330850" cy="1886857"/>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Rectangle 10"/>
          <p:cNvSpPr/>
          <p:nvPr/>
        </p:nvSpPr>
        <p:spPr bwMode="auto">
          <a:xfrm>
            <a:off x="10479314" y="2315029"/>
            <a:ext cx="798286" cy="529771"/>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ectangle 11"/>
          <p:cNvSpPr/>
          <p:nvPr/>
        </p:nvSpPr>
        <p:spPr bwMode="auto">
          <a:xfrm>
            <a:off x="9550400" y="2862941"/>
            <a:ext cx="928914" cy="376046"/>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3" name="Rectangle 12"/>
          <p:cNvSpPr/>
          <p:nvPr/>
        </p:nvSpPr>
        <p:spPr bwMode="auto">
          <a:xfrm>
            <a:off x="8762163" y="4152202"/>
            <a:ext cx="1586524" cy="579455"/>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4" name="Rectangle 13"/>
          <p:cNvSpPr/>
          <p:nvPr/>
        </p:nvSpPr>
        <p:spPr bwMode="auto">
          <a:xfrm>
            <a:off x="6519703" y="3906016"/>
            <a:ext cx="1376068" cy="825641"/>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5" name="Rectangle 14"/>
          <p:cNvSpPr/>
          <p:nvPr/>
        </p:nvSpPr>
        <p:spPr bwMode="auto">
          <a:xfrm>
            <a:off x="6476161" y="2329544"/>
            <a:ext cx="1695382" cy="1300004"/>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225651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1" grpId="1" animBg="1"/>
      <p:bldP spid="12" grpId="0" animBg="1"/>
      <p:bldP spid="12" grpId="1" animBg="1"/>
      <p:bldP spid="13" grpId="0" animBg="1"/>
      <p:bldP spid="13" grpId="1" animBg="1"/>
      <p:bldP spid="14" grpId="0" animBg="1"/>
      <p:bldP spid="14" grpId="1"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Processing System Interconnect </a:t>
            </a:r>
            <a:r>
              <a:rPr lang="en-AU" dirty="0" smtClean="0"/>
              <a:t>(2)</a:t>
            </a:r>
            <a:endParaRPr lang="en-US" dirty="0"/>
          </a:p>
        </p:txBody>
      </p:sp>
      <p:sp>
        <p:nvSpPr>
          <p:cNvPr id="3" name="Content Placeholder 2"/>
          <p:cNvSpPr>
            <a:spLocks noGrp="1"/>
          </p:cNvSpPr>
          <p:nvPr>
            <p:ph sz="half" idx="1"/>
          </p:nvPr>
        </p:nvSpPr>
        <p:spPr/>
        <p:txBody>
          <a:bodyPr/>
          <a:lstStyle/>
          <a:p>
            <a:r>
              <a:rPr lang="en-US" dirty="0"/>
              <a:t>Processing system master</a:t>
            </a:r>
          </a:p>
          <a:p>
            <a:pPr lvl="1"/>
            <a:r>
              <a:rPr lang="en-US" dirty="0"/>
              <a:t>Two ports from the processing system to programmable logic</a:t>
            </a:r>
          </a:p>
          <a:p>
            <a:pPr lvl="1"/>
            <a:r>
              <a:rPr lang="en-US" dirty="0"/>
              <a:t>Connects the CPU block  to common peripherals through the central interconnect</a:t>
            </a:r>
          </a:p>
          <a:p>
            <a:r>
              <a:rPr lang="en-US" dirty="0"/>
              <a:t>Processing system slave</a:t>
            </a:r>
          </a:p>
          <a:p>
            <a:pPr lvl="1"/>
            <a:r>
              <a:rPr lang="en-US" dirty="0"/>
              <a:t>Two ports from programmable logic to the processing system</a:t>
            </a:r>
          </a:p>
        </p:txBody>
      </p:sp>
      <p:sp>
        <p:nvSpPr>
          <p:cNvPr id="4" name="Content Placeholder 3"/>
          <p:cNvSpPr>
            <a:spLocks noGrp="1"/>
          </p:cNvSpPr>
          <p:nvPr>
            <p:ph sz="half" idx="2"/>
          </p:nvPr>
        </p:nvSpPr>
        <p:spPr/>
        <p:txBody>
          <a:bodyPr/>
          <a:lstStyle/>
          <a:p>
            <a:endParaRPr lang="en-US"/>
          </a:p>
        </p:txBody>
      </p:sp>
      <p:pic>
        <p:nvPicPr>
          <p:cNvPr id="7" name="Picture 2"/>
          <p:cNvPicPr>
            <a:picLocks noChangeAspect="1" noChangeArrowheads="1"/>
          </p:cNvPicPr>
          <p:nvPr/>
        </p:nvPicPr>
        <p:blipFill>
          <a:blip r:embed="rId2"/>
          <a:srcRect/>
          <a:stretch>
            <a:fillRect/>
          </a:stretch>
        </p:blipFill>
        <p:spPr bwMode="auto">
          <a:xfrm>
            <a:off x="5888332" y="1647929"/>
            <a:ext cx="5921831" cy="4391130"/>
          </a:xfrm>
          <a:prstGeom prst="rect">
            <a:avLst/>
          </a:prstGeom>
          <a:noFill/>
          <a:ln w="9525">
            <a:noFill/>
            <a:miter lim="800000"/>
            <a:headEnd/>
            <a:tailEnd/>
          </a:ln>
        </p:spPr>
      </p:pic>
      <p:sp>
        <p:nvSpPr>
          <p:cNvPr id="9" name="Slide Number Placeholder 8"/>
          <p:cNvSpPr>
            <a:spLocks noGrp="1"/>
          </p:cNvSpPr>
          <p:nvPr>
            <p:ph type="sldNum" sz="quarter" idx="10"/>
          </p:nvPr>
        </p:nvSpPr>
        <p:spPr/>
        <p:txBody>
          <a:bodyPr/>
          <a:lstStyle/>
          <a:p>
            <a:pPr>
              <a:defRPr/>
            </a:pPr>
            <a:r>
              <a:rPr lang="en-US" smtClean="0"/>
              <a:t>Zynq Architecture 12-</a:t>
            </a:r>
            <a:fld id="{99D29FBF-A473-46DA-BC14-675AC1C8F9A5}" type="slidenum">
              <a:rPr lang="en-US" smtClean="0"/>
              <a:pPr>
                <a:defRPr/>
              </a:pPr>
              <a:t>14</a:t>
            </a:fld>
            <a:endParaRPr lang="en-US" dirty="0"/>
          </a:p>
        </p:txBody>
      </p:sp>
      <p:sp>
        <p:nvSpPr>
          <p:cNvPr id="10" name="Footer Placeholder 9"/>
          <p:cNvSpPr>
            <a:spLocks noGrp="1"/>
          </p:cNvSpPr>
          <p:nvPr>
            <p:ph type="ftr" sz="quarter" idx="3"/>
          </p:nvPr>
        </p:nvSpPr>
        <p:spPr/>
        <p:txBody>
          <a:bodyPr/>
          <a:lstStyle/>
          <a:p>
            <a:r>
              <a:rPr lang="en-US" dirty="0" smtClean="0"/>
              <a:t>© Copyright 2013 Xilinx</a:t>
            </a:r>
            <a:endParaRPr lang="en-US" dirty="0"/>
          </a:p>
        </p:txBody>
      </p:sp>
      <p:sp>
        <p:nvSpPr>
          <p:cNvPr id="8" name="Rectangle 7"/>
          <p:cNvSpPr/>
          <p:nvPr/>
        </p:nvSpPr>
        <p:spPr bwMode="auto">
          <a:xfrm>
            <a:off x="7997372" y="4681975"/>
            <a:ext cx="1596571" cy="1415139"/>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Rectangle 10"/>
          <p:cNvSpPr/>
          <p:nvPr/>
        </p:nvSpPr>
        <p:spPr bwMode="auto">
          <a:xfrm>
            <a:off x="9644745" y="4688113"/>
            <a:ext cx="1596571" cy="1409002"/>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62463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Cortex-A9 processor uses 32-bit addressing</a:t>
            </a:r>
          </a:p>
          <a:p>
            <a:r>
              <a:rPr lang="en-US" dirty="0"/>
              <a:t>All PS peripherals and PL peripherals are memory </a:t>
            </a:r>
            <a:r>
              <a:rPr lang="en-US" dirty="0" smtClean="0"/>
              <a:t/>
            </a:r>
            <a:br>
              <a:rPr lang="en-US" dirty="0" smtClean="0"/>
            </a:br>
            <a:r>
              <a:rPr lang="en-US" dirty="0" smtClean="0"/>
              <a:t>mapped </a:t>
            </a:r>
            <a:r>
              <a:rPr lang="en-US" dirty="0"/>
              <a:t>to the Cortex-A9 processor </a:t>
            </a:r>
            <a:r>
              <a:rPr lang="en-US" dirty="0" smtClean="0"/>
              <a:t>cores</a:t>
            </a:r>
          </a:p>
          <a:p>
            <a:r>
              <a:rPr lang="en-US" dirty="0" smtClean="0"/>
              <a:t>All slave PL peripherals will be located between </a:t>
            </a:r>
            <a:br>
              <a:rPr lang="en-US" dirty="0" smtClean="0"/>
            </a:br>
            <a:r>
              <a:rPr lang="en-US" dirty="0" smtClean="0"/>
              <a:t>4000_0000 and 7FFF_FFFF (connected to GP0) and</a:t>
            </a:r>
            <a:br>
              <a:rPr lang="en-US" dirty="0" smtClean="0"/>
            </a:br>
            <a:r>
              <a:rPr lang="en-US" dirty="0" smtClean="0"/>
              <a:t>8000_0000 and BFFF_FFFF (connected to GP1)</a:t>
            </a:r>
            <a:endParaRPr lang="en-US" dirty="0"/>
          </a:p>
          <a:p>
            <a:endParaRPr lang="en-US" dirty="0"/>
          </a:p>
        </p:txBody>
      </p:sp>
      <p:sp>
        <p:nvSpPr>
          <p:cNvPr id="2" name="Title 1"/>
          <p:cNvSpPr>
            <a:spLocks noGrp="1"/>
          </p:cNvSpPr>
          <p:nvPr>
            <p:ph type="title"/>
          </p:nvPr>
        </p:nvSpPr>
        <p:spPr/>
        <p:txBody>
          <a:bodyPr/>
          <a:lstStyle/>
          <a:p>
            <a:r>
              <a:rPr lang="en-US" dirty="0" smtClean="0"/>
              <a:t>Memory Map</a:t>
            </a:r>
            <a:endParaRPr lang="en-US" dirty="0"/>
          </a:p>
        </p:txBody>
      </p:sp>
      <p:pic>
        <p:nvPicPr>
          <p:cNvPr id="1026" name="Picture 2"/>
          <p:cNvPicPr>
            <a:picLocks noChangeAspect="1" noChangeArrowheads="1"/>
          </p:cNvPicPr>
          <p:nvPr/>
        </p:nvPicPr>
        <p:blipFill>
          <a:blip r:embed="rId2"/>
          <a:srcRect/>
          <a:stretch>
            <a:fillRect/>
          </a:stretch>
        </p:blipFill>
        <p:spPr bwMode="auto">
          <a:xfrm>
            <a:off x="7452755" y="1456565"/>
            <a:ext cx="4151215" cy="4863627"/>
          </a:xfrm>
          <a:prstGeom prst="rect">
            <a:avLst/>
          </a:prstGeom>
          <a:noFill/>
          <a:ln w="9525">
            <a:noFill/>
            <a:miter lim="800000"/>
            <a:headEnd/>
            <a:tailEnd/>
          </a:ln>
        </p:spPr>
      </p:pic>
      <p:sp>
        <p:nvSpPr>
          <p:cNvPr id="8" name="Slide Number Placeholder 7"/>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15</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On-chip memory (OCM)</a:t>
            </a:r>
          </a:p>
          <a:p>
            <a:pPr lvl="1"/>
            <a:r>
              <a:rPr lang="en-US" dirty="0"/>
              <a:t>RAM</a:t>
            </a:r>
          </a:p>
          <a:p>
            <a:pPr lvl="1"/>
            <a:r>
              <a:rPr lang="en-US" dirty="0"/>
              <a:t>Boot ROM</a:t>
            </a:r>
          </a:p>
          <a:p>
            <a:r>
              <a:rPr lang="en-US" dirty="0"/>
              <a:t>DDRx dynamic memory controller</a:t>
            </a:r>
          </a:p>
          <a:p>
            <a:pPr lvl="1"/>
            <a:r>
              <a:rPr lang="en-US" dirty="0"/>
              <a:t>Supports LPDDR2, DDR2, DDR3</a:t>
            </a:r>
          </a:p>
          <a:p>
            <a:r>
              <a:rPr lang="en-US" dirty="0"/>
              <a:t>Flash/static, memory controller</a:t>
            </a:r>
          </a:p>
          <a:p>
            <a:pPr lvl="1"/>
            <a:r>
              <a:rPr lang="en-US" dirty="0"/>
              <a:t>Supports SRAM, QSPI, NAND/NOR FLASH</a:t>
            </a:r>
          </a:p>
          <a:p>
            <a:endParaRPr lang="en-US" dirty="0"/>
          </a:p>
        </p:txBody>
      </p:sp>
      <p:sp>
        <p:nvSpPr>
          <p:cNvPr id="4" name="Title 3"/>
          <p:cNvSpPr>
            <a:spLocks noGrp="1"/>
          </p:cNvSpPr>
          <p:nvPr>
            <p:ph type="title"/>
          </p:nvPr>
        </p:nvSpPr>
        <p:spPr/>
        <p:txBody>
          <a:bodyPr/>
          <a:lstStyle/>
          <a:p>
            <a:r>
              <a:rPr lang="en-US" dirty="0" err="1" smtClean="0"/>
              <a:t>Zynq</a:t>
            </a:r>
            <a:r>
              <a:rPr lang="en-US" dirty="0" smtClean="0"/>
              <a:t> AP </a:t>
            </a:r>
            <a:r>
              <a:rPr lang="en-US" dirty="0" err="1" smtClean="0"/>
              <a:t>SoC</a:t>
            </a:r>
            <a:r>
              <a:rPr lang="en-US" dirty="0" smtClean="0"/>
              <a:t> Memory Resources</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16</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CPU0 boots from OCM ROM; CPU1 goes into a sleep state</a:t>
            </a:r>
          </a:p>
          <a:p>
            <a:r>
              <a:rPr lang="en-US" dirty="0"/>
              <a:t>On-chip boot loader in OCM ROM (Stage 0 boot)</a:t>
            </a:r>
          </a:p>
          <a:p>
            <a:r>
              <a:rPr lang="en-US" dirty="0"/>
              <a:t>Processor loads First Stage Boot Loader (FSBL) from external flash memory</a:t>
            </a:r>
          </a:p>
          <a:p>
            <a:pPr lvl="1"/>
            <a:r>
              <a:rPr lang="en-US" dirty="0"/>
              <a:t>NOR</a:t>
            </a:r>
          </a:p>
          <a:p>
            <a:pPr lvl="1"/>
            <a:r>
              <a:rPr lang="en-US" dirty="0"/>
              <a:t>NAND</a:t>
            </a:r>
          </a:p>
          <a:p>
            <a:pPr lvl="1"/>
            <a:r>
              <a:rPr lang="en-US" dirty="0"/>
              <a:t>Quad-SPI</a:t>
            </a:r>
          </a:p>
          <a:p>
            <a:pPr lvl="1"/>
            <a:r>
              <a:rPr lang="en-US" dirty="0"/>
              <a:t>SD Card</a:t>
            </a:r>
          </a:p>
          <a:p>
            <a:pPr lvl="1"/>
            <a:r>
              <a:rPr lang="en-US" smtClean="0"/>
              <a:t>Load from JTAG</a:t>
            </a:r>
            <a:r>
              <a:rPr lang="en-US" dirty="0"/>
              <a:t>; not a memory device—used for development/debug only</a:t>
            </a:r>
          </a:p>
          <a:p>
            <a:r>
              <a:rPr lang="en-US" dirty="0"/>
              <a:t>Boot source selected via package bootstrapping pins</a:t>
            </a:r>
          </a:p>
          <a:p>
            <a:r>
              <a:rPr lang="en-US" dirty="0"/>
              <a:t>Optional secure boot mode allows the loading of encrypted software from the flash boot </a:t>
            </a:r>
            <a:r>
              <a:rPr lang="en-US" dirty="0" smtClean="0"/>
              <a:t>memory</a:t>
            </a:r>
            <a:endParaRPr lang="en-US" dirty="0"/>
          </a:p>
          <a:p>
            <a:endParaRPr lang="en-US" dirty="0"/>
          </a:p>
        </p:txBody>
      </p:sp>
      <p:sp>
        <p:nvSpPr>
          <p:cNvPr id="4" name="Title 3"/>
          <p:cNvSpPr>
            <a:spLocks noGrp="1"/>
          </p:cNvSpPr>
          <p:nvPr>
            <p:ph type="title"/>
          </p:nvPr>
        </p:nvSpPr>
        <p:spPr/>
        <p:txBody>
          <a:bodyPr/>
          <a:lstStyle/>
          <a:p>
            <a:r>
              <a:rPr lang="en-US" dirty="0" smtClean="0"/>
              <a:t>PS Boots First</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17</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programmable logic is configured after the PS boots</a:t>
            </a:r>
          </a:p>
          <a:p>
            <a:r>
              <a:rPr lang="en-US" dirty="0"/>
              <a:t>Performed by application software accessing the hardware device configuration </a:t>
            </a:r>
            <a:r>
              <a:rPr lang="en-US" dirty="0" smtClean="0"/>
              <a:t>unit</a:t>
            </a:r>
          </a:p>
          <a:p>
            <a:pPr lvl="1"/>
            <a:r>
              <a:rPr lang="en-US" dirty="0" err="1" smtClean="0"/>
              <a:t>Bitstream</a:t>
            </a:r>
            <a:r>
              <a:rPr lang="en-US" dirty="0" smtClean="0"/>
              <a:t> </a:t>
            </a:r>
            <a:r>
              <a:rPr lang="en-US" dirty="0"/>
              <a:t>image transferred</a:t>
            </a:r>
          </a:p>
          <a:p>
            <a:pPr lvl="1"/>
            <a:r>
              <a:rPr lang="en-US" dirty="0"/>
              <a:t>100-MHz, 32-bit PCAP stream interface</a:t>
            </a:r>
          </a:p>
          <a:p>
            <a:pPr lvl="1"/>
            <a:r>
              <a:rPr lang="en-US" dirty="0"/>
              <a:t>Decryption/authentication hardware option for encrypted bitstreams</a:t>
            </a:r>
          </a:p>
          <a:p>
            <a:pPr lvl="2"/>
            <a:r>
              <a:rPr lang="en-US" dirty="0" smtClean="0"/>
              <a:t>In </a:t>
            </a:r>
            <a:r>
              <a:rPr lang="en-US" dirty="0"/>
              <a:t>secure boot mode, this option can be used for software memory load</a:t>
            </a:r>
          </a:p>
          <a:p>
            <a:pPr lvl="1"/>
            <a:r>
              <a:rPr lang="en-US" dirty="0"/>
              <a:t>Built-in DMA allows simultaneous PL configuration and OS memory loading</a:t>
            </a:r>
          </a:p>
          <a:p>
            <a:endParaRPr lang="en-US" dirty="0"/>
          </a:p>
        </p:txBody>
      </p:sp>
      <p:sp>
        <p:nvSpPr>
          <p:cNvPr id="4" name="Title 3"/>
          <p:cNvSpPr>
            <a:spLocks noGrp="1"/>
          </p:cNvSpPr>
          <p:nvPr>
            <p:ph type="title"/>
          </p:nvPr>
        </p:nvSpPr>
        <p:spPr/>
        <p:txBody>
          <a:bodyPr/>
          <a:lstStyle/>
          <a:p>
            <a:r>
              <a:rPr lang="en-US" dirty="0" smtClean="0"/>
              <a:t>Configuring the PL</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18</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err="1" smtClean="0">
                <a:solidFill>
                  <a:schemeClr val="bg2"/>
                </a:solidFill>
                <a:cs typeface="Arial" pitchFamily="34" charset="0"/>
              </a:rPr>
              <a:t>Zynq</a:t>
            </a:r>
            <a:r>
              <a:rPr lang="en-US" altLang="zh-CN" dirty="0" smtClean="0">
                <a:solidFill>
                  <a:schemeClr val="bg2"/>
                </a:solidFill>
                <a:cs typeface="Arial" pitchFamily="34" charset="0"/>
              </a:rPr>
              <a:t> All Programmable </a:t>
            </a:r>
            <a:r>
              <a:rPr lang="en-US" altLang="zh-CN" dirty="0" err="1" smtClean="0">
                <a:solidFill>
                  <a:schemeClr val="bg2"/>
                </a:solidFill>
                <a:cs typeface="Arial" pitchFamily="34" charset="0"/>
              </a:rPr>
              <a:t>SoC</a:t>
            </a:r>
            <a:r>
              <a:rPr lang="en-US" altLang="zh-CN" dirty="0" smtClean="0">
                <a:solidFill>
                  <a:schemeClr val="bg2"/>
                </a:solidFill>
                <a:cs typeface="Arial" pitchFamily="34" charset="0"/>
              </a:rPr>
              <a:t> (AP </a:t>
            </a:r>
            <a:r>
              <a:rPr lang="en-US" altLang="zh-CN" dirty="0" err="1" smtClean="0">
                <a:solidFill>
                  <a:schemeClr val="bg2"/>
                </a:solidFill>
                <a:cs typeface="Arial" pitchFamily="34" charset="0"/>
              </a:rPr>
              <a:t>SoC</a:t>
            </a:r>
            <a:r>
              <a:rPr lang="en-US" altLang="zh-CN" dirty="0" smtClean="0">
                <a:solidFill>
                  <a:schemeClr val="bg2"/>
                </a:solidFill>
                <a:cs typeface="Arial" pitchFamily="34" charset="0"/>
              </a:rPr>
              <a:t>)</a:t>
            </a:r>
          </a:p>
          <a:p>
            <a:pPr>
              <a:lnSpc>
                <a:spcPts val="2200"/>
              </a:lnSpc>
              <a:tabLst>
                <a:tab pos="228600" algn="l"/>
              </a:tabLst>
            </a:pPr>
            <a:r>
              <a:rPr lang="en-US" altLang="zh-CN" dirty="0" err="1" smtClean="0">
                <a:solidFill>
                  <a:srgbClr val="EE3424"/>
                </a:solidFill>
                <a:cs typeface="Arial" pitchFamily="34" charset="0"/>
              </a:rPr>
              <a:t>Zynq</a:t>
            </a:r>
            <a:r>
              <a:rPr lang="en-US" altLang="zh-CN" dirty="0" smtClean="0">
                <a:solidFill>
                  <a:srgbClr val="EE3424"/>
                </a:solidFill>
                <a:cs typeface="Arial" pitchFamily="34" charset="0"/>
              </a:rPr>
              <a:t> AP </a:t>
            </a:r>
            <a:r>
              <a:rPr lang="en-US" altLang="zh-CN" dirty="0" err="1" smtClean="0">
                <a:solidFill>
                  <a:srgbClr val="EE3424"/>
                </a:solidFill>
                <a:cs typeface="Arial" pitchFamily="34" charset="0"/>
              </a:rPr>
              <a:t>SoC</a:t>
            </a:r>
            <a:r>
              <a:rPr lang="en-US" altLang="zh-CN" dirty="0" smtClean="0">
                <a:solidFill>
                  <a:srgbClr val="EE3424"/>
                </a:solidFill>
                <a:cs typeface="Arial" pitchFamily="34" charset="0"/>
              </a:rPr>
              <a:t> Processing System (PS)</a:t>
            </a:r>
          </a:p>
          <a:p>
            <a:pPr>
              <a:lnSpc>
                <a:spcPts val="2200"/>
              </a:lnSpc>
              <a:tabLst>
                <a:tab pos="228600" algn="l"/>
              </a:tabLst>
            </a:pPr>
            <a:r>
              <a:rPr lang="en-US" altLang="zh-CN" i="1" dirty="0" smtClean="0">
                <a:solidFill>
                  <a:schemeClr val="tx1"/>
                </a:solidFill>
                <a:cs typeface="Arial" pitchFamily="34" charset="0"/>
              </a:rPr>
              <a:t>Processor Peripherals</a:t>
            </a:r>
          </a:p>
          <a:p>
            <a:pPr>
              <a:lnSpc>
                <a:spcPts val="2200"/>
              </a:lnSpc>
              <a:tabLst>
                <a:tab pos="228600" algn="l"/>
              </a:tabLst>
            </a:pPr>
            <a:r>
              <a:rPr lang="en-US" altLang="zh-CN" dirty="0" smtClean="0">
                <a:solidFill>
                  <a:srgbClr val="EE3424"/>
                </a:solidFill>
                <a:cs typeface="Arial" pitchFamily="34" charset="0"/>
              </a:rPr>
              <a:t>Clock, Reset, and Debug Features</a:t>
            </a:r>
          </a:p>
          <a:p>
            <a:pPr>
              <a:lnSpc>
                <a:spcPts val="2200"/>
              </a:lnSpc>
              <a:tabLst>
                <a:tab pos="228600" algn="l"/>
              </a:tabLst>
            </a:pPr>
            <a:r>
              <a:rPr lang="en-US" altLang="zh-CN" dirty="0">
                <a:solidFill>
                  <a:srgbClr val="EE3424"/>
                </a:solidFill>
                <a:cs typeface="Arial" pitchFamily="34" charset="0"/>
              </a:rPr>
              <a:t>AXI Interfaces</a:t>
            </a:r>
            <a:endParaRPr lang="en-US" altLang="zh-CN" dirty="0" smtClean="0">
              <a:solidFill>
                <a:srgbClr val="EE3424"/>
              </a:solidFill>
              <a:cs typeface="Arial" pitchFamily="34" charset="0"/>
            </a:endParaRP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19</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1"/>
                </a:solidFill>
              </a:rPr>
              <a:t>After completing this module, you will be able to:</a:t>
            </a:r>
          </a:p>
          <a:p>
            <a:pPr lvl="1"/>
            <a:r>
              <a:rPr lang="en-US" dirty="0" smtClean="0"/>
              <a:t>Identify </a:t>
            </a:r>
            <a:r>
              <a:rPr lang="en-US" dirty="0"/>
              <a:t>the basic building blocks of the Zynq™ architecture processing system (PS) </a:t>
            </a:r>
          </a:p>
          <a:p>
            <a:pPr lvl="1"/>
            <a:r>
              <a:rPr lang="en-US" dirty="0"/>
              <a:t>Describe the usage of the Cortex-A9 processor memory space</a:t>
            </a:r>
          </a:p>
          <a:p>
            <a:pPr lvl="1"/>
            <a:r>
              <a:rPr lang="en-US" dirty="0"/>
              <a:t>Connect the PS to the programmable logic (PL) through the AXI ports</a:t>
            </a:r>
          </a:p>
          <a:p>
            <a:pPr lvl="1"/>
            <a:r>
              <a:rPr lang="en-US" dirty="0" smtClean="0"/>
              <a:t>Generate clocking sources for the PL peripherals</a:t>
            </a:r>
          </a:p>
          <a:p>
            <a:pPr lvl="1"/>
            <a:r>
              <a:rPr lang="en-US" dirty="0"/>
              <a:t>List the various AXI-based system architectural </a:t>
            </a:r>
            <a:r>
              <a:rPr lang="en-US" dirty="0" smtClean="0"/>
              <a:t>models</a:t>
            </a:r>
          </a:p>
          <a:p>
            <a:pPr lvl="1"/>
            <a:r>
              <a:rPr lang="en-US" dirty="0"/>
              <a:t>Name the five AXI </a:t>
            </a:r>
            <a:r>
              <a:rPr lang="en-US" dirty="0" smtClean="0"/>
              <a:t>channels</a:t>
            </a:r>
          </a:p>
          <a:p>
            <a:pPr lvl="1"/>
            <a:r>
              <a:rPr lang="en-US" dirty="0"/>
              <a:t>Describe the operation of the AXI streaming protocol</a:t>
            </a:r>
          </a:p>
          <a:p>
            <a:endParaRPr lang="en-US" dirty="0">
              <a:solidFill>
                <a:schemeClr val="tx1"/>
              </a:solidFill>
            </a:endParaRPr>
          </a:p>
        </p:txBody>
      </p:sp>
      <p:sp>
        <p:nvSpPr>
          <p:cNvPr id="4" name="Title 3"/>
          <p:cNvSpPr>
            <a:spLocks noGrp="1"/>
          </p:cNvSpPr>
          <p:nvPr>
            <p:ph type="title"/>
          </p:nvPr>
        </p:nvSpPr>
        <p:spPr/>
        <p:txBody>
          <a:bodyPr/>
          <a:lstStyle/>
          <a:p>
            <a:r>
              <a:rPr lang="en-US" dirty="0" smtClean="0"/>
              <a:t>Objectives</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2</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err="1"/>
              <a:t>Input/Output</a:t>
            </a:r>
            <a:r>
              <a:rPr lang="en-AU" dirty="0"/>
              <a:t> </a:t>
            </a:r>
            <a:r>
              <a:rPr lang="en-AU" dirty="0" smtClean="0"/>
              <a:t>Peripherals</a:t>
            </a:r>
            <a:endParaRPr lang="en-US" dirty="0"/>
          </a:p>
        </p:txBody>
      </p:sp>
      <p:sp>
        <p:nvSpPr>
          <p:cNvPr id="7" name="Content Placeholder 6"/>
          <p:cNvSpPr>
            <a:spLocks noGrp="1"/>
          </p:cNvSpPr>
          <p:nvPr>
            <p:ph sz="half" idx="1"/>
          </p:nvPr>
        </p:nvSpPr>
        <p:spPr/>
        <p:txBody>
          <a:bodyPr/>
          <a:lstStyle/>
          <a:p>
            <a:r>
              <a:rPr lang="en-US" dirty="0"/>
              <a:t>Two GigE</a:t>
            </a:r>
          </a:p>
          <a:p>
            <a:r>
              <a:rPr lang="en-US" dirty="0"/>
              <a:t>Two USB</a:t>
            </a:r>
          </a:p>
          <a:p>
            <a:r>
              <a:rPr lang="en-US" dirty="0"/>
              <a:t>Two SPI</a:t>
            </a:r>
          </a:p>
          <a:p>
            <a:r>
              <a:rPr lang="en-US" dirty="0"/>
              <a:t>Two SD/SDIO</a:t>
            </a:r>
          </a:p>
          <a:p>
            <a:r>
              <a:rPr lang="en-US" dirty="0"/>
              <a:t>Two CAN</a:t>
            </a:r>
          </a:p>
          <a:p>
            <a:r>
              <a:rPr lang="en-US" dirty="0"/>
              <a:t>Two I2C</a:t>
            </a:r>
          </a:p>
          <a:p>
            <a:r>
              <a:rPr lang="en-US" dirty="0"/>
              <a:t>Two UART</a:t>
            </a:r>
          </a:p>
          <a:p>
            <a:r>
              <a:rPr lang="en-US" dirty="0"/>
              <a:t>Four 32-bit GPIOs</a:t>
            </a:r>
          </a:p>
          <a:p>
            <a:r>
              <a:rPr lang="en-US" dirty="0"/>
              <a:t>Static memories</a:t>
            </a:r>
          </a:p>
          <a:p>
            <a:pPr lvl="1"/>
            <a:r>
              <a:rPr lang="en-US" dirty="0" smtClean="0"/>
              <a:t>NAND, NOR/SRAM, Quad </a:t>
            </a:r>
            <a:r>
              <a:rPr lang="en-US" dirty="0"/>
              <a:t>SPI</a:t>
            </a:r>
          </a:p>
          <a:p>
            <a:r>
              <a:rPr lang="en-US" dirty="0"/>
              <a:t>Trace ports</a:t>
            </a:r>
          </a:p>
        </p:txBody>
      </p:sp>
      <p:sp>
        <p:nvSpPr>
          <p:cNvPr id="8" name="Content Placeholder 7"/>
          <p:cNvSpPr>
            <a:spLocks noGrp="1"/>
          </p:cNvSpPr>
          <p:nvPr>
            <p:ph sz="half" idx="2"/>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5288096" y="872667"/>
            <a:ext cx="6315871" cy="5539942"/>
          </a:xfrm>
          <a:prstGeom prst="rect">
            <a:avLst/>
          </a:prstGeom>
          <a:noFill/>
          <a:ln w="9525">
            <a:noFill/>
            <a:miter lim="800000"/>
            <a:headEnd/>
            <a:tailEnd/>
          </a:ln>
        </p:spPr>
      </p:pic>
      <p:sp>
        <p:nvSpPr>
          <p:cNvPr id="10" name="Slide Number Placeholder 9"/>
          <p:cNvSpPr>
            <a:spLocks noGrp="1"/>
          </p:cNvSpPr>
          <p:nvPr>
            <p:ph type="sldNum" sz="quarter" idx="10"/>
          </p:nvPr>
        </p:nvSpPr>
        <p:spPr/>
        <p:txBody>
          <a:bodyPr/>
          <a:lstStyle/>
          <a:p>
            <a:pPr>
              <a:defRPr/>
            </a:pPr>
            <a:r>
              <a:rPr lang="en-US" smtClean="0"/>
              <a:t>Zynq Architecture 12-</a:t>
            </a:r>
            <a:fld id="{99D29FBF-A473-46DA-BC14-675AC1C8F9A5}" type="slidenum">
              <a:rPr lang="en-US" smtClean="0"/>
              <a:pPr>
                <a:defRPr/>
              </a:pPr>
              <a:t>20</a:t>
            </a:fld>
            <a:endParaRPr lang="en-US" dirty="0"/>
          </a:p>
        </p:txBody>
      </p:sp>
      <p:sp>
        <p:nvSpPr>
          <p:cNvPr id="11" name="Footer Placeholder 10"/>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External interface to PS I/O peripheral ports</a:t>
            </a:r>
          </a:p>
          <a:p>
            <a:pPr lvl="1"/>
            <a:r>
              <a:rPr lang="en-US" dirty="0"/>
              <a:t>54 dedicated package pins available</a:t>
            </a:r>
          </a:p>
          <a:p>
            <a:pPr lvl="1"/>
            <a:r>
              <a:rPr lang="en-US" dirty="0"/>
              <a:t>Software configurable</a:t>
            </a:r>
          </a:p>
          <a:p>
            <a:pPr lvl="2"/>
            <a:r>
              <a:rPr lang="en-US" dirty="0"/>
              <a:t>Automatically added to bootloader by tools</a:t>
            </a:r>
          </a:p>
          <a:p>
            <a:pPr lvl="1"/>
            <a:r>
              <a:rPr lang="en-US" dirty="0"/>
              <a:t>Not available for all peripheral ports</a:t>
            </a:r>
          </a:p>
          <a:p>
            <a:pPr lvl="2"/>
            <a:r>
              <a:rPr lang="en-US" dirty="0"/>
              <a:t>Some ports can only use EMIO</a:t>
            </a:r>
          </a:p>
        </p:txBody>
      </p:sp>
      <p:sp>
        <p:nvSpPr>
          <p:cNvPr id="2" name="Title 1"/>
          <p:cNvSpPr>
            <a:spLocks noGrp="1"/>
          </p:cNvSpPr>
          <p:nvPr>
            <p:ph type="title"/>
          </p:nvPr>
        </p:nvSpPr>
        <p:spPr/>
        <p:txBody>
          <a:bodyPr/>
          <a:lstStyle/>
          <a:p>
            <a:r>
              <a:rPr lang="en-AU" dirty="0"/>
              <a:t>Multiplexed I/O (MIO</a:t>
            </a:r>
            <a:r>
              <a:rPr lang="en-AU" dirty="0" smtClean="0"/>
              <a:t>)</a:t>
            </a:r>
            <a:endParaRPr lang="en-US" dirty="0"/>
          </a:p>
        </p:txBody>
      </p:sp>
      <p:pic>
        <p:nvPicPr>
          <p:cNvPr id="3074" name="Picture 2"/>
          <p:cNvPicPr>
            <a:picLocks noChangeAspect="1" noChangeArrowheads="1"/>
          </p:cNvPicPr>
          <p:nvPr/>
        </p:nvPicPr>
        <p:blipFill>
          <a:blip r:embed="rId2"/>
          <a:srcRect/>
          <a:stretch>
            <a:fillRect/>
          </a:stretch>
        </p:blipFill>
        <p:spPr bwMode="auto">
          <a:xfrm>
            <a:off x="8056739" y="707346"/>
            <a:ext cx="2750807" cy="5625022"/>
          </a:xfrm>
          <a:prstGeom prst="rect">
            <a:avLst/>
          </a:prstGeom>
          <a:noFill/>
          <a:ln w="9525">
            <a:noFill/>
            <a:miter lim="800000"/>
            <a:headEnd/>
            <a:tailEnd/>
          </a:ln>
        </p:spPr>
      </p:pic>
      <p:sp>
        <p:nvSpPr>
          <p:cNvPr id="8" name="Slide Number Placeholder 7"/>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21</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Extended interface to PS I/O peripheral ports</a:t>
            </a:r>
          </a:p>
          <a:p>
            <a:pPr lvl="1"/>
            <a:r>
              <a:rPr lang="en-US" dirty="0"/>
              <a:t>EMIO: Peripheral port to programmable logic</a:t>
            </a:r>
          </a:p>
          <a:p>
            <a:pPr lvl="1"/>
            <a:r>
              <a:rPr lang="en-US" dirty="0"/>
              <a:t>Alternative to using MIO</a:t>
            </a:r>
          </a:p>
          <a:p>
            <a:pPr lvl="1"/>
            <a:r>
              <a:rPr lang="en-US" dirty="0"/>
              <a:t>Mandatory for some peripheral ports</a:t>
            </a:r>
          </a:p>
          <a:p>
            <a:pPr lvl="1"/>
            <a:r>
              <a:rPr lang="en-US" dirty="0"/>
              <a:t>Facilitates</a:t>
            </a:r>
          </a:p>
          <a:p>
            <a:pPr lvl="2"/>
            <a:r>
              <a:rPr lang="en-US" dirty="0"/>
              <a:t>Connection to peripheral in programmable logic</a:t>
            </a:r>
          </a:p>
          <a:p>
            <a:pPr lvl="2"/>
            <a:r>
              <a:rPr lang="en-US" dirty="0"/>
              <a:t>Use of general I/O pins to supplement MIO pin usage</a:t>
            </a:r>
          </a:p>
          <a:p>
            <a:pPr lvl="2"/>
            <a:r>
              <a:rPr lang="en-US" dirty="0"/>
              <a:t>Alleviates competition for MIO pin </a:t>
            </a:r>
            <a:r>
              <a:rPr lang="en-US" dirty="0" smtClean="0"/>
              <a:t>usage</a:t>
            </a:r>
          </a:p>
          <a:p>
            <a:pPr lvl="1"/>
            <a:endParaRPr lang="en-US" dirty="0"/>
          </a:p>
        </p:txBody>
      </p:sp>
      <p:sp>
        <p:nvSpPr>
          <p:cNvPr id="4" name="Title 3"/>
          <p:cNvSpPr>
            <a:spLocks noGrp="1"/>
          </p:cNvSpPr>
          <p:nvPr>
            <p:ph type="title"/>
          </p:nvPr>
        </p:nvSpPr>
        <p:spPr/>
        <p:txBody>
          <a:bodyPr/>
          <a:lstStyle/>
          <a:p>
            <a:r>
              <a:rPr lang="en-US" dirty="0" smtClean="0"/>
              <a:t>Extended Multiplexed I/O (EMIO)</a:t>
            </a:r>
            <a:endParaRPr lang="en-US" dirty="0"/>
          </a:p>
        </p:txBody>
      </p:sp>
      <p:pic>
        <p:nvPicPr>
          <p:cNvPr id="4098" name="Picture 2"/>
          <p:cNvPicPr>
            <a:picLocks noChangeAspect="1" noChangeArrowheads="1"/>
          </p:cNvPicPr>
          <p:nvPr/>
        </p:nvPicPr>
        <p:blipFill>
          <a:blip r:embed="rId2"/>
          <a:srcRect/>
          <a:stretch>
            <a:fillRect/>
          </a:stretch>
        </p:blipFill>
        <p:spPr bwMode="auto">
          <a:xfrm>
            <a:off x="8715121" y="824120"/>
            <a:ext cx="2015307" cy="5388711"/>
          </a:xfrm>
          <a:prstGeom prst="rect">
            <a:avLst/>
          </a:prstGeom>
          <a:noFill/>
          <a:ln w="9525">
            <a:noFill/>
            <a:miter lim="800000"/>
            <a:headEnd/>
            <a:tailEnd/>
          </a:ln>
        </p:spPr>
      </p:pic>
      <p:sp>
        <p:nvSpPr>
          <p:cNvPr id="8" name="Slide Number Placeholder 7"/>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22</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AXI high-performance slave ports (HP0-HP3)</a:t>
            </a:r>
          </a:p>
          <a:p>
            <a:pPr lvl="1"/>
            <a:r>
              <a:rPr lang="en-US" dirty="0"/>
              <a:t>Configurable 32-bit or 64-bit data width</a:t>
            </a:r>
          </a:p>
          <a:p>
            <a:pPr lvl="1"/>
            <a:r>
              <a:rPr lang="en-US" dirty="0"/>
              <a:t>Access to OCM and DDR only</a:t>
            </a:r>
          </a:p>
          <a:p>
            <a:pPr lvl="1"/>
            <a:r>
              <a:rPr lang="en-US" dirty="0"/>
              <a:t>Conversion to processing system clock domain</a:t>
            </a:r>
          </a:p>
          <a:p>
            <a:pPr lvl="1"/>
            <a:r>
              <a:rPr lang="en-US" dirty="0"/>
              <a:t>AXI FIFO Interface (AFI) are FIFOs (1KB) to smooth </a:t>
            </a:r>
            <a:r>
              <a:rPr lang="en-US" dirty="0" smtClean="0"/>
              <a:t/>
            </a:r>
            <a:br>
              <a:rPr lang="en-US" dirty="0" smtClean="0"/>
            </a:br>
            <a:r>
              <a:rPr lang="en-US" dirty="0" smtClean="0"/>
              <a:t>large </a:t>
            </a:r>
            <a:r>
              <a:rPr lang="en-US" dirty="0"/>
              <a:t>data transfers</a:t>
            </a:r>
          </a:p>
          <a:p>
            <a:r>
              <a:rPr lang="en-US" dirty="0"/>
              <a:t>AXI general-purpose ports (GP0-GP1)</a:t>
            </a:r>
          </a:p>
          <a:p>
            <a:pPr lvl="1"/>
            <a:r>
              <a:rPr lang="en-US" dirty="0"/>
              <a:t>Two masters from PS to PL</a:t>
            </a:r>
          </a:p>
          <a:p>
            <a:pPr lvl="1"/>
            <a:r>
              <a:rPr lang="en-US" dirty="0"/>
              <a:t>Two slaves from PL to PS</a:t>
            </a:r>
          </a:p>
          <a:p>
            <a:pPr lvl="1"/>
            <a:r>
              <a:rPr lang="en-US" dirty="0"/>
              <a:t>32-bit data width</a:t>
            </a:r>
          </a:p>
          <a:p>
            <a:pPr lvl="1"/>
            <a:r>
              <a:rPr lang="en-US" dirty="0"/>
              <a:t>Conversation and sync to processing system </a:t>
            </a:r>
            <a:r>
              <a:rPr lang="en-US" dirty="0" smtClean="0"/>
              <a:t/>
            </a:r>
            <a:br>
              <a:rPr lang="en-US" dirty="0" smtClean="0"/>
            </a:br>
            <a:r>
              <a:rPr lang="en-US" dirty="0" smtClean="0"/>
              <a:t>clock </a:t>
            </a:r>
            <a:r>
              <a:rPr lang="en-US" dirty="0"/>
              <a:t>domain</a:t>
            </a:r>
          </a:p>
        </p:txBody>
      </p:sp>
      <p:sp>
        <p:nvSpPr>
          <p:cNvPr id="4" name="Title 3"/>
          <p:cNvSpPr>
            <a:spLocks noGrp="1"/>
          </p:cNvSpPr>
          <p:nvPr>
            <p:ph type="title"/>
          </p:nvPr>
        </p:nvSpPr>
        <p:spPr/>
        <p:txBody>
          <a:bodyPr/>
          <a:lstStyle/>
          <a:p>
            <a:r>
              <a:rPr lang="en-US" dirty="0" smtClean="0"/>
              <a:t>PS-PL Interfaces</a:t>
            </a:r>
            <a:endParaRPr lang="en-US" dirty="0"/>
          </a:p>
        </p:txBody>
      </p:sp>
      <p:pic>
        <p:nvPicPr>
          <p:cNvPr id="5122" name="Picture 2"/>
          <p:cNvPicPr>
            <a:picLocks noChangeAspect="1" noChangeArrowheads="1"/>
          </p:cNvPicPr>
          <p:nvPr/>
        </p:nvPicPr>
        <p:blipFill>
          <a:blip r:embed="rId2"/>
          <a:srcRect/>
          <a:stretch>
            <a:fillRect/>
          </a:stretch>
        </p:blipFill>
        <p:spPr bwMode="auto">
          <a:xfrm>
            <a:off x="6546459" y="1359463"/>
            <a:ext cx="5065612" cy="5025393"/>
          </a:xfrm>
          <a:prstGeom prst="rect">
            <a:avLst/>
          </a:prstGeom>
          <a:noFill/>
          <a:ln w="9525">
            <a:noFill/>
            <a:miter lim="800000"/>
            <a:headEnd/>
            <a:tailEnd/>
          </a:ln>
        </p:spPr>
      </p:pic>
      <p:sp>
        <p:nvSpPr>
          <p:cNvPr id="8" name="Slide Number Placeholder 7"/>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23</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One 64-bit accelerator coherence port (ACP) AXI slave interface to CPU memory</a:t>
            </a:r>
          </a:p>
          <a:p>
            <a:r>
              <a:rPr lang="en-US" dirty="0"/>
              <a:t>DMA, interrupts, events signals</a:t>
            </a:r>
          </a:p>
          <a:p>
            <a:pPr lvl="1"/>
            <a:r>
              <a:rPr lang="en-US" dirty="0"/>
              <a:t>Processor event bus for signaling event information to the CPU</a:t>
            </a:r>
          </a:p>
          <a:p>
            <a:pPr lvl="1"/>
            <a:r>
              <a:rPr lang="en-US" dirty="0"/>
              <a:t>PL peripheral IP interrupts to the PS general interrupt controller (GIC)</a:t>
            </a:r>
          </a:p>
          <a:p>
            <a:pPr lvl="1"/>
            <a:r>
              <a:rPr lang="en-US" dirty="0"/>
              <a:t>Four DMA channel RDY/ACK signals</a:t>
            </a:r>
          </a:p>
          <a:p>
            <a:r>
              <a:rPr lang="en-US" dirty="0"/>
              <a:t>Extended multiplexed I/O (EMIO) allows PS peripheral ports access to PL logic and device I/O pins</a:t>
            </a:r>
          </a:p>
          <a:p>
            <a:r>
              <a:rPr lang="en-US" dirty="0"/>
              <a:t>Clock and resets</a:t>
            </a:r>
          </a:p>
          <a:p>
            <a:pPr lvl="1"/>
            <a:r>
              <a:rPr lang="en-US" dirty="0"/>
              <a:t>Four PS clock outputs to the PL with enable control</a:t>
            </a:r>
          </a:p>
          <a:p>
            <a:pPr lvl="1"/>
            <a:r>
              <a:rPr lang="en-US" dirty="0"/>
              <a:t>Four PS reset outputs to the PL</a:t>
            </a:r>
          </a:p>
          <a:p>
            <a:r>
              <a:rPr lang="en-US" dirty="0"/>
              <a:t>Configuration and miscellaneous</a:t>
            </a:r>
          </a:p>
          <a:p>
            <a:endParaRPr lang="en-US" dirty="0"/>
          </a:p>
        </p:txBody>
      </p:sp>
      <p:sp>
        <p:nvSpPr>
          <p:cNvPr id="4" name="Title 3"/>
          <p:cNvSpPr>
            <a:spLocks noGrp="1"/>
          </p:cNvSpPr>
          <p:nvPr>
            <p:ph type="title"/>
          </p:nvPr>
        </p:nvSpPr>
        <p:spPr/>
        <p:txBody>
          <a:bodyPr/>
          <a:lstStyle/>
          <a:p>
            <a:r>
              <a:rPr lang="en-US" dirty="0" smtClean="0"/>
              <a:t>PS-PL Interfaces</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24</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err="1" smtClean="0">
                <a:solidFill>
                  <a:schemeClr val="bg2"/>
                </a:solidFill>
                <a:cs typeface="Arial" pitchFamily="34" charset="0"/>
              </a:rPr>
              <a:t>Zynq</a:t>
            </a:r>
            <a:r>
              <a:rPr lang="en-US" altLang="zh-CN" dirty="0" smtClean="0">
                <a:solidFill>
                  <a:schemeClr val="bg2"/>
                </a:solidFill>
                <a:cs typeface="Arial" pitchFamily="34" charset="0"/>
              </a:rPr>
              <a:t> All Programmable </a:t>
            </a:r>
            <a:r>
              <a:rPr lang="en-US" altLang="zh-CN" dirty="0" err="1" smtClean="0">
                <a:solidFill>
                  <a:schemeClr val="bg2"/>
                </a:solidFill>
                <a:cs typeface="Arial" pitchFamily="34" charset="0"/>
              </a:rPr>
              <a:t>SoC</a:t>
            </a:r>
            <a:r>
              <a:rPr lang="en-US" altLang="zh-CN" dirty="0" smtClean="0">
                <a:solidFill>
                  <a:schemeClr val="bg2"/>
                </a:solidFill>
                <a:cs typeface="Arial" pitchFamily="34" charset="0"/>
              </a:rPr>
              <a:t> (AP </a:t>
            </a:r>
            <a:r>
              <a:rPr lang="en-US" altLang="zh-CN" dirty="0" err="1" smtClean="0">
                <a:solidFill>
                  <a:schemeClr val="bg2"/>
                </a:solidFill>
                <a:cs typeface="Arial" pitchFamily="34" charset="0"/>
              </a:rPr>
              <a:t>SoC</a:t>
            </a:r>
            <a:r>
              <a:rPr lang="en-US" altLang="zh-CN" dirty="0" smtClean="0">
                <a:solidFill>
                  <a:schemeClr val="bg2"/>
                </a:solidFill>
                <a:cs typeface="Arial" pitchFamily="34" charset="0"/>
              </a:rPr>
              <a:t>)</a:t>
            </a:r>
          </a:p>
          <a:p>
            <a:pPr>
              <a:lnSpc>
                <a:spcPts val="2200"/>
              </a:lnSpc>
              <a:tabLst>
                <a:tab pos="228600" algn="l"/>
              </a:tabLst>
            </a:pPr>
            <a:r>
              <a:rPr lang="en-US" altLang="zh-CN" dirty="0" err="1" smtClean="0">
                <a:solidFill>
                  <a:srgbClr val="EE3424"/>
                </a:solidFill>
                <a:cs typeface="Arial" pitchFamily="34" charset="0"/>
              </a:rPr>
              <a:t>Zynq</a:t>
            </a:r>
            <a:r>
              <a:rPr lang="en-US" altLang="zh-CN" dirty="0" smtClean="0">
                <a:solidFill>
                  <a:srgbClr val="EE3424"/>
                </a:solidFill>
                <a:cs typeface="Arial" pitchFamily="34" charset="0"/>
              </a:rPr>
              <a:t> AP </a:t>
            </a:r>
            <a:r>
              <a:rPr lang="en-US" altLang="zh-CN" dirty="0" err="1" smtClean="0">
                <a:solidFill>
                  <a:srgbClr val="EE3424"/>
                </a:solidFill>
                <a:cs typeface="Arial" pitchFamily="34" charset="0"/>
              </a:rPr>
              <a:t>SoC</a:t>
            </a:r>
            <a:r>
              <a:rPr lang="en-US" altLang="zh-CN" dirty="0" smtClean="0">
                <a:solidFill>
                  <a:srgbClr val="EE3424"/>
                </a:solidFill>
                <a:cs typeface="Arial" pitchFamily="34" charset="0"/>
              </a:rPr>
              <a:t> Processing System (PS)</a:t>
            </a:r>
          </a:p>
          <a:p>
            <a:pPr>
              <a:lnSpc>
                <a:spcPts val="2200"/>
              </a:lnSpc>
              <a:tabLst>
                <a:tab pos="228600" algn="l"/>
              </a:tabLst>
            </a:pPr>
            <a:r>
              <a:rPr lang="en-US" altLang="zh-CN" dirty="0" smtClean="0">
                <a:solidFill>
                  <a:srgbClr val="EE3424"/>
                </a:solidFill>
                <a:cs typeface="Arial" pitchFamily="34" charset="0"/>
              </a:rPr>
              <a:t>Processor Peripherals</a:t>
            </a:r>
          </a:p>
          <a:p>
            <a:pPr>
              <a:lnSpc>
                <a:spcPts val="2200"/>
              </a:lnSpc>
              <a:tabLst>
                <a:tab pos="228600" algn="l"/>
              </a:tabLst>
            </a:pPr>
            <a:r>
              <a:rPr lang="en-US" altLang="zh-CN" i="1" dirty="0" smtClean="0">
                <a:solidFill>
                  <a:schemeClr val="tx1"/>
                </a:solidFill>
                <a:cs typeface="Arial" pitchFamily="34" charset="0"/>
              </a:rPr>
              <a:t>Clock, Reset, and Debug Features</a:t>
            </a:r>
          </a:p>
          <a:p>
            <a:pPr>
              <a:lnSpc>
                <a:spcPts val="2200"/>
              </a:lnSpc>
              <a:tabLst>
                <a:tab pos="228600" algn="l"/>
              </a:tabLst>
            </a:pPr>
            <a:r>
              <a:rPr lang="en-US" altLang="zh-CN" dirty="0">
                <a:solidFill>
                  <a:srgbClr val="EE3424"/>
                </a:solidFill>
                <a:cs typeface="Arial" pitchFamily="34" charset="0"/>
              </a:rPr>
              <a:t>AXI Interfaces </a:t>
            </a:r>
            <a:endParaRPr lang="en-US" altLang="zh-CN" dirty="0" smtClean="0">
              <a:solidFill>
                <a:srgbClr val="EE3424"/>
              </a:solidFill>
              <a:cs typeface="Arial" pitchFamily="34" charset="0"/>
            </a:endParaRP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25</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PS clocks</a:t>
            </a:r>
          </a:p>
          <a:p>
            <a:pPr lvl="1"/>
            <a:r>
              <a:rPr lang="en-US" dirty="0"/>
              <a:t>PS clock source from external package pin</a:t>
            </a:r>
          </a:p>
          <a:p>
            <a:pPr lvl="1"/>
            <a:r>
              <a:rPr lang="en-US" dirty="0"/>
              <a:t>PS has three PLLs for clock generation</a:t>
            </a:r>
          </a:p>
          <a:p>
            <a:pPr lvl="1"/>
            <a:r>
              <a:rPr lang="en-US" dirty="0"/>
              <a:t>PS has four clock ports to PL</a:t>
            </a:r>
          </a:p>
          <a:p>
            <a:r>
              <a:rPr lang="en-US" dirty="0"/>
              <a:t>The PL has 7 series clocking resources</a:t>
            </a:r>
          </a:p>
          <a:p>
            <a:pPr lvl="1"/>
            <a:r>
              <a:rPr lang="en-US" dirty="0"/>
              <a:t>PL has a different clock source domain compared to the PS</a:t>
            </a:r>
          </a:p>
          <a:p>
            <a:pPr lvl="1"/>
            <a:r>
              <a:rPr lang="en-US" dirty="0"/>
              <a:t>The clock to PL can be sourced from external clock capable pins</a:t>
            </a:r>
          </a:p>
          <a:p>
            <a:pPr lvl="1"/>
            <a:r>
              <a:rPr lang="en-US" dirty="0"/>
              <a:t>Can use one of the four PS clocks as source</a:t>
            </a:r>
          </a:p>
          <a:p>
            <a:r>
              <a:rPr lang="en-US" dirty="0"/>
              <a:t>Synchronizing the clock between PL and PS is taken care of by the architecture of the PS</a:t>
            </a:r>
          </a:p>
          <a:p>
            <a:r>
              <a:rPr lang="en-US" dirty="0"/>
              <a:t>PL cannot supply clock source to PS</a:t>
            </a:r>
          </a:p>
        </p:txBody>
      </p:sp>
      <p:sp>
        <p:nvSpPr>
          <p:cNvPr id="4" name="Title 3"/>
          <p:cNvSpPr>
            <a:spLocks noGrp="1"/>
          </p:cNvSpPr>
          <p:nvPr>
            <p:ph type="title"/>
          </p:nvPr>
        </p:nvSpPr>
        <p:spPr/>
        <p:txBody>
          <a:bodyPr/>
          <a:lstStyle/>
          <a:p>
            <a:r>
              <a:rPr lang="en-US" dirty="0" smtClean="0"/>
              <a:t>PL Clocking Sources</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26</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Clocking the PL</a:t>
            </a:r>
            <a:endParaRPr lang="en-US" dirty="0"/>
          </a:p>
        </p:txBody>
      </p:sp>
      <p:pic>
        <p:nvPicPr>
          <p:cNvPr id="6146" name="Picture 2"/>
          <p:cNvPicPr>
            <a:picLocks noChangeAspect="1" noChangeArrowheads="1"/>
          </p:cNvPicPr>
          <p:nvPr/>
        </p:nvPicPr>
        <p:blipFill>
          <a:blip r:embed="rId2"/>
          <a:srcRect/>
          <a:stretch>
            <a:fillRect/>
          </a:stretch>
        </p:blipFill>
        <p:spPr bwMode="auto">
          <a:xfrm>
            <a:off x="631179" y="1715511"/>
            <a:ext cx="10898876" cy="4369699"/>
          </a:xfrm>
          <a:prstGeom prst="rect">
            <a:avLst/>
          </a:prstGeom>
          <a:noFill/>
          <a:ln w="9525">
            <a:noFill/>
            <a:miter lim="800000"/>
            <a:headEnd/>
            <a:tailEnd/>
          </a:ln>
        </p:spPr>
      </p:pic>
      <p:sp>
        <p:nvSpPr>
          <p:cNvPr id="8" name="Slide Number Placeholder 7"/>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27</a:t>
            </a:fld>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Clock Generation (Using </a:t>
            </a:r>
            <a:r>
              <a:rPr lang="en-US" dirty="0" err="1" smtClean="0"/>
              <a:t>Zynq</a:t>
            </a:r>
            <a:r>
              <a:rPr lang="en-US" dirty="0" smtClean="0"/>
              <a:t> </a:t>
            </a:r>
            <a:r>
              <a:rPr lang="en-US" dirty="0"/>
              <a:t>Tab)</a:t>
            </a:r>
          </a:p>
        </p:txBody>
      </p:sp>
      <p:sp>
        <p:nvSpPr>
          <p:cNvPr id="6" name="Content Placeholder 5"/>
          <p:cNvSpPr>
            <a:spLocks noGrp="1"/>
          </p:cNvSpPr>
          <p:nvPr>
            <p:ph sz="half" idx="1"/>
          </p:nvPr>
        </p:nvSpPr>
        <p:spPr>
          <a:xfrm>
            <a:off x="609439" y="1511301"/>
            <a:ext cx="4911685" cy="4525963"/>
          </a:xfrm>
        </p:spPr>
        <p:txBody>
          <a:bodyPr/>
          <a:lstStyle/>
          <a:p>
            <a:r>
              <a:rPr lang="en-US" dirty="0"/>
              <a:t>The </a:t>
            </a:r>
            <a:r>
              <a:rPr lang="en-US" dirty="0" smtClean="0"/>
              <a:t>Clock </a:t>
            </a:r>
            <a:r>
              <a:rPr lang="en-US" dirty="0"/>
              <a:t>Generator allows </a:t>
            </a:r>
            <a:r>
              <a:rPr lang="en-US" dirty="0" smtClean="0"/>
              <a:t>configuration </a:t>
            </a:r>
            <a:r>
              <a:rPr lang="en-US" dirty="0"/>
              <a:t>of PLL components for both the PS and PL </a:t>
            </a:r>
            <a:endParaRPr lang="en-US" dirty="0" smtClean="0"/>
          </a:p>
          <a:p>
            <a:pPr lvl="1"/>
            <a:r>
              <a:rPr lang="en-US" dirty="0" smtClean="0"/>
              <a:t>One </a:t>
            </a:r>
            <a:r>
              <a:rPr lang="en-US" dirty="0"/>
              <a:t>input reference clock</a:t>
            </a:r>
          </a:p>
          <a:p>
            <a:r>
              <a:rPr lang="en-US" dirty="0"/>
              <a:t>Access </a:t>
            </a:r>
            <a:r>
              <a:rPr lang="en-US" dirty="0" smtClean="0"/>
              <a:t>GUI </a:t>
            </a:r>
            <a:r>
              <a:rPr lang="en-US" dirty="0"/>
              <a:t>by clicking the Clock </a:t>
            </a:r>
            <a:r>
              <a:rPr lang="en-US" dirty="0" smtClean="0"/>
              <a:t>Generation Block, or select from Navigator</a:t>
            </a:r>
            <a:endParaRPr lang="en-US" dirty="0"/>
          </a:p>
          <a:p>
            <a:r>
              <a:rPr lang="en-US" dirty="0"/>
              <a:t>Configure the PS Peripheral Clock in the Zynq tab</a:t>
            </a:r>
          </a:p>
          <a:p>
            <a:pPr lvl="1"/>
            <a:r>
              <a:rPr lang="en-US" dirty="0"/>
              <a:t>PS uses a dedicated PLL clock</a:t>
            </a:r>
          </a:p>
          <a:p>
            <a:pPr lvl="1"/>
            <a:r>
              <a:rPr lang="en-US" dirty="0"/>
              <a:t>PS I/O peripherals use the I/O PLL clock and ARM PLL</a:t>
            </a:r>
          </a:p>
          <a:p>
            <a:r>
              <a:rPr lang="en-US" dirty="0"/>
              <a:t>Clock to PL is disabled if PS clocking is present</a:t>
            </a:r>
          </a:p>
        </p:txBody>
      </p:sp>
      <p:sp>
        <p:nvSpPr>
          <p:cNvPr id="7" name="Content Placeholder 6"/>
          <p:cNvSpPr>
            <a:spLocks noGrp="1"/>
          </p:cNvSpPr>
          <p:nvPr>
            <p:ph sz="half" idx="2"/>
          </p:nvPr>
        </p:nvSpPr>
        <p:spPr/>
        <p:txBody>
          <a:bodyPr/>
          <a:lstStyle/>
          <a:p>
            <a:endParaRPr lang="en-US" dirty="0"/>
          </a:p>
        </p:txBody>
      </p:sp>
      <p:sp>
        <p:nvSpPr>
          <p:cNvPr id="9" name="Slide Number Placeholder 8"/>
          <p:cNvSpPr>
            <a:spLocks noGrp="1"/>
          </p:cNvSpPr>
          <p:nvPr>
            <p:ph type="sldNum" sz="quarter" idx="10"/>
          </p:nvPr>
        </p:nvSpPr>
        <p:spPr/>
        <p:txBody>
          <a:bodyPr/>
          <a:lstStyle/>
          <a:p>
            <a:pPr>
              <a:defRPr/>
            </a:pPr>
            <a:r>
              <a:rPr lang="en-US" smtClean="0"/>
              <a:t>Zynq Architecture 12-</a:t>
            </a:r>
            <a:fld id="{99D29FBF-A473-46DA-BC14-675AC1C8F9A5}" type="slidenum">
              <a:rPr lang="en-US" smtClean="0"/>
              <a:pPr>
                <a:defRPr/>
              </a:pPr>
              <a:t>28</a:t>
            </a:fld>
            <a:endParaRPr lang="en-US" dirty="0"/>
          </a:p>
        </p:txBody>
      </p:sp>
      <p:sp>
        <p:nvSpPr>
          <p:cNvPr id="10" name="Footer Placeholder 9"/>
          <p:cNvSpPr>
            <a:spLocks noGrp="1"/>
          </p:cNvSpPr>
          <p:nvPr>
            <p:ph type="ftr" sz="quarter" idx="3"/>
          </p:nvPr>
        </p:nvSpPr>
        <p:spPr/>
        <p:txBody>
          <a:bodyPr/>
          <a:lstStyle/>
          <a:p>
            <a:r>
              <a:rPr lang="en-US" dirty="0" smtClean="0"/>
              <a:t>© Copyright 2014 Xilinx</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590" y="1331087"/>
            <a:ext cx="6377371" cy="5088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2545" y="1325881"/>
            <a:ext cx="3757135" cy="4268337"/>
          </a:xfrm>
        </p:spPr>
        <p:txBody>
          <a:bodyPr/>
          <a:lstStyle/>
          <a:p>
            <a:r>
              <a:rPr lang="en-US" dirty="0" smtClean="0"/>
              <a:t>Basic Clocking allows selection of desired frequency</a:t>
            </a:r>
          </a:p>
          <a:p>
            <a:pPr lvl="1"/>
            <a:r>
              <a:rPr lang="en-IE" dirty="0" smtClean="0"/>
              <a:t>Tools will auto calculate nearest achievable frequency</a:t>
            </a:r>
            <a:endParaRPr lang="en-US" dirty="0" smtClean="0"/>
          </a:p>
          <a:p>
            <a:endParaRPr lang="en-US" dirty="0"/>
          </a:p>
          <a:p>
            <a:r>
              <a:rPr lang="en-US" dirty="0" smtClean="0"/>
              <a:t>Advanced clocking allows access to clock multiply and divide values for various PLLs in the Zynq PS</a:t>
            </a:r>
          </a:p>
          <a:p>
            <a:r>
              <a:rPr lang="en-US" dirty="0" smtClean="0"/>
              <a:t>Provides more control for user</a:t>
            </a:r>
            <a:endParaRPr lang="en-US" dirty="0"/>
          </a:p>
        </p:txBody>
      </p:sp>
      <p:sp>
        <p:nvSpPr>
          <p:cNvPr id="4" name="Title 3"/>
          <p:cNvSpPr>
            <a:spLocks noGrp="1"/>
          </p:cNvSpPr>
          <p:nvPr>
            <p:ph type="title"/>
          </p:nvPr>
        </p:nvSpPr>
        <p:spPr/>
        <p:txBody>
          <a:bodyPr/>
          <a:lstStyle/>
          <a:p>
            <a:r>
              <a:rPr lang="en-US" dirty="0"/>
              <a:t>IP Integrator – Advanced </a:t>
            </a:r>
            <a:r>
              <a:rPr lang="en-US" dirty="0" smtClean="0"/>
              <a:t>Clocking in Zynq</a:t>
            </a:r>
            <a:endParaRPr lang="en-US" dirty="0"/>
          </a:p>
        </p:txBody>
      </p:sp>
      <p:grpSp>
        <p:nvGrpSpPr>
          <p:cNvPr id="5" name="Group 4"/>
          <p:cNvGrpSpPr/>
          <p:nvPr/>
        </p:nvGrpSpPr>
        <p:grpSpPr>
          <a:xfrm>
            <a:off x="4169679" y="1357700"/>
            <a:ext cx="7849302" cy="4596978"/>
            <a:chOff x="3128074" y="1176725"/>
            <a:chExt cx="5888510" cy="4596978"/>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074" y="1176725"/>
              <a:ext cx="5888510" cy="4596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461462" y="2568633"/>
              <a:ext cx="1546168" cy="3084022"/>
            </a:xfrm>
            <a:prstGeom prst="roundRect">
              <a:avLst/>
            </a:prstGeom>
            <a:solidFill>
              <a:schemeClr val="bg2">
                <a:lumMod val="40000"/>
                <a:lumOff val="60000"/>
                <a:alpha val="19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Rounded Rectangle 7"/>
            <p:cNvSpPr/>
            <p:nvPr/>
          </p:nvSpPr>
          <p:spPr bwMode="auto">
            <a:xfrm>
              <a:off x="3244733" y="1933203"/>
              <a:ext cx="2158539" cy="469175"/>
            </a:xfrm>
            <a:prstGeom prst="roundRect">
              <a:avLst/>
            </a:prstGeom>
            <a:solidFill>
              <a:schemeClr val="bg2">
                <a:lumMod val="40000"/>
                <a:lumOff val="60000"/>
                <a:alpha val="19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sp>
        <p:nvSpPr>
          <p:cNvPr id="9" name="Slide Number Placeholder 2"/>
          <p:cNvSpPr>
            <a:spLocks noGrp="1"/>
          </p:cNvSpPr>
          <p:nvPr>
            <p:ph type="sldNum" sz="quarter" idx="10"/>
          </p:nvPr>
        </p:nvSpPr>
        <p:spPr>
          <a:xfrm>
            <a:off x="609441" y="6577014"/>
            <a:ext cx="1117309" cy="244475"/>
          </a:xfrm>
        </p:spPr>
        <p:txBody>
          <a:bodyPr/>
          <a:lstStyle/>
          <a:p>
            <a:r>
              <a:rPr lang="en-US" dirty="0" smtClean="0"/>
              <a:t>Page </a:t>
            </a:r>
            <a:fld id="{23BBE684-8B3E-41AB-A847-409435D240B2}" type="slidenum">
              <a:rPr lang="en-US" smtClean="0"/>
              <a:pPr/>
              <a:t>29</a:t>
            </a:fld>
            <a:endParaRPr lang="en-US" dirty="0"/>
          </a:p>
        </p:txBody>
      </p:sp>
    </p:spTree>
    <p:extLst>
      <p:ext uri="{BB962C8B-B14F-4D97-AF65-F5344CB8AC3E}">
        <p14:creationId xmlns:p14="http://schemas.microsoft.com/office/powerpoint/2010/main" val="407037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err="1" smtClean="0">
                <a:solidFill>
                  <a:schemeClr val="tx1"/>
                </a:solidFill>
                <a:cs typeface="Arial" pitchFamily="34" charset="0"/>
              </a:rPr>
              <a:t>Zynq</a:t>
            </a:r>
            <a:r>
              <a:rPr lang="en-US" altLang="zh-CN" i="1" dirty="0" smtClean="0">
                <a:solidFill>
                  <a:schemeClr val="tx1"/>
                </a:solidFill>
                <a:cs typeface="Arial" pitchFamily="34" charset="0"/>
              </a:rPr>
              <a:t> All Programmable </a:t>
            </a:r>
            <a:r>
              <a:rPr lang="en-US" altLang="zh-CN" i="1" dirty="0" err="1" smtClean="0">
                <a:solidFill>
                  <a:schemeClr val="tx1"/>
                </a:solidFill>
                <a:cs typeface="Arial" pitchFamily="34" charset="0"/>
              </a:rPr>
              <a:t>SoC</a:t>
            </a:r>
            <a:r>
              <a:rPr lang="en-US" altLang="zh-CN" i="1" dirty="0" smtClean="0">
                <a:solidFill>
                  <a:schemeClr val="tx1"/>
                </a:solidFill>
                <a:cs typeface="Arial" pitchFamily="34" charset="0"/>
              </a:rPr>
              <a:t> (AP </a:t>
            </a:r>
            <a:r>
              <a:rPr lang="en-US" altLang="zh-CN" i="1" dirty="0" err="1" smtClean="0">
                <a:solidFill>
                  <a:schemeClr val="tx1"/>
                </a:solidFill>
                <a:cs typeface="Arial" pitchFamily="34" charset="0"/>
              </a:rPr>
              <a:t>SoC</a:t>
            </a:r>
            <a:r>
              <a:rPr lang="en-US" altLang="zh-CN" i="1" dirty="0" smtClean="0">
                <a:solidFill>
                  <a:schemeClr val="tx1"/>
                </a:solidFill>
                <a:cs typeface="Arial" pitchFamily="34" charset="0"/>
              </a:rPr>
              <a:t>)</a:t>
            </a:r>
          </a:p>
          <a:p>
            <a:pPr>
              <a:lnSpc>
                <a:spcPts val="2200"/>
              </a:lnSpc>
              <a:tabLst>
                <a:tab pos="228600" algn="l"/>
              </a:tabLst>
            </a:pPr>
            <a:r>
              <a:rPr lang="en-US" altLang="zh-CN" dirty="0" err="1" smtClean="0">
                <a:solidFill>
                  <a:srgbClr val="EE3424"/>
                </a:solidFill>
                <a:cs typeface="Arial" pitchFamily="34" charset="0"/>
              </a:rPr>
              <a:t>Zynq</a:t>
            </a:r>
            <a:r>
              <a:rPr lang="en-US" altLang="zh-CN" dirty="0" smtClean="0">
                <a:solidFill>
                  <a:srgbClr val="EE3424"/>
                </a:solidFill>
                <a:cs typeface="Arial" pitchFamily="34" charset="0"/>
              </a:rPr>
              <a:t> AP </a:t>
            </a:r>
            <a:r>
              <a:rPr lang="en-US" altLang="zh-CN" dirty="0" err="1" smtClean="0">
                <a:solidFill>
                  <a:srgbClr val="EE3424"/>
                </a:solidFill>
                <a:cs typeface="Arial" pitchFamily="34" charset="0"/>
              </a:rPr>
              <a:t>SoC</a:t>
            </a:r>
            <a:r>
              <a:rPr lang="en-US" altLang="zh-CN" dirty="0" smtClean="0">
                <a:solidFill>
                  <a:srgbClr val="EE3424"/>
                </a:solidFill>
                <a:cs typeface="Arial" pitchFamily="34" charset="0"/>
              </a:rPr>
              <a:t> Processing System (PS)</a:t>
            </a:r>
          </a:p>
          <a:p>
            <a:pPr>
              <a:lnSpc>
                <a:spcPts val="2200"/>
              </a:lnSpc>
              <a:tabLst>
                <a:tab pos="228600" algn="l"/>
              </a:tabLst>
            </a:pPr>
            <a:r>
              <a:rPr lang="en-US" altLang="zh-CN" dirty="0" smtClean="0">
                <a:solidFill>
                  <a:srgbClr val="EE3424"/>
                </a:solidFill>
                <a:cs typeface="Arial" pitchFamily="34" charset="0"/>
              </a:rPr>
              <a:t>Processor Peripherals</a:t>
            </a:r>
          </a:p>
          <a:p>
            <a:pPr>
              <a:lnSpc>
                <a:spcPts val="2200"/>
              </a:lnSpc>
              <a:tabLst>
                <a:tab pos="228600" algn="l"/>
              </a:tabLst>
            </a:pPr>
            <a:r>
              <a:rPr lang="en-US" altLang="zh-CN" dirty="0" smtClean="0">
                <a:solidFill>
                  <a:srgbClr val="EE3424"/>
                </a:solidFill>
                <a:cs typeface="Arial" pitchFamily="34" charset="0"/>
              </a:rPr>
              <a:t>Clock, Reset, and Debug Features</a:t>
            </a:r>
          </a:p>
          <a:p>
            <a:pPr>
              <a:lnSpc>
                <a:spcPts val="2200"/>
              </a:lnSpc>
              <a:tabLst>
                <a:tab pos="228600" algn="l"/>
              </a:tabLst>
            </a:pPr>
            <a:r>
              <a:rPr lang="en-US" altLang="zh-CN" dirty="0" smtClean="0">
                <a:solidFill>
                  <a:srgbClr val="EE3424"/>
                </a:solidFill>
                <a:cs typeface="Arial" pitchFamily="34" charset="0"/>
              </a:rPr>
              <a:t>AXI Interfaces</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3</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Internal resets </a:t>
            </a:r>
          </a:p>
          <a:p>
            <a:pPr lvl="1"/>
            <a:r>
              <a:rPr lang="en-US" dirty="0"/>
              <a:t>Power-on reset (POR)</a:t>
            </a:r>
          </a:p>
          <a:p>
            <a:pPr lvl="1"/>
            <a:r>
              <a:rPr lang="en-US" dirty="0"/>
              <a:t>Watchdog resets from the three watchdog timers</a:t>
            </a:r>
          </a:p>
          <a:p>
            <a:pPr lvl="1"/>
            <a:r>
              <a:rPr lang="en-US" dirty="0"/>
              <a:t>Secure violation reset</a:t>
            </a:r>
          </a:p>
          <a:p>
            <a:r>
              <a:rPr lang="en-US" dirty="0"/>
              <a:t>PS resets</a:t>
            </a:r>
          </a:p>
          <a:p>
            <a:pPr lvl="1"/>
            <a:r>
              <a:rPr lang="en-US" dirty="0"/>
              <a:t>External reset: PS_SRST_B </a:t>
            </a:r>
          </a:p>
          <a:p>
            <a:pPr lvl="1"/>
            <a:r>
              <a:rPr lang="en-US" dirty="0"/>
              <a:t>Warm reset: SRSTB</a:t>
            </a:r>
          </a:p>
          <a:p>
            <a:r>
              <a:rPr lang="en-US" dirty="0"/>
              <a:t>PL resets</a:t>
            </a:r>
          </a:p>
          <a:p>
            <a:pPr lvl="1"/>
            <a:r>
              <a:rPr lang="en-US" dirty="0"/>
              <a:t>Four reset outputs from PS to PL</a:t>
            </a:r>
          </a:p>
          <a:p>
            <a:pPr lvl="1"/>
            <a:r>
              <a:rPr lang="en-US" dirty="0" smtClean="0"/>
              <a:t>FCLK_RESET[3:0]</a:t>
            </a:r>
            <a:endParaRPr lang="en-US" dirty="0"/>
          </a:p>
        </p:txBody>
      </p:sp>
      <p:sp>
        <p:nvSpPr>
          <p:cNvPr id="4" name="Title 3"/>
          <p:cNvSpPr>
            <a:spLocks noGrp="1"/>
          </p:cNvSpPr>
          <p:nvPr>
            <p:ph type="title"/>
          </p:nvPr>
        </p:nvSpPr>
        <p:spPr/>
        <p:txBody>
          <a:bodyPr/>
          <a:lstStyle/>
          <a:p>
            <a:r>
              <a:rPr lang="en-US" dirty="0" err="1" smtClean="0"/>
              <a:t>Zynq</a:t>
            </a:r>
            <a:r>
              <a:rPr lang="en-US" dirty="0" smtClean="0"/>
              <a:t> Resets</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30</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err="1" smtClean="0">
                <a:solidFill>
                  <a:schemeClr val="bg2"/>
                </a:solidFill>
                <a:cs typeface="Arial" pitchFamily="34" charset="0"/>
              </a:rPr>
              <a:t>Zynq</a:t>
            </a:r>
            <a:r>
              <a:rPr lang="en-US" altLang="zh-CN" dirty="0" smtClean="0">
                <a:solidFill>
                  <a:schemeClr val="bg2"/>
                </a:solidFill>
                <a:cs typeface="Arial" pitchFamily="34" charset="0"/>
              </a:rPr>
              <a:t> All Programmable </a:t>
            </a:r>
            <a:r>
              <a:rPr lang="en-US" altLang="zh-CN" dirty="0" err="1" smtClean="0">
                <a:solidFill>
                  <a:schemeClr val="bg2"/>
                </a:solidFill>
                <a:cs typeface="Arial" pitchFamily="34" charset="0"/>
              </a:rPr>
              <a:t>SoC</a:t>
            </a:r>
            <a:r>
              <a:rPr lang="en-US" altLang="zh-CN" dirty="0" smtClean="0">
                <a:solidFill>
                  <a:schemeClr val="bg2"/>
                </a:solidFill>
                <a:cs typeface="Arial" pitchFamily="34" charset="0"/>
              </a:rPr>
              <a:t> (AP </a:t>
            </a:r>
            <a:r>
              <a:rPr lang="en-US" altLang="zh-CN" dirty="0" err="1" smtClean="0">
                <a:solidFill>
                  <a:schemeClr val="bg2"/>
                </a:solidFill>
                <a:cs typeface="Arial" pitchFamily="34" charset="0"/>
              </a:rPr>
              <a:t>SoC</a:t>
            </a:r>
            <a:r>
              <a:rPr lang="en-US" altLang="zh-CN" dirty="0" smtClean="0">
                <a:solidFill>
                  <a:schemeClr val="bg2"/>
                </a:solidFill>
                <a:cs typeface="Arial" pitchFamily="34" charset="0"/>
              </a:rPr>
              <a:t>)</a:t>
            </a:r>
          </a:p>
          <a:p>
            <a:pPr>
              <a:lnSpc>
                <a:spcPts val="2200"/>
              </a:lnSpc>
              <a:tabLst>
                <a:tab pos="228600" algn="l"/>
              </a:tabLst>
            </a:pPr>
            <a:r>
              <a:rPr lang="en-US" altLang="zh-CN" dirty="0" err="1" smtClean="0">
                <a:solidFill>
                  <a:srgbClr val="EE3424"/>
                </a:solidFill>
                <a:cs typeface="Arial" pitchFamily="34" charset="0"/>
              </a:rPr>
              <a:t>Zynq</a:t>
            </a:r>
            <a:r>
              <a:rPr lang="en-US" altLang="zh-CN" dirty="0" smtClean="0">
                <a:solidFill>
                  <a:srgbClr val="EE3424"/>
                </a:solidFill>
                <a:cs typeface="Arial" pitchFamily="34" charset="0"/>
              </a:rPr>
              <a:t> AP </a:t>
            </a:r>
            <a:r>
              <a:rPr lang="en-US" altLang="zh-CN" dirty="0" err="1" smtClean="0">
                <a:solidFill>
                  <a:srgbClr val="EE3424"/>
                </a:solidFill>
                <a:cs typeface="Arial" pitchFamily="34" charset="0"/>
              </a:rPr>
              <a:t>SoC</a:t>
            </a:r>
            <a:r>
              <a:rPr lang="en-US" altLang="zh-CN" dirty="0" smtClean="0">
                <a:solidFill>
                  <a:srgbClr val="EE3424"/>
                </a:solidFill>
                <a:cs typeface="Arial" pitchFamily="34" charset="0"/>
              </a:rPr>
              <a:t> Processing System (PS)</a:t>
            </a:r>
          </a:p>
          <a:p>
            <a:pPr>
              <a:lnSpc>
                <a:spcPts val="2200"/>
              </a:lnSpc>
              <a:tabLst>
                <a:tab pos="228600" algn="l"/>
              </a:tabLst>
            </a:pPr>
            <a:r>
              <a:rPr lang="en-US" altLang="zh-CN" dirty="0" smtClean="0">
                <a:solidFill>
                  <a:srgbClr val="EE3424"/>
                </a:solidFill>
                <a:cs typeface="Arial" pitchFamily="34" charset="0"/>
              </a:rPr>
              <a:t>Processor Peripherals</a:t>
            </a:r>
          </a:p>
          <a:p>
            <a:pPr>
              <a:lnSpc>
                <a:spcPts val="2200"/>
              </a:lnSpc>
              <a:tabLst>
                <a:tab pos="228600" algn="l"/>
              </a:tabLst>
            </a:pPr>
            <a:r>
              <a:rPr lang="en-US" altLang="zh-CN" dirty="0" smtClean="0">
                <a:solidFill>
                  <a:srgbClr val="EE3424"/>
                </a:solidFill>
                <a:cs typeface="Arial" pitchFamily="34" charset="0"/>
              </a:rPr>
              <a:t>Clock, Reset, and Debug Features</a:t>
            </a:r>
          </a:p>
          <a:p>
            <a:pPr>
              <a:lnSpc>
                <a:spcPts val="2200"/>
              </a:lnSpc>
              <a:tabLst>
                <a:tab pos="228600" algn="l"/>
              </a:tabLst>
            </a:pPr>
            <a:r>
              <a:rPr lang="en-US" altLang="zh-CN" i="1" dirty="0">
                <a:solidFill>
                  <a:schemeClr val="tx1"/>
                </a:solidFill>
                <a:cs typeface="Arial" pitchFamily="34" charset="0"/>
              </a:rPr>
              <a:t>AXI Interfaces</a:t>
            </a:r>
            <a:endParaRPr lang="en-US" altLang="zh-CN" i="1" dirty="0" smtClean="0">
              <a:solidFill>
                <a:schemeClr val="tx1"/>
              </a:solidFill>
              <a:cs typeface="Arial" pitchFamily="34" charset="0"/>
            </a:endParaRPr>
          </a:p>
          <a:p>
            <a:pPr>
              <a:lnSpc>
                <a:spcPts val="2200"/>
              </a:lnSpc>
              <a:tabLst>
                <a:tab pos="228600" algn="l"/>
              </a:tabLst>
            </a:pPr>
            <a:r>
              <a:rPr lang="en-US" altLang="zh-CN" dirty="0" smtClean="0">
                <a:solidFill>
                  <a:srgbClr val="FF0000"/>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31</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smtClean="0"/>
              <a:t>AXI is Part of ARM’s AMBA</a:t>
            </a:r>
          </a:p>
        </p:txBody>
      </p:sp>
      <p:sp>
        <p:nvSpPr>
          <p:cNvPr id="10242" name="Rectangle 59"/>
          <p:cNvSpPr>
            <a:spLocks noChangeArrowheads="1"/>
          </p:cNvSpPr>
          <p:nvPr/>
        </p:nvSpPr>
        <p:spPr bwMode="auto">
          <a:xfrm>
            <a:off x="838225" y="2097610"/>
            <a:ext cx="10058934" cy="2313277"/>
          </a:xfrm>
          <a:prstGeom prst="rect">
            <a:avLst/>
          </a:prstGeom>
          <a:solidFill>
            <a:srgbClr val="DDDDDD"/>
          </a:solidFill>
          <a:ln w="28575">
            <a:solidFill>
              <a:schemeClr val="tx1"/>
            </a:solidFill>
            <a:miter lim="800000"/>
            <a:headEnd/>
            <a:tailEnd/>
          </a:ln>
        </p:spPr>
        <p:txBody>
          <a:bodyPr wrap="none" anchor="ctr"/>
          <a:lstStyle/>
          <a:p>
            <a:pPr algn="ctr"/>
            <a:endParaRPr lang="en-US"/>
          </a:p>
        </p:txBody>
      </p:sp>
      <p:graphicFrame>
        <p:nvGraphicFramePr>
          <p:cNvPr id="35" name="Diagram 34"/>
          <p:cNvGraphicFramePr/>
          <p:nvPr/>
        </p:nvGraphicFramePr>
        <p:xfrm>
          <a:off x="1101477" y="1755349"/>
          <a:ext cx="7998916" cy="290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a:blip r:embed="rId8" cstate="print"/>
          <a:srcRect/>
          <a:stretch>
            <a:fillRect/>
          </a:stretch>
        </p:blipFill>
        <p:spPr bwMode="auto">
          <a:xfrm>
            <a:off x="3816596" y="2215298"/>
            <a:ext cx="2564732" cy="812779"/>
          </a:xfrm>
          <a:prstGeom prst="rect">
            <a:avLst/>
          </a:prstGeom>
          <a:noFill/>
          <a:ln w="9525">
            <a:noFill/>
            <a:miter lim="800000"/>
            <a:headEnd/>
            <a:tailEnd/>
          </a:ln>
        </p:spPr>
      </p:pic>
      <p:sp>
        <p:nvSpPr>
          <p:cNvPr id="12" name="Right Arrow 11"/>
          <p:cNvSpPr/>
          <p:nvPr/>
        </p:nvSpPr>
        <p:spPr bwMode="auto">
          <a:xfrm>
            <a:off x="768948" y="4880250"/>
            <a:ext cx="10372022" cy="765681"/>
          </a:xfrm>
          <a:prstGeom prst="rightArrow">
            <a:avLst>
              <a:gd name="adj1" fmla="val 50000"/>
              <a:gd name="adj2" fmla="val 9900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50" b="1" u="none" strike="noStrike" cap="none" normalizeH="0" baseline="0" dirty="0" smtClean="0">
                <a:ln>
                  <a:noFill/>
                </a:ln>
                <a:solidFill>
                  <a:schemeClr val="bg1"/>
                </a:solidFill>
                <a:effectLst/>
                <a:latin typeface="Arial" pitchFamily="34" charset="0"/>
              </a:rPr>
              <a:t>Older </a:t>
            </a:r>
            <a:r>
              <a:rPr kumimoji="0" lang="en-US" sz="1800" b="1" i="1" u="none" strike="noStrike" cap="none" normalizeH="0" baseline="0" dirty="0" smtClean="0">
                <a:ln>
                  <a:noFill/>
                </a:ln>
                <a:solidFill>
                  <a:schemeClr val="bg1"/>
                </a:solidFill>
                <a:effectLst/>
                <a:latin typeface="Arial" pitchFamily="34" charset="0"/>
              </a:rPr>
              <a:t>                    Performance                  </a:t>
            </a:r>
            <a:r>
              <a:rPr kumimoji="0" lang="en-US" sz="1100" b="1" u="none" strike="noStrike" cap="none" normalizeH="0" baseline="0" dirty="0" smtClean="0">
                <a:ln>
                  <a:noFill/>
                </a:ln>
                <a:solidFill>
                  <a:schemeClr val="bg1"/>
                </a:solidFill>
                <a:effectLst/>
                <a:latin typeface="Arial" pitchFamily="34" charset="0"/>
              </a:rPr>
              <a:t>Newer</a:t>
            </a:r>
            <a:endParaRPr kumimoji="0" lang="en-US" sz="1800" b="1" u="none" strike="noStrike" cap="none" normalizeH="0" baseline="0" dirty="0" smtClean="0">
              <a:ln>
                <a:noFill/>
              </a:ln>
              <a:solidFill>
                <a:schemeClr val="bg1"/>
              </a:solidFill>
              <a:effectLst/>
              <a:latin typeface="Arial" pitchFamily="34" charset="0"/>
            </a:endParaRPr>
          </a:p>
        </p:txBody>
      </p:sp>
      <p:sp>
        <p:nvSpPr>
          <p:cNvPr id="7" name="Text Box 57"/>
          <p:cNvSpPr txBox="1">
            <a:spLocks noChangeArrowheads="1"/>
          </p:cNvSpPr>
          <p:nvPr/>
        </p:nvSpPr>
        <p:spPr bwMode="auto">
          <a:xfrm>
            <a:off x="9473447" y="3440778"/>
            <a:ext cx="1253292" cy="553998"/>
          </a:xfrm>
          <a:prstGeom prst="rect">
            <a:avLst/>
          </a:prstGeom>
          <a:noFill/>
          <a:ln w="9525">
            <a:noFill/>
            <a:miter lim="800000"/>
            <a:headEnd/>
            <a:tailEnd/>
          </a:ln>
        </p:spPr>
        <p:txBody>
          <a:bodyPr wrap="none">
            <a:spAutoFit/>
          </a:bodyPr>
          <a:lstStyle/>
          <a:p>
            <a:pPr algn="ctr"/>
            <a:r>
              <a:rPr lang="en-US" b="1" dirty="0"/>
              <a:t>AMBA 3.0</a:t>
            </a:r>
            <a:endParaRPr lang="en-US" sz="1400" b="1" dirty="0"/>
          </a:p>
          <a:p>
            <a:pPr algn="ctr"/>
            <a:r>
              <a:rPr lang="en-US" sz="1200" b="1" dirty="0"/>
              <a:t>(2003)</a:t>
            </a:r>
          </a:p>
        </p:txBody>
      </p:sp>
      <p:sp>
        <p:nvSpPr>
          <p:cNvPr id="8" name="Rectangle 7"/>
          <p:cNvSpPr/>
          <p:nvPr/>
        </p:nvSpPr>
        <p:spPr>
          <a:xfrm>
            <a:off x="1775184" y="5613016"/>
            <a:ext cx="5835700" cy="646331"/>
          </a:xfrm>
          <a:prstGeom prst="rect">
            <a:avLst/>
          </a:prstGeom>
        </p:spPr>
        <p:txBody>
          <a:bodyPr wrap="none">
            <a:spAutoFit/>
          </a:bodyPr>
          <a:lstStyle/>
          <a:p>
            <a:r>
              <a:rPr lang="en-US" b="1" dirty="0" smtClean="0"/>
              <a:t>AMBA: </a:t>
            </a:r>
            <a:r>
              <a:rPr lang="en-US" b="1" u="sng" dirty="0" smtClean="0"/>
              <a:t> A</a:t>
            </a:r>
            <a:r>
              <a:rPr lang="en-US" b="1" dirty="0" smtClean="0"/>
              <a:t>dvanced </a:t>
            </a:r>
            <a:r>
              <a:rPr lang="en-US" b="1" u="sng" dirty="0" smtClean="0"/>
              <a:t>M</a:t>
            </a:r>
            <a:r>
              <a:rPr lang="en-US" b="1" dirty="0" smtClean="0"/>
              <a:t>icrocontroller </a:t>
            </a:r>
            <a:r>
              <a:rPr lang="en-US" b="1" u="sng" dirty="0" smtClean="0"/>
              <a:t>B</a:t>
            </a:r>
            <a:r>
              <a:rPr lang="en-US" b="1" dirty="0" smtClean="0"/>
              <a:t>us </a:t>
            </a:r>
            <a:r>
              <a:rPr lang="en-US" b="1" u="sng" dirty="0" smtClean="0"/>
              <a:t>A</a:t>
            </a:r>
            <a:r>
              <a:rPr lang="en-US" b="1" dirty="0" smtClean="0"/>
              <a:t>rchitecture</a:t>
            </a:r>
          </a:p>
          <a:p>
            <a:r>
              <a:rPr lang="en-US" b="1" dirty="0" smtClean="0"/>
              <a:t>AXI:  </a:t>
            </a:r>
            <a:r>
              <a:rPr lang="en-US" b="1" u="sng" dirty="0" smtClean="0"/>
              <a:t>A</a:t>
            </a:r>
            <a:r>
              <a:rPr lang="en-US" b="1" dirty="0" smtClean="0"/>
              <a:t>dvanced E</a:t>
            </a:r>
            <a:r>
              <a:rPr lang="en-US" b="1" u="sng" dirty="0" smtClean="0"/>
              <a:t>x</a:t>
            </a:r>
            <a:r>
              <a:rPr lang="en-US" b="1" dirty="0" smtClean="0"/>
              <a:t>tensible </a:t>
            </a:r>
            <a:r>
              <a:rPr lang="en-US" b="1" u="sng" dirty="0" smtClean="0"/>
              <a:t>I</a:t>
            </a:r>
            <a:r>
              <a:rPr lang="en-US" b="1" dirty="0" smtClean="0"/>
              <a:t>nterface</a:t>
            </a:r>
            <a:endParaRPr lang="en-US" b="1" dirty="0"/>
          </a:p>
        </p:txBody>
      </p:sp>
      <p:sp>
        <p:nvSpPr>
          <p:cNvPr id="11" name="Slide Number Placeholder 10"/>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32</a:t>
            </a:fld>
            <a:endParaRPr lang="en-US" dirty="0"/>
          </a:p>
        </p:txBody>
      </p:sp>
      <p:sp>
        <p:nvSpPr>
          <p:cNvPr id="13" name="Footer Placeholder 12"/>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2800" dirty="0" smtClean="0"/>
              <a:t>AXI is Part of AMBA</a:t>
            </a:r>
          </a:p>
        </p:txBody>
      </p:sp>
      <p:sp>
        <p:nvSpPr>
          <p:cNvPr id="15386" name="Rectangle 59"/>
          <p:cNvSpPr>
            <a:spLocks noChangeArrowheads="1"/>
          </p:cNvSpPr>
          <p:nvPr/>
        </p:nvSpPr>
        <p:spPr bwMode="auto">
          <a:xfrm>
            <a:off x="437655" y="1267822"/>
            <a:ext cx="11443952" cy="2616200"/>
          </a:xfrm>
          <a:prstGeom prst="rect">
            <a:avLst/>
          </a:prstGeom>
          <a:solidFill>
            <a:srgbClr val="DDDDDD"/>
          </a:solidFill>
          <a:ln w="28575">
            <a:solidFill>
              <a:schemeClr val="tx1"/>
            </a:solidFill>
            <a:miter lim="800000"/>
            <a:headEnd/>
            <a:tailEnd/>
          </a:ln>
        </p:spPr>
        <p:txBody>
          <a:bodyPr wrap="none" anchor="ctr"/>
          <a:lstStyle/>
          <a:p>
            <a:endParaRPr lang="en-US"/>
          </a:p>
        </p:txBody>
      </p:sp>
      <p:graphicFrame>
        <p:nvGraphicFramePr>
          <p:cNvPr id="35" name="Diagram 34"/>
          <p:cNvGraphicFramePr/>
          <p:nvPr/>
        </p:nvGraphicFramePr>
        <p:xfrm>
          <a:off x="504649" y="1015449"/>
          <a:ext cx="7998916" cy="290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388" name="Text Box 57"/>
          <p:cNvSpPr txBox="1">
            <a:spLocks noChangeArrowheads="1"/>
          </p:cNvSpPr>
          <p:nvPr/>
        </p:nvSpPr>
        <p:spPr bwMode="auto">
          <a:xfrm>
            <a:off x="8975100" y="2229887"/>
            <a:ext cx="1253292" cy="553998"/>
          </a:xfrm>
          <a:prstGeom prst="rect">
            <a:avLst/>
          </a:prstGeom>
          <a:noFill/>
          <a:ln w="9525">
            <a:noFill/>
            <a:miter lim="800000"/>
            <a:headEnd/>
            <a:tailEnd/>
          </a:ln>
        </p:spPr>
        <p:txBody>
          <a:bodyPr wrap="none">
            <a:spAutoFit/>
          </a:bodyPr>
          <a:lstStyle/>
          <a:p>
            <a:r>
              <a:rPr lang="en-US" b="1"/>
              <a:t>AMBA 3.0</a:t>
            </a:r>
            <a:endParaRPr lang="en-US" sz="1400" b="1"/>
          </a:p>
          <a:p>
            <a:r>
              <a:rPr lang="en-US" sz="1200" b="1"/>
              <a:t>(2003)</a:t>
            </a:r>
          </a:p>
        </p:txBody>
      </p:sp>
      <p:sp>
        <p:nvSpPr>
          <p:cNvPr id="15389" name="Text Box 58"/>
          <p:cNvSpPr txBox="1">
            <a:spLocks noChangeArrowheads="1"/>
          </p:cNvSpPr>
          <p:nvPr/>
        </p:nvSpPr>
        <p:spPr bwMode="auto">
          <a:xfrm>
            <a:off x="8764141" y="3149011"/>
            <a:ext cx="1253292" cy="538609"/>
          </a:xfrm>
          <a:prstGeom prst="rect">
            <a:avLst/>
          </a:prstGeom>
          <a:noFill/>
          <a:ln w="9525">
            <a:noFill/>
            <a:miter lim="800000"/>
            <a:headEnd/>
            <a:tailEnd/>
          </a:ln>
        </p:spPr>
        <p:txBody>
          <a:bodyPr wrap="none">
            <a:spAutoFit/>
          </a:bodyPr>
          <a:lstStyle/>
          <a:p>
            <a:r>
              <a:rPr lang="en-US" b="1" dirty="0"/>
              <a:t>AMBA 4.0</a:t>
            </a:r>
            <a:endParaRPr lang="en-US" sz="1100" b="1" dirty="0"/>
          </a:p>
          <a:p>
            <a:pPr algn="ctr"/>
            <a:r>
              <a:rPr lang="en-US" sz="1100" b="1" dirty="0" smtClean="0"/>
              <a:t>(2010)</a:t>
            </a:r>
            <a:endParaRPr lang="en-US" sz="1100" b="1" dirty="0"/>
          </a:p>
        </p:txBody>
      </p:sp>
      <p:sp>
        <p:nvSpPr>
          <p:cNvPr id="15390" name="Rectangle 9"/>
          <p:cNvSpPr>
            <a:spLocks noChangeArrowheads="1"/>
          </p:cNvSpPr>
          <p:nvPr/>
        </p:nvSpPr>
        <p:spPr bwMode="auto">
          <a:xfrm>
            <a:off x="2482204" y="3033123"/>
            <a:ext cx="4090452" cy="796925"/>
          </a:xfrm>
          <a:prstGeom prst="rect">
            <a:avLst/>
          </a:prstGeom>
          <a:noFill/>
          <a:ln w="38100" algn="ctr">
            <a:solidFill>
              <a:schemeClr val="tx1"/>
            </a:solidFill>
            <a:prstDash val="sysDash"/>
            <a:round/>
            <a:headEnd/>
            <a:tailEnd/>
          </a:ln>
        </p:spPr>
        <p:txBody>
          <a:bodyPr/>
          <a:lstStyle/>
          <a:p>
            <a:pPr algn="l" eaLnBrk="0" hangingPunct="0"/>
            <a:endParaRPr lang="en-US"/>
          </a:p>
        </p:txBody>
      </p:sp>
      <p:sp>
        <p:nvSpPr>
          <p:cNvPr id="15391" name="Rectangle 13"/>
          <p:cNvSpPr>
            <a:spLocks noChangeArrowheads="1"/>
          </p:cNvSpPr>
          <p:nvPr/>
        </p:nvSpPr>
        <p:spPr bwMode="auto">
          <a:xfrm>
            <a:off x="4534837" y="3033123"/>
            <a:ext cx="4092567" cy="796925"/>
          </a:xfrm>
          <a:prstGeom prst="rect">
            <a:avLst/>
          </a:prstGeom>
          <a:noFill/>
          <a:ln w="38100" algn="ctr">
            <a:solidFill>
              <a:schemeClr val="tx1"/>
            </a:solidFill>
            <a:prstDash val="sysDot"/>
            <a:round/>
            <a:headEnd/>
            <a:tailEnd/>
          </a:ln>
        </p:spPr>
        <p:txBody>
          <a:bodyPr/>
          <a:lstStyle/>
          <a:p>
            <a:pPr algn="l" eaLnBrk="0" hangingPunct="0"/>
            <a:endParaRPr lang="en-US"/>
          </a:p>
        </p:txBody>
      </p:sp>
      <p:sp>
        <p:nvSpPr>
          <p:cNvPr id="15392" name="TextBox 10"/>
          <p:cNvSpPr txBox="1">
            <a:spLocks noChangeArrowheads="1"/>
          </p:cNvSpPr>
          <p:nvPr/>
        </p:nvSpPr>
        <p:spPr bwMode="auto">
          <a:xfrm>
            <a:off x="734207" y="2907555"/>
            <a:ext cx="1377300" cy="369332"/>
          </a:xfrm>
          <a:prstGeom prst="rect">
            <a:avLst/>
          </a:prstGeom>
          <a:noFill/>
          <a:ln w="9525">
            <a:noFill/>
            <a:miter lim="800000"/>
            <a:headEnd/>
            <a:tailEnd/>
          </a:ln>
        </p:spPr>
        <p:txBody>
          <a:bodyPr wrap="none">
            <a:spAutoFit/>
          </a:bodyPr>
          <a:lstStyle/>
          <a:p>
            <a:r>
              <a:rPr lang="en-US"/>
              <a:t>Same Spec</a:t>
            </a:r>
          </a:p>
        </p:txBody>
      </p:sp>
      <p:cxnSp>
        <p:nvCxnSpPr>
          <p:cNvPr id="15393" name="Straight Arrow Connector 12"/>
          <p:cNvCxnSpPr>
            <a:cxnSpLocks noChangeShapeType="1"/>
          </p:cNvCxnSpPr>
          <p:nvPr/>
        </p:nvCxnSpPr>
        <p:spPr bwMode="auto">
          <a:xfrm>
            <a:off x="880253" y="3245772"/>
            <a:ext cx="1486442" cy="167267"/>
          </a:xfrm>
          <a:prstGeom prst="straightConnector1">
            <a:avLst/>
          </a:prstGeom>
          <a:noFill/>
          <a:ln w="22225" algn="ctr">
            <a:solidFill>
              <a:schemeClr val="tx1"/>
            </a:solidFill>
            <a:round/>
            <a:headEnd/>
            <a:tailEnd type="arrow" w="med" len="med"/>
          </a:ln>
        </p:spPr>
      </p:cxnSp>
      <p:sp>
        <p:nvSpPr>
          <p:cNvPr id="15394" name="TextBox 14"/>
          <p:cNvSpPr txBox="1">
            <a:spLocks noChangeArrowheads="1"/>
          </p:cNvSpPr>
          <p:nvPr/>
        </p:nvSpPr>
        <p:spPr bwMode="auto">
          <a:xfrm>
            <a:off x="8212241" y="1414301"/>
            <a:ext cx="2864887" cy="369332"/>
          </a:xfrm>
          <a:prstGeom prst="rect">
            <a:avLst/>
          </a:prstGeom>
          <a:noFill/>
          <a:ln w="9525">
            <a:noFill/>
            <a:miter lim="800000"/>
            <a:headEnd/>
            <a:tailEnd/>
          </a:ln>
        </p:spPr>
        <p:txBody>
          <a:bodyPr wrap="none">
            <a:spAutoFit/>
          </a:bodyPr>
          <a:lstStyle/>
          <a:p>
            <a:r>
              <a:rPr lang="en-US"/>
              <a:t>Enhancements for FPGAs</a:t>
            </a:r>
          </a:p>
        </p:txBody>
      </p:sp>
      <p:cxnSp>
        <p:nvCxnSpPr>
          <p:cNvPr id="15395" name="Straight Arrow Connector 15"/>
          <p:cNvCxnSpPr>
            <a:cxnSpLocks noChangeShapeType="1"/>
          </p:cNvCxnSpPr>
          <p:nvPr/>
        </p:nvCxnSpPr>
        <p:spPr bwMode="auto">
          <a:xfrm rot="5400000">
            <a:off x="8167890" y="2126999"/>
            <a:ext cx="1226638" cy="520256"/>
          </a:xfrm>
          <a:prstGeom prst="straightConnector1">
            <a:avLst/>
          </a:prstGeom>
          <a:noFill/>
          <a:ln w="22225" algn="ctr">
            <a:solidFill>
              <a:schemeClr val="tx1"/>
            </a:solidFill>
            <a:round/>
            <a:headEnd/>
            <a:tailEnd type="arrow" w="med" len="med"/>
          </a:ln>
        </p:spPr>
      </p:cxnSp>
      <p:graphicFrame>
        <p:nvGraphicFramePr>
          <p:cNvPr id="20" name="Group 184"/>
          <p:cNvGraphicFramePr>
            <a:graphicFrameLocks noGrp="1"/>
          </p:cNvGraphicFramePr>
          <p:nvPr/>
        </p:nvGraphicFramePr>
        <p:xfrm>
          <a:off x="440152" y="3915120"/>
          <a:ext cx="11429343" cy="2389632"/>
        </p:xfrm>
        <a:graphic>
          <a:graphicData uri="http://schemas.openxmlformats.org/drawingml/2006/table">
            <a:tbl>
              <a:tblPr/>
              <a:tblGrid>
                <a:gridCol w="2306255"/>
                <a:gridCol w="5300565"/>
                <a:gridCol w="3822523"/>
              </a:tblGrid>
              <a:tr h="241300">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Interface</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Features</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Similar to</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Memory Map / Full (AXI4)</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Traditional Address/Data Burst </a:t>
                      </a:r>
                    </a:p>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(single address, multiple data)</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PLBv46, PCI</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Streaming </a:t>
                      </a:r>
                    </a:p>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(AXI4-Stream)</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Data-Only, Burst</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Local Link / DSP Interfaces / FIFO / FSL</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err="1" smtClean="0">
                          <a:ln>
                            <a:noFill/>
                          </a:ln>
                          <a:solidFill>
                            <a:schemeClr val="tx1"/>
                          </a:solidFill>
                          <a:effectLst/>
                          <a:latin typeface="Arial" pitchFamily="34" charset="0"/>
                        </a:rPr>
                        <a:t>Lite</a:t>
                      </a:r>
                      <a:endParaRPr kumimoji="0" lang="en-US" sz="1600" b="1" i="0" u="none" strike="noStrike" cap="none" normalizeH="0" baseline="0" dirty="0" smtClean="0">
                        <a:ln>
                          <a:noFill/>
                        </a:ln>
                        <a:solidFill>
                          <a:schemeClr val="tx1"/>
                        </a:solidFill>
                        <a:effectLst/>
                        <a:latin typeface="Arial" pitchFamily="34" charset="0"/>
                      </a:endParaRPr>
                    </a:p>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(AXI4-Lite)</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Traditional Address/Data—No Burst</a:t>
                      </a:r>
                    </a:p>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(single address, single data)</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PLBv46-single</a:t>
                      </a:r>
                    </a:p>
                    <a:p>
                      <a:pPr marL="0" marR="0" lvl="0" indent="0" algn="l"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OPB</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Slide Number Placeholder 15"/>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33</a:t>
            </a:fld>
            <a:endParaRPr lang="en-US" dirty="0"/>
          </a:p>
        </p:txBody>
      </p:sp>
      <p:sp>
        <p:nvSpPr>
          <p:cNvPr id="17" name="Footer Placeholder 1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Basic AXI Signaling – 5 Channels</a:t>
            </a:r>
          </a:p>
        </p:txBody>
      </p:sp>
      <p:sp>
        <p:nvSpPr>
          <p:cNvPr id="13315" name="Content Placeholder 2"/>
          <p:cNvSpPr>
            <a:spLocks noGrp="1"/>
          </p:cNvSpPr>
          <p:nvPr>
            <p:ph sz="half" idx="1"/>
          </p:nvPr>
        </p:nvSpPr>
        <p:spPr/>
        <p:txBody>
          <a:bodyPr/>
          <a:lstStyle/>
          <a:p>
            <a:pPr marL="457200" indent="-457200" eaLnBrk="1" hangingPunct="1">
              <a:buFont typeface="Arial" charset="0"/>
              <a:buAutoNum type="arabicPeriod"/>
            </a:pPr>
            <a:endParaRPr lang="en-US" sz="2400" dirty="0" smtClean="0"/>
          </a:p>
          <a:p>
            <a:pPr marL="457200" indent="-457200" eaLnBrk="1" hangingPunct="1">
              <a:buFont typeface="Arial" charset="0"/>
              <a:buAutoNum type="arabicPeriod"/>
            </a:pPr>
            <a:r>
              <a:rPr lang="en-US" sz="2400" dirty="0" smtClean="0"/>
              <a:t>Read Address Channel</a:t>
            </a:r>
          </a:p>
          <a:p>
            <a:pPr marL="457200" indent="-457200" eaLnBrk="1" hangingPunct="1">
              <a:buFont typeface="Arial" charset="0"/>
              <a:buAutoNum type="arabicPeriod"/>
            </a:pPr>
            <a:r>
              <a:rPr lang="en-US" sz="2400" dirty="0" smtClean="0"/>
              <a:t>Read Data Channel</a:t>
            </a:r>
          </a:p>
          <a:p>
            <a:pPr marL="457200" indent="-457200" eaLnBrk="1" hangingPunct="1">
              <a:buNone/>
            </a:pPr>
            <a:endParaRPr lang="en-US" sz="2400" dirty="0" smtClean="0"/>
          </a:p>
          <a:p>
            <a:pPr marL="457200" indent="-457200" eaLnBrk="1" hangingPunct="1">
              <a:buNone/>
            </a:pPr>
            <a:endParaRPr lang="en-US" sz="2400" dirty="0" smtClean="0"/>
          </a:p>
          <a:p>
            <a:pPr marL="457200" indent="-457200" eaLnBrk="1" hangingPunct="1">
              <a:buFont typeface="+mj-lt"/>
              <a:buAutoNum type="arabicPeriod" startAt="3"/>
            </a:pPr>
            <a:r>
              <a:rPr lang="en-US" sz="2400" dirty="0" smtClean="0"/>
              <a:t>Write Address Channel</a:t>
            </a:r>
          </a:p>
          <a:p>
            <a:pPr marL="457200" indent="-457200" eaLnBrk="1" hangingPunct="1">
              <a:buFont typeface="Arial" charset="0"/>
              <a:buAutoNum type="arabicPeriod" startAt="3"/>
            </a:pPr>
            <a:r>
              <a:rPr lang="en-US" sz="2400" dirty="0" smtClean="0"/>
              <a:t>Write Data Channel</a:t>
            </a:r>
          </a:p>
          <a:p>
            <a:pPr marL="457200" indent="-457200" eaLnBrk="1" hangingPunct="1">
              <a:buFont typeface="Arial" charset="0"/>
              <a:buAutoNum type="arabicPeriod" startAt="3"/>
            </a:pPr>
            <a:r>
              <a:rPr lang="en-US" sz="2400" dirty="0" smtClean="0"/>
              <a:t>Write Response Channel</a:t>
            </a:r>
          </a:p>
        </p:txBody>
      </p:sp>
      <p:pic>
        <p:nvPicPr>
          <p:cNvPr id="13316" name="Picture 4"/>
          <p:cNvPicPr>
            <a:picLocks noChangeAspect="1" noChangeArrowheads="1"/>
          </p:cNvPicPr>
          <p:nvPr/>
        </p:nvPicPr>
        <p:blipFill>
          <a:blip r:embed="rId3" cstate="print"/>
          <a:srcRect/>
          <a:stretch>
            <a:fillRect/>
          </a:stretch>
        </p:blipFill>
        <p:spPr bwMode="auto">
          <a:xfrm>
            <a:off x="5337715" y="1676401"/>
            <a:ext cx="5862886" cy="1836345"/>
          </a:xfrm>
          <a:prstGeom prst="rect">
            <a:avLst/>
          </a:prstGeom>
          <a:noFill/>
          <a:ln w="9525">
            <a:noFill/>
            <a:miter lim="800000"/>
            <a:headEnd/>
            <a:tailEnd/>
          </a:ln>
        </p:spPr>
      </p:pic>
      <p:pic>
        <p:nvPicPr>
          <p:cNvPr id="13317" name="Picture 5"/>
          <p:cNvPicPr>
            <a:picLocks noChangeAspect="1" noChangeArrowheads="1"/>
          </p:cNvPicPr>
          <p:nvPr/>
        </p:nvPicPr>
        <p:blipFill>
          <a:blip r:embed="rId4" cstate="print"/>
          <a:srcRect/>
          <a:stretch>
            <a:fillRect/>
          </a:stretch>
        </p:blipFill>
        <p:spPr bwMode="auto">
          <a:xfrm>
            <a:off x="5285847" y="3499923"/>
            <a:ext cx="5974004" cy="2771480"/>
          </a:xfrm>
          <a:prstGeom prst="rect">
            <a:avLst/>
          </a:prstGeom>
          <a:noFill/>
          <a:ln w="9525">
            <a:noFill/>
            <a:miter lim="800000"/>
            <a:headEnd/>
            <a:tailEnd/>
          </a:ln>
        </p:spPr>
      </p:pic>
      <p:cxnSp>
        <p:nvCxnSpPr>
          <p:cNvPr id="13318" name="Straight Arrow Connector 6"/>
          <p:cNvCxnSpPr>
            <a:cxnSpLocks noChangeShapeType="1"/>
          </p:cNvCxnSpPr>
          <p:nvPr/>
        </p:nvCxnSpPr>
        <p:spPr bwMode="auto">
          <a:xfrm flipV="1">
            <a:off x="4741682" y="2163778"/>
            <a:ext cx="1594093" cy="192923"/>
          </a:xfrm>
          <a:prstGeom prst="straightConnector1">
            <a:avLst/>
          </a:prstGeom>
          <a:noFill/>
          <a:ln w="9525" algn="ctr">
            <a:solidFill>
              <a:schemeClr val="tx1"/>
            </a:solidFill>
            <a:round/>
            <a:headEnd/>
            <a:tailEnd type="arrow" w="med" len="med"/>
          </a:ln>
        </p:spPr>
      </p:cxnSp>
      <p:cxnSp>
        <p:nvCxnSpPr>
          <p:cNvPr id="13319" name="Straight Arrow Connector 8"/>
          <p:cNvCxnSpPr>
            <a:cxnSpLocks noChangeShapeType="1"/>
          </p:cNvCxnSpPr>
          <p:nvPr/>
        </p:nvCxnSpPr>
        <p:spPr bwMode="auto">
          <a:xfrm>
            <a:off x="4732256" y="2837468"/>
            <a:ext cx="1724202" cy="132070"/>
          </a:xfrm>
          <a:prstGeom prst="straightConnector1">
            <a:avLst/>
          </a:prstGeom>
          <a:noFill/>
          <a:ln w="9525" algn="ctr">
            <a:solidFill>
              <a:schemeClr val="tx1"/>
            </a:solidFill>
            <a:round/>
            <a:headEnd/>
            <a:tailEnd type="arrow" w="med" len="med"/>
          </a:ln>
        </p:spPr>
      </p:cxnSp>
      <p:cxnSp>
        <p:nvCxnSpPr>
          <p:cNvPr id="13320" name="Straight Arrow Connector 10"/>
          <p:cNvCxnSpPr>
            <a:cxnSpLocks noChangeShapeType="1"/>
          </p:cNvCxnSpPr>
          <p:nvPr/>
        </p:nvCxnSpPr>
        <p:spPr bwMode="auto">
          <a:xfrm flipV="1">
            <a:off x="4883085" y="4019739"/>
            <a:ext cx="1416487" cy="250603"/>
          </a:xfrm>
          <a:prstGeom prst="straightConnector1">
            <a:avLst/>
          </a:prstGeom>
          <a:noFill/>
          <a:ln w="9525" algn="ctr">
            <a:solidFill>
              <a:schemeClr val="tx1"/>
            </a:solidFill>
            <a:round/>
            <a:headEnd/>
            <a:tailEnd type="arrow" w="med" len="med"/>
          </a:ln>
        </p:spPr>
      </p:cxnSp>
      <p:cxnSp>
        <p:nvCxnSpPr>
          <p:cNvPr id="13321" name="Straight Arrow Connector 12"/>
          <p:cNvCxnSpPr>
            <a:cxnSpLocks noChangeShapeType="1"/>
          </p:cNvCxnSpPr>
          <p:nvPr/>
        </p:nvCxnSpPr>
        <p:spPr bwMode="auto">
          <a:xfrm>
            <a:off x="4939645" y="4741682"/>
            <a:ext cx="1673698" cy="20441"/>
          </a:xfrm>
          <a:prstGeom prst="straightConnector1">
            <a:avLst/>
          </a:prstGeom>
          <a:noFill/>
          <a:ln w="9525" algn="ctr">
            <a:solidFill>
              <a:schemeClr val="tx1"/>
            </a:solidFill>
            <a:round/>
            <a:headEnd/>
            <a:tailEnd type="arrow" w="med" len="med"/>
          </a:ln>
        </p:spPr>
      </p:cxnSp>
      <p:cxnSp>
        <p:nvCxnSpPr>
          <p:cNvPr id="13322" name="Straight Arrow Connector 14"/>
          <p:cNvCxnSpPr>
            <a:cxnSpLocks noChangeShapeType="1"/>
          </p:cNvCxnSpPr>
          <p:nvPr/>
        </p:nvCxnSpPr>
        <p:spPr bwMode="auto">
          <a:xfrm>
            <a:off x="4920792" y="5165889"/>
            <a:ext cx="1463256" cy="574009"/>
          </a:xfrm>
          <a:prstGeom prst="straightConnector1">
            <a:avLst/>
          </a:prstGeom>
          <a:noFill/>
          <a:ln w="9525" algn="ctr">
            <a:solidFill>
              <a:schemeClr val="tx1"/>
            </a:solidFill>
            <a:round/>
            <a:headEnd/>
            <a:tailEnd type="arrow" w="med" len="med"/>
          </a:ln>
        </p:spPr>
      </p:cxnSp>
      <p:sp>
        <p:nvSpPr>
          <p:cNvPr id="13" name="Slide Number Placeholder 12"/>
          <p:cNvSpPr>
            <a:spLocks noGrp="1"/>
          </p:cNvSpPr>
          <p:nvPr>
            <p:ph type="sldNum" sz="quarter" idx="10"/>
          </p:nvPr>
        </p:nvSpPr>
        <p:spPr/>
        <p:txBody>
          <a:bodyPr/>
          <a:lstStyle/>
          <a:p>
            <a:pPr>
              <a:defRPr/>
            </a:pPr>
            <a:r>
              <a:rPr lang="en-US" smtClean="0"/>
              <a:t>Zynq Architecture 12-</a:t>
            </a:r>
            <a:fld id="{99D29FBF-A473-46DA-BC14-675AC1C8F9A5}" type="slidenum">
              <a:rPr lang="en-US" smtClean="0"/>
              <a:pPr>
                <a:defRPr/>
              </a:pPr>
              <a:t>34</a:t>
            </a:fld>
            <a:endParaRPr lang="en-US" dirty="0"/>
          </a:p>
        </p:txBody>
      </p:sp>
      <p:sp>
        <p:nvSpPr>
          <p:cNvPr id="14" name="Footer Placeholder 13"/>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The AXI Interface—AX4-Lite </a:t>
            </a:r>
          </a:p>
        </p:txBody>
      </p:sp>
      <p:sp>
        <p:nvSpPr>
          <p:cNvPr id="11" name="Content Placeholder 10"/>
          <p:cNvSpPr>
            <a:spLocks noGrp="1"/>
          </p:cNvSpPr>
          <p:nvPr>
            <p:ph sz="half" idx="1"/>
          </p:nvPr>
        </p:nvSpPr>
        <p:spPr/>
        <p:txBody>
          <a:bodyPr/>
          <a:lstStyle/>
          <a:p>
            <a:pPr marL="225425" indent="-225425"/>
            <a:r>
              <a:rPr lang="en-US" sz="2000" dirty="0" smtClean="0"/>
              <a:t>No burst</a:t>
            </a:r>
          </a:p>
          <a:p>
            <a:pPr marL="225425" indent="-225425"/>
            <a:endParaRPr lang="en-US" sz="2000" dirty="0" smtClean="0"/>
          </a:p>
          <a:p>
            <a:pPr marL="225425" indent="-225425"/>
            <a:r>
              <a:rPr lang="en-US" sz="2000" dirty="0" smtClean="0"/>
              <a:t>Data width 32 or 64 only</a:t>
            </a:r>
          </a:p>
          <a:p>
            <a:pPr marL="460375" lvl="1" indent="-225425"/>
            <a:r>
              <a:rPr lang="en-US" sz="1800" dirty="0" smtClean="0"/>
              <a:t>Xilinx IP only supports 32-bits</a:t>
            </a:r>
          </a:p>
          <a:p>
            <a:pPr marL="225425" indent="-225425"/>
            <a:endParaRPr lang="en-US" sz="2000" dirty="0" smtClean="0"/>
          </a:p>
          <a:p>
            <a:pPr marL="225425" indent="-225425"/>
            <a:r>
              <a:rPr lang="en-US" sz="2000" dirty="0" smtClean="0"/>
              <a:t>Very small footprint</a:t>
            </a:r>
          </a:p>
          <a:p>
            <a:pPr marL="225425" indent="-225425"/>
            <a:endParaRPr lang="en-US" sz="2000" dirty="0" smtClean="0"/>
          </a:p>
          <a:p>
            <a:pPr marL="225425" indent="-225425"/>
            <a:r>
              <a:rPr lang="en-US" sz="2000" dirty="0" smtClean="0"/>
              <a:t>Bridging to AXI4 handled </a:t>
            </a:r>
            <a:br>
              <a:rPr lang="en-US" sz="2000" dirty="0" smtClean="0"/>
            </a:br>
            <a:r>
              <a:rPr lang="en-US" sz="2000" dirty="0" smtClean="0"/>
              <a:t>automatically by </a:t>
            </a:r>
            <a:br>
              <a:rPr lang="en-US" sz="2000" dirty="0" smtClean="0"/>
            </a:br>
            <a:r>
              <a:rPr lang="en-US" sz="2000" dirty="0" err="1" smtClean="0"/>
              <a:t>AXI_Interconnect</a:t>
            </a:r>
            <a:r>
              <a:rPr lang="en-US" sz="2000" dirty="0" smtClean="0"/>
              <a:t> (if needed)</a:t>
            </a:r>
          </a:p>
        </p:txBody>
      </p:sp>
      <p:sp>
        <p:nvSpPr>
          <p:cNvPr id="15365" name="Text Box 5"/>
          <p:cNvSpPr txBox="1">
            <a:spLocks noChangeArrowheads="1"/>
          </p:cNvSpPr>
          <p:nvPr/>
        </p:nvSpPr>
        <p:spPr bwMode="auto">
          <a:xfrm>
            <a:off x="9780070" y="2413394"/>
            <a:ext cx="1749197" cy="369332"/>
          </a:xfrm>
          <a:prstGeom prst="rect">
            <a:avLst/>
          </a:prstGeom>
          <a:noFill/>
          <a:ln w="9525">
            <a:noFill/>
            <a:miter lim="800000"/>
            <a:headEnd/>
            <a:tailEnd/>
          </a:ln>
        </p:spPr>
        <p:txBody>
          <a:bodyPr wrap="none">
            <a:spAutoFit/>
          </a:bodyPr>
          <a:lstStyle/>
          <a:p>
            <a:r>
              <a:rPr lang="en-US" dirty="0"/>
              <a:t>AXI4-Lite Read</a:t>
            </a:r>
          </a:p>
        </p:txBody>
      </p:sp>
      <p:sp>
        <p:nvSpPr>
          <p:cNvPr id="15366" name="Text Box 6"/>
          <p:cNvSpPr txBox="1">
            <a:spLocks noChangeArrowheads="1"/>
          </p:cNvSpPr>
          <p:nvPr/>
        </p:nvSpPr>
        <p:spPr bwMode="auto">
          <a:xfrm>
            <a:off x="9766973" y="4773407"/>
            <a:ext cx="1732205" cy="369332"/>
          </a:xfrm>
          <a:prstGeom prst="rect">
            <a:avLst/>
          </a:prstGeom>
          <a:noFill/>
          <a:ln w="9525">
            <a:noFill/>
            <a:miter lim="800000"/>
            <a:headEnd/>
            <a:tailEnd/>
          </a:ln>
        </p:spPr>
        <p:txBody>
          <a:bodyPr wrap="none">
            <a:spAutoFit/>
          </a:bodyPr>
          <a:lstStyle/>
          <a:p>
            <a:r>
              <a:rPr lang="en-US" dirty="0"/>
              <a:t>AXI4-Lite Write</a:t>
            </a:r>
          </a:p>
        </p:txBody>
      </p:sp>
      <p:grpSp>
        <p:nvGrpSpPr>
          <p:cNvPr id="2" name="Group 15"/>
          <p:cNvGrpSpPr/>
          <p:nvPr/>
        </p:nvGrpSpPr>
        <p:grpSpPr>
          <a:xfrm>
            <a:off x="4532295" y="1590420"/>
            <a:ext cx="5318757" cy="2139619"/>
            <a:chOff x="3098756" y="1798638"/>
            <a:chExt cx="3444875" cy="1495425"/>
          </a:xfrm>
        </p:grpSpPr>
        <p:pic>
          <p:nvPicPr>
            <p:cNvPr id="15363" name="Picture 3"/>
            <p:cNvPicPr>
              <a:picLocks noChangeAspect="1" noChangeArrowheads="1"/>
            </p:cNvPicPr>
            <p:nvPr/>
          </p:nvPicPr>
          <p:blipFill>
            <a:blip r:embed="rId3" cstate="print"/>
            <a:srcRect/>
            <a:stretch>
              <a:fillRect/>
            </a:stretch>
          </p:blipFill>
          <p:spPr bwMode="auto">
            <a:xfrm>
              <a:off x="3098756" y="1798638"/>
              <a:ext cx="3444875" cy="1438275"/>
            </a:xfrm>
            <a:prstGeom prst="rect">
              <a:avLst/>
            </a:prstGeom>
            <a:noFill/>
            <a:ln w="9525">
              <a:noFill/>
              <a:miter lim="800000"/>
              <a:headEnd/>
              <a:tailEnd/>
            </a:ln>
          </p:spPr>
        </p:pic>
        <p:sp>
          <p:nvSpPr>
            <p:cNvPr id="15367" name="Rectangle 8"/>
            <p:cNvSpPr>
              <a:spLocks noChangeArrowheads="1"/>
            </p:cNvSpPr>
            <p:nvPr/>
          </p:nvSpPr>
          <p:spPr bwMode="auto">
            <a:xfrm>
              <a:off x="4381456" y="2711450"/>
              <a:ext cx="1635125" cy="3460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369" name="Rectangle 8"/>
            <p:cNvSpPr>
              <a:spLocks noChangeArrowheads="1"/>
            </p:cNvSpPr>
            <p:nvPr/>
          </p:nvSpPr>
          <p:spPr bwMode="auto">
            <a:xfrm>
              <a:off x="4413206" y="3087688"/>
              <a:ext cx="1228725" cy="206375"/>
            </a:xfrm>
            <a:prstGeom prst="rect">
              <a:avLst/>
            </a:prstGeom>
            <a:solidFill>
              <a:schemeClr val="bg1"/>
            </a:solidFill>
            <a:ln w="9525" algn="ctr">
              <a:noFill/>
              <a:round/>
              <a:headEnd/>
              <a:tailEnd/>
            </a:ln>
          </p:spPr>
          <p:txBody>
            <a:bodyPr/>
            <a:lstStyle/>
            <a:p>
              <a:endParaRPr lang="en-US"/>
            </a:p>
          </p:txBody>
        </p:sp>
      </p:grpSp>
      <p:grpSp>
        <p:nvGrpSpPr>
          <p:cNvPr id="3" name="Group 14"/>
          <p:cNvGrpSpPr/>
          <p:nvPr/>
        </p:nvGrpSpPr>
        <p:grpSpPr>
          <a:xfrm>
            <a:off x="4504789" y="3703638"/>
            <a:ext cx="5334826" cy="2534200"/>
            <a:chOff x="3068594" y="3703638"/>
            <a:chExt cx="3519487" cy="2176462"/>
          </a:xfrm>
        </p:grpSpPr>
        <p:pic>
          <p:nvPicPr>
            <p:cNvPr id="15364" name="Picture 4"/>
            <p:cNvPicPr>
              <a:picLocks noChangeAspect="1" noChangeArrowheads="1"/>
            </p:cNvPicPr>
            <p:nvPr/>
          </p:nvPicPr>
          <p:blipFill>
            <a:blip r:embed="rId4" cstate="print"/>
            <a:srcRect/>
            <a:stretch>
              <a:fillRect/>
            </a:stretch>
          </p:blipFill>
          <p:spPr bwMode="auto">
            <a:xfrm>
              <a:off x="3068594" y="3703638"/>
              <a:ext cx="3519487" cy="2176462"/>
            </a:xfrm>
            <a:prstGeom prst="rect">
              <a:avLst/>
            </a:prstGeom>
            <a:noFill/>
            <a:ln w="9525">
              <a:noFill/>
              <a:miter lim="800000"/>
              <a:headEnd/>
              <a:tailEnd/>
            </a:ln>
          </p:spPr>
        </p:pic>
        <p:sp>
          <p:nvSpPr>
            <p:cNvPr id="15368" name="Rectangle 9"/>
            <p:cNvSpPr>
              <a:spLocks noChangeArrowheads="1"/>
            </p:cNvSpPr>
            <p:nvPr/>
          </p:nvSpPr>
          <p:spPr bwMode="auto">
            <a:xfrm>
              <a:off x="4390981" y="4611688"/>
              <a:ext cx="1676400" cy="35718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370" name="Rectangle 9"/>
            <p:cNvSpPr>
              <a:spLocks noChangeArrowheads="1"/>
            </p:cNvSpPr>
            <p:nvPr/>
          </p:nvSpPr>
          <p:spPr bwMode="auto">
            <a:xfrm>
              <a:off x="4427494" y="4989513"/>
              <a:ext cx="1230312" cy="206375"/>
            </a:xfrm>
            <a:prstGeom prst="rect">
              <a:avLst/>
            </a:prstGeom>
            <a:solidFill>
              <a:schemeClr val="bg1"/>
            </a:solidFill>
            <a:ln w="9525" algn="ctr">
              <a:noFill/>
              <a:round/>
              <a:headEnd/>
              <a:tailEnd/>
            </a:ln>
          </p:spPr>
          <p:txBody>
            <a:bodyPr/>
            <a:lstStyle/>
            <a:p>
              <a:endParaRPr lang="en-US"/>
            </a:p>
          </p:txBody>
        </p:sp>
      </p:grpSp>
      <p:sp>
        <p:nvSpPr>
          <p:cNvPr id="16" name="Slide Number Placeholder 15"/>
          <p:cNvSpPr>
            <a:spLocks noGrp="1"/>
          </p:cNvSpPr>
          <p:nvPr>
            <p:ph type="sldNum" sz="quarter" idx="10"/>
          </p:nvPr>
        </p:nvSpPr>
        <p:spPr/>
        <p:txBody>
          <a:bodyPr/>
          <a:lstStyle/>
          <a:p>
            <a:pPr>
              <a:defRPr/>
            </a:pPr>
            <a:r>
              <a:rPr lang="en-US" smtClean="0"/>
              <a:t>Zynq Architecture 12-</a:t>
            </a:r>
            <a:fld id="{99D29FBF-A473-46DA-BC14-675AC1C8F9A5}" type="slidenum">
              <a:rPr lang="en-US" smtClean="0"/>
              <a:pPr>
                <a:defRPr/>
              </a:pPr>
              <a:t>35</a:t>
            </a:fld>
            <a:endParaRPr lang="en-US" dirty="0"/>
          </a:p>
        </p:txBody>
      </p:sp>
      <p:sp>
        <p:nvSpPr>
          <p:cNvPr id="17" name="Footer Placeholder 1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The AXI Interface—AXI4</a:t>
            </a:r>
          </a:p>
        </p:txBody>
      </p:sp>
      <p:sp>
        <p:nvSpPr>
          <p:cNvPr id="7" name="Content Placeholder 10"/>
          <p:cNvSpPr>
            <a:spLocks noGrp="1"/>
          </p:cNvSpPr>
          <p:nvPr>
            <p:ph sz="half" idx="1"/>
          </p:nvPr>
        </p:nvSpPr>
        <p:spPr/>
        <p:txBody>
          <a:bodyPr/>
          <a:lstStyle/>
          <a:p>
            <a:pPr marL="225425" indent="-225425"/>
            <a:r>
              <a:rPr lang="en-US" sz="2000" dirty="0" smtClean="0"/>
              <a:t>Sometimes called “Full AXI” or “AXI Memory Mapped”</a:t>
            </a:r>
          </a:p>
          <a:p>
            <a:pPr marL="461963" lvl="1" indent="-225425"/>
            <a:r>
              <a:rPr lang="en-US" sz="1800" dirty="0" smtClean="0"/>
              <a:t>Not ARM-sanctioned names</a:t>
            </a:r>
          </a:p>
          <a:p>
            <a:endParaRPr lang="en-US" sz="2000" dirty="0" smtClean="0"/>
          </a:p>
          <a:p>
            <a:pPr marL="227013" indent="-227013"/>
            <a:r>
              <a:rPr lang="en-US" sz="2000" dirty="0" smtClean="0"/>
              <a:t>Single address multiple data</a:t>
            </a:r>
          </a:p>
          <a:p>
            <a:pPr marL="461963" lvl="1" indent="-227013"/>
            <a:r>
              <a:rPr lang="en-US" sz="1800" dirty="0" smtClean="0"/>
              <a:t>Burst up to 256 data beats</a:t>
            </a:r>
          </a:p>
          <a:p>
            <a:endParaRPr lang="en-US" sz="2000" dirty="0" smtClean="0"/>
          </a:p>
          <a:p>
            <a:pPr marL="225425" indent="-225425"/>
            <a:r>
              <a:rPr lang="en-US" sz="2000" dirty="0" smtClean="0"/>
              <a:t>Data Width parameterizable</a:t>
            </a:r>
          </a:p>
          <a:p>
            <a:pPr marL="461963" lvl="1" indent="-227013"/>
            <a:r>
              <a:rPr lang="en-US" sz="1800" dirty="0" smtClean="0"/>
              <a:t>1024 bits</a:t>
            </a:r>
          </a:p>
        </p:txBody>
      </p:sp>
      <p:pic>
        <p:nvPicPr>
          <p:cNvPr id="14339" name="Picture 4"/>
          <p:cNvPicPr>
            <a:picLocks noChangeAspect="1" noChangeArrowheads="1"/>
          </p:cNvPicPr>
          <p:nvPr/>
        </p:nvPicPr>
        <p:blipFill>
          <a:blip r:embed="rId3" cstate="print"/>
          <a:srcRect/>
          <a:stretch>
            <a:fillRect/>
          </a:stretch>
        </p:blipFill>
        <p:spPr bwMode="auto">
          <a:xfrm>
            <a:off x="4552962" y="1481783"/>
            <a:ext cx="6166335" cy="1931390"/>
          </a:xfrm>
          <a:prstGeom prst="rect">
            <a:avLst/>
          </a:prstGeom>
          <a:noFill/>
          <a:ln w="9525">
            <a:noFill/>
            <a:miter lim="800000"/>
            <a:headEnd/>
            <a:tailEnd/>
          </a:ln>
        </p:spPr>
      </p:pic>
      <p:pic>
        <p:nvPicPr>
          <p:cNvPr id="14340" name="Picture 5"/>
          <p:cNvPicPr>
            <a:picLocks noChangeAspect="1" noChangeArrowheads="1"/>
          </p:cNvPicPr>
          <p:nvPr/>
        </p:nvPicPr>
        <p:blipFill>
          <a:blip r:embed="rId4" cstate="print"/>
          <a:srcRect/>
          <a:stretch>
            <a:fillRect/>
          </a:stretch>
        </p:blipFill>
        <p:spPr bwMode="auto">
          <a:xfrm>
            <a:off x="4512757" y="3386783"/>
            <a:ext cx="6191682" cy="2872465"/>
          </a:xfrm>
          <a:prstGeom prst="rect">
            <a:avLst/>
          </a:prstGeom>
          <a:noFill/>
          <a:ln w="9525">
            <a:noFill/>
            <a:miter lim="800000"/>
            <a:headEnd/>
            <a:tailEnd/>
          </a:ln>
        </p:spPr>
      </p:pic>
      <p:sp>
        <p:nvSpPr>
          <p:cNvPr id="14341" name="Text Box 9"/>
          <p:cNvSpPr txBox="1">
            <a:spLocks noChangeArrowheads="1"/>
          </p:cNvSpPr>
          <p:nvPr/>
        </p:nvSpPr>
        <p:spPr bwMode="auto">
          <a:xfrm>
            <a:off x="10671969" y="2159913"/>
            <a:ext cx="1300356" cy="369332"/>
          </a:xfrm>
          <a:prstGeom prst="rect">
            <a:avLst/>
          </a:prstGeom>
          <a:noFill/>
          <a:ln w="9525">
            <a:noFill/>
            <a:miter lim="800000"/>
            <a:headEnd/>
            <a:tailEnd/>
          </a:ln>
        </p:spPr>
        <p:txBody>
          <a:bodyPr wrap="none">
            <a:spAutoFit/>
          </a:bodyPr>
          <a:lstStyle/>
          <a:p>
            <a:r>
              <a:rPr lang="en-US" dirty="0" smtClean="0"/>
              <a:t>AXI4 </a:t>
            </a:r>
            <a:r>
              <a:rPr lang="en-US" dirty="0"/>
              <a:t>Read</a:t>
            </a:r>
          </a:p>
        </p:txBody>
      </p:sp>
      <p:sp>
        <p:nvSpPr>
          <p:cNvPr id="14342" name="Text Box 10"/>
          <p:cNvSpPr txBox="1">
            <a:spLocks noChangeArrowheads="1"/>
          </p:cNvSpPr>
          <p:nvPr/>
        </p:nvSpPr>
        <p:spPr bwMode="auto">
          <a:xfrm>
            <a:off x="10691790" y="4601408"/>
            <a:ext cx="1283364" cy="369332"/>
          </a:xfrm>
          <a:prstGeom prst="rect">
            <a:avLst/>
          </a:prstGeom>
          <a:noFill/>
          <a:ln w="9525">
            <a:noFill/>
            <a:miter lim="800000"/>
            <a:headEnd/>
            <a:tailEnd/>
          </a:ln>
        </p:spPr>
        <p:txBody>
          <a:bodyPr wrap="none">
            <a:spAutoFit/>
          </a:bodyPr>
          <a:lstStyle/>
          <a:p>
            <a:r>
              <a:rPr lang="en-US" dirty="0" smtClean="0"/>
              <a:t>AXI4 </a:t>
            </a:r>
            <a:r>
              <a:rPr lang="en-US" dirty="0"/>
              <a:t>Write</a:t>
            </a:r>
          </a:p>
        </p:txBody>
      </p:sp>
      <p:sp>
        <p:nvSpPr>
          <p:cNvPr id="10" name="Slide Number Placeholder 9"/>
          <p:cNvSpPr>
            <a:spLocks noGrp="1"/>
          </p:cNvSpPr>
          <p:nvPr>
            <p:ph type="sldNum" sz="quarter" idx="10"/>
          </p:nvPr>
        </p:nvSpPr>
        <p:spPr/>
        <p:txBody>
          <a:bodyPr/>
          <a:lstStyle/>
          <a:p>
            <a:pPr>
              <a:defRPr/>
            </a:pPr>
            <a:r>
              <a:rPr lang="en-US" smtClean="0"/>
              <a:t>Zynq Architecture 12-</a:t>
            </a:r>
            <a:fld id="{99D29FBF-A473-46DA-BC14-675AC1C8F9A5}" type="slidenum">
              <a:rPr lang="en-US" smtClean="0"/>
              <a:pPr>
                <a:defRPr/>
              </a:pPr>
              <a:t>36</a:t>
            </a:fld>
            <a:endParaRPr lang="en-US" dirty="0"/>
          </a:p>
        </p:txBody>
      </p:sp>
      <p:sp>
        <p:nvSpPr>
          <p:cNvPr id="11" name="Footer Placeholder 10"/>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The AXI Interface—AXI4-Stream</a:t>
            </a:r>
          </a:p>
        </p:txBody>
      </p:sp>
      <p:sp>
        <p:nvSpPr>
          <p:cNvPr id="9" name="Content Placeholder 10"/>
          <p:cNvSpPr>
            <a:spLocks noGrp="1"/>
          </p:cNvSpPr>
          <p:nvPr>
            <p:ph sz="half" idx="1"/>
          </p:nvPr>
        </p:nvSpPr>
        <p:spPr/>
        <p:txBody>
          <a:bodyPr/>
          <a:lstStyle/>
          <a:p>
            <a:pPr marL="234950" indent="-234950"/>
            <a:r>
              <a:rPr lang="en-US" sz="2000" dirty="0" smtClean="0"/>
              <a:t>No address channel, no read and write, always just master to slave</a:t>
            </a:r>
          </a:p>
          <a:p>
            <a:pPr marL="461963" lvl="1" indent="-234950"/>
            <a:r>
              <a:rPr lang="en-US" sz="1800" dirty="0" smtClean="0"/>
              <a:t>Effectively an AXI4 “write data” channel</a:t>
            </a:r>
          </a:p>
          <a:p>
            <a:pPr marL="234950" indent="-234950"/>
            <a:r>
              <a:rPr lang="en-US" sz="2000" dirty="0" smtClean="0"/>
              <a:t>Unlimited burst length</a:t>
            </a:r>
          </a:p>
          <a:p>
            <a:pPr marL="461963" lvl="1" indent="-234950"/>
            <a:r>
              <a:rPr lang="en-US" sz="1800" dirty="0" smtClean="0"/>
              <a:t>AXI4 max 256</a:t>
            </a:r>
          </a:p>
          <a:p>
            <a:pPr marL="461963" lvl="1" indent="-234950"/>
            <a:r>
              <a:rPr lang="en-US" sz="1800" dirty="0" smtClean="0"/>
              <a:t>AXI4-Lite does not burst</a:t>
            </a:r>
          </a:p>
          <a:p>
            <a:pPr marL="234950" indent="-234950"/>
            <a:r>
              <a:rPr lang="en-US" sz="2000" dirty="0" smtClean="0"/>
              <a:t>Virtually same signaling as AXI Data Channels</a:t>
            </a:r>
          </a:p>
          <a:p>
            <a:pPr marL="461963" lvl="1" indent="-234950"/>
            <a:r>
              <a:rPr lang="en-US" sz="1800" dirty="0" smtClean="0"/>
              <a:t>Protocol allows merging, packing, width conversion</a:t>
            </a:r>
            <a:endParaRPr lang="en-US" sz="2000" dirty="0" smtClean="0"/>
          </a:p>
          <a:p>
            <a:pPr marL="461963" lvl="1" indent="-234950"/>
            <a:r>
              <a:rPr lang="en-US" sz="1800" dirty="0" smtClean="0"/>
              <a:t>Supports sparse, continuous, aligned, unaligned streams</a:t>
            </a:r>
          </a:p>
        </p:txBody>
      </p:sp>
      <p:sp>
        <p:nvSpPr>
          <p:cNvPr id="16390" name="Text Box 6"/>
          <p:cNvSpPr txBox="1">
            <a:spLocks noChangeArrowheads="1"/>
          </p:cNvSpPr>
          <p:nvPr/>
        </p:nvSpPr>
        <p:spPr bwMode="auto">
          <a:xfrm>
            <a:off x="7392639" y="2102117"/>
            <a:ext cx="2416110" cy="369332"/>
          </a:xfrm>
          <a:prstGeom prst="rect">
            <a:avLst/>
          </a:prstGeom>
          <a:noFill/>
          <a:ln w="9525">
            <a:noFill/>
            <a:miter lim="800000"/>
            <a:headEnd/>
            <a:tailEnd/>
          </a:ln>
        </p:spPr>
        <p:txBody>
          <a:bodyPr wrap="none">
            <a:spAutoFit/>
          </a:bodyPr>
          <a:lstStyle/>
          <a:p>
            <a:r>
              <a:rPr lang="en-US" dirty="0" smtClean="0"/>
              <a:t>AXI4-Stream Transfer</a:t>
            </a:r>
            <a:endParaRPr lang="en-US" dirty="0"/>
          </a:p>
        </p:txBody>
      </p:sp>
      <p:grpSp>
        <p:nvGrpSpPr>
          <p:cNvPr id="2" name="Group 17"/>
          <p:cNvGrpSpPr/>
          <p:nvPr/>
        </p:nvGrpSpPr>
        <p:grpSpPr>
          <a:xfrm>
            <a:off x="5924736" y="2499008"/>
            <a:ext cx="5177930" cy="2444185"/>
            <a:chOff x="2824163" y="2471847"/>
            <a:chExt cx="3519487" cy="2176462"/>
          </a:xfrm>
        </p:grpSpPr>
        <p:grpSp>
          <p:nvGrpSpPr>
            <p:cNvPr id="3" name="Group 11"/>
            <p:cNvGrpSpPr/>
            <p:nvPr/>
          </p:nvGrpSpPr>
          <p:grpSpPr>
            <a:xfrm>
              <a:off x="2824163" y="2471847"/>
              <a:ext cx="3519487" cy="2176462"/>
              <a:chOff x="2824163" y="2471847"/>
              <a:chExt cx="3519487" cy="2176462"/>
            </a:xfrm>
          </p:grpSpPr>
          <p:pic>
            <p:nvPicPr>
              <p:cNvPr id="16388" name="Picture 4"/>
              <p:cNvPicPr>
                <a:picLocks noChangeAspect="1" noChangeArrowheads="1"/>
              </p:cNvPicPr>
              <p:nvPr/>
            </p:nvPicPr>
            <p:blipFill>
              <a:blip r:embed="rId3" cstate="print"/>
              <a:srcRect/>
              <a:stretch>
                <a:fillRect/>
              </a:stretch>
            </p:blipFill>
            <p:spPr bwMode="auto">
              <a:xfrm>
                <a:off x="2824163" y="2471847"/>
                <a:ext cx="3519487" cy="2176462"/>
              </a:xfrm>
              <a:prstGeom prst="rect">
                <a:avLst/>
              </a:prstGeom>
              <a:noFill/>
              <a:ln w="9525">
                <a:noFill/>
                <a:miter lim="800000"/>
                <a:headEnd/>
                <a:tailEnd/>
              </a:ln>
            </p:spPr>
          </p:pic>
          <p:sp>
            <p:nvSpPr>
              <p:cNvPr id="16392" name="Rectangle 9"/>
              <p:cNvSpPr>
                <a:spLocks noChangeArrowheads="1"/>
              </p:cNvSpPr>
              <p:nvPr/>
            </p:nvSpPr>
            <p:spPr bwMode="auto">
              <a:xfrm>
                <a:off x="3360738" y="2548047"/>
                <a:ext cx="2451100" cy="609600"/>
              </a:xfrm>
              <a:prstGeom prst="rect">
                <a:avLst/>
              </a:prstGeom>
              <a:solidFill>
                <a:schemeClr val="bg1"/>
              </a:solidFill>
              <a:ln w="9525">
                <a:noFill/>
                <a:miter lim="800000"/>
                <a:headEnd/>
                <a:tailEnd/>
              </a:ln>
            </p:spPr>
            <p:txBody>
              <a:bodyPr wrap="none" anchor="ctr"/>
              <a:lstStyle/>
              <a:p>
                <a:endParaRPr lang="en-US"/>
              </a:p>
            </p:txBody>
          </p:sp>
        </p:grpSp>
        <p:sp>
          <p:nvSpPr>
            <p:cNvPr id="10" name="Rectangle 9"/>
            <p:cNvSpPr/>
            <p:nvPr/>
          </p:nvSpPr>
          <p:spPr bwMode="auto">
            <a:xfrm>
              <a:off x="3362876" y="3944771"/>
              <a:ext cx="2456033" cy="69524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12"/>
            <p:cNvSpPr/>
            <p:nvPr/>
          </p:nvSpPr>
          <p:spPr bwMode="auto">
            <a:xfrm>
              <a:off x="3823855" y="3430889"/>
              <a:ext cx="272052" cy="12847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3"/>
            <p:cNvSpPr/>
            <p:nvPr/>
          </p:nvSpPr>
          <p:spPr bwMode="auto">
            <a:xfrm>
              <a:off x="4233193" y="3432149"/>
              <a:ext cx="272052" cy="12847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4"/>
            <p:cNvSpPr/>
            <p:nvPr/>
          </p:nvSpPr>
          <p:spPr bwMode="auto">
            <a:xfrm>
              <a:off x="4672759" y="3425852"/>
              <a:ext cx="272052" cy="12847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5"/>
            <p:cNvSpPr/>
            <p:nvPr/>
          </p:nvSpPr>
          <p:spPr bwMode="auto">
            <a:xfrm>
              <a:off x="5104768" y="3427112"/>
              <a:ext cx="272052" cy="12847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6"/>
            <p:cNvSpPr/>
            <p:nvPr/>
          </p:nvSpPr>
          <p:spPr bwMode="auto">
            <a:xfrm>
              <a:off x="4168960" y="3216776"/>
              <a:ext cx="272052" cy="12847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8" name="Slide Number Placeholder 17"/>
          <p:cNvSpPr>
            <a:spLocks noGrp="1"/>
          </p:cNvSpPr>
          <p:nvPr>
            <p:ph type="sldNum" sz="quarter" idx="10"/>
          </p:nvPr>
        </p:nvSpPr>
        <p:spPr/>
        <p:txBody>
          <a:bodyPr/>
          <a:lstStyle/>
          <a:p>
            <a:pPr>
              <a:defRPr/>
            </a:pPr>
            <a:r>
              <a:rPr lang="en-US" smtClean="0"/>
              <a:t>Zynq Architecture 12-</a:t>
            </a:r>
            <a:fld id="{99D29FBF-A473-46DA-BC14-675AC1C8F9A5}" type="slidenum">
              <a:rPr lang="en-US" smtClean="0"/>
              <a:pPr>
                <a:defRPr/>
              </a:pPr>
              <a:t>37</a:t>
            </a:fld>
            <a:endParaRPr lang="en-US" dirty="0"/>
          </a:p>
        </p:txBody>
      </p:sp>
      <p:sp>
        <p:nvSpPr>
          <p:cNvPr id="19" name="Footer Placeholder 18"/>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May not have packets</a:t>
            </a:r>
          </a:p>
          <a:p>
            <a:pPr marL="514350" lvl="1" indent="-228600">
              <a:lnSpc>
                <a:spcPct val="110000"/>
              </a:lnSpc>
              <a:defRPr/>
            </a:pPr>
            <a:r>
              <a:rPr lang="en-US" dirty="0" smtClean="0"/>
              <a:t>E.g. Digital up converter</a:t>
            </a:r>
          </a:p>
          <a:p>
            <a:pPr marL="914400" lvl="2">
              <a:lnSpc>
                <a:spcPct val="110000"/>
              </a:lnSpc>
              <a:defRPr/>
            </a:pPr>
            <a:r>
              <a:rPr lang="en-US" dirty="0" smtClean="0"/>
              <a:t>No concept of address</a:t>
            </a:r>
          </a:p>
          <a:p>
            <a:pPr marL="914400" lvl="2">
              <a:lnSpc>
                <a:spcPct val="110000"/>
              </a:lnSpc>
              <a:defRPr/>
            </a:pPr>
            <a:r>
              <a:rPr lang="en-US" dirty="0" smtClean="0"/>
              <a:t>Free-running data (in this case)</a:t>
            </a:r>
          </a:p>
          <a:p>
            <a:pPr marL="914400" lvl="2">
              <a:lnSpc>
                <a:spcPct val="110000"/>
              </a:lnSpc>
              <a:defRPr/>
            </a:pPr>
            <a:r>
              <a:rPr lang="en-US" dirty="0" smtClean="0"/>
              <a:t>In this situation, AXI4-Stream would optimize to a very simple interface</a:t>
            </a:r>
          </a:p>
          <a:p>
            <a:r>
              <a:rPr lang="en-US" dirty="0" smtClean="0"/>
              <a:t>May have packets</a:t>
            </a:r>
          </a:p>
          <a:p>
            <a:pPr lvl="1"/>
            <a:r>
              <a:rPr lang="en-US" dirty="0" smtClean="0"/>
              <a:t>E.g. </a:t>
            </a:r>
            <a:r>
              <a:rPr lang="en-US" dirty="0" err="1" smtClean="0"/>
              <a:t>PCIe</a:t>
            </a:r>
            <a:endParaRPr lang="en-US" dirty="0" smtClean="0"/>
          </a:p>
          <a:p>
            <a:pPr lvl="2"/>
            <a:r>
              <a:rPr lang="en-US" dirty="0" smtClean="0"/>
              <a:t>Their packets may contain different information</a:t>
            </a:r>
            <a:endParaRPr lang="en-US" sz="3200" u="sng" dirty="0" smtClean="0"/>
          </a:p>
          <a:p>
            <a:pPr lvl="2"/>
            <a:r>
              <a:rPr lang="en-US" dirty="0" smtClean="0"/>
              <a:t>Typically bridge logic of some sort is needed</a:t>
            </a:r>
            <a:endParaRPr lang="en-US" dirty="0"/>
          </a:p>
        </p:txBody>
      </p:sp>
      <p:sp>
        <p:nvSpPr>
          <p:cNvPr id="4" name="Title 3"/>
          <p:cNvSpPr>
            <a:spLocks noGrp="1"/>
          </p:cNvSpPr>
          <p:nvPr>
            <p:ph type="title"/>
          </p:nvPr>
        </p:nvSpPr>
        <p:spPr/>
        <p:txBody>
          <a:bodyPr/>
          <a:lstStyle/>
          <a:p>
            <a:r>
              <a:rPr lang="en-US" dirty="0" smtClean="0"/>
              <a:t>Streaming Applications</a:t>
            </a:r>
            <a:endParaRPr lang="en-US" dirty="0"/>
          </a:p>
        </p:txBody>
      </p:sp>
      <p:sp>
        <p:nvSpPr>
          <p:cNvPr id="6" name="Slide Number Placeholder 5"/>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38</a:t>
            </a:fld>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err="1" smtClean="0">
                <a:solidFill>
                  <a:schemeClr val="bg2"/>
                </a:solidFill>
                <a:cs typeface="Arial" pitchFamily="34" charset="0"/>
              </a:rPr>
              <a:t>Zynq</a:t>
            </a:r>
            <a:r>
              <a:rPr lang="en-US" altLang="zh-CN" dirty="0" smtClean="0">
                <a:solidFill>
                  <a:schemeClr val="bg2"/>
                </a:solidFill>
                <a:cs typeface="Arial" pitchFamily="34" charset="0"/>
              </a:rPr>
              <a:t> All Programmable </a:t>
            </a:r>
            <a:r>
              <a:rPr lang="en-US" altLang="zh-CN" dirty="0" err="1" smtClean="0">
                <a:solidFill>
                  <a:schemeClr val="bg2"/>
                </a:solidFill>
                <a:cs typeface="Arial" pitchFamily="34" charset="0"/>
              </a:rPr>
              <a:t>SoC</a:t>
            </a:r>
            <a:r>
              <a:rPr lang="en-US" altLang="zh-CN" dirty="0" smtClean="0">
                <a:solidFill>
                  <a:schemeClr val="bg2"/>
                </a:solidFill>
                <a:cs typeface="Arial" pitchFamily="34" charset="0"/>
              </a:rPr>
              <a:t> (AP </a:t>
            </a:r>
            <a:r>
              <a:rPr lang="en-US" altLang="zh-CN" dirty="0" err="1" smtClean="0">
                <a:solidFill>
                  <a:schemeClr val="bg2"/>
                </a:solidFill>
                <a:cs typeface="Arial" pitchFamily="34" charset="0"/>
              </a:rPr>
              <a:t>SoC</a:t>
            </a:r>
            <a:r>
              <a:rPr lang="en-US" altLang="zh-CN" dirty="0" smtClean="0">
                <a:solidFill>
                  <a:schemeClr val="bg2"/>
                </a:solidFill>
                <a:cs typeface="Arial" pitchFamily="34" charset="0"/>
              </a:rPr>
              <a:t>)</a:t>
            </a:r>
          </a:p>
          <a:p>
            <a:pPr>
              <a:lnSpc>
                <a:spcPts val="2200"/>
              </a:lnSpc>
              <a:tabLst>
                <a:tab pos="228600" algn="l"/>
              </a:tabLst>
            </a:pPr>
            <a:r>
              <a:rPr lang="en-US" altLang="zh-CN" dirty="0" err="1" smtClean="0">
                <a:solidFill>
                  <a:srgbClr val="EE3424"/>
                </a:solidFill>
                <a:cs typeface="Arial" pitchFamily="34" charset="0"/>
              </a:rPr>
              <a:t>Zynq</a:t>
            </a:r>
            <a:r>
              <a:rPr lang="en-US" altLang="zh-CN" dirty="0" smtClean="0">
                <a:solidFill>
                  <a:srgbClr val="EE3424"/>
                </a:solidFill>
                <a:cs typeface="Arial" pitchFamily="34" charset="0"/>
              </a:rPr>
              <a:t> AP </a:t>
            </a:r>
            <a:r>
              <a:rPr lang="en-US" altLang="zh-CN" dirty="0" err="1" smtClean="0">
                <a:solidFill>
                  <a:srgbClr val="EE3424"/>
                </a:solidFill>
                <a:cs typeface="Arial" pitchFamily="34" charset="0"/>
              </a:rPr>
              <a:t>SoC</a:t>
            </a:r>
            <a:r>
              <a:rPr lang="en-US" altLang="zh-CN" dirty="0" smtClean="0">
                <a:solidFill>
                  <a:srgbClr val="EE3424"/>
                </a:solidFill>
                <a:cs typeface="Arial" pitchFamily="34" charset="0"/>
              </a:rPr>
              <a:t> Processing System (PS)</a:t>
            </a:r>
          </a:p>
          <a:p>
            <a:pPr>
              <a:lnSpc>
                <a:spcPts val="2200"/>
              </a:lnSpc>
              <a:tabLst>
                <a:tab pos="228600" algn="l"/>
              </a:tabLst>
            </a:pPr>
            <a:r>
              <a:rPr lang="en-US" altLang="zh-CN" dirty="0" smtClean="0">
                <a:solidFill>
                  <a:srgbClr val="EE3424"/>
                </a:solidFill>
                <a:cs typeface="Arial" pitchFamily="34" charset="0"/>
              </a:rPr>
              <a:t>Processor Peripherals</a:t>
            </a:r>
          </a:p>
          <a:p>
            <a:pPr>
              <a:lnSpc>
                <a:spcPts val="2200"/>
              </a:lnSpc>
              <a:tabLst>
                <a:tab pos="228600" algn="l"/>
              </a:tabLst>
            </a:pPr>
            <a:r>
              <a:rPr lang="en-US" altLang="zh-CN" dirty="0" smtClean="0">
                <a:solidFill>
                  <a:srgbClr val="EE3424"/>
                </a:solidFill>
                <a:cs typeface="Arial" pitchFamily="34" charset="0"/>
              </a:rPr>
              <a:t>Clock, Reset, and Debug Features</a:t>
            </a:r>
          </a:p>
          <a:p>
            <a:pPr>
              <a:lnSpc>
                <a:spcPts val="2200"/>
              </a:lnSpc>
              <a:tabLst>
                <a:tab pos="228600" algn="l"/>
              </a:tabLst>
            </a:pPr>
            <a:r>
              <a:rPr lang="en-US" altLang="zh-CN" dirty="0">
                <a:solidFill>
                  <a:srgbClr val="EE3424"/>
                </a:solidFill>
                <a:cs typeface="Arial" pitchFamily="34" charset="0"/>
              </a:rPr>
              <a:t>AXI Interfaces</a:t>
            </a:r>
            <a:endParaRPr lang="en-US" altLang="zh-CN" dirty="0" smtClean="0">
              <a:solidFill>
                <a:srgbClr val="EE3424"/>
              </a:solidFill>
              <a:cs typeface="Arial" pitchFamily="34" charset="0"/>
            </a:endParaRP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39</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The PS and the PL</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4</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10" name="Content Placeholder 1"/>
          <p:cNvSpPr>
            <a:spLocks noGrp="1"/>
          </p:cNvSpPr>
          <p:nvPr>
            <p:ph idx="1"/>
          </p:nvPr>
        </p:nvSpPr>
        <p:spPr>
          <a:xfrm>
            <a:off x="609441" y="1600200"/>
            <a:ext cx="10975336" cy="4268337"/>
          </a:xfrm>
        </p:spPr>
        <p:txBody>
          <a:bodyPr/>
          <a:lstStyle/>
          <a:p>
            <a:r>
              <a:rPr lang="en-US" dirty="0"/>
              <a:t>The Zynq-7000 </a:t>
            </a:r>
            <a:r>
              <a:rPr lang="en-US" dirty="0" smtClean="0"/>
              <a:t>AP </a:t>
            </a:r>
            <a:r>
              <a:rPr lang="en-US" dirty="0" err="1" smtClean="0"/>
              <a:t>SoC</a:t>
            </a:r>
            <a:r>
              <a:rPr lang="en-US" dirty="0" smtClean="0"/>
              <a:t> </a:t>
            </a:r>
            <a:r>
              <a:rPr lang="en-US" dirty="0"/>
              <a:t>architecture consists of two major sections</a:t>
            </a:r>
          </a:p>
          <a:p>
            <a:pPr lvl="1"/>
            <a:r>
              <a:rPr lang="en-US" b="1" dirty="0">
                <a:solidFill>
                  <a:srgbClr val="FF0000"/>
                </a:solidFill>
              </a:rPr>
              <a:t>PS: Processing system</a:t>
            </a:r>
          </a:p>
          <a:p>
            <a:pPr lvl="2"/>
            <a:r>
              <a:rPr lang="en-US" dirty="0"/>
              <a:t>Dual ARM Cortex-A9 processor based</a:t>
            </a:r>
          </a:p>
          <a:p>
            <a:pPr lvl="2"/>
            <a:r>
              <a:rPr lang="en-US" dirty="0"/>
              <a:t>Multiple peripherals </a:t>
            </a:r>
          </a:p>
          <a:p>
            <a:pPr lvl="2"/>
            <a:r>
              <a:rPr lang="en-US" dirty="0"/>
              <a:t>Hard silicon core</a:t>
            </a:r>
          </a:p>
          <a:p>
            <a:pPr lvl="1"/>
            <a:r>
              <a:rPr lang="en-US" dirty="0"/>
              <a:t>PL: Programmable logic</a:t>
            </a:r>
          </a:p>
          <a:p>
            <a:pPr lvl="2"/>
            <a:r>
              <a:rPr lang="en-US" dirty="0">
                <a:solidFill>
                  <a:schemeClr val="bg1">
                    <a:lumMod val="50000"/>
                  </a:schemeClr>
                </a:solidFill>
              </a:rPr>
              <a:t>Shares the same 7 series programmable logic as</a:t>
            </a:r>
          </a:p>
          <a:p>
            <a:pPr lvl="3"/>
            <a:r>
              <a:rPr lang="en-US" dirty="0">
                <a:solidFill>
                  <a:schemeClr val="bg1">
                    <a:lumMod val="50000"/>
                  </a:schemeClr>
                </a:solidFill>
              </a:rPr>
              <a:t>Artix™-based devices: Z-7010, Z-7015, and Z-7020 (high-range I/O banks only)</a:t>
            </a:r>
          </a:p>
          <a:p>
            <a:pPr lvl="3"/>
            <a:r>
              <a:rPr lang="en-US" dirty="0" err="1" smtClean="0">
                <a:solidFill>
                  <a:schemeClr val="bg1">
                    <a:lumMod val="50000"/>
                  </a:schemeClr>
                </a:solidFill>
              </a:rPr>
              <a:t>Kintex</a:t>
            </a:r>
            <a:r>
              <a:rPr lang="en-US" dirty="0">
                <a:solidFill>
                  <a:schemeClr val="bg1">
                    <a:lumMod val="50000"/>
                  </a:schemeClr>
                </a:solidFill>
              </a:rPr>
              <a:t>™-based devices: </a:t>
            </a:r>
            <a:r>
              <a:rPr lang="en-US" dirty="0" smtClean="0">
                <a:solidFill>
                  <a:schemeClr val="bg1">
                    <a:lumMod val="50000"/>
                  </a:schemeClr>
                </a:solidFill>
              </a:rPr>
              <a:t>Z-7030</a:t>
            </a:r>
            <a:r>
              <a:rPr lang="en-US" dirty="0">
                <a:solidFill>
                  <a:schemeClr val="bg1">
                    <a:lumMod val="50000"/>
                  </a:schemeClr>
                </a:solidFill>
              </a:rPr>
              <a:t>, </a:t>
            </a:r>
            <a:r>
              <a:rPr lang="en-US" dirty="0" smtClean="0">
                <a:solidFill>
                  <a:schemeClr val="bg1">
                    <a:lumMod val="50000"/>
                  </a:schemeClr>
                </a:solidFill>
              </a:rPr>
              <a:t>Z-7045, and Z-7100 </a:t>
            </a:r>
            <a:r>
              <a:rPr lang="en-US" dirty="0">
                <a:solidFill>
                  <a:schemeClr val="bg1">
                    <a:lumMod val="50000"/>
                  </a:schemeClr>
                </a:solidFill>
              </a:rPr>
              <a:t>(mix of high-range and high-performance I/O banks)</a:t>
            </a:r>
          </a:p>
          <a:p>
            <a:endParaRPr lang="en-IE" dirty="0" smtClean="0"/>
          </a:p>
          <a:p>
            <a:r>
              <a:rPr lang="en-IE" dirty="0" smtClean="0"/>
              <a:t>This sections focuses on the PS</a:t>
            </a:r>
            <a:endParaRPr lang="en-US" dirty="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Zynq-7000 </a:t>
            </a:r>
            <a:r>
              <a:rPr lang="en-US" dirty="0" smtClean="0"/>
              <a:t>processing </a:t>
            </a:r>
            <a:r>
              <a:rPr lang="en-US" dirty="0"/>
              <a:t>platform is a system on a chip (SoC) processor with embedded programmable logic</a:t>
            </a:r>
          </a:p>
          <a:p>
            <a:r>
              <a:rPr lang="en-US" dirty="0"/>
              <a:t>The processing system (PS) is the hard silicon dual core consisting of</a:t>
            </a:r>
          </a:p>
          <a:p>
            <a:pPr lvl="1"/>
            <a:r>
              <a:rPr lang="en-US" dirty="0"/>
              <a:t>APU and list components</a:t>
            </a:r>
          </a:p>
          <a:p>
            <a:pPr lvl="2"/>
            <a:r>
              <a:rPr lang="en-US" dirty="0"/>
              <a:t>Two Cortex-A9 processors</a:t>
            </a:r>
          </a:p>
          <a:p>
            <a:pPr lvl="2"/>
            <a:r>
              <a:rPr lang="en-US" dirty="0"/>
              <a:t>NEON co-processor</a:t>
            </a:r>
          </a:p>
          <a:p>
            <a:pPr lvl="2"/>
            <a:r>
              <a:rPr lang="en-US" dirty="0"/>
              <a:t>General interrupt controller (GIC)</a:t>
            </a:r>
          </a:p>
          <a:p>
            <a:pPr lvl="2"/>
            <a:r>
              <a:rPr lang="en-US" dirty="0"/>
              <a:t>General and watchdog timers</a:t>
            </a:r>
          </a:p>
          <a:p>
            <a:pPr lvl="1"/>
            <a:r>
              <a:rPr lang="en-US" dirty="0"/>
              <a:t>I/O peripherals</a:t>
            </a:r>
          </a:p>
          <a:p>
            <a:pPr lvl="1"/>
            <a:r>
              <a:rPr lang="en-US" dirty="0" smtClean="0"/>
              <a:t>External memory interfaces</a:t>
            </a:r>
          </a:p>
          <a:p>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40</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a:t>programmable logic (PL) consists of 7 series devices</a:t>
            </a:r>
          </a:p>
          <a:p>
            <a:r>
              <a:rPr lang="en-US" dirty="0" smtClean="0"/>
              <a:t>AXI </a:t>
            </a:r>
            <a:r>
              <a:rPr lang="en-US" dirty="0"/>
              <a:t>is an interface providing high performance through point-to-point </a:t>
            </a:r>
            <a:r>
              <a:rPr lang="en-US" dirty="0" smtClean="0"/>
              <a:t>connection</a:t>
            </a:r>
            <a:endParaRPr lang="en-US" dirty="0"/>
          </a:p>
          <a:p>
            <a:r>
              <a:rPr lang="en-US" dirty="0" smtClean="0"/>
              <a:t>AXI </a:t>
            </a:r>
            <a:r>
              <a:rPr lang="en-US" dirty="0"/>
              <a:t>has separate, independent read and write interfaces implemented with channels</a:t>
            </a:r>
          </a:p>
          <a:p>
            <a:r>
              <a:rPr lang="en-US" dirty="0" smtClean="0"/>
              <a:t>The </a:t>
            </a:r>
            <a:r>
              <a:rPr lang="en-US" dirty="0"/>
              <a:t>AXI4 interface offers improvements over AXI3 and defines</a:t>
            </a:r>
          </a:p>
          <a:p>
            <a:pPr lvl="1"/>
            <a:r>
              <a:rPr lang="en-US" dirty="0"/>
              <a:t>Full AXI memory mapped</a:t>
            </a:r>
          </a:p>
          <a:p>
            <a:pPr lvl="1"/>
            <a:r>
              <a:rPr lang="en-US" dirty="0"/>
              <a:t>AXI Lite</a:t>
            </a:r>
          </a:p>
          <a:p>
            <a:pPr lvl="1"/>
            <a:r>
              <a:rPr lang="en-US" dirty="0"/>
              <a:t>AXI Stream</a:t>
            </a:r>
          </a:p>
          <a:p>
            <a:r>
              <a:rPr lang="en-US" dirty="0" smtClean="0"/>
              <a:t>Tightly </a:t>
            </a:r>
            <a:r>
              <a:rPr lang="en-US" dirty="0"/>
              <a:t>coupled AXI ports interface the PL and PS for maximum performance</a:t>
            </a:r>
          </a:p>
          <a:p>
            <a:r>
              <a:rPr lang="en-US" dirty="0" smtClean="0"/>
              <a:t>The </a:t>
            </a:r>
            <a:r>
              <a:rPr lang="en-US" dirty="0"/>
              <a:t>PS boots from a selection of external memory devices</a:t>
            </a:r>
          </a:p>
          <a:p>
            <a:r>
              <a:rPr lang="en-US" dirty="0"/>
              <a:t>The PL is configured by and after the PS </a:t>
            </a:r>
            <a:r>
              <a:rPr lang="en-US" dirty="0" smtClean="0"/>
              <a:t>boots</a:t>
            </a:r>
          </a:p>
          <a:p>
            <a:r>
              <a:rPr lang="en-US" dirty="0" smtClean="0"/>
              <a:t>The PS provides clocking resources to the PL</a:t>
            </a:r>
          </a:p>
          <a:p>
            <a:r>
              <a:rPr lang="en-US" dirty="0" smtClean="0"/>
              <a:t>The PL may not provide clocking to the PS</a:t>
            </a:r>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41</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Complete ARM®-based processing system</a:t>
            </a:r>
          </a:p>
          <a:p>
            <a:pPr lvl="1"/>
            <a:r>
              <a:rPr lang="en-US" dirty="0"/>
              <a:t>Application </a:t>
            </a:r>
            <a:r>
              <a:rPr lang="en-US" dirty="0" smtClean="0"/>
              <a:t>Processor Unit (APU)</a:t>
            </a:r>
            <a:endParaRPr lang="en-US" dirty="0"/>
          </a:p>
          <a:p>
            <a:pPr lvl="2"/>
            <a:r>
              <a:rPr lang="en-US" dirty="0"/>
              <a:t>Dual ARM Cortex™-A9 processors</a:t>
            </a:r>
          </a:p>
          <a:p>
            <a:pPr lvl="2"/>
            <a:r>
              <a:rPr lang="en-US" dirty="0"/>
              <a:t>Caches and support blocks</a:t>
            </a:r>
          </a:p>
          <a:p>
            <a:pPr lvl="1"/>
            <a:r>
              <a:rPr lang="en-US" dirty="0"/>
              <a:t>Fully integrated memory controllers</a:t>
            </a:r>
          </a:p>
          <a:p>
            <a:pPr lvl="1"/>
            <a:r>
              <a:rPr lang="en-US" dirty="0"/>
              <a:t>I/O peripherals</a:t>
            </a:r>
          </a:p>
          <a:p>
            <a:r>
              <a:rPr lang="en-US" dirty="0"/>
              <a:t>Tightly integrated programmable logic</a:t>
            </a:r>
          </a:p>
          <a:p>
            <a:pPr lvl="1"/>
            <a:r>
              <a:rPr lang="en-US" dirty="0"/>
              <a:t>Used to extend the processing system</a:t>
            </a:r>
          </a:p>
          <a:p>
            <a:pPr lvl="1"/>
            <a:r>
              <a:rPr lang="en-US" dirty="0"/>
              <a:t>Scalable density and performance</a:t>
            </a:r>
          </a:p>
          <a:p>
            <a:r>
              <a:rPr lang="en-US" dirty="0"/>
              <a:t>Flexible array of I/O</a:t>
            </a:r>
          </a:p>
          <a:p>
            <a:pPr lvl="1"/>
            <a:r>
              <a:rPr lang="en-US" dirty="0"/>
              <a:t>Wide range of external multi-standard I/O</a:t>
            </a:r>
          </a:p>
          <a:p>
            <a:pPr lvl="1"/>
            <a:r>
              <a:rPr lang="en-US" dirty="0"/>
              <a:t>High-performance integrated serial transceivers</a:t>
            </a:r>
          </a:p>
          <a:p>
            <a:pPr lvl="1"/>
            <a:r>
              <a:rPr lang="en-US" dirty="0"/>
              <a:t>Analog-to-digital converter inputs</a:t>
            </a:r>
          </a:p>
          <a:p>
            <a:endParaRPr lang="en-US" dirty="0"/>
          </a:p>
        </p:txBody>
      </p:sp>
      <p:sp>
        <p:nvSpPr>
          <p:cNvPr id="4" name="Title 3"/>
          <p:cNvSpPr>
            <a:spLocks noGrp="1"/>
          </p:cNvSpPr>
          <p:nvPr>
            <p:ph type="title"/>
          </p:nvPr>
        </p:nvSpPr>
        <p:spPr/>
        <p:txBody>
          <a:bodyPr/>
          <a:lstStyle/>
          <a:p>
            <a:r>
              <a:rPr lang="en-AU" dirty="0" smtClean="0"/>
              <a:t>Zynq-7000 Family Highlights</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5</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Zynq-7000 AP </a:t>
            </a:r>
            <a:r>
              <a:rPr lang="en-AU" dirty="0" err="1" smtClean="0"/>
              <a:t>SoC</a:t>
            </a:r>
            <a:r>
              <a:rPr lang="en-AU" dirty="0" smtClean="0"/>
              <a:t> Block Diagram</a:t>
            </a:r>
            <a:endParaRPr lang="en-US" dirty="0"/>
          </a:p>
        </p:txBody>
      </p:sp>
      <p:pic>
        <p:nvPicPr>
          <p:cNvPr id="2050" name="Picture 2"/>
          <p:cNvPicPr>
            <a:picLocks noChangeAspect="1" noChangeArrowheads="1"/>
          </p:cNvPicPr>
          <p:nvPr/>
        </p:nvPicPr>
        <p:blipFill>
          <a:blip r:embed="rId2"/>
          <a:srcRect/>
          <a:stretch>
            <a:fillRect/>
          </a:stretch>
        </p:blipFill>
        <p:spPr bwMode="auto">
          <a:xfrm>
            <a:off x="1887509" y="993957"/>
            <a:ext cx="8361811" cy="5137803"/>
          </a:xfrm>
          <a:prstGeom prst="rect">
            <a:avLst/>
          </a:prstGeom>
          <a:noFill/>
          <a:ln w="9525">
            <a:noFill/>
            <a:miter lim="800000"/>
            <a:headEnd/>
            <a:tailEnd/>
          </a:ln>
        </p:spPr>
      </p:pic>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6</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Application processing unit (APU)</a:t>
            </a:r>
          </a:p>
          <a:p>
            <a:r>
              <a:rPr lang="en-US" dirty="0"/>
              <a:t>I/O peripherals (IOP)</a:t>
            </a:r>
          </a:p>
          <a:p>
            <a:pPr lvl="1"/>
            <a:r>
              <a:rPr lang="en-US" dirty="0"/>
              <a:t>Multiplexed I/O (MIO), extended multiplexed I/O (EMIO)</a:t>
            </a:r>
          </a:p>
          <a:p>
            <a:r>
              <a:rPr lang="en-US" dirty="0"/>
              <a:t>Memory interfaces</a:t>
            </a:r>
          </a:p>
          <a:p>
            <a:r>
              <a:rPr lang="en-US" dirty="0"/>
              <a:t>PS interconnect</a:t>
            </a:r>
          </a:p>
          <a:p>
            <a:r>
              <a:rPr lang="en-US" dirty="0"/>
              <a:t>DMA</a:t>
            </a:r>
          </a:p>
          <a:p>
            <a:r>
              <a:rPr lang="en-US" dirty="0"/>
              <a:t>Timers </a:t>
            </a:r>
          </a:p>
          <a:p>
            <a:pPr lvl="1"/>
            <a:r>
              <a:rPr lang="en-US" dirty="0"/>
              <a:t>Public and private</a:t>
            </a:r>
          </a:p>
          <a:p>
            <a:r>
              <a:rPr lang="en-US" dirty="0"/>
              <a:t>General interrupt controller (GIC)</a:t>
            </a:r>
          </a:p>
          <a:p>
            <a:r>
              <a:rPr lang="en-US" dirty="0"/>
              <a:t>On-chip memory (OCM): RAM</a:t>
            </a:r>
          </a:p>
          <a:p>
            <a:r>
              <a:rPr lang="en-US" dirty="0"/>
              <a:t>Debug controller: CoreSight</a:t>
            </a:r>
          </a:p>
          <a:p>
            <a:endParaRPr lang="en-US" dirty="0"/>
          </a:p>
        </p:txBody>
      </p:sp>
      <p:sp>
        <p:nvSpPr>
          <p:cNvPr id="4" name="Title 3"/>
          <p:cNvSpPr>
            <a:spLocks noGrp="1"/>
          </p:cNvSpPr>
          <p:nvPr>
            <p:ph type="title"/>
          </p:nvPr>
        </p:nvSpPr>
        <p:spPr/>
        <p:txBody>
          <a:bodyPr/>
          <a:lstStyle/>
          <a:p>
            <a:r>
              <a:rPr lang="en-US" dirty="0" smtClean="0"/>
              <a:t>PS Components</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7</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err="1" smtClean="0">
                <a:solidFill>
                  <a:schemeClr val="bg2"/>
                </a:solidFill>
                <a:cs typeface="Arial" pitchFamily="34" charset="0"/>
              </a:rPr>
              <a:t>Zynq</a:t>
            </a:r>
            <a:r>
              <a:rPr lang="en-US" altLang="zh-CN" dirty="0" smtClean="0">
                <a:solidFill>
                  <a:schemeClr val="bg2"/>
                </a:solidFill>
                <a:cs typeface="Arial" pitchFamily="34" charset="0"/>
              </a:rPr>
              <a:t> All Programmable </a:t>
            </a:r>
            <a:r>
              <a:rPr lang="en-US" altLang="zh-CN" dirty="0" err="1" smtClean="0">
                <a:solidFill>
                  <a:schemeClr val="bg2"/>
                </a:solidFill>
                <a:cs typeface="Arial" pitchFamily="34" charset="0"/>
              </a:rPr>
              <a:t>SoC</a:t>
            </a:r>
            <a:r>
              <a:rPr lang="en-US" altLang="zh-CN" dirty="0" smtClean="0">
                <a:solidFill>
                  <a:schemeClr val="bg2"/>
                </a:solidFill>
                <a:cs typeface="Arial" pitchFamily="34" charset="0"/>
              </a:rPr>
              <a:t> (AP </a:t>
            </a:r>
            <a:r>
              <a:rPr lang="en-US" altLang="zh-CN" dirty="0" err="1" smtClean="0">
                <a:solidFill>
                  <a:schemeClr val="bg2"/>
                </a:solidFill>
                <a:cs typeface="Arial" pitchFamily="34" charset="0"/>
              </a:rPr>
              <a:t>SoC</a:t>
            </a:r>
            <a:r>
              <a:rPr lang="en-US" altLang="zh-CN" dirty="0" smtClean="0">
                <a:solidFill>
                  <a:schemeClr val="bg2"/>
                </a:solidFill>
                <a:cs typeface="Arial" pitchFamily="34" charset="0"/>
              </a:rPr>
              <a:t>)</a:t>
            </a:r>
          </a:p>
          <a:p>
            <a:pPr>
              <a:lnSpc>
                <a:spcPts val="2200"/>
              </a:lnSpc>
              <a:tabLst>
                <a:tab pos="228600" algn="l"/>
              </a:tabLst>
            </a:pPr>
            <a:r>
              <a:rPr lang="en-US" altLang="zh-CN" i="1" dirty="0" err="1" smtClean="0">
                <a:solidFill>
                  <a:schemeClr val="tx1"/>
                </a:solidFill>
                <a:cs typeface="Arial" pitchFamily="34" charset="0"/>
              </a:rPr>
              <a:t>Zynq</a:t>
            </a:r>
            <a:r>
              <a:rPr lang="en-US" altLang="zh-CN" i="1" dirty="0" smtClean="0">
                <a:solidFill>
                  <a:schemeClr val="tx1"/>
                </a:solidFill>
                <a:cs typeface="Arial" pitchFamily="34" charset="0"/>
              </a:rPr>
              <a:t> AP </a:t>
            </a:r>
            <a:r>
              <a:rPr lang="en-US" altLang="zh-CN" i="1" dirty="0" err="1" smtClean="0">
                <a:solidFill>
                  <a:schemeClr val="tx1"/>
                </a:solidFill>
                <a:cs typeface="Arial" pitchFamily="34" charset="0"/>
              </a:rPr>
              <a:t>SoC</a:t>
            </a:r>
            <a:r>
              <a:rPr lang="en-US" altLang="zh-CN" i="1" dirty="0" smtClean="0">
                <a:solidFill>
                  <a:schemeClr val="tx1"/>
                </a:solidFill>
                <a:cs typeface="Arial" pitchFamily="34" charset="0"/>
              </a:rPr>
              <a:t> Processing System (PS)</a:t>
            </a:r>
          </a:p>
          <a:p>
            <a:pPr>
              <a:lnSpc>
                <a:spcPts val="2200"/>
              </a:lnSpc>
              <a:tabLst>
                <a:tab pos="228600" algn="l"/>
              </a:tabLst>
            </a:pPr>
            <a:r>
              <a:rPr lang="en-US" altLang="zh-CN" dirty="0" smtClean="0">
                <a:solidFill>
                  <a:srgbClr val="EE3424"/>
                </a:solidFill>
                <a:cs typeface="Arial" pitchFamily="34" charset="0"/>
              </a:rPr>
              <a:t>Processor Peripherals</a:t>
            </a:r>
          </a:p>
          <a:p>
            <a:pPr>
              <a:lnSpc>
                <a:spcPts val="2200"/>
              </a:lnSpc>
              <a:tabLst>
                <a:tab pos="228600" algn="l"/>
              </a:tabLst>
            </a:pPr>
            <a:r>
              <a:rPr lang="en-US" altLang="zh-CN" dirty="0" smtClean="0">
                <a:solidFill>
                  <a:srgbClr val="EE3424"/>
                </a:solidFill>
                <a:cs typeface="Arial" pitchFamily="34" charset="0"/>
              </a:rPr>
              <a:t>Clock, Reset, and Debug Features</a:t>
            </a:r>
          </a:p>
          <a:p>
            <a:pPr>
              <a:lnSpc>
                <a:spcPts val="2200"/>
              </a:lnSpc>
              <a:tabLst>
                <a:tab pos="228600" algn="l"/>
              </a:tabLst>
            </a:pPr>
            <a:r>
              <a:rPr lang="en-US" altLang="zh-CN" dirty="0">
                <a:solidFill>
                  <a:srgbClr val="EE3424"/>
                </a:solidFill>
                <a:cs typeface="Arial" pitchFamily="34" charset="0"/>
              </a:rPr>
              <a:t>AXI Interfaces</a:t>
            </a:r>
            <a:endParaRPr lang="en-US" altLang="zh-CN" dirty="0" smtClean="0">
              <a:solidFill>
                <a:srgbClr val="EE3424"/>
              </a:solidFill>
              <a:cs typeface="Arial" pitchFamily="34" charset="0"/>
            </a:endParaRP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8</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359048"/>
            <a:ext cx="10694955" cy="5242719"/>
          </a:xfrm>
        </p:spPr>
        <p:txBody>
          <a:bodyPr/>
          <a:lstStyle/>
          <a:p>
            <a:r>
              <a:rPr lang="en-US" dirty="0"/>
              <a:t>ARM Cortex-A9 processor implements the ARMv7-A architecture</a:t>
            </a:r>
          </a:p>
          <a:p>
            <a:pPr lvl="1"/>
            <a:r>
              <a:rPr lang="en-US" dirty="0"/>
              <a:t>ARMv7 is the ARM Instruction Set Architecture (ISA)</a:t>
            </a:r>
          </a:p>
          <a:p>
            <a:pPr lvl="1"/>
            <a:r>
              <a:rPr lang="en-US" dirty="0"/>
              <a:t>ARMv7-A: Application set that includes support for a Memory Management Unit (MMU)</a:t>
            </a:r>
          </a:p>
          <a:p>
            <a:pPr lvl="1"/>
            <a:r>
              <a:rPr lang="en-US" dirty="0"/>
              <a:t>ARMv7-R: Real-time set that includes support for a Memory Protection Unit (MPU)</a:t>
            </a:r>
          </a:p>
          <a:p>
            <a:pPr lvl="1"/>
            <a:r>
              <a:rPr lang="en-US" dirty="0"/>
              <a:t>ARMv7-M: Microcontroller set that is the smallest set</a:t>
            </a:r>
          </a:p>
          <a:p>
            <a:r>
              <a:rPr lang="en-US" dirty="0"/>
              <a:t>The ARMv7 ISA includes the following types of instructions (for backwards compatibility)</a:t>
            </a:r>
          </a:p>
          <a:p>
            <a:pPr lvl="1"/>
            <a:r>
              <a:rPr lang="en-US" dirty="0"/>
              <a:t>Thumb instructions: 16 bits; Thumb-2 instructions: 32 bits</a:t>
            </a:r>
          </a:p>
          <a:p>
            <a:pPr lvl="1"/>
            <a:r>
              <a:rPr lang="en-US" dirty="0"/>
              <a:t>NEON: ARM’s Single Instruction Multiple Data (SIMD) instructions</a:t>
            </a:r>
          </a:p>
          <a:p>
            <a:r>
              <a:rPr lang="en-US" dirty="0"/>
              <a:t>ARM Advanced Microcontroller Bus Architecture (AMBA®) protocol</a:t>
            </a:r>
          </a:p>
          <a:p>
            <a:pPr lvl="1"/>
            <a:r>
              <a:rPr lang="en-US" dirty="0"/>
              <a:t>AXI3: Third-generation ARM interface</a:t>
            </a:r>
          </a:p>
          <a:p>
            <a:pPr lvl="1"/>
            <a:r>
              <a:rPr lang="en-US" dirty="0" smtClean="0"/>
              <a:t>AXI4</a:t>
            </a:r>
            <a:r>
              <a:rPr lang="en-US" dirty="0"/>
              <a:t>: Adding to the existing AXI definition (extended bursts, subsets)</a:t>
            </a:r>
          </a:p>
          <a:p>
            <a:r>
              <a:rPr lang="en-US" dirty="0"/>
              <a:t>Cortex is the new family of processors</a:t>
            </a:r>
          </a:p>
          <a:p>
            <a:pPr lvl="1"/>
            <a:r>
              <a:rPr lang="en-US" dirty="0"/>
              <a:t>ARM family is older generation; Cortex is current; MMUs in Cortex processors and MPUs in ARM</a:t>
            </a:r>
          </a:p>
          <a:p>
            <a:endParaRPr lang="en-US" dirty="0"/>
          </a:p>
        </p:txBody>
      </p:sp>
      <p:sp>
        <p:nvSpPr>
          <p:cNvPr id="4" name="Title 3"/>
          <p:cNvSpPr>
            <a:spLocks noGrp="1"/>
          </p:cNvSpPr>
          <p:nvPr>
            <p:ph type="title"/>
          </p:nvPr>
        </p:nvSpPr>
        <p:spPr/>
        <p:txBody>
          <a:bodyPr/>
          <a:lstStyle/>
          <a:p>
            <a:r>
              <a:rPr lang="en-AU" dirty="0" smtClean="0"/>
              <a:t>ARM Processor Architecture</a:t>
            </a:r>
            <a:endParaRPr lang="en-US" dirty="0"/>
          </a:p>
        </p:txBody>
      </p:sp>
      <p:sp>
        <p:nvSpPr>
          <p:cNvPr id="7" name="Slide Number Placeholder 6"/>
          <p:cNvSpPr>
            <a:spLocks noGrp="1"/>
          </p:cNvSpPr>
          <p:nvPr>
            <p:ph type="sldNum" sz="quarter" idx="10"/>
          </p:nvPr>
        </p:nvSpPr>
        <p:spPr/>
        <p:txBody>
          <a:bodyPr/>
          <a:lstStyle/>
          <a:p>
            <a:pPr>
              <a:defRPr/>
            </a:pPr>
            <a:r>
              <a:rPr lang="en-US" smtClean="0"/>
              <a:t>Zynq Architecture 12-</a:t>
            </a:r>
            <a:fld id="{060BD193-E118-4B16-863C-C8C12C675E3E}" type="slidenum">
              <a:rPr lang="en-US" smtClean="0"/>
              <a:pPr>
                <a:defRPr/>
              </a:pPr>
              <a:t>9</a:t>
            </a:fld>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extLst>
      <p:ext uri="{BB962C8B-B14F-4D97-AF65-F5344CB8AC3E}">
        <p14:creationId xmlns:p14="http://schemas.microsoft.com/office/powerpoint/2010/main" val="3458029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747654C-B272-4B15-B46C-BB332E6C5466}">
  <ds:schemaRefs>
    <ds:schemaRef ds:uri="D46A7F71-384C-4B0A-B6CB-1869FF28952A"/>
    <ds:schemaRef ds:uri="http://schemas.microsoft.com/office/2006/documentManagement/types"/>
    <ds:schemaRef ds:uri="http://schemas.microsoft.com/office/2006/metadata/properties"/>
    <ds:schemaRef ds:uri="http://purl.org/dc/elements/1.1/"/>
    <ds:schemaRef ds:uri="http://www.w3.org/XML/1998/namespace"/>
    <ds:schemaRef ds:uri="http://purl.org/dc/term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731</TotalTime>
  <Words>2553</Words>
  <Application>Microsoft Office PowerPoint</Application>
  <PresentationFormat>Custom</PresentationFormat>
  <Paragraphs>482</Paragraphs>
  <Slides>41</Slides>
  <Notes>8</Notes>
  <HiddenSlides>1</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Xilinx_All_Programmable_Template</vt:lpstr>
      <vt:lpstr>Zynq Architecture</vt:lpstr>
      <vt:lpstr>Objectives</vt:lpstr>
      <vt:lpstr>Outline</vt:lpstr>
      <vt:lpstr>The PS and the PL</vt:lpstr>
      <vt:lpstr>Zynq-7000 Family Highlights</vt:lpstr>
      <vt:lpstr>Zynq-7000 AP SoC Block Diagram</vt:lpstr>
      <vt:lpstr>PS Components</vt:lpstr>
      <vt:lpstr>Outline</vt:lpstr>
      <vt:lpstr>ARM Processor Architecture</vt:lpstr>
      <vt:lpstr>ARM Cortex-A9 Processor Power</vt:lpstr>
      <vt:lpstr>ARM Cortex-A9 Processor Micro-Architecture</vt:lpstr>
      <vt:lpstr>ARM Cortex-A9 Processor Micro-Architecture</vt:lpstr>
      <vt:lpstr>Processing System Interconnect (1)</vt:lpstr>
      <vt:lpstr>Processing System Interconnect (2)</vt:lpstr>
      <vt:lpstr>Memory Map</vt:lpstr>
      <vt:lpstr>Zynq AP SoC Memory Resources</vt:lpstr>
      <vt:lpstr>PS Boots First</vt:lpstr>
      <vt:lpstr>Configuring the PL</vt:lpstr>
      <vt:lpstr>Outline</vt:lpstr>
      <vt:lpstr>Input/Output Peripherals</vt:lpstr>
      <vt:lpstr>Multiplexed I/O (MIO)</vt:lpstr>
      <vt:lpstr>Extended Multiplexed I/O (EMIO)</vt:lpstr>
      <vt:lpstr>PS-PL Interfaces</vt:lpstr>
      <vt:lpstr>PS-PL Interfaces</vt:lpstr>
      <vt:lpstr>Outline</vt:lpstr>
      <vt:lpstr>PL Clocking Sources</vt:lpstr>
      <vt:lpstr>Clocking the PL</vt:lpstr>
      <vt:lpstr>Clock Generation (Using Zynq Tab)</vt:lpstr>
      <vt:lpstr>IP Integrator – Advanced Clocking in Zynq</vt:lpstr>
      <vt:lpstr>Zynq Resets</vt:lpstr>
      <vt:lpstr>Outline</vt:lpstr>
      <vt:lpstr>AXI is Part of ARM’s AMBA</vt:lpstr>
      <vt:lpstr>AXI is Part of AMBA</vt:lpstr>
      <vt:lpstr>Basic AXI Signaling – 5 Channels</vt:lpstr>
      <vt:lpstr>The AXI Interface—AX4-Lite </vt:lpstr>
      <vt:lpstr>The AXI Interface—AXI4</vt:lpstr>
      <vt:lpstr>The AXI Interface—AXI4-Stream</vt:lpstr>
      <vt:lpstr>Streaming Applications</vt:lpstr>
      <vt:lpstr>Outline</vt:lpstr>
      <vt:lpstr>Summary</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Zynq Architecture</dc:title>
  <dc:creator>Xilinx</dc:creator>
  <cp:keywords>Public</cp:keywords>
  <cp:lastModifiedBy>admin</cp:lastModifiedBy>
  <cp:revision>50</cp:revision>
  <cp:lastPrinted>2014-02-21T00:05:35Z</cp:lastPrinted>
  <dcterms:created xsi:type="dcterms:W3CDTF">2012-06-30T15:23:47Z</dcterms:created>
  <dcterms:modified xsi:type="dcterms:W3CDTF">2014-08-11T15:10:29Z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2fc13bd0-a3dd-4e72-a633-c06cfa09e358</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