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899" r:id="rId5"/>
    <p:sldId id="900" r:id="rId6"/>
    <p:sldId id="901" r:id="rId7"/>
    <p:sldId id="902" r:id="rId8"/>
    <p:sldId id="903" r:id="rId9"/>
    <p:sldId id="943" r:id="rId10"/>
    <p:sldId id="905" r:id="rId11"/>
    <p:sldId id="955" r:id="rId12"/>
    <p:sldId id="906" r:id="rId13"/>
    <p:sldId id="950" r:id="rId14"/>
    <p:sldId id="918" r:id="rId15"/>
    <p:sldId id="919" r:id="rId16"/>
    <p:sldId id="946" r:id="rId17"/>
    <p:sldId id="920" r:id="rId18"/>
    <p:sldId id="944" r:id="rId19"/>
    <p:sldId id="921" r:id="rId20"/>
    <p:sldId id="924" r:id="rId21"/>
    <p:sldId id="934" r:id="rId22"/>
    <p:sldId id="922" r:id="rId23"/>
    <p:sldId id="925" r:id="rId24"/>
    <p:sldId id="947" r:id="rId25"/>
    <p:sldId id="948" r:id="rId26"/>
    <p:sldId id="929" r:id="rId27"/>
    <p:sldId id="933" r:id="rId28"/>
    <p:sldId id="953" r:id="rId29"/>
    <p:sldId id="923" r:id="rId30"/>
    <p:sldId id="937" r:id="rId31"/>
    <p:sldId id="936" r:id="rId32"/>
    <p:sldId id="941" r:id="rId33"/>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4"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446A"/>
    <a:srgbClr val="FFFFFF"/>
    <a:srgbClr val="965B8E"/>
    <a:srgbClr val="7B4B88"/>
    <a:srgbClr val="E9EEF1"/>
    <a:srgbClr val="91B800"/>
    <a:srgbClr val="CA1D10"/>
    <a:srgbClr val="E06262"/>
    <a:srgbClr val="CF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2167" autoAdjust="0"/>
    <p:restoredTop sz="81641" autoAdjust="0"/>
  </p:normalViewPr>
  <p:slideViewPr>
    <p:cSldViewPr snapToGrid="0" showGuides="1">
      <p:cViewPr varScale="1">
        <p:scale>
          <a:sx n="114" d="100"/>
          <a:sy n="114" d="100"/>
        </p:scale>
        <p:origin x="-624" y="-96"/>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5237"/>
    </p:cViewPr>
  </p:sorterViewPr>
  <p:notesViewPr>
    <p:cSldViewPr snapToGrid="0">
      <p:cViewPr varScale="1">
        <p:scale>
          <a:sx n="49" d="100"/>
          <a:sy n="49" d="100"/>
        </p:scale>
        <p:origin x="-2294" y="-8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1"/>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73999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31576727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Vivado has a unified IP catalog – all IP available in one place.  The catalog can be extended through use of additional repositories.  IP can be selected</a:t>
            </a:r>
            <a:r>
              <a:rPr lang="en-US" baseline="0" dirty="0" smtClean="0"/>
              <a:t> in the catalog and customization GUIs launched.  IP is then added directly to a Vivado project, or in the case of IP Integrator, added to the diagram.  The user can select simulation or implementation files.  IP can be accessed and customized entirely from the Tcl console as well.</a:t>
            </a:r>
            <a:endParaRPr lang="en-US" dirty="0"/>
          </a:p>
        </p:txBody>
      </p:sp>
    </p:spTree>
    <p:extLst>
      <p:ext uri="{BB962C8B-B14F-4D97-AF65-F5344CB8AC3E}">
        <p14:creationId xmlns:p14="http://schemas.microsoft.com/office/powerpoint/2010/main" val="1776709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Rot="1" noChangeAspect="1" noChangeArrowheads="1" noTextEdit="1"/>
          </p:cNvSpPr>
          <p:nvPr>
            <p:ph type="sldImg"/>
          </p:nvPr>
        </p:nvSpPr>
        <p:spPr>
          <a:xfrm>
            <a:off x="238125" y="504825"/>
            <a:ext cx="6840538" cy="3849688"/>
          </a:xfrm>
          <a:ln/>
        </p:spPr>
      </p:sp>
      <p:sp>
        <p:nvSpPr>
          <p:cNvPr id="82947" name="Rectangle 5"/>
          <p:cNvSpPr>
            <a:spLocks noGrp="1" noChangeArrowheads="1"/>
          </p:cNvSpPr>
          <p:nvPr>
            <p:ph type="body" idx="1"/>
          </p:nvPr>
        </p:nvSpPr>
        <p:spPr>
          <a:xfrm>
            <a:off x="1030289" y="4983165"/>
            <a:ext cx="5241925" cy="3883025"/>
          </a:xfrm>
          <a:noFill/>
          <a:ln/>
        </p:spPr>
        <p:txBody>
          <a:bodyPr lIns="98472" tIns="49237" rIns="98472" bIns="49237"/>
          <a:lstStyle/>
          <a:p>
            <a:pPr>
              <a:tabLst>
                <a:tab pos="118426" algn="l"/>
              </a:tabLst>
            </a:pP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Rot="1" noChangeAspect="1" noChangeArrowheads="1" noTextEdit="1"/>
          </p:cNvSpPr>
          <p:nvPr>
            <p:ph type="sldImg"/>
          </p:nvPr>
        </p:nvSpPr>
        <p:spPr>
          <a:xfrm>
            <a:off x="238125" y="504825"/>
            <a:ext cx="6840538" cy="3849688"/>
          </a:xfrm>
          <a:ln/>
        </p:spPr>
      </p:sp>
      <p:sp>
        <p:nvSpPr>
          <p:cNvPr id="69635" name="Rectangle 5"/>
          <p:cNvSpPr>
            <a:spLocks noGrp="1" noChangeArrowheads="1"/>
          </p:cNvSpPr>
          <p:nvPr>
            <p:ph type="body" idx="1"/>
          </p:nvPr>
        </p:nvSpPr>
        <p:spPr>
          <a:xfrm>
            <a:off x="1030289" y="4983165"/>
            <a:ext cx="5241925" cy="3883025"/>
          </a:xfrm>
          <a:noFill/>
          <a:ln/>
        </p:spPr>
        <p:txBody>
          <a:bodyPr lIns="98472" tIns="49237" rIns="98472" bIns="49237"/>
          <a:lstStyle/>
          <a:p>
            <a:pPr>
              <a:tabLst>
                <a:tab pos="118426" algn="l"/>
              </a:tabLst>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238125" y="504825"/>
            <a:ext cx="6840538" cy="3849688"/>
          </a:xfrm>
          <a:ln/>
        </p:spPr>
      </p:sp>
      <p:sp>
        <p:nvSpPr>
          <p:cNvPr id="72707" name="Rectangle 3"/>
          <p:cNvSpPr>
            <a:spLocks noGrp="1" noChangeArrowheads="1"/>
          </p:cNvSpPr>
          <p:nvPr>
            <p:ph type="body" idx="1"/>
          </p:nvPr>
        </p:nvSpPr>
        <p:spPr>
          <a:xfrm>
            <a:off x="1030289" y="4983165"/>
            <a:ext cx="5241925" cy="3883025"/>
          </a:xfrm>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94757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609441" y="6577014"/>
            <a:ext cx="1836579" cy="28098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Extending System 13- </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609441" y="6577014"/>
            <a:ext cx="1802289" cy="28098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Extending System 13-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1" y="1600201"/>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609441" y="6577014"/>
            <a:ext cx="1665129" cy="280986"/>
          </a:xfrm>
          <a:prstGeom prst="rect">
            <a:avLst/>
          </a:prstGeom>
          <a:ln/>
        </p:spPr>
        <p:txBody>
          <a:bodyPr/>
          <a:lstStyle>
            <a:lvl1pPr>
              <a:defRPr/>
            </a:lvl1pPr>
          </a:lstStyle>
          <a:p>
            <a:pPr>
              <a:defRPr/>
            </a:pPr>
            <a:r>
              <a:rPr lang="en-US" dirty="0" smtClean="0"/>
              <a:t>Extending System 13- </a:t>
            </a:r>
            <a:fld id="{99D29FBF-A473-46DA-BC14-675AC1C8F9A5}" type="slidenum">
              <a:rPr lang="en-US" smtClean="0"/>
              <a:pPr>
                <a:defRPr/>
              </a:pPr>
              <a:t>‹#›</a:t>
            </a:fld>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609441" y="6577014"/>
            <a:ext cx="1756569" cy="280986"/>
          </a:xfrm>
          <a:prstGeom prst="rect">
            <a:avLst/>
          </a:prstGeom>
          <a:ln/>
        </p:spPr>
        <p:txBody>
          <a:bodyPr/>
          <a:lstStyle>
            <a:lvl1pPr>
              <a:defRPr/>
            </a:lvl1pPr>
          </a:lstStyle>
          <a:p>
            <a:pPr>
              <a:defRPr/>
            </a:pPr>
            <a:r>
              <a:rPr lang="en-US" dirty="0" smtClean="0"/>
              <a:t>Extending System 13- </a:t>
            </a:r>
            <a:fld id="{48005198-8FB0-4BE5-A5FF-99FA69737174}" type="slidenum">
              <a:rPr lang="en-US" smtClean="0"/>
              <a:pPr>
                <a:defRPr/>
              </a:pPr>
              <a:t>‹#›</a:t>
            </a:fld>
            <a:endParaRPr lang="en-US" dirty="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0"/>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1" y="1600200"/>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1" y="6580373"/>
            <a:ext cx="1893729"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Extending System 13-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3977"/>
            <a:ext cx="3108960"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676275"/>
          </a:xfrm>
        </p:spPr>
        <p:txBody>
          <a:bodyPr/>
          <a:lstStyle/>
          <a:p>
            <a:r>
              <a:rPr lang="en-US" dirty="0" err="1" smtClean="0"/>
              <a:t>Zynq</a:t>
            </a:r>
            <a:endParaRPr lang="en-US" dirty="0" smtClean="0"/>
          </a:p>
          <a:p>
            <a:r>
              <a:rPr lang="en-US" dirty="0" smtClean="0"/>
              <a:t>Vivado 2014.2 Version</a:t>
            </a:r>
            <a:endParaRPr lang="en-US" dirty="0"/>
          </a:p>
        </p:txBody>
      </p:sp>
      <p:sp>
        <p:nvSpPr>
          <p:cNvPr id="3" name="Title 2"/>
          <p:cNvSpPr>
            <a:spLocks noGrp="1"/>
          </p:cNvSpPr>
          <p:nvPr>
            <p:ph type="ctrTitle" sz="quarter"/>
          </p:nvPr>
        </p:nvSpPr>
        <p:spPr>
          <a:xfrm>
            <a:off x="167173" y="3660650"/>
            <a:ext cx="7099835" cy="1114425"/>
          </a:xfrm>
        </p:spPr>
        <p:txBody>
          <a:bodyPr/>
          <a:lstStyle/>
          <a:p>
            <a:r>
              <a:rPr lang="en-US" dirty="0" smtClean="0"/>
              <a:t>Extending Embedded System into PL</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515588" cy="4268337"/>
          </a:xfrm>
        </p:spPr>
        <p:txBody>
          <a:bodyPr/>
          <a:lstStyle/>
          <a:p>
            <a:r>
              <a:rPr lang="en-IE" dirty="0" smtClean="0"/>
              <a:t>Right click to -</a:t>
            </a:r>
          </a:p>
          <a:p>
            <a:pPr lvl="1"/>
            <a:r>
              <a:rPr lang="en-IE" dirty="0" smtClean="0"/>
              <a:t>Add/customize</a:t>
            </a:r>
          </a:p>
          <a:p>
            <a:pPr lvl="1"/>
            <a:r>
              <a:rPr lang="en-IE" dirty="0" smtClean="0"/>
              <a:t>Determine compatibility</a:t>
            </a:r>
          </a:p>
          <a:p>
            <a:pPr lvl="1"/>
            <a:r>
              <a:rPr lang="en-IE" dirty="0" smtClean="0"/>
              <a:t>Product</a:t>
            </a:r>
            <a:r>
              <a:rPr lang="en-US" dirty="0" smtClean="0"/>
              <a:t> Guide (datasheet) &gt; Document Navigator</a:t>
            </a:r>
          </a:p>
          <a:p>
            <a:pPr lvl="1"/>
            <a:r>
              <a:rPr lang="en-IE" dirty="0" smtClean="0"/>
              <a:t>Change Log</a:t>
            </a:r>
          </a:p>
          <a:p>
            <a:pPr lvl="1"/>
            <a:r>
              <a:rPr lang="en-IE" dirty="0" smtClean="0"/>
              <a:t>Product Webpage</a:t>
            </a:r>
          </a:p>
          <a:p>
            <a:pPr lvl="1"/>
            <a:r>
              <a:rPr lang="en-IE" dirty="0" smtClean="0"/>
              <a:t>Answer record</a:t>
            </a:r>
          </a:p>
          <a:p>
            <a:r>
              <a:rPr lang="en-IE" dirty="0" smtClean="0"/>
              <a:t>Export complete IP </a:t>
            </a:r>
            <a:r>
              <a:rPr lang="en-IE" dirty="0" err="1" smtClean="0"/>
              <a:t>Catalog</a:t>
            </a:r>
            <a:r>
              <a:rPr lang="en-IE" dirty="0" smtClean="0"/>
              <a:t> to excel</a:t>
            </a:r>
            <a:endParaRPr lang="en-IE" dirty="0"/>
          </a:p>
        </p:txBody>
      </p:sp>
      <p:sp>
        <p:nvSpPr>
          <p:cNvPr id="4" name="Title 3"/>
          <p:cNvSpPr>
            <a:spLocks noGrp="1"/>
          </p:cNvSpPr>
          <p:nvPr>
            <p:ph type="title"/>
          </p:nvPr>
        </p:nvSpPr>
        <p:spPr/>
        <p:txBody>
          <a:bodyPr/>
          <a:lstStyle/>
          <a:p>
            <a:r>
              <a:rPr lang="en-IE" dirty="0" smtClean="0"/>
              <a:t>IP Cores</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388" y="1604962"/>
            <a:ext cx="573405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10</a:t>
            </a:fld>
            <a:endParaRPr lang="en-US" dirty="0"/>
          </a:p>
        </p:txBody>
      </p:sp>
    </p:spTree>
    <p:extLst>
      <p:ext uri="{BB962C8B-B14F-4D97-AF65-F5344CB8AC3E}">
        <p14:creationId xmlns:p14="http://schemas.microsoft.com/office/powerpoint/2010/main" val="588159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r>
              <a:rPr lang="en-US" sz="2400" dirty="0" smtClean="0"/>
              <a:t>The size of each core is available in the data sheet</a:t>
            </a:r>
          </a:p>
          <a:p>
            <a:r>
              <a:rPr lang="en-US" sz="2400" dirty="0" smtClean="0"/>
              <a:t>For example, the axi_timer_v2_00_a data sheet contains the following table:</a:t>
            </a:r>
          </a:p>
          <a:p>
            <a:endParaRPr lang="en-US" sz="2400" dirty="0" smtClean="0"/>
          </a:p>
          <a:p>
            <a:endParaRPr lang="en-US" sz="2400" dirty="0" smtClean="0"/>
          </a:p>
          <a:p>
            <a:endParaRPr lang="en-US" sz="2400" dirty="0" smtClean="0"/>
          </a:p>
          <a:p>
            <a:endParaRPr lang="en-US" sz="2400" dirty="0" smtClean="0"/>
          </a:p>
        </p:txBody>
      </p:sp>
      <p:sp>
        <p:nvSpPr>
          <p:cNvPr id="30722" name="Rectangle 2"/>
          <p:cNvSpPr>
            <a:spLocks noGrp="1" noChangeArrowheads="1"/>
          </p:cNvSpPr>
          <p:nvPr>
            <p:ph type="title"/>
          </p:nvPr>
        </p:nvSpPr>
        <p:spPr/>
        <p:txBody>
          <a:bodyPr/>
          <a:lstStyle/>
          <a:p>
            <a:r>
              <a:rPr lang="en-US" smtClean="0"/>
              <a:t>IP Core Information</a:t>
            </a:r>
          </a:p>
        </p:txBody>
      </p:sp>
      <p:sp>
        <p:nvSpPr>
          <p:cNvPr id="30724" name="Text Box 9"/>
          <p:cNvSpPr txBox="1">
            <a:spLocks noChangeArrowheads="1"/>
          </p:cNvSpPr>
          <p:nvPr/>
        </p:nvSpPr>
        <p:spPr bwMode="auto">
          <a:xfrm>
            <a:off x="2030156" y="925513"/>
            <a:ext cx="8054449" cy="369332"/>
          </a:xfrm>
          <a:prstGeom prst="rect">
            <a:avLst/>
          </a:prstGeom>
          <a:noFill/>
          <a:ln w="12700">
            <a:noFill/>
            <a:miter lim="800000"/>
            <a:headEnd/>
            <a:tailEnd/>
          </a:ln>
        </p:spPr>
        <p:txBody>
          <a:bodyPr wrap="none">
            <a:spAutoFit/>
          </a:bodyPr>
          <a:lstStyle/>
          <a:p>
            <a:r>
              <a:rPr lang="en-US" dirty="0"/>
              <a:t>Data sheet provided for each core (right-click on core in IP catalog to access)</a:t>
            </a:r>
          </a:p>
        </p:txBody>
      </p:sp>
      <p:sp>
        <p:nvSpPr>
          <p:cNvPr id="12" name="Footer Placeholder 11"/>
          <p:cNvSpPr>
            <a:spLocks noGrp="1"/>
          </p:cNvSpPr>
          <p:nvPr>
            <p:ph type="ftr" sz="quarter" idx="3"/>
          </p:nvPr>
        </p:nvSpPr>
        <p:spPr/>
        <p:txBody>
          <a:bodyPr/>
          <a:lstStyle/>
          <a:p>
            <a:r>
              <a:rPr lang="en-US" dirty="0" smtClean="0"/>
              <a:t>© Copyright 2014 Xilinx</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277" y="3272065"/>
            <a:ext cx="7766114" cy="298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11</a:t>
            </a:fld>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IP Catalog</a:t>
            </a:r>
          </a:p>
          <a:p>
            <a:r>
              <a:rPr lang="en-US" i="1" dirty="0" smtClean="0">
                <a:solidFill>
                  <a:schemeClr val="tx1"/>
                </a:solidFill>
              </a:rPr>
              <a:t>IP directory</a:t>
            </a:r>
          </a:p>
          <a:p>
            <a:r>
              <a:rPr lang="en-US" dirty="0" smtClean="0">
                <a:solidFill>
                  <a:schemeClr val="bg2"/>
                </a:solidFill>
              </a:rPr>
              <a:t>IP device files</a:t>
            </a:r>
          </a:p>
          <a:p>
            <a:r>
              <a:rPr lang="en-US" dirty="0" smtClean="0">
                <a:solidFill>
                  <a:schemeClr val="bg2"/>
                </a:solidFill>
              </a:rPr>
              <a:t>GP Interfaces</a:t>
            </a:r>
          </a:p>
          <a:p>
            <a:r>
              <a:rPr lang="en-US" dirty="0" smtClean="0">
                <a:solidFill>
                  <a:schemeClr val="bg2"/>
                </a:solidFill>
              </a:rPr>
              <a:t>Adding IP to extend PS into PL</a:t>
            </a:r>
          </a:p>
          <a:p>
            <a:r>
              <a:rPr lang="en-US" dirty="0" err="1" smtClean="0">
                <a:solidFill>
                  <a:schemeClr val="bg2"/>
                </a:solidFill>
              </a:rPr>
              <a:t>Bitstream</a:t>
            </a:r>
            <a:r>
              <a:rPr lang="en-US" dirty="0" smtClean="0">
                <a:solidFill>
                  <a:schemeClr val="bg2"/>
                </a:solidFill>
              </a:rPr>
              <a:t> </a:t>
            </a:r>
            <a:r>
              <a:rPr lang="en-US" dirty="0">
                <a:solidFill>
                  <a:schemeClr val="bg2"/>
                </a:solidFill>
              </a:rPr>
              <a:t>generation </a:t>
            </a:r>
            <a:endParaRPr lang="en-US" dirty="0" smtClean="0">
              <a:solidFill>
                <a:schemeClr val="bg2"/>
              </a:solidFill>
            </a:endParaRPr>
          </a:p>
          <a:p>
            <a:r>
              <a:rPr lang="en-US" dirty="0" smtClean="0">
                <a:solidFill>
                  <a:schemeClr val="bg2"/>
                </a:solidFill>
              </a:rPr>
              <a:t>Summary</a:t>
            </a:r>
            <a:endParaRPr lang="en-US" dirty="0">
              <a:solidFill>
                <a:schemeClr val="bg2"/>
              </a:solidFill>
            </a:endParaRPr>
          </a:p>
        </p:txBody>
      </p:sp>
      <p:sp>
        <p:nvSpPr>
          <p:cNvPr id="4" name="Title 3"/>
          <p:cNvSpPr>
            <a:spLocks noGrp="1"/>
          </p:cNvSpPr>
          <p:nvPr>
            <p:ph type="title"/>
          </p:nvPr>
        </p:nvSpPr>
        <p:spPr/>
        <p:txBody>
          <a:bodyPr/>
          <a:lstStyle/>
          <a:p>
            <a:r>
              <a:rPr lang="en-US" dirty="0" smtClean="0"/>
              <a:t>Outline</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4"/>
          <p:cNvSpPr>
            <a:spLocks noGrp="1" noChangeArrowheads="1"/>
          </p:cNvSpPr>
          <p:nvPr>
            <p:ph idx="1"/>
          </p:nvPr>
        </p:nvSpPr>
        <p:spPr>
          <a:noFill/>
        </p:spPr>
        <p:txBody>
          <a:bodyPr/>
          <a:lstStyle/>
          <a:p>
            <a:pPr>
              <a:lnSpc>
                <a:spcPct val="90000"/>
              </a:lnSpc>
            </a:pPr>
            <a:r>
              <a:rPr lang="en-US" sz="2200" dirty="0" smtClean="0"/>
              <a:t>IP Core directory (located in the</a:t>
            </a:r>
            <a:br>
              <a:rPr lang="en-US" sz="2200" dirty="0" smtClean="0"/>
            </a:br>
            <a:r>
              <a:rPr lang="en-US" sz="2200" dirty="0" smtClean="0"/>
              <a:t>project directory)</a:t>
            </a:r>
          </a:p>
          <a:p>
            <a:pPr lvl="1">
              <a:lnSpc>
                <a:spcPct val="90000"/>
              </a:lnSpc>
            </a:pPr>
            <a:r>
              <a:rPr lang="en-US" dirty="0" smtClean="0"/>
              <a:t>{component}.xml</a:t>
            </a:r>
          </a:p>
          <a:p>
            <a:pPr lvl="1">
              <a:lnSpc>
                <a:spcPct val="90000"/>
              </a:lnSpc>
            </a:pPr>
            <a:r>
              <a:rPr lang="en-US" sz="2000" dirty="0" err="1" smtClean="0"/>
              <a:t>MyProcessorIPLib</a:t>
            </a:r>
            <a:r>
              <a:rPr lang="en-US" sz="2000" dirty="0" smtClean="0"/>
              <a:t> directory</a:t>
            </a:r>
            <a:br>
              <a:rPr lang="en-US" sz="2000" dirty="0" smtClean="0"/>
            </a:br>
            <a:r>
              <a:rPr lang="en-US" sz="2000" dirty="0" smtClean="0"/>
              <a:t>(user defined)</a:t>
            </a:r>
          </a:p>
          <a:p>
            <a:pPr lvl="2">
              <a:lnSpc>
                <a:spcPct val="90000"/>
              </a:lnSpc>
            </a:pPr>
            <a:r>
              <a:rPr lang="en-US" sz="1800" dirty="0" smtClean="0"/>
              <a:t>Repository Directory </a:t>
            </a:r>
            <a:br>
              <a:rPr lang="en-US" sz="1800" dirty="0" smtClean="0"/>
            </a:br>
            <a:r>
              <a:rPr lang="en-US" sz="1800" dirty="0" smtClean="0"/>
              <a:t>listed using</a:t>
            </a:r>
            <a:r>
              <a:rPr lang="en-US" sz="1800" b="1" dirty="0" smtClean="0"/>
              <a:t> </a:t>
            </a:r>
            <a:br>
              <a:rPr lang="en-US" sz="1800" b="1" dirty="0" smtClean="0"/>
            </a:br>
            <a:r>
              <a:rPr lang="en-US" sz="1800" b="1" dirty="0" smtClean="0"/>
              <a:t>Project</a:t>
            </a:r>
            <a:r>
              <a:rPr lang="en-US" sz="1800" dirty="0" smtClean="0"/>
              <a:t> </a:t>
            </a:r>
            <a:r>
              <a:rPr lang="en-US" sz="1800" dirty="0" smtClean="0">
                <a:sym typeface="Symbol" pitchFamily="18" charset="2"/>
              </a:rPr>
              <a:t></a:t>
            </a:r>
            <a:r>
              <a:rPr lang="en-US" sz="1800" dirty="0" smtClean="0"/>
              <a:t> </a:t>
            </a:r>
            <a:br>
              <a:rPr lang="en-US" sz="1800" dirty="0" smtClean="0"/>
            </a:br>
            <a:r>
              <a:rPr lang="en-US" sz="1800" b="1" dirty="0" smtClean="0"/>
              <a:t>Project Options</a:t>
            </a:r>
            <a:r>
              <a:rPr lang="en-US" sz="1800" dirty="0" smtClean="0"/>
              <a:t> </a:t>
            </a:r>
            <a:r>
              <a:rPr lang="en-US" sz="1800" dirty="0" smtClean="0">
                <a:sym typeface="Symbol" pitchFamily="18" charset="2"/>
              </a:rPr>
              <a:t></a:t>
            </a:r>
            <a:br>
              <a:rPr lang="en-US" sz="1800" dirty="0" smtClean="0">
                <a:sym typeface="Symbol" pitchFamily="18" charset="2"/>
              </a:rPr>
            </a:br>
            <a:r>
              <a:rPr lang="en-US" sz="1800" b="1" dirty="0" smtClean="0"/>
              <a:t>Device and </a:t>
            </a:r>
            <a:br>
              <a:rPr lang="en-US" sz="1800" b="1" dirty="0" smtClean="0"/>
            </a:br>
            <a:r>
              <a:rPr lang="en-US" sz="1800" b="1" dirty="0" smtClean="0"/>
              <a:t>Repository Search</a:t>
            </a:r>
            <a:r>
              <a:rPr lang="en-US" sz="1800" dirty="0" smtClean="0"/>
              <a:t> tab</a:t>
            </a:r>
          </a:p>
          <a:p>
            <a:pPr lvl="1">
              <a:lnSpc>
                <a:spcPct val="90000"/>
              </a:lnSpc>
            </a:pPr>
            <a:r>
              <a:rPr lang="en-US" sz="1800" i="1" dirty="0" smtClean="0"/>
              <a:t>%</a:t>
            </a:r>
            <a:r>
              <a:rPr lang="en-US" i="1" dirty="0"/>
              <a:t>XILINX_INSTALL%\</a:t>
            </a:r>
            <a:r>
              <a:rPr lang="en-US" i="1" dirty="0" smtClean="0"/>
              <a:t>Vivado\2014.X\data\</a:t>
            </a:r>
            <a:r>
              <a:rPr lang="en-US" i="1" dirty="0" err="1" smtClean="0"/>
              <a:t>ip</a:t>
            </a:r>
            <a:endParaRPr lang="en-US" sz="1800" dirty="0" smtClean="0"/>
          </a:p>
        </p:txBody>
      </p:sp>
      <p:sp>
        <p:nvSpPr>
          <p:cNvPr id="17411" name="Rectangle 2"/>
          <p:cNvSpPr>
            <a:spLocks noGrp="1" noChangeArrowheads="1"/>
          </p:cNvSpPr>
          <p:nvPr>
            <p:ph type="title"/>
          </p:nvPr>
        </p:nvSpPr>
        <p:spPr/>
        <p:txBody>
          <a:bodyPr/>
          <a:lstStyle/>
          <a:p>
            <a:r>
              <a:rPr lang="en-US" sz="4000" dirty="0" smtClean="0"/>
              <a:t>Peripheral Storage</a:t>
            </a:r>
          </a:p>
        </p:txBody>
      </p:sp>
      <p:sp>
        <p:nvSpPr>
          <p:cNvPr id="17413" name="Text Box 46"/>
          <p:cNvSpPr txBox="1">
            <a:spLocks noChangeArrowheads="1"/>
          </p:cNvSpPr>
          <p:nvPr/>
        </p:nvSpPr>
        <p:spPr bwMode="auto">
          <a:xfrm>
            <a:off x="2097244" y="912813"/>
            <a:ext cx="8404865" cy="369332"/>
          </a:xfrm>
          <a:prstGeom prst="rect">
            <a:avLst/>
          </a:prstGeom>
          <a:noFill/>
          <a:ln w="12700">
            <a:noFill/>
            <a:miter lim="800000"/>
            <a:headEnd/>
            <a:tailEnd/>
          </a:ln>
        </p:spPr>
        <p:txBody>
          <a:bodyPr wrap="none">
            <a:spAutoFit/>
          </a:bodyPr>
          <a:lstStyle/>
          <a:p>
            <a:r>
              <a:rPr lang="en-US" dirty="0"/>
              <a:t>User peripherals can be located in the project directory or a peripheral repository</a:t>
            </a:r>
          </a:p>
        </p:txBody>
      </p:sp>
      <p:sp>
        <p:nvSpPr>
          <p:cNvPr id="51" name="Footer Placeholder 50"/>
          <p:cNvSpPr>
            <a:spLocks noGrp="1"/>
          </p:cNvSpPr>
          <p:nvPr>
            <p:ph type="ftr" sz="quarter" idx="3"/>
          </p:nvPr>
        </p:nvSpPr>
        <p:spPr/>
        <p:txBody>
          <a:bodyPr/>
          <a:lstStyle/>
          <a:p>
            <a:r>
              <a:rPr lang="en-US" dirty="0" smtClean="0"/>
              <a:t>© Copyright 2014 Xilinx</a:t>
            </a:r>
            <a:endParaRPr lang="en-US" dirty="0"/>
          </a:p>
        </p:txBody>
      </p:sp>
      <p:pic>
        <p:nvPicPr>
          <p:cNvPr id="1026" name="Picture 2" descr="C:\Users\cmccabe\Pictures\workshop_screenshots\embedded\ppt_lab2_adding_ip\ip_fol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6949" y="1482316"/>
            <a:ext cx="2213424" cy="432531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13</a:t>
            </a:fld>
            <a:endParaRPr lang="en-US" dirty="0"/>
          </a:p>
        </p:txBody>
      </p:sp>
    </p:spTree>
    <p:extLst>
      <p:ext uri="{BB962C8B-B14F-4D97-AF65-F5344CB8AC3E}">
        <p14:creationId xmlns:p14="http://schemas.microsoft.com/office/powerpoint/2010/main" val="269251351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IP Catalog</a:t>
            </a:r>
          </a:p>
          <a:p>
            <a:r>
              <a:rPr lang="en-US" dirty="0" smtClean="0">
                <a:solidFill>
                  <a:schemeClr val="bg2"/>
                </a:solidFill>
              </a:rPr>
              <a:t>IP directory</a:t>
            </a:r>
          </a:p>
          <a:p>
            <a:r>
              <a:rPr lang="en-US" i="1" dirty="0" smtClean="0">
                <a:solidFill>
                  <a:schemeClr val="tx1"/>
                </a:solidFill>
              </a:rPr>
              <a:t>IP device files</a:t>
            </a:r>
          </a:p>
          <a:p>
            <a:r>
              <a:rPr lang="en-US" dirty="0" smtClean="0">
                <a:solidFill>
                  <a:schemeClr val="bg2"/>
                </a:solidFill>
              </a:rPr>
              <a:t>GP Interfaces</a:t>
            </a:r>
          </a:p>
          <a:p>
            <a:r>
              <a:rPr lang="en-US" dirty="0" smtClean="0">
                <a:solidFill>
                  <a:schemeClr val="bg2"/>
                </a:solidFill>
              </a:rPr>
              <a:t>Adding IP to extend PS into PL</a:t>
            </a:r>
          </a:p>
          <a:p>
            <a:r>
              <a:rPr lang="en-US" dirty="0" err="1" smtClean="0">
                <a:solidFill>
                  <a:schemeClr val="bg2"/>
                </a:solidFill>
              </a:rPr>
              <a:t>Bitstream</a:t>
            </a:r>
            <a:r>
              <a:rPr lang="en-US" dirty="0" smtClean="0">
                <a:solidFill>
                  <a:schemeClr val="bg2"/>
                </a:solidFill>
              </a:rPr>
              <a:t> </a:t>
            </a:r>
            <a:r>
              <a:rPr lang="en-US" dirty="0">
                <a:solidFill>
                  <a:schemeClr val="bg2"/>
                </a:solidFill>
              </a:rPr>
              <a:t>generation </a:t>
            </a:r>
            <a:endParaRPr lang="en-US" dirty="0" smtClean="0">
              <a:solidFill>
                <a:schemeClr val="bg2"/>
              </a:solidFill>
            </a:endParaRPr>
          </a:p>
          <a:p>
            <a:r>
              <a:rPr lang="en-US" dirty="0" smtClean="0">
                <a:solidFill>
                  <a:schemeClr val="bg2"/>
                </a:solidFill>
              </a:rPr>
              <a:t>Summary</a:t>
            </a:r>
            <a:endParaRPr lang="en-US" dirty="0">
              <a:solidFill>
                <a:schemeClr val="bg2"/>
              </a:solidFill>
            </a:endParaRPr>
          </a:p>
        </p:txBody>
      </p:sp>
      <p:sp>
        <p:nvSpPr>
          <p:cNvPr id="4" name="Title 3"/>
          <p:cNvSpPr>
            <a:spLocks noGrp="1"/>
          </p:cNvSpPr>
          <p:nvPr>
            <p:ph type="title"/>
          </p:nvPr>
        </p:nvSpPr>
        <p:spPr/>
        <p:txBody>
          <a:bodyPr/>
          <a:lstStyle/>
          <a:p>
            <a:r>
              <a:rPr lang="en-US" dirty="0" smtClean="0"/>
              <a:t>Outline</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en-US" dirty="0" smtClean="0"/>
              <a:t>IP Core files</a:t>
            </a:r>
          </a:p>
        </p:txBody>
      </p:sp>
      <p:sp>
        <p:nvSpPr>
          <p:cNvPr id="20483" name="Rectangle 3"/>
          <p:cNvSpPr>
            <a:spLocks noGrp="1" noChangeArrowheads="1"/>
          </p:cNvSpPr>
          <p:nvPr>
            <p:ph type="body" idx="4294967295"/>
          </p:nvPr>
        </p:nvSpPr>
        <p:spPr>
          <a:xfrm>
            <a:off x="609441" y="1600200"/>
            <a:ext cx="5501073" cy="4268337"/>
          </a:xfrm>
        </p:spPr>
        <p:txBody>
          <a:bodyPr/>
          <a:lstStyle/>
          <a:p>
            <a:r>
              <a:rPr lang="en-US" sz="2800" dirty="0" smtClean="0"/>
              <a:t> component.xml</a:t>
            </a:r>
          </a:p>
          <a:p>
            <a:pPr lvl="1"/>
            <a:r>
              <a:rPr lang="en-IE" sz="2600" dirty="0" smtClean="0"/>
              <a:t>XML format</a:t>
            </a:r>
          </a:p>
          <a:p>
            <a:pPr lvl="1"/>
            <a:r>
              <a:rPr lang="en-IE" sz="2600" dirty="0" smtClean="0"/>
              <a:t>Top level folder</a:t>
            </a:r>
          </a:p>
          <a:p>
            <a:pPr lvl="1"/>
            <a:r>
              <a:rPr lang="en-US" sz="2400" dirty="0" smtClean="0"/>
              <a:t>Provides ports description, parameters and options for IP</a:t>
            </a:r>
          </a:p>
          <a:p>
            <a:pPr lvl="1"/>
            <a:r>
              <a:rPr lang="en-IE" sz="2400" dirty="0" smtClean="0"/>
              <a:t>Links to source files</a:t>
            </a:r>
            <a:endParaRPr lang="en-US" sz="2400" dirty="0" smtClean="0"/>
          </a:p>
          <a:p>
            <a:r>
              <a:rPr lang="en-US" sz="2600" dirty="0" err="1" smtClean="0"/>
              <a:t>xgui</a:t>
            </a:r>
            <a:r>
              <a:rPr lang="en-US" sz="2600" dirty="0" smtClean="0"/>
              <a:t> folder</a:t>
            </a:r>
          </a:p>
          <a:p>
            <a:pPr lvl="1"/>
            <a:r>
              <a:rPr lang="en-IE" sz="2400" dirty="0" smtClean="0"/>
              <a:t>.</a:t>
            </a:r>
            <a:r>
              <a:rPr lang="en-IE" sz="2400" dirty="0" err="1" smtClean="0"/>
              <a:t>tcl</a:t>
            </a:r>
            <a:r>
              <a:rPr lang="en-IE" sz="2400" dirty="0" smtClean="0"/>
              <a:t> file for IPI GUI</a:t>
            </a:r>
            <a:endParaRPr lang="en-US" sz="2400" dirty="0" smtClean="0"/>
          </a:p>
          <a:p>
            <a:endParaRPr lang="en-US" sz="2600" dirty="0" smtClean="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8718" y="1465943"/>
            <a:ext cx="5871763" cy="3727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0"/>
          </p:nvPr>
        </p:nvSpPr>
        <p:spPr/>
        <p:txBody>
          <a:bodyPr/>
          <a:lstStyle/>
          <a:p>
            <a:pPr>
              <a:defRPr/>
            </a:pPr>
            <a:r>
              <a:rPr lang="en-US" smtClean="0"/>
              <a:t>Extending System 13- </a:t>
            </a:r>
            <a:fld id="{48005198-8FB0-4BE5-A5FF-99FA69737174}" type="slidenum">
              <a:rPr lang="en-US" smtClean="0"/>
              <a:pPr>
                <a:defRPr/>
              </a:pPr>
              <a:t>15</a:t>
            </a:fld>
            <a:endParaRPr lang="en-US" dirty="0"/>
          </a:p>
        </p:txBody>
      </p:sp>
    </p:spTree>
    <p:extLst>
      <p:ext uri="{BB962C8B-B14F-4D97-AF65-F5344CB8AC3E}">
        <p14:creationId xmlns:p14="http://schemas.microsoft.com/office/powerpoint/2010/main" val="1546103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IP Catalog</a:t>
            </a:r>
          </a:p>
          <a:p>
            <a:r>
              <a:rPr lang="en-US" dirty="0" smtClean="0">
                <a:solidFill>
                  <a:schemeClr val="bg2"/>
                </a:solidFill>
              </a:rPr>
              <a:t>IP directory</a:t>
            </a:r>
          </a:p>
          <a:p>
            <a:r>
              <a:rPr lang="en-US" dirty="0" smtClean="0">
                <a:solidFill>
                  <a:schemeClr val="bg2"/>
                </a:solidFill>
              </a:rPr>
              <a:t>IP device files</a:t>
            </a:r>
          </a:p>
          <a:p>
            <a:r>
              <a:rPr lang="en-US" i="1" dirty="0" smtClean="0">
                <a:solidFill>
                  <a:schemeClr val="tx1"/>
                </a:solidFill>
              </a:rPr>
              <a:t>GP Interfaces</a:t>
            </a:r>
          </a:p>
          <a:p>
            <a:r>
              <a:rPr lang="en-US" dirty="0" smtClean="0">
                <a:solidFill>
                  <a:schemeClr val="bg2"/>
                </a:solidFill>
              </a:rPr>
              <a:t>Adding IP to extend PS into PL</a:t>
            </a:r>
          </a:p>
          <a:p>
            <a:r>
              <a:rPr lang="en-US" dirty="0" err="1" smtClean="0">
                <a:solidFill>
                  <a:schemeClr val="bg2"/>
                </a:solidFill>
              </a:rPr>
              <a:t>Bitstream</a:t>
            </a:r>
            <a:r>
              <a:rPr lang="en-US" dirty="0" smtClean="0">
                <a:solidFill>
                  <a:schemeClr val="bg2"/>
                </a:solidFill>
              </a:rPr>
              <a:t> </a:t>
            </a:r>
            <a:r>
              <a:rPr lang="en-US" dirty="0">
                <a:solidFill>
                  <a:schemeClr val="bg2"/>
                </a:solidFill>
              </a:rPr>
              <a:t>generation </a:t>
            </a:r>
            <a:endParaRPr lang="en-US" dirty="0" smtClean="0">
              <a:solidFill>
                <a:schemeClr val="bg2"/>
              </a:solidFill>
            </a:endParaRPr>
          </a:p>
          <a:p>
            <a:r>
              <a:rPr lang="en-US" dirty="0" smtClean="0">
                <a:solidFill>
                  <a:schemeClr val="bg2"/>
                </a:solidFill>
              </a:rPr>
              <a:t>Summary</a:t>
            </a:r>
            <a:endParaRPr lang="en-US" dirty="0">
              <a:solidFill>
                <a:schemeClr val="bg2"/>
              </a:solidFill>
            </a:endParaRPr>
          </a:p>
        </p:txBody>
      </p:sp>
      <p:sp>
        <p:nvSpPr>
          <p:cNvPr id="4" name="Title 3"/>
          <p:cNvSpPr>
            <a:spLocks noGrp="1"/>
          </p:cNvSpPr>
          <p:nvPr>
            <p:ph type="title"/>
          </p:nvPr>
        </p:nvSpPr>
        <p:spPr/>
        <p:txBody>
          <a:bodyPr/>
          <a:lstStyle/>
          <a:p>
            <a:r>
              <a:rPr lang="en-US" dirty="0" smtClean="0"/>
              <a:t>Outline</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default, GP Slave and Master ports are disabled</a:t>
            </a:r>
          </a:p>
          <a:p>
            <a:endParaRPr lang="en-US" dirty="0"/>
          </a:p>
          <a:p>
            <a:endParaRPr lang="en-US" dirty="0" smtClean="0"/>
          </a:p>
          <a:p>
            <a:endParaRPr lang="en-US" dirty="0" smtClean="0"/>
          </a:p>
          <a:p>
            <a:r>
              <a:rPr lang="en-US" dirty="0" smtClean="0"/>
              <a:t>Enable GP Master and/or Slave ports depending on whether a slave or a master peripheral is going to be added in PL</a:t>
            </a:r>
          </a:p>
          <a:p>
            <a:r>
              <a:rPr lang="en-US" dirty="0" err="1" smtClean="0"/>
              <a:t>axi_interconnect</a:t>
            </a:r>
            <a:r>
              <a:rPr lang="en-US" dirty="0" smtClean="0"/>
              <a:t> block is required to connect IP to a port with different protocols</a:t>
            </a:r>
          </a:p>
          <a:p>
            <a:pPr lvl="1"/>
            <a:r>
              <a:rPr lang="en-US" dirty="0" smtClean="0"/>
              <a:t>Automatically convert Protocols</a:t>
            </a:r>
          </a:p>
          <a:p>
            <a:pPr lvl="1"/>
            <a:r>
              <a:rPr lang="en-IE" dirty="0" smtClean="0"/>
              <a:t>Can be automatically added when using Block Automation in IPI</a:t>
            </a:r>
            <a:endParaRPr lang="en-US" dirty="0" smtClean="0"/>
          </a:p>
          <a:p>
            <a:endParaRPr lang="en-US" dirty="0"/>
          </a:p>
        </p:txBody>
      </p:sp>
      <p:sp>
        <p:nvSpPr>
          <p:cNvPr id="4" name="Title 3"/>
          <p:cNvSpPr>
            <a:spLocks noGrp="1"/>
          </p:cNvSpPr>
          <p:nvPr>
            <p:ph type="title"/>
          </p:nvPr>
        </p:nvSpPr>
        <p:spPr/>
        <p:txBody>
          <a:bodyPr/>
          <a:lstStyle/>
          <a:p>
            <a:r>
              <a:rPr lang="en-US" dirty="0" smtClean="0"/>
              <a:t>GP Ports</a:t>
            </a:r>
            <a:endParaRPr lang="en-US" dirty="0"/>
          </a:p>
        </p:txBody>
      </p:sp>
      <p:grpSp>
        <p:nvGrpSpPr>
          <p:cNvPr id="8" name="Group 7"/>
          <p:cNvGrpSpPr/>
          <p:nvPr/>
        </p:nvGrpSpPr>
        <p:grpSpPr>
          <a:xfrm>
            <a:off x="4553146" y="2034326"/>
            <a:ext cx="1978393" cy="1170787"/>
            <a:chOff x="4553146" y="2034326"/>
            <a:chExt cx="1978393" cy="1170787"/>
          </a:xfrm>
        </p:grpSpPr>
        <p:pic>
          <p:nvPicPr>
            <p:cNvPr id="6" name="Picture 5" descr="13-23.png"/>
            <p:cNvPicPr>
              <a:picLocks noChangeAspect="1"/>
            </p:cNvPicPr>
            <p:nvPr/>
          </p:nvPicPr>
          <p:blipFill>
            <a:blip r:embed="rId2"/>
            <a:stretch>
              <a:fillRect/>
            </a:stretch>
          </p:blipFill>
          <p:spPr>
            <a:xfrm>
              <a:off x="4687885" y="2034326"/>
              <a:ext cx="1843654" cy="1170787"/>
            </a:xfrm>
            <a:prstGeom prst="rect">
              <a:avLst/>
            </a:prstGeom>
          </p:spPr>
        </p:pic>
        <p:sp>
          <p:nvSpPr>
            <p:cNvPr id="7" name="Rectangle 6"/>
            <p:cNvSpPr/>
            <p:nvPr/>
          </p:nvSpPr>
          <p:spPr bwMode="auto">
            <a:xfrm>
              <a:off x="4553146" y="2130458"/>
              <a:ext cx="263951" cy="405352"/>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sp>
        <p:nvSpPr>
          <p:cNvPr id="12" name="Footer Placeholder 11"/>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455" y="1110038"/>
            <a:ext cx="6338688"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609441" y="1600200"/>
            <a:ext cx="3773873" cy="4268337"/>
          </a:xfrm>
        </p:spPr>
        <p:txBody>
          <a:bodyPr/>
          <a:lstStyle/>
          <a:p>
            <a:r>
              <a:rPr lang="en-US" dirty="0" smtClean="0"/>
              <a:t>Click on the menu or green GP Blocks to configure</a:t>
            </a:r>
            <a:endParaRPr lang="en-US" dirty="0"/>
          </a:p>
        </p:txBody>
      </p:sp>
      <p:sp>
        <p:nvSpPr>
          <p:cNvPr id="4" name="Title 3"/>
          <p:cNvSpPr>
            <a:spLocks noGrp="1"/>
          </p:cNvSpPr>
          <p:nvPr>
            <p:ph type="title"/>
          </p:nvPr>
        </p:nvSpPr>
        <p:spPr/>
        <p:txBody>
          <a:bodyPr/>
          <a:lstStyle/>
          <a:p>
            <a:r>
              <a:rPr lang="en-US" dirty="0" smtClean="0"/>
              <a:t>Configuring GP Ports</a:t>
            </a:r>
            <a:endParaRPr lang="en-US" dirty="0"/>
          </a:p>
        </p:txBody>
      </p:sp>
      <p:sp>
        <p:nvSpPr>
          <p:cNvPr id="11" name="Footer Placeholder 10"/>
          <p:cNvSpPr>
            <a:spLocks noGrp="1"/>
          </p:cNvSpPr>
          <p:nvPr>
            <p:ph type="ftr" sz="quarter" idx="3"/>
          </p:nvPr>
        </p:nvSpPr>
        <p:spPr/>
        <p:txBody>
          <a:bodyPr/>
          <a:lstStyle/>
          <a:p>
            <a:r>
              <a:rPr lang="en-US" dirty="0" smtClean="0"/>
              <a:t>© Copyright 2014 Xilinx</a:t>
            </a:r>
            <a:endParaRPr lang="en-US" dirty="0"/>
          </a:p>
        </p:txBody>
      </p:sp>
      <p:sp>
        <p:nvSpPr>
          <p:cNvPr id="3" name="Rectangle 2"/>
          <p:cNvSpPr/>
          <p:nvPr/>
        </p:nvSpPr>
        <p:spPr bwMode="auto">
          <a:xfrm>
            <a:off x="5437376" y="2332796"/>
            <a:ext cx="1313769" cy="33382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2" name="Rectangle 11"/>
          <p:cNvSpPr/>
          <p:nvPr/>
        </p:nvSpPr>
        <p:spPr bwMode="auto">
          <a:xfrm>
            <a:off x="7808767" y="4959881"/>
            <a:ext cx="956582" cy="48622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30" y="3403534"/>
            <a:ext cx="4166921" cy="2738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IP Catalog</a:t>
            </a:r>
          </a:p>
          <a:p>
            <a:r>
              <a:rPr lang="en-US" dirty="0">
                <a:solidFill>
                  <a:schemeClr val="bg2"/>
                </a:solidFill>
              </a:rPr>
              <a:t>I</a:t>
            </a:r>
            <a:r>
              <a:rPr lang="en-US" dirty="0" smtClean="0">
                <a:solidFill>
                  <a:schemeClr val="bg2"/>
                </a:solidFill>
              </a:rPr>
              <a:t>P directory</a:t>
            </a:r>
          </a:p>
          <a:p>
            <a:r>
              <a:rPr lang="en-US" dirty="0" smtClean="0">
                <a:solidFill>
                  <a:schemeClr val="bg2"/>
                </a:solidFill>
              </a:rPr>
              <a:t>IP device files</a:t>
            </a:r>
          </a:p>
          <a:p>
            <a:r>
              <a:rPr lang="en-US" dirty="0" smtClean="0">
                <a:solidFill>
                  <a:schemeClr val="bg2"/>
                </a:solidFill>
              </a:rPr>
              <a:t>GP Interfaces</a:t>
            </a:r>
          </a:p>
          <a:p>
            <a:r>
              <a:rPr lang="en-US" i="1" dirty="0" smtClean="0">
                <a:solidFill>
                  <a:schemeClr val="tx1"/>
                </a:solidFill>
              </a:rPr>
              <a:t>Adding IP to extend PS into PL</a:t>
            </a:r>
          </a:p>
          <a:p>
            <a:r>
              <a:rPr lang="en-US" dirty="0" err="1" smtClean="0">
                <a:solidFill>
                  <a:schemeClr val="bg2"/>
                </a:solidFill>
              </a:rPr>
              <a:t>Bitstream</a:t>
            </a:r>
            <a:r>
              <a:rPr lang="en-US" dirty="0" smtClean="0">
                <a:solidFill>
                  <a:schemeClr val="bg2"/>
                </a:solidFill>
              </a:rPr>
              <a:t> </a:t>
            </a:r>
            <a:r>
              <a:rPr lang="en-US" dirty="0">
                <a:solidFill>
                  <a:schemeClr val="bg2"/>
                </a:solidFill>
              </a:rPr>
              <a:t>generation </a:t>
            </a:r>
            <a:endParaRPr lang="en-US" dirty="0" smtClean="0">
              <a:solidFill>
                <a:schemeClr val="bg2"/>
              </a:solidFill>
            </a:endParaRPr>
          </a:p>
          <a:p>
            <a:r>
              <a:rPr lang="en-US" dirty="0" smtClean="0">
                <a:solidFill>
                  <a:schemeClr val="bg2"/>
                </a:solidFill>
              </a:rPr>
              <a:t>Summary</a:t>
            </a:r>
            <a:endParaRPr lang="en-US" dirty="0">
              <a:solidFill>
                <a:schemeClr val="bg2"/>
              </a:solidFill>
            </a:endParaRPr>
          </a:p>
        </p:txBody>
      </p:sp>
      <p:sp>
        <p:nvSpPr>
          <p:cNvPr id="4" name="Title 3"/>
          <p:cNvSpPr>
            <a:spLocks noGrp="1"/>
          </p:cNvSpPr>
          <p:nvPr>
            <p:ph type="title"/>
          </p:nvPr>
        </p:nvSpPr>
        <p:spPr/>
        <p:txBody>
          <a:bodyPr/>
          <a:lstStyle/>
          <a:p>
            <a:r>
              <a:rPr lang="en-US" dirty="0" smtClean="0"/>
              <a:t>Outline</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chemeClr val="tx1"/>
                </a:solidFill>
                <a:latin typeface="Arial" pitchFamily="34" charset="0"/>
                <a:cs typeface="Arial" pitchFamily="34" charset="0"/>
              </a:rPr>
              <a:t>After completing this module, you will be able to:</a:t>
            </a:r>
          </a:p>
          <a:p>
            <a:pPr>
              <a:lnSpc>
                <a:spcPts val="1000"/>
              </a:lnSpc>
              <a:buNone/>
            </a:pPr>
            <a:endParaRPr lang="en-US" altLang="zh-CN" dirty="0">
              <a:solidFill>
                <a:schemeClr val="tx1"/>
              </a:solidFill>
            </a:endParaRPr>
          </a:p>
          <a:p>
            <a:pPr lvl="1">
              <a:lnSpc>
                <a:spcPts val="1800"/>
              </a:lnSpc>
              <a:tabLst>
                <a:tab pos="228600" algn="l"/>
              </a:tabLst>
            </a:pPr>
            <a:r>
              <a:rPr lang="en-US" dirty="0" smtClean="0"/>
              <a:t>Identify </a:t>
            </a:r>
            <a:r>
              <a:rPr lang="en-US" dirty="0"/>
              <a:t>the IP supplied as part of </a:t>
            </a:r>
            <a:r>
              <a:rPr lang="en-US" dirty="0" err="1" smtClean="0"/>
              <a:t>Vivado</a:t>
            </a:r>
            <a:endParaRPr lang="en-US" altLang="zh-CN" dirty="0">
              <a:cs typeface="Arial" pitchFamily="34" charset="0"/>
            </a:endParaRPr>
          </a:p>
          <a:p>
            <a:pPr lvl="1">
              <a:lnSpc>
                <a:spcPts val="2500"/>
              </a:lnSpc>
              <a:tabLst>
                <a:tab pos="228600" algn="l"/>
              </a:tabLst>
            </a:pPr>
            <a:r>
              <a:rPr lang="en-US" dirty="0" smtClean="0"/>
              <a:t>Describe </a:t>
            </a:r>
            <a:r>
              <a:rPr lang="en-US" dirty="0"/>
              <a:t>how to add hardware to an existing </a:t>
            </a:r>
            <a:r>
              <a:rPr lang="en-US" dirty="0" err="1" smtClean="0"/>
              <a:t>Vivado</a:t>
            </a:r>
            <a:r>
              <a:rPr lang="en-US" dirty="0" smtClean="0"/>
              <a:t> project</a:t>
            </a:r>
          </a:p>
          <a:p>
            <a:pPr lvl="1">
              <a:lnSpc>
                <a:spcPts val="2500"/>
              </a:lnSpc>
              <a:tabLst>
                <a:tab pos="228600" algn="l"/>
              </a:tabLst>
            </a:pPr>
            <a:r>
              <a:rPr lang="en-US" dirty="0" smtClean="0"/>
              <a:t>Explain how IP is added to extend processing system functionality</a:t>
            </a:r>
          </a:p>
          <a:p>
            <a:pPr lvl="1">
              <a:lnSpc>
                <a:spcPts val="2500"/>
              </a:lnSpc>
              <a:tabLst>
                <a:tab pos="228600" algn="l"/>
              </a:tabLst>
            </a:pPr>
            <a:endParaRPr lang="en-US" dirty="0" smtClean="0"/>
          </a:p>
        </p:txBody>
      </p:sp>
      <p:sp>
        <p:nvSpPr>
          <p:cNvPr id="4" name="Title 3"/>
          <p:cNvSpPr>
            <a:spLocks noGrp="1"/>
          </p:cNvSpPr>
          <p:nvPr>
            <p:ph type="title"/>
          </p:nvPr>
        </p:nvSpPr>
        <p:spPr/>
        <p:txBody>
          <a:bodyPr/>
          <a:lstStyle/>
          <a:p>
            <a:r>
              <a:rPr lang="en-US" dirty="0" smtClean="0"/>
              <a:t>Objectives</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6299359" cy="4268337"/>
          </a:xfrm>
        </p:spPr>
        <p:txBody>
          <a:bodyPr/>
          <a:lstStyle/>
          <a:p>
            <a:r>
              <a:rPr lang="en-US" dirty="0" smtClean="0"/>
              <a:t>Configure GP ports from PS Customization GUI</a:t>
            </a:r>
          </a:p>
          <a:p>
            <a:r>
              <a:rPr lang="en-IE" dirty="0" smtClean="0"/>
              <a:t>PS-PL Configuration</a:t>
            </a:r>
          </a:p>
          <a:p>
            <a:pPr marL="512763" lvl="2" eaLnBrk="0" hangingPunct="0">
              <a:buClr>
                <a:schemeClr val="tx2"/>
              </a:buClr>
              <a:buSzPct val="88000"/>
              <a:buBlip>
                <a:blip r:embed="rId2"/>
              </a:buBlip>
            </a:pPr>
            <a:r>
              <a:rPr lang="en-US" dirty="0"/>
              <a:t>E.g. Enable M_AXI_GP0/1 or </a:t>
            </a:r>
            <a:r>
              <a:rPr lang="en-US" dirty="0" smtClean="0"/>
              <a:t>S_AXI_GP0/1</a:t>
            </a:r>
            <a:endParaRPr lang="en-IE" dirty="0"/>
          </a:p>
          <a:p>
            <a:r>
              <a:rPr lang="en-IE" dirty="0" smtClean="0"/>
              <a:t>Ports </a:t>
            </a:r>
            <a:r>
              <a:rPr lang="en-IE" dirty="0"/>
              <a:t>will then be available on Zynq Block </a:t>
            </a:r>
            <a:r>
              <a:rPr lang="en-IE" dirty="0" smtClean="0"/>
              <a:t>Diagram</a:t>
            </a:r>
          </a:p>
          <a:p>
            <a:r>
              <a:rPr lang="en-US" dirty="0"/>
              <a:t>Connect the added IP to the appropriate port</a:t>
            </a:r>
          </a:p>
          <a:p>
            <a:r>
              <a:rPr lang="en-US" dirty="0"/>
              <a:t>Assign address to the added IP, if unmapped</a:t>
            </a:r>
          </a:p>
          <a:p>
            <a:r>
              <a:rPr lang="en-US" dirty="0"/>
              <a:t>Configure the IP, if necessary</a:t>
            </a:r>
          </a:p>
          <a:p>
            <a:r>
              <a:rPr lang="en-US" dirty="0"/>
              <a:t>Make external connections, if needed</a:t>
            </a:r>
          </a:p>
          <a:p>
            <a:pPr lvl="1"/>
            <a:r>
              <a:rPr lang="en-US" dirty="0"/>
              <a:t>Add external ports/interfaces if the added IP is interacting with external devices</a:t>
            </a:r>
          </a:p>
        </p:txBody>
      </p:sp>
      <p:sp>
        <p:nvSpPr>
          <p:cNvPr id="4" name="Title 3"/>
          <p:cNvSpPr>
            <a:spLocks noGrp="1"/>
          </p:cNvSpPr>
          <p:nvPr>
            <p:ph type="title"/>
          </p:nvPr>
        </p:nvSpPr>
        <p:spPr/>
        <p:txBody>
          <a:bodyPr/>
          <a:lstStyle/>
          <a:p>
            <a:r>
              <a:rPr lang="en-US" dirty="0" smtClean="0"/>
              <a:t>Add IP in the PL</a:t>
            </a:r>
            <a:endParaRPr lang="en-US" dirty="0"/>
          </a:p>
        </p:txBody>
      </p:sp>
      <p:sp>
        <p:nvSpPr>
          <p:cNvPr id="14" name="Footer Placeholder 13"/>
          <p:cNvSpPr>
            <a:spLocks noGrp="1"/>
          </p:cNvSpPr>
          <p:nvPr>
            <p:ph type="ftr" sz="quarter" idx="3"/>
          </p:nvPr>
        </p:nvSpPr>
        <p:spPr/>
        <p:txBody>
          <a:bodyPr/>
          <a:lstStyle/>
          <a:p>
            <a:r>
              <a:rPr lang="en-US" dirty="0" smtClean="0"/>
              <a:t>© Copyright 2014 Xilinx</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263" y="1582057"/>
            <a:ext cx="4445519" cy="2715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7373257" y="3149600"/>
            <a:ext cx="1930400" cy="478972"/>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Slide Number Placeholder 4"/>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4989672" cy="4268337"/>
          </a:xfrm>
        </p:spPr>
        <p:txBody>
          <a:bodyPr/>
          <a:lstStyle/>
          <a:p>
            <a:r>
              <a:rPr lang="en-IE" dirty="0"/>
              <a:t>Add IP from the IP </a:t>
            </a:r>
            <a:r>
              <a:rPr lang="en-IE" dirty="0" err="1"/>
              <a:t>Catalog</a:t>
            </a:r>
            <a:endParaRPr lang="en-IE" dirty="0"/>
          </a:p>
          <a:p>
            <a:r>
              <a:rPr lang="en-IE" dirty="0"/>
              <a:t>Click and drag to find connections</a:t>
            </a:r>
          </a:p>
          <a:p>
            <a:r>
              <a:rPr lang="en-IE" dirty="0"/>
              <a:t>Valid connections </a:t>
            </a:r>
            <a:r>
              <a:rPr lang="en-IE" dirty="0" smtClean="0"/>
              <a:t>Highlighted</a:t>
            </a:r>
          </a:p>
          <a:p>
            <a:r>
              <a:rPr lang="en-IE" dirty="0" smtClean="0"/>
              <a:t>Designer Assistance, Connection automation</a:t>
            </a:r>
          </a:p>
          <a:p>
            <a:pPr marL="512763" lvl="2" eaLnBrk="0" hangingPunct="0">
              <a:buClr>
                <a:schemeClr val="tx2"/>
              </a:buClr>
              <a:buSzPct val="88000"/>
              <a:buBlip>
                <a:blip r:embed="rId2"/>
              </a:buBlip>
            </a:pPr>
            <a:r>
              <a:rPr lang="en-IE" dirty="0"/>
              <a:t>If Board Support available, IP can be connected to external </a:t>
            </a:r>
            <a:r>
              <a:rPr lang="en-IE" dirty="0" smtClean="0"/>
              <a:t>pins</a:t>
            </a:r>
          </a:p>
          <a:p>
            <a:r>
              <a:rPr lang="en-IE" dirty="0" smtClean="0"/>
              <a:t>Or manually create and connect (external) ports</a:t>
            </a:r>
            <a:endParaRPr lang="en-US" dirty="0"/>
          </a:p>
        </p:txBody>
      </p:sp>
      <p:sp>
        <p:nvSpPr>
          <p:cNvPr id="4" name="Title 3"/>
          <p:cNvSpPr>
            <a:spLocks noGrp="1"/>
          </p:cNvSpPr>
          <p:nvPr>
            <p:ph type="title"/>
          </p:nvPr>
        </p:nvSpPr>
        <p:spPr/>
        <p:txBody>
          <a:bodyPr/>
          <a:lstStyle/>
          <a:p>
            <a:r>
              <a:rPr lang="en-IE" dirty="0" smtClean="0"/>
              <a:t>Connecting IP</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113" y="1542142"/>
            <a:ext cx="6477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21</a:t>
            </a:fld>
            <a:endParaRPr lang="en-US" dirty="0"/>
          </a:p>
        </p:txBody>
      </p:sp>
    </p:spTree>
    <p:extLst>
      <p:ext uri="{BB962C8B-B14F-4D97-AF65-F5344CB8AC3E}">
        <p14:creationId xmlns:p14="http://schemas.microsoft.com/office/powerpoint/2010/main" val="201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530102" cy="4268337"/>
          </a:xfrm>
        </p:spPr>
        <p:txBody>
          <a:bodyPr/>
          <a:lstStyle/>
          <a:p>
            <a:r>
              <a:rPr lang="en-IE" dirty="0" smtClean="0"/>
              <a:t>Block, Connection</a:t>
            </a:r>
          </a:p>
          <a:p>
            <a:r>
              <a:rPr lang="en-IE" dirty="0" smtClean="0"/>
              <a:t>Can automatically connect IP blocks</a:t>
            </a:r>
          </a:p>
          <a:p>
            <a:r>
              <a:rPr lang="en-IE" dirty="0" smtClean="0"/>
              <a:t>Automatically insert required blocks</a:t>
            </a:r>
          </a:p>
          <a:p>
            <a:r>
              <a:rPr lang="en-IE" dirty="0" smtClean="0"/>
              <a:t>E.g. Add BRAM; Automation will insert and connect BRAM controller and Reset logic</a:t>
            </a:r>
          </a:p>
          <a:p>
            <a:r>
              <a:rPr lang="en-IE" dirty="0" smtClean="0"/>
              <a:t>If Board Support is available, IP can automatically be connected to top level ports</a:t>
            </a:r>
            <a:endParaRPr lang="en-US" dirty="0"/>
          </a:p>
        </p:txBody>
      </p:sp>
      <p:sp>
        <p:nvSpPr>
          <p:cNvPr id="4" name="Title 3"/>
          <p:cNvSpPr>
            <a:spLocks noGrp="1"/>
          </p:cNvSpPr>
          <p:nvPr>
            <p:ph type="title"/>
          </p:nvPr>
        </p:nvSpPr>
        <p:spPr/>
        <p:txBody>
          <a:bodyPr/>
          <a:lstStyle/>
          <a:p>
            <a:r>
              <a:rPr lang="en-IE" dirty="0" smtClean="0"/>
              <a:t>Designer assistance; Block Automation, Connection Automation</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013" y="4128840"/>
            <a:ext cx="39624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144" y="869935"/>
            <a:ext cx="5786935" cy="3142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22</a:t>
            </a:fld>
            <a:endParaRPr lang="en-US" dirty="0"/>
          </a:p>
        </p:txBody>
      </p:sp>
    </p:spTree>
    <p:extLst>
      <p:ext uri="{BB962C8B-B14F-4D97-AF65-F5344CB8AC3E}">
        <p14:creationId xmlns:p14="http://schemas.microsoft.com/office/powerpoint/2010/main" val="3545347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Peripherals </a:t>
            </a:r>
            <a:r>
              <a:rPr lang="en-US" dirty="0"/>
              <a:t>in the Zynq™ </a:t>
            </a:r>
            <a:r>
              <a:rPr lang="en-US" dirty="0" smtClean="0"/>
              <a:t>AP </a:t>
            </a:r>
            <a:r>
              <a:rPr lang="en-US" dirty="0" err="1" smtClean="0"/>
              <a:t>SoC</a:t>
            </a:r>
            <a:r>
              <a:rPr lang="en-US" dirty="0" smtClean="0"/>
              <a:t>  </a:t>
            </a:r>
            <a:r>
              <a:rPr lang="en-US" dirty="0"/>
              <a:t>PS have fixed addresses and do not appear in the address </a:t>
            </a:r>
            <a:r>
              <a:rPr lang="en-US" dirty="0" smtClean="0"/>
              <a:t>map when an IP is added to the system</a:t>
            </a:r>
          </a:p>
          <a:p>
            <a:r>
              <a:rPr lang="en-US" dirty="0" smtClean="0"/>
              <a:t>For </a:t>
            </a:r>
            <a:r>
              <a:rPr lang="en-US" dirty="0"/>
              <a:t>PS </a:t>
            </a:r>
            <a:r>
              <a:rPr lang="en-US" dirty="0" smtClean="0"/>
              <a:t>peripherals  Click on the Auto Assign Addresses button</a:t>
            </a:r>
          </a:p>
          <a:p>
            <a:endParaRPr lang="en-US" dirty="0"/>
          </a:p>
          <a:p>
            <a:endParaRPr lang="en-IE" dirty="0" smtClean="0"/>
          </a:p>
          <a:p>
            <a:endParaRPr lang="en-IE" dirty="0"/>
          </a:p>
          <a:p>
            <a:endParaRPr lang="en-IE" dirty="0" smtClean="0"/>
          </a:p>
          <a:p>
            <a:pPr marL="0" indent="0">
              <a:buNone/>
            </a:pPr>
            <a:endParaRPr lang="en-US" dirty="0" smtClean="0"/>
          </a:p>
          <a:p>
            <a:r>
              <a:rPr lang="en-US" dirty="0" smtClean="0"/>
              <a:t>The address will be generated and show the generated addresses of the added IP </a:t>
            </a:r>
          </a:p>
          <a:p>
            <a:r>
              <a:rPr lang="en-US" dirty="0" smtClean="0"/>
              <a:t>The fixed addresses of the configured peripherals of the PS</a:t>
            </a:r>
            <a:endParaRPr lang="en-US" dirty="0"/>
          </a:p>
          <a:p>
            <a:endParaRPr lang="en-US" dirty="0" smtClean="0"/>
          </a:p>
          <a:p>
            <a:endParaRPr lang="en-US" dirty="0"/>
          </a:p>
          <a:p>
            <a:endParaRPr lang="en-US" dirty="0"/>
          </a:p>
        </p:txBody>
      </p:sp>
      <p:sp>
        <p:nvSpPr>
          <p:cNvPr id="4" name="Title 3"/>
          <p:cNvSpPr>
            <a:spLocks noGrp="1"/>
          </p:cNvSpPr>
          <p:nvPr>
            <p:ph type="title"/>
          </p:nvPr>
        </p:nvSpPr>
        <p:spPr/>
        <p:txBody>
          <a:bodyPr/>
          <a:lstStyle/>
          <a:p>
            <a:r>
              <a:rPr lang="en-US" dirty="0" smtClean="0"/>
              <a:t>Assign Addresses </a:t>
            </a:r>
            <a:endParaRPr lang="en-US" dirty="0"/>
          </a:p>
        </p:txBody>
      </p:sp>
      <p:sp>
        <p:nvSpPr>
          <p:cNvPr id="11" name="Footer Placeholder 10"/>
          <p:cNvSpPr>
            <a:spLocks noGrp="1"/>
          </p:cNvSpPr>
          <p:nvPr>
            <p:ph type="ftr" sz="quarter" idx="3"/>
          </p:nvPr>
        </p:nvSpPr>
        <p:spPr/>
        <p:txBody>
          <a:bodyPr/>
          <a:lstStyle/>
          <a:p>
            <a:r>
              <a:rPr lang="en-US" dirty="0" smtClean="0"/>
              <a:t>© Copyright 2014 Xilinx</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191" y="2829376"/>
            <a:ext cx="7248751" cy="1834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1837191" y="3889829"/>
            <a:ext cx="368980" cy="27577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Slide Number Placeholder 4"/>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0881" y="467632"/>
            <a:ext cx="47244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609441" y="1600200"/>
            <a:ext cx="5734798" cy="4268337"/>
          </a:xfrm>
        </p:spPr>
        <p:txBody>
          <a:bodyPr/>
          <a:lstStyle/>
          <a:p>
            <a:pPr lvl="0"/>
            <a:r>
              <a:rPr lang="en-US" dirty="0"/>
              <a:t>Double-click or right click the instance and select </a:t>
            </a:r>
            <a:r>
              <a:rPr lang="en-US" b="0" dirty="0" smtClean="0"/>
              <a:t>Customize Block </a:t>
            </a:r>
            <a:r>
              <a:rPr lang="en-US" dirty="0"/>
              <a:t>to open the configurable parameters dialog box (refer to the datasheet if needed)</a:t>
            </a:r>
          </a:p>
          <a:p>
            <a:r>
              <a:rPr lang="en-US" dirty="0"/>
              <a:t>Default values are </a:t>
            </a:r>
            <a:r>
              <a:rPr lang="en-US" dirty="0" smtClean="0"/>
              <a:t>shown</a:t>
            </a:r>
          </a:p>
          <a:p>
            <a:pPr lvl="1"/>
            <a:r>
              <a:rPr lang="en-US" dirty="0" smtClean="0"/>
              <a:t>Customize </a:t>
            </a:r>
            <a:r>
              <a:rPr lang="en-US" dirty="0"/>
              <a:t>the parameters that you want</a:t>
            </a:r>
          </a:p>
        </p:txBody>
      </p:sp>
      <p:sp>
        <p:nvSpPr>
          <p:cNvPr id="4" name="Title 3"/>
          <p:cNvSpPr>
            <a:spLocks noGrp="1"/>
          </p:cNvSpPr>
          <p:nvPr>
            <p:ph type="title"/>
          </p:nvPr>
        </p:nvSpPr>
        <p:spPr/>
        <p:txBody>
          <a:bodyPr/>
          <a:lstStyle/>
          <a:p>
            <a:r>
              <a:rPr lang="en-US" dirty="0" smtClean="0"/>
              <a:t>Parameterize IP Instances</a:t>
            </a:r>
            <a:endParaRPr lang="en-US" dirty="0"/>
          </a:p>
        </p:txBody>
      </p:sp>
      <p:sp>
        <p:nvSpPr>
          <p:cNvPr id="10" name="Footer Placeholder 9"/>
          <p:cNvSpPr>
            <a:spLocks noGrp="1"/>
          </p:cNvSpPr>
          <p:nvPr>
            <p:ph type="ftr" sz="quarter" idx="3"/>
          </p:nvPr>
        </p:nvSpPr>
        <p:spPr/>
        <p:txBody>
          <a:bodyPr/>
          <a:lstStyle/>
          <a:p>
            <a:r>
              <a:rPr lang="en-US" dirty="0" smtClean="0"/>
              <a:t>© Copyright 2014 Xilinx</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5370" y="3638048"/>
            <a:ext cx="4760687" cy="2650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Straight Arrow Connector 19"/>
          <p:cNvCxnSpPr/>
          <p:nvPr/>
        </p:nvCxnSpPr>
        <p:spPr bwMode="auto">
          <a:xfrm flipH="1">
            <a:off x="8592458" y="2757714"/>
            <a:ext cx="1436913" cy="1204686"/>
          </a:xfrm>
          <a:prstGeom prst="straightConnector1">
            <a:avLst/>
          </a:prstGeom>
          <a:solidFill>
            <a:schemeClr val="tx2"/>
          </a:solidFill>
          <a:ln w="38100" cap="flat" cmpd="sng" algn="ctr">
            <a:solidFill>
              <a:srgbClr val="0000FF"/>
            </a:solidFill>
            <a:prstDash val="solid"/>
            <a:round/>
            <a:headEnd type="none" w="med" len="med"/>
            <a:tailEnd type="arrow"/>
          </a:ln>
          <a:effectLst/>
        </p:spPr>
      </p:cxnSp>
      <p:sp>
        <p:nvSpPr>
          <p:cNvPr id="3" name="Slide Number Placeholder 2"/>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Extending the System </a:t>
            </a:r>
            <a:endParaRPr lang="en-US" dirty="0"/>
          </a:p>
        </p:txBody>
      </p:sp>
      <p:sp>
        <p:nvSpPr>
          <p:cNvPr id="3" name="Content Placeholder 2"/>
          <p:cNvSpPr>
            <a:spLocks noGrp="1"/>
          </p:cNvSpPr>
          <p:nvPr>
            <p:ph sz="half" idx="1"/>
          </p:nvPr>
        </p:nvSpPr>
        <p:spPr/>
        <p:txBody>
          <a:bodyPr/>
          <a:lstStyle/>
          <a:p>
            <a:r>
              <a:rPr lang="en-IE" dirty="0" smtClean="0"/>
              <a:t>Import custom IP</a:t>
            </a:r>
          </a:p>
          <a:p>
            <a:r>
              <a:rPr lang="en-IE" dirty="0" smtClean="0"/>
              <a:t>IP Packager </a:t>
            </a:r>
          </a:p>
          <a:p>
            <a:pPr lvl="1"/>
            <a:r>
              <a:rPr lang="en-IE" dirty="0" smtClean="0"/>
              <a:t>Packages into IP Integrator Format</a:t>
            </a:r>
          </a:p>
          <a:p>
            <a:r>
              <a:rPr lang="en-IE" dirty="0" smtClean="0"/>
              <a:t>Specify repository (local/global)</a:t>
            </a:r>
          </a:p>
          <a:p>
            <a:r>
              <a:rPr lang="en-IE" dirty="0" smtClean="0"/>
              <a:t>IP can then be used in IP Integrator</a:t>
            </a:r>
          </a:p>
          <a:p>
            <a:r>
              <a:rPr lang="en-IE" dirty="0" smtClean="0"/>
              <a:t>More on IP Packager later</a:t>
            </a:r>
            <a:endParaRPr lang="en-US" dirty="0"/>
          </a:p>
        </p:txBody>
      </p:sp>
      <p:sp>
        <p:nvSpPr>
          <p:cNvPr id="6" name="Footer Placeholder 5"/>
          <p:cNvSpPr>
            <a:spLocks noGrp="1"/>
          </p:cNvSpPr>
          <p:nvPr>
            <p:ph type="ftr" sz="quarter" idx="3"/>
          </p:nvPr>
        </p:nvSpPr>
        <p:spPr/>
        <p:txBody>
          <a:bodyPr/>
          <a:lstStyle/>
          <a:p>
            <a:r>
              <a:rPr lang="en-US" dirty="0" smtClean="0"/>
              <a:t>© Copyright 2014 Xilinx</a:t>
            </a:r>
            <a:endParaRPr lang="en-US" dirty="0"/>
          </a:p>
        </p:txBody>
      </p:sp>
      <p:pic>
        <p:nvPicPr>
          <p:cNvPr id="7" name="Picture 6"/>
          <p:cNvPicPr/>
          <p:nvPr/>
        </p:nvPicPr>
        <p:blipFill>
          <a:blip r:embed="rId2"/>
          <a:stretch>
            <a:fillRect/>
          </a:stretch>
        </p:blipFill>
        <p:spPr>
          <a:xfrm>
            <a:off x="5321300" y="2489200"/>
            <a:ext cx="3505200" cy="3911600"/>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7073900" y="1422400"/>
            <a:ext cx="4851400" cy="3414712"/>
          </a:xfrm>
          <a:prstGeom prst="rect">
            <a:avLst/>
          </a:prstGeom>
          <a:noFill/>
          <a:ln>
            <a:noFill/>
          </a:ln>
        </p:spPr>
      </p:pic>
      <p:sp>
        <p:nvSpPr>
          <p:cNvPr id="4" name="Slide Number Placeholder 3"/>
          <p:cNvSpPr>
            <a:spLocks noGrp="1"/>
          </p:cNvSpPr>
          <p:nvPr>
            <p:ph type="sldNum" sz="quarter" idx="10"/>
          </p:nvPr>
        </p:nvSpPr>
        <p:spPr/>
        <p:txBody>
          <a:bodyPr/>
          <a:lstStyle/>
          <a:p>
            <a:pPr>
              <a:defRPr/>
            </a:pPr>
            <a:r>
              <a:rPr lang="en-US" smtClean="0"/>
              <a:t>Extending System 13- </a:t>
            </a:r>
            <a:fld id="{99D29FBF-A473-46DA-BC14-675AC1C8F9A5}" type="slidenum">
              <a:rPr lang="en-US" smtClean="0"/>
              <a:pPr>
                <a:defRPr/>
              </a:pPr>
              <a:t>25</a:t>
            </a:fld>
            <a:endParaRPr lang="en-US" dirty="0"/>
          </a:p>
        </p:txBody>
      </p:sp>
    </p:spTree>
    <p:extLst>
      <p:ext uri="{BB962C8B-B14F-4D97-AF65-F5344CB8AC3E}">
        <p14:creationId xmlns:p14="http://schemas.microsoft.com/office/powerpoint/2010/main" val="2007280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IP Catalog</a:t>
            </a:r>
          </a:p>
          <a:p>
            <a:r>
              <a:rPr lang="en-US" dirty="0" smtClean="0">
                <a:solidFill>
                  <a:schemeClr val="bg2"/>
                </a:solidFill>
              </a:rPr>
              <a:t>IP directory</a:t>
            </a:r>
          </a:p>
          <a:p>
            <a:r>
              <a:rPr lang="en-US" dirty="0" smtClean="0">
                <a:solidFill>
                  <a:schemeClr val="bg2"/>
                </a:solidFill>
              </a:rPr>
              <a:t>IP device files</a:t>
            </a:r>
          </a:p>
          <a:p>
            <a:r>
              <a:rPr lang="en-US" dirty="0" smtClean="0">
                <a:solidFill>
                  <a:schemeClr val="bg2"/>
                </a:solidFill>
              </a:rPr>
              <a:t>GP Interfaces</a:t>
            </a:r>
          </a:p>
          <a:p>
            <a:r>
              <a:rPr lang="en-US" dirty="0" smtClean="0">
                <a:solidFill>
                  <a:schemeClr val="bg2"/>
                </a:solidFill>
              </a:rPr>
              <a:t>Adding IP to extend PS into PL</a:t>
            </a:r>
          </a:p>
          <a:p>
            <a:r>
              <a:rPr lang="en-US" i="1" dirty="0" err="1" smtClean="0">
                <a:solidFill>
                  <a:schemeClr val="tx1"/>
                </a:solidFill>
              </a:rPr>
              <a:t>Bitstream</a:t>
            </a:r>
            <a:r>
              <a:rPr lang="en-US" i="1" dirty="0" smtClean="0">
                <a:solidFill>
                  <a:schemeClr val="tx1"/>
                </a:solidFill>
              </a:rPr>
              <a:t> </a:t>
            </a:r>
            <a:r>
              <a:rPr lang="en-US" i="1" dirty="0">
                <a:solidFill>
                  <a:schemeClr val="tx1"/>
                </a:solidFill>
              </a:rPr>
              <a:t>generation</a:t>
            </a:r>
            <a:endParaRPr lang="en-US" i="1" dirty="0" smtClean="0">
              <a:solidFill>
                <a:schemeClr val="tx1"/>
              </a:solidFill>
            </a:endParaRPr>
          </a:p>
          <a:p>
            <a:r>
              <a:rPr lang="en-US" dirty="0" smtClean="0">
                <a:solidFill>
                  <a:schemeClr val="bg2"/>
                </a:solidFill>
              </a:rPr>
              <a:t>Summary</a:t>
            </a:r>
            <a:endParaRPr lang="en-US" dirty="0">
              <a:solidFill>
                <a:schemeClr val="bg2"/>
              </a:solidFill>
            </a:endParaRPr>
          </a:p>
        </p:txBody>
      </p:sp>
      <p:sp>
        <p:nvSpPr>
          <p:cNvPr id="4" name="Title 3"/>
          <p:cNvSpPr>
            <a:spLocks noGrp="1"/>
          </p:cNvSpPr>
          <p:nvPr>
            <p:ph type="title"/>
          </p:nvPr>
        </p:nvSpPr>
        <p:spPr/>
        <p:txBody>
          <a:bodyPr/>
          <a:lstStyle/>
          <a:p>
            <a:r>
              <a:rPr lang="en-US" dirty="0" smtClean="0"/>
              <a:t>Outline</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After defining the system </a:t>
            </a:r>
            <a:r>
              <a:rPr lang="en-US" dirty="0" smtClean="0"/>
              <a:t>hardware, the </a:t>
            </a:r>
            <a:r>
              <a:rPr lang="en-US" dirty="0"/>
              <a:t>next step is to create hardware </a:t>
            </a:r>
            <a:r>
              <a:rPr lang="en-US" dirty="0" err="1"/>
              <a:t>netlists</a:t>
            </a:r>
            <a:r>
              <a:rPr lang="en-US" dirty="0"/>
              <a:t> </a:t>
            </a:r>
            <a:r>
              <a:rPr lang="en-US" dirty="0" smtClean="0"/>
              <a:t>if the system hardware has logic in PL</a:t>
            </a:r>
          </a:p>
          <a:p>
            <a:r>
              <a:rPr lang="en-IE" dirty="0" smtClean="0"/>
              <a:t>A HDL wrapper for the block diagram must be generated</a:t>
            </a:r>
          </a:p>
          <a:p>
            <a:pPr lvl="1"/>
            <a:r>
              <a:rPr lang="en-IE" dirty="0" smtClean="0"/>
              <a:t>Additional logic can be added to the HDL, or the Processor system can be used as a sub block in a HDL design</a:t>
            </a:r>
          </a:p>
          <a:p>
            <a:r>
              <a:rPr lang="en-IE" dirty="0" smtClean="0"/>
              <a:t>The design and block diagram must be open before synthesise and implementation can be carried out</a:t>
            </a:r>
            <a:endParaRPr lang="en-US" dirty="0"/>
          </a:p>
          <a:p>
            <a:r>
              <a:rPr lang="en-US" dirty="0" smtClean="0"/>
              <a:t>If the system contains hardware in the PL, the bitstream must be generated</a:t>
            </a:r>
          </a:p>
          <a:p>
            <a:r>
              <a:rPr lang="en-US" dirty="0" smtClean="0"/>
              <a:t>The PL (FPGA) must be programmed before application can be downloaded and executed</a:t>
            </a:r>
            <a:endParaRPr lang="en-US" dirty="0"/>
          </a:p>
        </p:txBody>
      </p:sp>
      <p:sp>
        <p:nvSpPr>
          <p:cNvPr id="4" name="Title 3"/>
          <p:cNvSpPr>
            <a:spLocks noGrp="1"/>
          </p:cNvSpPr>
          <p:nvPr>
            <p:ph type="title"/>
          </p:nvPr>
        </p:nvSpPr>
        <p:spPr/>
        <p:txBody>
          <a:bodyPr/>
          <a:lstStyle/>
          <a:p>
            <a:r>
              <a:rPr lang="en-US" dirty="0" err="1" smtClean="0"/>
              <a:t>Bitstream</a:t>
            </a:r>
            <a:r>
              <a:rPr lang="en-US" dirty="0" smtClean="0"/>
              <a:t> Generation</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27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IP Catalog</a:t>
            </a:r>
          </a:p>
          <a:p>
            <a:r>
              <a:rPr lang="en-US" dirty="0" smtClean="0">
                <a:solidFill>
                  <a:schemeClr val="bg2"/>
                </a:solidFill>
              </a:rPr>
              <a:t>IP directory</a:t>
            </a:r>
          </a:p>
          <a:p>
            <a:r>
              <a:rPr lang="en-US" dirty="0" smtClean="0">
                <a:solidFill>
                  <a:schemeClr val="bg2"/>
                </a:solidFill>
              </a:rPr>
              <a:t>IP device files</a:t>
            </a:r>
          </a:p>
          <a:p>
            <a:r>
              <a:rPr lang="en-US" dirty="0" smtClean="0">
                <a:solidFill>
                  <a:schemeClr val="bg2"/>
                </a:solidFill>
              </a:rPr>
              <a:t>GP Interfaces</a:t>
            </a:r>
          </a:p>
          <a:p>
            <a:r>
              <a:rPr lang="en-US" dirty="0" smtClean="0">
                <a:solidFill>
                  <a:schemeClr val="bg2"/>
                </a:solidFill>
              </a:rPr>
              <a:t>Adding IP to extend PS into PL</a:t>
            </a:r>
          </a:p>
          <a:p>
            <a:r>
              <a:rPr lang="en-US" dirty="0" err="1" smtClean="0">
                <a:solidFill>
                  <a:schemeClr val="bg2"/>
                </a:solidFill>
              </a:rPr>
              <a:t>Bitstream</a:t>
            </a:r>
            <a:r>
              <a:rPr lang="en-US" dirty="0" smtClean="0">
                <a:solidFill>
                  <a:schemeClr val="bg2"/>
                </a:solidFill>
              </a:rPr>
              <a:t> </a:t>
            </a:r>
            <a:r>
              <a:rPr lang="en-US" dirty="0">
                <a:solidFill>
                  <a:schemeClr val="bg2"/>
                </a:solidFill>
              </a:rPr>
              <a:t>generation</a:t>
            </a:r>
            <a:endParaRPr lang="en-US" dirty="0" smtClean="0">
              <a:solidFill>
                <a:schemeClr val="bg2"/>
              </a:solidFill>
            </a:endParaRPr>
          </a:p>
          <a:p>
            <a:r>
              <a:rPr lang="en-US" i="1" dirty="0" smtClean="0">
                <a:solidFill>
                  <a:schemeClr val="tx1"/>
                </a:solidFill>
              </a:rPr>
              <a:t>Summary</a:t>
            </a:r>
            <a:endParaRPr lang="en-US" i="1" dirty="0">
              <a:solidFill>
                <a:schemeClr val="tx1"/>
              </a:solidFill>
            </a:endParaRPr>
          </a:p>
        </p:txBody>
      </p:sp>
      <p:sp>
        <p:nvSpPr>
          <p:cNvPr id="4" name="Title 3"/>
          <p:cNvSpPr>
            <a:spLocks noGrp="1"/>
          </p:cNvSpPr>
          <p:nvPr>
            <p:ph type="title"/>
          </p:nvPr>
        </p:nvSpPr>
        <p:spPr/>
        <p:txBody>
          <a:bodyPr/>
          <a:lstStyle/>
          <a:p>
            <a:r>
              <a:rPr lang="en-US" dirty="0" smtClean="0"/>
              <a:t>Outline</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PS functionality can be extended by instantiating peripherals in PL</a:t>
            </a:r>
            <a:endParaRPr lang="en-US" dirty="0"/>
          </a:p>
          <a:p>
            <a:r>
              <a:rPr lang="en-US" dirty="0" smtClean="0"/>
              <a:t>Adding IP in PL involves </a:t>
            </a:r>
          </a:p>
          <a:p>
            <a:pPr lvl="1"/>
            <a:r>
              <a:rPr lang="en-US" dirty="0" smtClean="0"/>
              <a:t>Enabling interface(s) in PS</a:t>
            </a:r>
          </a:p>
          <a:p>
            <a:pPr lvl="1"/>
            <a:r>
              <a:rPr lang="en-US" dirty="0" smtClean="0"/>
              <a:t>Selecting IP from the IP Catalog and configuring IP for desired functionality</a:t>
            </a:r>
          </a:p>
          <a:p>
            <a:pPr lvl="1"/>
            <a:r>
              <a:rPr lang="en-US" dirty="0" smtClean="0"/>
              <a:t>Connecting the (PL) IP to the  PS using IP Integrator</a:t>
            </a:r>
          </a:p>
          <a:p>
            <a:pPr lvl="1"/>
            <a:r>
              <a:rPr lang="en-US" dirty="0" smtClean="0"/>
              <a:t>Assigning address</a:t>
            </a:r>
          </a:p>
          <a:p>
            <a:pPr lvl="1"/>
            <a:r>
              <a:rPr lang="en-US" dirty="0" smtClean="0"/>
              <a:t>Connecting IP ports to ports of other peripherals and/or to external pins</a:t>
            </a:r>
            <a:endParaRPr lang="en-US" dirty="0"/>
          </a:p>
          <a:p>
            <a:r>
              <a:rPr lang="en-US" dirty="0" smtClean="0"/>
              <a:t>HDL Wrapper is needed for IP Integrator Block</a:t>
            </a:r>
          </a:p>
          <a:p>
            <a:r>
              <a:rPr lang="en-US" dirty="0" err="1"/>
              <a:t>Bitstream</a:t>
            </a:r>
            <a:r>
              <a:rPr lang="en-US" dirty="0"/>
              <a:t> must be generated when PL has any IP</a:t>
            </a:r>
          </a:p>
          <a:p>
            <a:r>
              <a:rPr lang="en-US" dirty="0"/>
              <a:t>The FPGA must be programmed with the generated hardware </a:t>
            </a:r>
            <a:r>
              <a:rPr lang="en-US" dirty="0" err="1"/>
              <a:t>bitstream</a:t>
            </a:r>
            <a:r>
              <a:rPr lang="en-US" dirty="0"/>
              <a:t> before an application can be run</a:t>
            </a:r>
          </a:p>
          <a:p>
            <a:pPr marL="0" indent="0">
              <a:buNone/>
            </a:pPr>
            <a:endParaRPr lang="en-US" dirty="0" smtClean="0"/>
          </a:p>
        </p:txBody>
      </p:sp>
      <p:sp>
        <p:nvSpPr>
          <p:cNvPr id="4" name="Title 3"/>
          <p:cNvSpPr>
            <a:spLocks noGrp="1"/>
          </p:cNvSpPr>
          <p:nvPr>
            <p:ph type="title"/>
          </p:nvPr>
        </p:nvSpPr>
        <p:spPr/>
        <p:txBody>
          <a:bodyPr/>
          <a:lstStyle/>
          <a:p>
            <a:r>
              <a:rPr lang="en-US" dirty="0" smtClean="0"/>
              <a:t>Summary</a:t>
            </a:r>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smtClean="0"/>
              <a:t>IP Catalog</a:t>
            </a:r>
          </a:p>
          <a:p>
            <a:r>
              <a:rPr lang="en-US" dirty="0" smtClean="0">
                <a:solidFill>
                  <a:schemeClr val="bg2"/>
                </a:solidFill>
              </a:rPr>
              <a:t>IP directory</a:t>
            </a:r>
          </a:p>
          <a:p>
            <a:r>
              <a:rPr lang="en-US" dirty="0" smtClean="0">
                <a:solidFill>
                  <a:schemeClr val="bg2"/>
                </a:solidFill>
              </a:rPr>
              <a:t>IP device files</a:t>
            </a:r>
          </a:p>
          <a:p>
            <a:r>
              <a:rPr lang="en-US" dirty="0" smtClean="0">
                <a:solidFill>
                  <a:schemeClr val="bg2"/>
                </a:solidFill>
              </a:rPr>
              <a:t>GP Interfaces</a:t>
            </a:r>
          </a:p>
          <a:p>
            <a:r>
              <a:rPr lang="en-US" dirty="0" smtClean="0">
                <a:solidFill>
                  <a:schemeClr val="bg2"/>
                </a:solidFill>
              </a:rPr>
              <a:t>Adding IP to extend PS into PL</a:t>
            </a:r>
          </a:p>
          <a:p>
            <a:r>
              <a:rPr lang="en-US" dirty="0" smtClean="0">
                <a:solidFill>
                  <a:schemeClr val="bg2"/>
                </a:solidFill>
              </a:rPr>
              <a:t>Bitstream generation</a:t>
            </a:r>
          </a:p>
          <a:p>
            <a:r>
              <a:rPr lang="en-US" dirty="0" smtClean="0">
                <a:solidFill>
                  <a:schemeClr val="bg2"/>
                </a:solidFill>
              </a:rPr>
              <a:t>Summary</a:t>
            </a:r>
            <a:endParaRPr lang="en-US" dirty="0">
              <a:solidFill>
                <a:schemeClr val="bg2"/>
              </a:solidFill>
            </a:endParaRPr>
          </a:p>
        </p:txBody>
      </p:sp>
      <p:sp>
        <p:nvSpPr>
          <p:cNvPr id="4" name="Title 3"/>
          <p:cNvSpPr>
            <a:spLocks noGrp="1"/>
          </p:cNvSpPr>
          <p:nvPr>
            <p:ph type="title"/>
          </p:nvPr>
        </p:nvSpPr>
        <p:spPr/>
        <p:txBody>
          <a:bodyPr/>
          <a:lstStyle/>
          <a:p>
            <a:r>
              <a:rPr lang="en-US" dirty="0" smtClean="0"/>
              <a:t>Outline</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Zynq-7000 </a:t>
            </a:r>
            <a:r>
              <a:rPr lang="en-US" dirty="0" smtClean="0"/>
              <a:t>AP </a:t>
            </a:r>
            <a:r>
              <a:rPr lang="en-US" dirty="0" err="1" smtClean="0"/>
              <a:t>SoC</a:t>
            </a:r>
            <a:r>
              <a:rPr lang="en-US" dirty="0" smtClean="0"/>
              <a:t>  </a:t>
            </a:r>
            <a:r>
              <a:rPr lang="en-US" dirty="0"/>
              <a:t>architecture consists of two major sections</a:t>
            </a:r>
          </a:p>
          <a:p>
            <a:pPr lvl="1"/>
            <a:r>
              <a:rPr lang="en-US" dirty="0"/>
              <a:t>PS: Processing system</a:t>
            </a:r>
          </a:p>
          <a:p>
            <a:pPr lvl="2"/>
            <a:r>
              <a:rPr lang="en-US" dirty="0">
                <a:solidFill>
                  <a:schemeClr val="bg1">
                    <a:lumMod val="65000"/>
                  </a:schemeClr>
                </a:solidFill>
              </a:rPr>
              <a:t>Dual ARM Cortex-A9 processor based</a:t>
            </a:r>
          </a:p>
          <a:p>
            <a:pPr lvl="2"/>
            <a:r>
              <a:rPr lang="en-US" dirty="0">
                <a:solidFill>
                  <a:schemeClr val="bg1">
                    <a:lumMod val="65000"/>
                  </a:schemeClr>
                </a:solidFill>
              </a:rPr>
              <a:t>Multiple peripherals </a:t>
            </a:r>
          </a:p>
          <a:p>
            <a:pPr lvl="2"/>
            <a:r>
              <a:rPr lang="en-US" dirty="0">
                <a:solidFill>
                  <a:schemeClr val="bg1">
                    <a:lumMod val="65000"/>
                  </a:schemeClr>
                </a:solidFill>
              </a:rPr>
              <a:t>Hard silicon core</a:t>
            </a:r>
          </a:p>
          <a:p>
            <a:pPr lvl="1"/>
            <a:r>
              <a:rPr lang="en-US" b="1" dirty="0">
                <a:solidFill>
                  <a:srgbClr val="FF0000"/>
                </a:solidFill>
              </a:rPr>
              <a:t>PL: Programmable logic</a:t>
            </a:r>
          </a:p>
          <a:p>
            <a:pPr lvl="2"/>
            <a:r>
              <a:rPr lang="en-US" dirty="0"/>
              <a:t>Shares the same 7 series programmable logic as</a:t>
            </a:r>
          </a:p>
          <a:p>
            <a:pPr lvl="3"/>
            <a:r>
              <a:rPr lang="en-US" dirty="0"/>
              <a:t>Artix™-based devices: </a:t>
            </a:r>
            <a:r>
              <a:rPr lang="en-US" dirty="0" smtClean="0"/>
              <a:t>Z-7010, Z-7015 and Z-7020 </a:t>
            </a:r>
            <a:r>
              <a:rPr lang="en-US" dirty="0"/>
              <a:t>(high-range I/O banks only)</a:t>
            </a:r>
          </a:p>
          <a:p>
            <a:pPr lvl="3"/>
            <a:r>
              <a:rPr lang="en-US" dirty="0"/>
              <a:t>Kintex™-based devices: Z-7030 and </a:t>
            </a:r>
            <a:r>
              <a:rPr lang="en-US" dirty="0" smtClean="0"/>
              <a:t>Z-7045, </a:t>
            </a:r>
            <a:r>
              <a:rPr lang="en-US" dirty="0"/>
              <a:t>and Z-7100 (mix of high-range and high-performance I/O banks)</a:t>
            </a:r>
          </a:p>
          <a:p>
            <a:endParaRPr lang="en-US" dirty="0"/>
          </a:p>
          <a:p>
            <a:r>
              <a:rPr lang="en-IE" dirty="0"/>
              <a:t>This sections focuses on the </a:t>
            </a:r>
            <a:r>
              <a:rPr lang="en-IE" dirty="0" smtClean="0"/>
              <a:t>PL</a:t>
            </a:r>
            <a:endParaRPr lang="en-US" dirty="0"/>
          </a:p>
          <a:p>
            <a:endParaRPr lang="en-US" dirty="0"/>
          </a:p>
        </p:txBody>
      </p:sp>
      <p:sp>
        <p:nvSpPr>
          <p:cNvPr id="4" name="Title 3"/>
          <p:cNvSpPr>
            <a:spLocks noGrp="1"/>
          </p:cNvSpPr>
          <p:nvPr>
            <p:ph type="title"/>
          </p:nvPr>
        </p:nvSpPr>
        <p:spPr/>
        <p:txBody>
          <a:bodyPr/>
          <a:lstStyle/>
          <a:p>
            <a:r>
              <a:rPr lang="en-AU" dirty="0" smtClean="0"/>
              <a:t>The PS and the PL</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Communicating with PL</a:t>
            </a:r>
            <a:endParaRPr lang="en-US" dirty="0"/>
          </a:p>
        </p:txBody>
      </p:sp>
      <p:sp>
        <p:nvSpPr>
          <p:cNvPr id="3" name="Content Placeholder 2"/>
          <p:cNvSpPr>
            <a:spLocks noGrp="1"/>
          </p:cNvSpPr>
          <p:nvPr>
            <p:ph sz="half" idx="1"/>
          </p:nvPr>
        </p:nvSpPr>
        <p:spPr/>
        <p:txBody>
          <a:bodyPr/>
          <a:lstStyle/>
          <a:p>
            <a:r>
              <a:rPr lang="en-US" dirty="0"/>
              <a:t>Processing system master</a:t>
            </a:r>
          </a:p>
          <a:p>
            <a:pPr lvl="1"/>
            <a:r>
              <a:rPr lang="en-US" dirty="0"/>
              <a:t>Two ports from the processing system to programmable logic</a:t>
            </a:r>
          </a:p>
          <a:p>
            <a:pPr lvl="1"/>
            <a:r>
              <a:rPr lang="en-US" dirty="0"/>
              <a:t>Connects the CPU block  to common peripherals through the central interconnect</a:t>
            </a:r>
          </a:p>
          <a:p>
            <a:r>
              <a:rPr lang="en-US" dirty="0"/>
              <a:t>Processing system slave</a:t>
            </a:r>
          </a:p>
          <a:p>
            <a:pPr lvl="1"/>
            <a:r>
              <a:rPr lang="en-US" dirty="0"/>
              <a:t>Two ports from programmable logic to the processing </a:t>
            </a:r>
            <a:r>
              <a:rPr lang="en-US" dirty="0" smtClean="0"/>
              <a:t>system</a:t>
            </a:r>
          </a:p>
          <a:p>
            <a:r>
              <a:rPr lang="en-US" dirty="0"/>
              <a:t>S</a:t>
            </a:r>
            <a:r>
              <a:rPr lang="en-US" dirty="0" smtClean="0"/>
              <a:t>lave </a:t>
            </a:r>
            <a:r>
              <a:rPr lang="en-US" dirty="0"/>
              <a:t>PL peripherals </a:t>
            </a:r>
            <a:r>
              <a:rPr lang="en-US" dirty="0" smtClean="0"/>
              <a:t>address range</a:t>
            </a:r>
          </a:p>
          <a:p>
            <a:pPr lvl="1"/>
            <a:r>
              <a:rPr lang="en-US" dirty="0" smtClean="0"/>
              <a:t>4000_0000 </a:t>
            </a:r>
            <a:r>
              <a:rPr lang="en-US" dirty="0"/>
              <a:t>and 7FFF_FFFF (connected to GP0) </a:t>
            </a:r>
            <a:r>
              <a:rPr lang="en-US" dirty="0" smtClean="0"/>
              <a:t>and</a:t>
            </a:r>
          </a:p>
          <a:p>
            <a:pPr lvl="1"/>
            <a:r>
              <a:rPr lang="en-US" dirty="0" smtClean="0"/>
              <a:t>8000_0000 </a:t>
            </a:r>
            <a:r>
              <a:rPr lang="en-US" dirty="0"/>
              <a:t>and BFFF_FFFF (connected to GP1)</a:t>
            </a:r>
          </a:p>
          <a:p>
            <a:endParaRPr lang="en-US" dirty="0"/>
          </a:p>
        </p:txBody>
      </p:sp>
      <p:grpSp>
        <p:nvGrpSpPr>
          <p:cNvPr id="10" name="Group 9"/>
          <p:cNvGrpSpPr/>
          <p:nvPr/>
        </p:nvGrpSpPr>
        <p:grpSpPr>
          <a:xfrm>
            <a:off x="5888332" y="1647929"/>
            <a:ext cx="5921831" cy="4688570"/>
            <a:chOff x="5888332" y="1647929"/>
            <a:chExt cx="5921831" cy="4688570"/>
          </a:xfrm>
        </p:grpSpPr>
        <p:pic>
          <p:nvPicPr>
            <p:cNvPr id="7" name="Picture 2"/>
            <p:cNvPicPr>
              <a:picLocks noChangeAspect="1" noChangeArrowheads="1"/>
            </p:cNvPicPr>
            <p:nvPr/>
          </p:nvPicPr>
          <p:blipFill>
            <a:blip r:embed="rId2"/>
            <a:srcRect/>
            <a:stretch>
              <a:fillRect/>
            </a:stretch>
          </p:blipFill>
          <p:spPr bwMode="auto">
            <a:xfrm>
              <a:off x="5888332" y="1647929"/>
              <a:ext cx="5921831" cy="4391130"/>
            </a:xfrm>
            <a:prstGeom prst="rect">
              <a:avLst/>
            </a:prstGeom>
            <a:noFill/>
            <a:ln w="9525">
              <a:noFill/>
              <a:miter lim="800000"/>
              <a:headEnd/>
              <a:tailEnd/>
            </a:ln>
          </p:spPr>
        </p:pic>
        <p:sp>
          <p:nvSpPr>
            <p:cNvPr id="8" name="Rounded Rectangle 7"/>
            <p:cNvSpPr/>
            <p:nvPr/>
          </p:nvSpPr>
          <p:spPr bwMode="auto">
            <a:xfrm>
              <a:off x="7654565" y="4883082"/>
              <a:ext cx="3723588" cy="980388"/>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TextBox 8"/>
            <p:cNvSpPr txBox="1"/>
            <p:nvPr/>
          </p:nvSpPr>
          <p:spPr>
            <a:xfrm>
              <a:off x="8161981" y="5967167"/>
              <a:ext cx="1300356" cy="369332"/>
            </a:xfrm>
            <a:prstGeom prst="rect">
              <a:avLst/>
            </a:prstGeom>
            <a:noFill/>
          </p:spPr>
          <p:txBody>
            <a:bodyPr wrap="none" rtlCol="0">
              <a:spAutoFit/>
            </a:bodyPr>
            <a:lstStyle/>
            <a:p>
              <a:r>
                <a:rPr lang="en-US" dirty="0" smtClean="0"/>
                <a:t>GP0   GP1</a:t>
              </a:r>
              <a:endParaRPr lang="en-US" dirty="0"/>
            </a:p>
          </p:txBody>
        </p:sp>
      </p:grpSp>
      <p:sp>
        <p:nvSpPr>
          <p:cNvPr id="14" name="Footer Placeholder 13"/>
          <p:cNvSpPr>
            <a:spLocks noGrp="1"/>
          </p:cNvSpPr>
          <p:nvPr>
            <p:ph type="ftr" sz="quarter" idx="3"/>
          </p:nvPr>
        </p:nvSpPr>
        <p:spPr/>
        <p:txBody>
          <a:bodyPr/>
          <a:lstStyle/>
          <a:p>
            <a:r>
              <a:rPr lang="en-US" dirty="0" smtClean="0"/>
              <a:t>© Copyright 2014 Xilinx</a:t>
            </a:r>
            <a:endParaRPr lang="en-US" dirty="0"/>
          </a:p>
        </p:txBody>
      </p:sp>
      <p:sp>
        <p:nvSpPr>
          <p:cNvPr id="4" name="Slide Number Placeholder 3"/>
          <p:cNvSpPr>
            <a:spLocks noGrp="1"/>
          </p:cNvSpPr>
          <p:nvPr>
            <p:ph type="sldNum" sz="quarter" idx="10"/>
          </p:nvPr>
        </p:nvSpPr>
        <p:spPr/>
        <p:txBody>
          <a:bodyPr/>
          <a:lstStyle/>
          <a:p>
            <a:pPr>
              <a:defRPr/>
            </a:pPr>
            <a:r>
              <a:rPr lang="en-US" smtClean="0"/>
              <a:t>Extending System 13- </a:t>
            </a:r>
            <a:fld id="{99D29FBF-A473-46DA-BC14-675AC1C8F9A5}"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8313495" cy="4866588"/>
          </a:xfrm>
        </p:spPr>
        <p:txBody>
          <a:bodyPr/>
          <a:lstStyle/>
          <a:p>
            <a:r>
              <a:rPr lang="en-US" dirty="0" smtClean="0"/>
              <a:t>The IP Catalog contain a collection of IP that can be used </a:t>
            </a:r>
            <a:r>
              <a:rPr lang="en-US" dirty="0"/>
              <a:t>to assemble </a:t>
            </a:r>
            <a:r>
              <a:rPr lang="en-US" dirty="0" smtClean="0"/>
              <a:t>the (embedded) system</a:t>
            </a:r>
          </a:p>
          <a:p>
            <a:r>
              <a:rPr lang="en-IE" dirty="0" smtClean="0"/>
              <a:t>Supported by IPI</a:t>
            </a:r>
            <a:endParaRPr lang="en-US" dirty="0"/>
          </a:p>
          <a:p>
            <a:r>
              <a:rPr lang="en-US" dirty="0" smtClean="0"/>
              <a:t>Facilitates </a:t>
            </a:r>
            <a:r>
              <a:rPr lang="en-US" dirty="0"/>
              <a:t>quick system construction</a:t>
            </a:r>
          </a:p>
          <a:p>
            <a:r>
              <a:rPr lang="en-US" dirty="0"/>
              <a:t>Each IP </a:t>
            </a:r>
            <a:r>
              <a:rPr lang="en-US" dirty="0" smtClean="0"/>
              <a:t>block has </a:t>
            </a:r>
            <a:r>
              <a:rPr lang="en-US" dirty="0"/>
              <a:t>its own configuration parameters</a:t>
            </a:r>
          </a:p>
          <a:p>
            <a:r>
              <a:rPr lang="en-US" dirty="0"/>
              <a:t>Most of the </a:t>
            </a:r>
            <a:r>
              <a:rPr lang="en-US" dirty="0" smtClean="0"/>
              <a:t>IP is </a:t>
            </a:r>
            <a:r>
              <a:rPr lang="en-US" dirty="0"/>
              <a:t>free, </a:t>
            </a:r>
            <a:r>
              <a:rPr lang="en-US" dirty="0" smtClean="0"/>
              <a:t>some require </a:t>
            </a:r>
            <a:r>
              <a:rPr lang="en-US" dirty="0"/>
              <a:t>licenses</a:t>
            </a:r>
          </a:p>
          <a:p>
            <a:r>
              <a:rPr lang="en-US" dirty="0"/>
              <a:t>Stored as source code in the install directory</a:t>
            </a:r>
          </a:p>
          <a:p>
            <a:pPr lvl="1"/>
            <a:r>
              <a:rPr lang="en-US" dirty="0"/>
              <a:t>Always synthesized with the latest tools</a:t>
            </a:r>
          </a:p>
          <a:p>
            <a:pPr lvl="1"/>
            <a:r>
              <a:rPr lang="en-US" dirty="0"/>
              <a:t>Some proprietary source code is encrypted</a:t>
            </a:r>
          </a:p>
          <a:p>
            <a:r>
              <a:rPr lang="en-US" dirty="0" smtClean="0"/>
              <a:t>Peripherals </a:t>
            </a:r>
            <a:r>
              <a:rPr lang="en-US" dirty="0"/>
              <a:t>in the PS are always present and can be dynamically enabled or </a:t>
            </a:r>
            <a:r>
              <a:rPr lang="en-US" dirty="0" smtClean="0"/>
              <a:t>disabled through PS Configuration wizard</a:t>
            </a:r>
            <a:endParaRPr lang="en-US" dirty="0"/>
          </a:p>
        </p:txBody>
      </p:sp>
      <p:sp>
        <p:nvSpPr>
          <p:cNvPr id="7" name="Title 6"/>
          <p:cNvSpPr>
            <a:spLocks noGrp="1"/>
          </p:cNvSpPr>
          <p:nvPr>
            <p:ph type="title"/>
          </p:nvPr>
        </p:nvSpPr>
        <p:spPr/>
        <p:txBody>
          <a:bodyPr/>
          <a:lstStyle/>
          <a:p>
            <a:r>
              <a:rPr lang="en-US" dirty="0" smtClean="0"/>
              <a:t>IP Catalog</a:t>
            </a:r>
            <a:endParaRPr lang="en-US" dirty="0"/>
          </a:p>
        </p:txBody>
      </p:sp>
      <p:sp>
        <p:nvSpPr>
          <p:cNvPr id="11" name="Footer Placeholder 10"/>
          <p:cNvSpPr>
            <a:spLocks noGrp="1"/>
          </p:cNvSpPr>
          <p:nvPr>
            <p:ph type="ftr" sz="quarter" idx="3"/>
          </p:nvPr>
        </p:nvSpPr>
        <p:spPr/>
        <p:txBody>
          <a:bodyPr/>
          <a:lstStyle/>
          <a:p>
            <a:r>
              <a:rPr lang="en-US" dirty="0" smtClean="0"/>
              <a:t>© Copyright 2014 Xilinx</a:t>
            </a:r>
            <a:endParaRPr lang="en-US"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3256" y="1434420"/>
            <a:ext cx="2667000"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6</a:t>
            </a:fld>
            <a:endParaRPr lang="en-US" dirty="0"/>
          </a:p>
        </p:txBody>
      </p:sp>
    </p:spTree>
    <p:extLst>
      <p:ext uri="{BB962C8B-B14F-4D97-AF65-F5344CB8AC3E}">
        <p14:creationId xmlns:p14="http://schemas.microsoft.com/office/powerpoint/2010/main" val="3056099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a:t>IP </a:t>
            </a:r>
            <a:r>
              <a:rPr lang="en-AU" dirty="0" smtClean="0"/>
              <a:t>Peripherals</a:t>
            </a:r>
            <a:r>
              <a:rPr lang="en-US" i="1" dirty="0"/>
              <a:t/>
            </a:r>
            <a:br>
              <a:rPr lang="en-US" i="1" dirty="0"/>
            </a:br>
            <a:r>
              <a:rPr lang="en-US" dirty="0"/>
              <a:t>Included as </a:t>
            </a:r>
            <a:r>
              <a:rPr lang="en-US" dirty="0" smtClean="0"/>
              <a:t>Source </a:t>
            </a:r>
            <a:r>
              <a:rPr lang="en-US" dirty="0"/>
              <a:t>(Free)</a:t>
            </a:r>
          </a:p>
        </p:txBody>
      </p:sp>
      <p:sp>
        <p:nvSpPr>
          <p:cNvPr id="7" name="Content Placeholder 6"/>
          <p:cNvSpPr>
            <a:spLocks noGrp="1"/>
          </p:cNvSpPr>
          <p:nvPr>
            <p:ph sz="half" idx="1"/>
          </p:nvPr>
        </p:nvSpPr>
        <p:spPr/>
        <p:txBody>
          <a:bodyPr/>
          <a:lstStyle/>
          <a:p>
            <a:r>
              <a:rPr lang="en-US" sz="1800" dirty="0"/>
              <a:t>Bus and bridge controllers</a:t>
            </a:r>
          </a:p>
          <a:p>
            <a:pPr lvl="1"/>
            <a:r>
              <a:rPr lang="en-US" sz="1600" dirty="0" smtClean="0"/>
              <a:t>AXI </a:t>
            </a:r>
            <a:r>
              <a:rPr lang="en-US" sz="1600" dirty="0"/>
              <a:t>to AXI </a:t>
            </a:r>
            <a:r>
              <a:rPr lang="en-US" sz="1600" dirty="0" smtClean="0"/>
              <a:t>connector</a:t>
            </a:r>
            <a:endParaRPr lang="en-US" sz="1600" dirty="0"/>
          </a:p>
          <a:p>
            <a:pPr lvl="1"/>
            <a:r>
              <a:rPr lang="en-US" sz="1600" dirty="0"/>
              <a:t>Local Memory Bus (LMB)</a:t>
            </a:r>
          </a:p>
          <a:p>
            <a:pPr lvl="1"/>
            <a:r>
              <a:rPr lang="en-US" sz="1600" dirty="0" smtClean="0"/>
              <a:t>AXI Chip to Chip</a:t>
            </a:r>
          </a:p>
          <a:p>
            <a:pPr lvl="1"/>
            <a:r>
              <a:rPr lang="en-US" sz="1600" dirty="0" smtClean="0"/>
              <a:t>AHB-</a:t>
            </a:r>
            <a:r>
              <a:rPr lang="en-US" sz="1600" dirty="0" err="1" smtClean="0"/>
              <a:t>Lite</a:t>
            </a:r>
            <a:r>
              <a:rPr lang="en-US" sz="1600" dirty="0" smtClean="0"/>
              <a:t> to AXI</a:t>
            </a:r>
          </a:p>
          <a:p>
            <a:pPr lvl="1"/>
            <a:r>
              <a:rPr lang="en-US" sz="1600" dirty="0" smtClean="0"/>
              <a:t>AXI4-Lite to APB</a:t>
            </a:r>
          </a:p>
          <a:p>
            <a:pPr lvl="1"/>
            <a:r>
              <a:rPr lang="en-US" sz="1600" dirty="0" smtClean="0"/>
              <a:t>AXI4 to AHB-</a:t>
            </a:r>
            <a:r>
              <a:rPr lang="en-US" sz="1600" dirty="0" err="1" smtClean="0"/>
              <a:t>Lite</a:t>
            </a:r>
            <a:endParaRPr lang="en-US" sz="1600" dirty="0"/>
          </a:p>
          <a:p>
            <a:r>
              <a:rPr lang="en-US" sz="1800" dirty="0"/>
              <a:t>Debug cores</a:t>
            </a:r>
          </a:p>
          <a:p>
            <a:pPr lvl="1"/>
            <a:r>
              <a:rPr lang="en-US" sz="1600" dirty="0" smtClean="0"/>
              <a:t>Integrated Logic Analyzer</a:t>
            </a:r>
            <a:endParaRPr lang="en-US" sz="1600" dirty="0"/>
          </a:p>
          <a:p>
            <a:r>
              <a:rPr lang="en-US" sz="1800" dirty="0" smtClean="0"/>
              <a:t>DMA and Timers</a:t>
            </a:r>
            <a:endParaRPr lang="en-US" sz="1800" dirty="0"/>
          </a:p>
          <a:p>
            <a:pPr lvl="1"/>
            <a:r>
              <a:rPr lang="en-US" sz="1600" dirty="0"/>
              <a:t>Watchdog, fixed interval</a:t>
            </a:r>
          </a:p>
          <a:p>
            <a:r>
              <a:rPr lang="en-US" sz="1800" dirty="0"/>
              <a:t>Inter-processor communication</a:t>
            </a:r>
          </a:p>
          <a:p>
            <a:endParaRPr lang="en-US" sz="1800" dirty="0"/>
          </a:p>
        </p:txBody>
      </p:sp>
      <p:sp>
        <p:nvSpPr>
          <p:cNvPr id="8" name="Content Placeholder 7"/>
          <p:cNvSpPr>
            <a:spLocks noGrp="1"/>
          </p:cNvSpPr>
          <p:nvPr>
            <p:ph sz="half" idx="2"/>
          </p:nvPr>
        </p:nvSpPr>
        <p:spPr/>
        <p:txBody>
          <a:bodyPr/>
          <a:lstStyle/>
          <a:p>
            <a:r>
              <a:rPr lang="en-US" sz="1800" dirty="0"/>
              <a:t>External peripheral controller </a:t>
            </a:r>
            <a:r>
              <a:rPr lang="en-US" sz="1800" dirty="0" smtClean="0"/>
              <a:t>Memory </a:t>
            </a:r>
            <a:r>
              <a:rPr lang="en-US" sz="1800" dirty="0"/>
              <a:t>and memory controller</a:t>
            </a:r>
          </a:p>
          <a:p>
            <a:r>
              <a:rPr lang="en-US" sz="1800" dirty="0" smtClean="0"/>
              <a:t>High-speed </a:t>
            </a:r>
            <a:r>
              <a:rPr lang="en-US" sz="1800" dirty="0"/>
              <a:t>and low-speed communication peripherals</a:t>
            </a:r>
          </a:p>
          <a:p>
            <a:pPr lvl="1"/>
            <a:r>
              <a:rPr lang="en-US" sz="1600" dirty="0"/>
              <a:t>AXI 10/100 Ethernet MAC controller</a:t>
            </a:r>
          </a:p>
          <a:p>
            <a:pPr lvl="1"/>
            <a:r>
              <a:rPr lang="en-US" sz="1600" dirty="0"/>
              <a:t>Hard-core tri-mode Ethernet MAC</a:t>
            </a:r>
          </a:p>
          <a:p>
            <a:pPr lvl="1"/>
            <a:r>
              <a:rPr lang="en-US" sz="1600" dirty="0"/>
              <a:t>AXI IIC</a:t>
            </a:r>
          </a:p>
          <a:p>
            <a:pPr lvl="1"/>
            <a:r>
              <a:rPr lang="en-US" sz="1600" dirty="0"/>
              <a:t>AXI SPI</a:t>
            </a:r>
          </a:p>
          <a:p>
            <a:pPr lvl="1"/>
            <a:r>
              <a:rPr lang="en-US" sz="1600" dirty="0"/>
              <a:t>AXI UART</a:t>
            </a:r>
          </a:p>
          <a:p>
            <a:r>
              <a:rPr lang="en-US" sz="1800" dirty="0" smtClean="0"/>
              <a:t>Other </a:t>
            </a:r>
            <a:r>
              <a:rPr lang="en-US" sz="1800" dirty="0"/>
              <a:t>cores </a:t>
            </a:r>
          </a:p>
          <a:p>
            <a:pPr lvl="1"/>
            <a:r>
              <a:rPr lang="en-US" sz="1600" dirty="0"/>
              <a:t>System monitor</a:t>
            </a:r>
          </a:p>
          <a:p>
            <a:pPr lvl="1"/>
            <a:r>
              <a:rPr lang="en-US" sz="1600" dirty="0"/>
              <a:t>Xilinx Analog-to-Digital Converter (XADC)</a:t>
            </a:r>
          </a:p>
          <a:p>
            <a:pPr lvl="1"/>
            <a:r>
              <a:rPr lang="en-US" sz="1600" dirty="0"/>
              <a:t>Clock </a:t>
            </a:r>
            <a:r>
              <a:rPr lang="en-US" sz="1600" dirty="0" smtClean="0"/>
              <a:t>generator, System </a:t>
            </a:r>
            <a:r>
              <a:rPr lang="en-US" sz="1600" dirty="0"/>
              <a:t>reset </a:t>
            </a:r>
            <a:r>
              <a:rPr lang="en-US" sz="1600" dirty="0" smtClean="0"/>
              <a:t>module</a:t>
            </a:r>
          </a:p>
          <a:p>
            <a:pPr lvl="1"/>
            <a:r>
              <a:rPr lang="en-US" sz="1600" dirty="0" smtClean="0"/>
              <a:t>interrupt controller</a:t>
            </a:r>
          </a:p>
          <a:p>
            <a:pPr lvl="1"/>
            <a:r>
              <a:rPr lang="en-IE" sz="1600" dirty="0" smtClean="0"/>
              <a:t>Traffic Generator, Performance monitor</a:t>
            </a:r>
            <a:endParaRPr lang="en-US" sz="1600" dirty="0" smtClean="0"/>
          </a:p>
        </p:txBody>
      </p:sp>
      <p:sp>
        <p:nvSpPr>
          <p:cNvPr id="12" name="Footer Placeholder 11"/>
          <p:cNvSpPr>
            <a:spLocks noGrp="1"/>
          </p:cNvSpPr>
          <p:nvPr>
            <p:ph type="ftr" sz="quarter" idx="3"/>
          </p:nvPr>
        </p:nvSpPr>
        <p:spPr/>
        <p:txBody>
          <a:bodyPr/>
          <a:lstStyle/>
          <a:p>
            <a:r>
              <a:rPr lang="en-US" dirty="0" smtClean="0"/>
              <a:t>© Copyright 2014 Xilinx</a:t>
            </a:r>
            <a:endParaRPr lang="en-US" dirty="0"/>
          </a:p>
        </p:txBody>
      </p:sp>
      <p:sp>
        <p:nvSpPr>
          <p:cNvPr id="2" name="Slide Number Placeholder 1"/>
          <p:cNvSpPr>
            <a:spLocks noGrp="1"/>
          </p:cNvSpPr>
          <p:nvPr>
            <p:ph type="sldNum" sz="quarter" idx="10"/>
          </p:nvPr>
        </p:nvSpPr>
        <p:spPr/>
        <p:txBody>
          <a:bodyPr/>
          <a:lstStyle/>
          <a:p>
            <a:pPr>
              <a:defRPr/>
            </a:pPr>
            <a:r>
              <a:rPr lang="en-US" smtClean="0"/>
              <a:t>Extending System 13- </a:t>
            </a:r>
            <a:fld id="{99D29FBF-A473-46DA-BC14-675AC1C8F9A5}"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Integrated IP Support</a:t>
            </a:r>
          </a:p>
          <a:p>
            <a:pPr lvl="1"/>
            <a:r>
              <a:rPr lang="en-US" dirty="0"/>
              <a:t>Instant access to IP customization</a:t>
            </a:r>
          </a:p>
          <a:p>
            <a:pPr lvl="1"/>
            <a:r>
              <a:rPr lang="en-US" dirty="0"/>
              <a:t>Vivado IP GUI look and feel</a:t>
            </a:r>
          </a:p>
          <a:p>
            <a:pPr lvl="1"/>
            <a:r>
              <a:rPr lang="en-US" dirty="0"/>
              <a:t>Support for Vivado synthesis and </a:t>
            </a:r>
            <a:br>
              <a:rPr lang="en-US" dirty="0"/>
            </a:br>
            <a:r>
              <a:rPr lang="en-US" dirty="0"/>
              <a:t>implementation</a:t>
            </a:r>
          </a:p>
          <a:p>
            <a:pPr lvl="1"/>
            <a:r>
              <a:rPr lang="en-US" dirty="0"/>
              <a:t>Selectable IP output products</a:t>
            </a:r>
          </a:p>
          <a:p>
            <a:pPr lvl="1"/>
            <a:r>
              <a:rPr lang="en-US" dirty="0"/>
              <a:t>Full Tcl </a:t>
            </a:r>
            <a:r>
              <a:rPr lang="en-US" dirty="0" smtClean="0"/>
              <a:t>support</a:t>
            </a:r>
          </a:p>
          <a:p>
            <a:pPr lvl="1"/>
            <a:endParaRPr lang="en-US" dirty="0"/>
          </a:p>
        </p:txBody>
      </p:sp>
      <p:sp>
        <p:nvSpPr>
          <p:cNvPr id="3" name="Title 2"/>
          <p:cNvSpPr>
            <a:spLocks noGrp="1"/>
          </p:cNvSpPr>
          <p:nvPr>
            <p:ph type="title"/>
          </p:nvPr>
        </p:nvSpPr>
        <p:spPr/>
        <p:txBody>
          <a:bodyPr/>
          <a:lstStyle/>
          <a:p>
            <a:r>
              <a:rPr lang="en-US" dirty="0" smtClean="0"/>
              <a:t>Vivado IP Catalog</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pic>
        <p:nvPicPr>
          <p:cNvPr id="6" name="Picture 5" descr="ScreenShot071.jpg"/>
          <p:cNvPicPr>
            <a:picLocks noChangeAspect="1"/>
          </p:cNvPicPr>
          <p:nvPr/>
        </p:nvPicPr>
        <p:blipFill>
          <a:blip r:embed="rId3" cstate="print"/>
          <a:stretch>
            <a:fillRect/>
          </a:stretch>
        </p:blipFill>
        <p:spPr>
          <a:xfrm>
            <a:off x="4755089" y="1676800"/>
            <a:ext cx="2765160" cy="3102751"/>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pic>
        <p:nvPicPr>
          <p:cNvPr id="7" name="Picture 6" descr="ScreenShot072.jpg"/>
          <p:cNvPicPr>
            <a:picLocks noChangeAspect="1"/>
          </p:cNvPicPr>
          <p:nvPr/>
        </p:nvPicPr>
        <p:blipFill>
          <a:blip r:embed="rId4" cstate="print"/>
          <a:stretch>
            <a:fillRect/>
          </a:stretch>
        </p:blipFill>
        <p:spPr>
          <a:xfrm>
            <a:off x="7771573" y="3047200"/>
            <a:ext cx="3870700" cy="3081695"/>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5" name="Slide Number Placeholder 4"/>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8</a:t>
            </a:fld>
            <a:endParaRPr lang="en-US" dirty="0"/>
          </a:p>
        </p:txBody>
      </p:sp>
    </p:spTree>
    <p:extLst>
      <p:ext uri="{BB962C8B-B14F-4D97-AF65-F5344CB8AC3E}">
        <p14:creationId xmlns:p14="http://schemas.microsoft.com/office/powerpoint/2010/main" val="2209536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AXI CAN controller</a:t>
            </a:r>
          </a:p>
          <a:p>
            <a:r>
              <a:rPr lang="en-US" dirty="0"/>
              <a:t>AXI USB2 </a:t>
            </a:r>
            <a:r>
              <a:rPr lang="en-US" dirty="0" smtClean="0"/>
              <a:t>device</a:t>
            </a:r>
          </a:p>
          <a:p>
            <a:r>
              <a:rPr lang="en-IE" dirty="0" smtClean="0"/>
              <a:t>Video IP</a:t>
            </a:r>
          </a:p>
          <a:p>
            <a:r>
              <a:rPr lang="en-IE" dirty="0" smtClean="0"/>
              <a:t>Telecoms/ Wireless IP</a:t>
            </a:r>
            <a:endParaRPr lang="en-US" dirty="0"/>
          </a:p>
          <a:p>
            <a:endParaRPr lang="en-US" dirty="0"/>
          </a:p>
        </p:txBody>
      </p:sp>
      <p:sp>
        <p:nvSpPr>
          <p:cNvPr id="2" name="Title 1"/>
          <p:cNvSpPr>
            <a:spLocks noGrp="1"/>
          </p:cNvSpPr>
          <p:nvPr>
            <p:ph type="title"/>
          </p:nvPr>
        </p:nvSpPr>
        <p:spPr/>
        <p:txBody>
          <a:bodyPr/>
          <a:lstStyle/>
          <a:p>
            <a:r>
              <a:rPr lang="en-AU" dirty="0"/>
              <a:t>IP Cores Included as </a:t>
            </a:r>
            <a:r>
              <a:rPr lang="en-AU" dirty="0" smtClean="0"/>
              <a:t>Evaluation</a:t>
            </a:r>
            <a:endParaRPr lang="en-US" dirty="0"/>
          </a:p>
        </p:txBody>
      </p:sp>
      <p:sp>
        <p:nvSpPr>
          <p:cNvPr id="7" name="Rectangle 6"/>
          <p:cNvSpPr/>
          <p:nvPr/>
        </p:nvSpPr>
        <p:spPr>
          <a:xfrm>
            <a:off x="5399314" y="4741664"/>
            <a:ext cx="6092825" cy="646331"/>
          </a:xfrm>
          <a:prstGeom prst="rect">
            <a:avLst/>
          </a:prstGeom>
        </p:spPr>
        <p:txBody>
          <a:bodyPr>
            <a:spAutoFit/>
          </a:bodyPr>
          <a:lstStyle/>
          <a:p>
            <a:r>
              <a:rPr lang="en-US" dirty="0" smtClean="0"/>
              <a:t>Xilinx developed, delivered, and supported</a:t>
            </a:r>
          </a:p>
          <a:p>
            <a:r>
              <a:rPr lang="en-US" dirty="0" smtClean="0"/>
              <a:t>Evaluation IP installs with a 90-day evaluation license</a:t>
            </a:r>
            <a:endParaRPr lang="en-US" dirty="0"/>
          </a:p>
        </p:txBody>
      </p:sp>
      <p:pic>
        <p:nvPicPr>
          <p:cNvPr id="1026" name="Picture 2"/>
          <p:cNvPicPr>
            <a:picLocks noChangeAspect="1" noChangeArrowheads="1"/>
          </p:cNvPicPr>
          <p:nvPr/>
        </p:nvPicPr>
        <p:blipFill>
          <a:blip r:embed="rId2"/>
          <a:srcRect/>
          <a:stretch>
            <a:fillRect/>
          </a:stretch>
        </p:blipFill>
        <p:spPr bwMode="auto">
          <a:xfrm>
            <a:off x="6546242" y="1409536"/>
            <a:ext cx="3711575" cy="3238500"/>
          </a:xfrm>
          <a:prstGeom prst="rect">
            <a:avLst/>
          </a:prstGeom>
          <a:noFill/>
          <a:ln w="9525">
            <a:noFill/>
            <a:miter lim="800000"/>
            <a:headEnd/>
            <a:tailEnd/>
          </a:ln>
        </p:spPr>
      </p:pic>
      <p:sp>
        <p:nvSpPr>
          <p:cNvPr id="11" name="Footer Placeholder 10"/>
          <p:cNvSpPr>
            <a:spLocks noGrp="1"/>
          </p:cNvSpPr>
          <p:nvPr>
            <p:ph type="ftr" sz="quarter" idx="3"/>
          </p:nvPr>
        </p:nvSpPr>
        <p:spPr/>
        <p:txBody>
          <a:bodyPr/>
          <a:lstStyle/>
          <a:p>
            <a:r>
              <a:rPr lang="en-US" dirty="0" smtClean="0"/>
              <a:t>© Copyright 2014 Xilinx</a:t>
            </a: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3368511"/>
            <a:ext cx="4329112"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0"/>
          </p:nvPr>
        </p:nvSpPr>
        <p:spPr/>
        <p:txBody>
          <a:bodyPr/>
          <a:lstStyle/>
          <a:p>
            <a:pPr>
              <a:defRPr/>
            </a:pPr>
            <a:r>
              <a:rPr lang="en-US" smtClean="0"/>
              <a:t>Extending System 13- </a:t>
            </a:r>
            <a:fld id="{060BD193-E118-4B16-863C-C8C12C675E3E}"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747654C-B272-4B15-B46C-BB332E6C5466}">
  <ds:schemaRefs>
    <ds:schemaRef ds:uri="D46A7F71-384C-4B0A-B6CB-1869FF28952A"/>
    <ds:schemaRef ds:uri="http://purl.org/dc/elements/1.1/"/>
    <ds:schemaRef ds:uri="http://schemas.microsoft.com/office/2006/documentManagement/types"/>
    <ds:schemaRef ds:uri="http://purl.org/dc/terms/"/>
    <ds:schemaRef ds:uri="http://schemas.openxmlformats.org/package/2006/metadata/core-properties"/>
    <ds:schemaRef ds:uri="http://www.w3.org/XML/1998/namespace"/>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1845</TotalTime>
  <Words>1565</Words>
  <Application>Microsoft Office PowerPoint</Application>
  <PresentationFormat>Custom</PresentationFormat>
  <Paragraphs>299</Paragraphs>
  <Slides>29</Slides>
  <Notes>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Xilinx_All_Programmable_Template</vt:lpstr>
      <vt:lpstr>Extending Embedded System into PL</vt:lpstr>
      <vt:lpstr>Objectives</vt:lpstr>
      <vt:lpstr>Outline</vt:lpstr>
      <vt:lpstr>The PS and the PL</vt:lpstr>
      <vt:lpstr>Communicating with PL</vt:lpstr>
      <vt:lpstr>IP Catalog</vt:lpstr>
      <vt:lpstr>IP Peripherals Included as Source (Free)</vt:lpstr>
      <vt:lpstr>Vivado IP Catalog</vt:lpstr>
      <vt:lpstr>IP Cores Included as Evaluation</vt:lpstr>
      <vt:lpstr>IP Cores</vt:lpstr>
      <vt:lpstr>IP Core Information</vt:lpstr>
      <vt:lpstr>Outline</vt:lpstr>
      <vt:lpstr>Peripheral Storage</vt:lpstr>
      <vt:lpstr>Outline</vt:lpstr>
      <vt:lpstr>IP Core files</vt:lpstr>
      <vt:lpstr>Outline</vt:lpstr>
      <vt:lpstr>GP Ports</vt:lpstr>
      <vt:lpstr>Configuring GP Ports</vt:lpstr>
      <vt:lpstr>Outline</vt:lpstr>
      <vt:lpstr>Add IP in the PL</vt:lpstr>
      <vt:lpstr>Connecting IP</vt:lpstr>
      <vt:lpstr>Designer assistance; Block Automation, Connection Automation</vt:lpstr>
      <vt:lpstr>Assign Addresses </vt:lpstr>
      <vt:lpstr>Parameterize IP Instances</vt:lpstr>
      <vt:lpstr>Extending the System </vt:lpstr>
      <vt:lpstr>Outline</vt:lpstr>
      <vt:lpstr>Bitstream Generation</vt:lpstr>
      <vt:lpstr>Outline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Embedded System into PL</dc:title>
  <dc:creator>Xilinx</dc:creator>
  <cp:keywords>Public</cp:keywords>
  <cp:lastModifiedBy>admin</cp:lastModifiedBy>
  <cp:revision>134</cp:revision>
  <cp:lastPrinted>2014-02-21T00:06:50Z</cp:lastPrinted>
  <dcterms:created xsi:type="dcterms:W3CDTF">2012-07-01T02:57:51Z</dcterms:created>
  <dcterms:modified xsi:type="dcterms:W3CDTF">2014-08-11T15:10:55Z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94110187-c36e-4d2c-b920-085fbfbca636</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