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1"/>
  </p:notesMasterIdLst>
  <p:handoutMasterIdLst>
    <p:handoutMasterId r:id="rId52"/>
  </p:handoutMasterIdLst>
  <p:sldIdLst>
    <p:sldId id="899" r:id="rId5"/>
    <p:sldId id="932" r:id="rId6"/>
    <p:sldId id="933" r:id="rId7"/>
    <p:sldId id="936" r:id="rId8"/>
    <p:sldId id="937" r:id="rId9"/>
    <p:sldId id="938" r:id="rId10"/>
    <p:sldId id="943" r:id="rId11"/>
    <p:sldId id="947" r:id="rId12"/>
    <p:sldId id="1024" r:id="rId13"/>
    <p:sldId id="970" r:id="rId14"/>
    <p:sldId id="1019" r:id="rId15"/>
    <p:sldId id="1020" r:id="rId16"/>
    <p:sldId id="1021" r:id="rId17"/>
    <p:sldId id="973" r:id="rId18"/>
    <p:sldId id="1022" r:id="rId19"/>
    <p:sldId id="1017" r:id="rId20"/>
    <p:sldId id="1016" r:id="rId21"/>
    <p:sldId id="976" r:id="rId22"/>
    <p:sldId id="1023" r:id="rId23"/>
    <p:sldId id="1025" r:id="rId24"/>
    <p:sldId id="979" r:id="rId25"/>
    <p:sldId id="980" r:id="rId26"/>
    <p:sldId id="981" r:id="rId27"/>
    <p:sldId id="983" r:id="rId28"/>
    <p:sldId id="1026" r:id="rId29"/>
    <p:sldId id="1008" r:id="rId30"/>
    <p:sldId id="998" r:id="rId31"/>
    <p:sldId id="988" r:id="rId32"/>
    <p:sldId id="1028" r:id="rId33"/>
    <p:sldId id="1029" r:id="rId34"/>
    <p:sldId id="1037" r:id="rId35"/>
    <p:sldId id="1030" r:id="rId36"/>
    <p:sldId id="1031" r:id="rId37"/>
    <p:sldId id="1032" r:id="rId38"/>
    <p:sldId id="1033" r:id="rId39"/>
    <p:sldId id="1038" r:id="rId40"/>
    <p:sldId id="1034" r:id="rId41"/>
    <p:sldId id="1027" r:id="rId42"/>
    <p:sldId id="997" r:id="rId43"/>
    <p:sldId id="991" r:id="rId44"/>
    <p:sldId id="990" r:id="rId45"/>
    <p:sldId id="1035" r:id="rId46"/>
    <p:sldId id="995" r:id="rId47"/>
    <p:sldId id="1007" r:id="rId48"/>
    <p:sldId id="1010" r:id="rId49"/>
    <p:sldId id="935" r:id="rId50"/>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 id="5" name="admin" initials="a" lastIdx="1"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0030" autoAdjust="0"/>
    <p:restoredTop sz="68639" autoAdjust="0"/>
  </p:normalViewPr>
  <p:slideViewPr>
    <p:cSldViewPr snapToGrid="0" showGuides="1">
      <p:cViewPr>
        <p:scale>
          <a:sx n="50" d="100"/>
          <a:sy n="50" d="100"/>
        </p:scale>
        <p:origin x="-3060" y="-1470"/>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71" d="100"/>
        <a:sy n="71" d="100"/>
      </p:scale>
      <p:origin x="0" y="5683"/>
    </p:cViewPr>
  </p:sorterViewPr>
  <p:notesViewPr>
    <p:cSldViewPr snapToGrid="0">
      <p:cViewPr varScale="1">
        <p:scale>
          <a:sx n="49" d="100"/>
          <a:sy n="49" d="100"/>
        </p:scale>
        <p:origin x="-2294" y="-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1"/>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910005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41693989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xilinx.com/support/documentation/ip_documentation/axi_interconnect/v1_05_a/ds768_axi_interconnect.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8426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8556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73038" y="433388"/>
            <a:ext cx="6958012" cy="3914775"/>
          </a:xfrm>
          <a:ln/>
        </p:spPr>
      </p:sp>
      <p:sp>
        <p:nvSpPr>
          <p:cNvPr id="63491" name="Rectangle 3"/>
          <p:cNvSpPr>
            <a:spLocks noGrp="1" noChangeArrowheads="1"/>
          </p:cNvSpPr>
          <p:nvPr>
            <p:ph type="body" idx="1"/>
          </p:nvPr>
        </p:nvSpPr>
        <p:spPr>
          <a:noFill/>
          <a:ln/>
        </p:spPr>
        <p:txBody>
          <a:bodyPr lIns="102020" tIns="51009" rIns="102020" bIns="51009"/>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73038" y="433388"/>
            <a:ext cx="6958012" cy="3914775"/>
          </a:xfrm>
          <a:ln/>
        </p:spPr>
      </p:sp>
      <p:sp>
        <p:nvSpPr>
          <p:cNvPr id="64515" name="Rectangle 3"/>
          <p:cNvSpPr>
            <a:spLocks noGrp="1" noChangeArrowheads="1"/>
          </p:cNvSpPr>
          <p:nvPr>
            <p:ph type="body" idx="1"/>
          </p:nvPr>
        </p:nvSpPr>
        <p:spPr>
          <a:noFill/>
          <a:ln/>
        </p:spPr>
        <p:txBody>
          <a:bodyPr lIns="102020" tIns="51009" rIns="102020" bIns="51009"/>
          <a:lstStyle/>
          <a:p>
            <a:r>
              <a:rPr lang="en-IE" dirty="0" smtClean="0"/>
              <a:t>The write</a:t>
            </a:r>
            <a:r>
              <a:rPr lang="en-IE" baseline="0" dirty="0" smtClean="0"/>
              <a:t> and read transactions are initiated by the upstream or Master device. The slave responds to the transaction request</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73038" y="433388"/>
            <a:ext cx="6958012" cy="3914775"/>
          </a:xfrm>
          <a:ln/>
        </p:spPr>
      </p:sp>
      <p:sp>
        <p:nvSpPr>
          <p:cNvPr id="64515" name="Rectangle 3"/>
          <p:cNvSpPr>
            <a:spLocks noGrp="1" noChangeArrowheads="1"/>
          </p:cNvSpPr>
          <p:nvPr>
            <p:ph type="body" idx="1"/>
          </p:nvPr>
        </p:nvSpPr>
        <p:spPr>
          <a:noFill/>
          <a:ln/>
        </p:spPr>
        <p:txBody>
          <a:bodyPr lIns="102020" tIns="51009" rIns="102020" bIns="51009"/>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3587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73038" y="433388"/>
            <a:ext cx="6958012" cy="3914775"/>
          </a:xfrm>
          <a:ln/>
        </p:spPr>
      </p:sp>
      <p:sp>
        <p:nvSpPr>
          <p:cNvPr id="63491" name="Rectangle 3"/>
          <p:cNvSpPr>
            <a:spLocks noGrp="1" noChangeArrowheads="1"/>
          </p:cNvSpPr>
          <p:nvPr>
            <p:ph type="body" idx="1"/>
          </p:nvPr>
        </p:nvSpPr>
        <p:spPr>
          <a:noFill/>
          <a:ln/>
        </p:spPr>
        <p:txBody>
          <a:bodyPr lIns="102020" tIns="51009" rIns="102020" bIns="51009"/>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73038" y="433388"/>
            <a:ext cx="6958012" cy="3914775"/>
          </a:xfrm>
          <a:ln/>
        </p:spPr>
      </p:sp>
      <p:sp>
        <p:nvSpPr>
          <p:cNvPr id="64515" name="Rectangle 3"/>
          <p:cNvSpPr>
            <a:spLocks noGrp="1" noChangeArrowheads="1"/>
          </p:cNvSpPr>
          <p:nvPr>
            <p:ph type="body" idx="1"/>
          </p:nvPr>
        </p:nvSpPr>
        <p:spPr>
          <a:noFill/>
          <a:ln/>
        </p:spPr>
        <p:txBody>
          <a:bodyPr lIns="102020" tIns="51009" rIns="102020" bIns="51009"/>
          <a:lstStyle/>
          <a:p>
            <a:r>
              <a:rPr lang="en-IE" dirty="0" smtClean="0"/>
              <a:t>Read and write transactions are initiated by the Master. Signals are similar to AXI4-Lite Slave, but channels are in the opposite direction.</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73038" y="433388"/>
            <a:ext cx="6958012" cy="3914775"/>
          </a:xfrm>
          <a:ln/>
        </p:spPr>
      </p:sp>
      <p:sp>
        <p:nvSpPr>
          <p:cNvPr id="64515" name="Rectangle 3"/>
          <p:cNvSpPr>
            <a:spLocks noGrp="1" noChangeArrowheads="1"/>
          </p:cNvSpPr>
          <p:nvPr>
            <p:ph type="body" idx="1"/>
          </p:nvPr>
        </p:nvSpPr>
        <p:spPr>
          <a:noFill/>
          <a:ln/>
        </p:spPr>
        <p:txBody>
          <a:bodyPr lIns="102020" tIns="51009" rIns="102020" bIns="51009"/>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9764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7796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5783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4556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3374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73038" y="433388"/>
            <a:ext cx="6958012" cy="3914775"/>
          </a:xfrm>
          <a:ln/>
        </p:spPr>
      </p:sp>
      <p:sp>
        <p:nvSpPr>
          <p:cNvPr id="66563" name="Rectangle 3"/>
          <p:cNvSpPr>
            <a:spLocks noGrp="1" noChangeArrowheads="1"/>
          </p:cNvSpPr>
          <p:nvPr>
            <p:ph type="body" idx="1"/>
          </p:nvPr>
        </p:nvSpPr>
        <p:spPr>
          <a:noFill/>
          <a:ln/>
        </p:spPr>
        <p:txBody>
          <a:bodyPr lIns="102020" tIns="51009" rIns="102020" bIns="51009"/>
          <a:lstStyle/>
          <a:p>
            <a:r>
              <a:rPr lang="en-US" dirty="0" smtClean="0"/>
              <a:t>The AXI burst Slave Attachment block supports fixed bursts of bytes, half-words, words, double-words, and quad words with transfer lengths of:</a:t>
            </a:r>
          </a:p>
          <a:p>
            <a:pPr>
              <a:buFontTx/>
              <a:buChar char="•"/>
            </a:pPr>
            <a:r>
              <a:rPr lang="en-US" dirty="0" smtClean="0"/>
              <a:t>1 to 256 data beats with INC type transfers</a:t>
            </a:r>
          </a:p>
          <a:p>
            <a:pPr>
              <a:buFontTx/>
              <a:buChar char="•"/>
            </a:pPr>
            <a:r>
              <a:rPr lang="en-US" dirty="0" smtClean="0"/>
              <a:t>1 to 16 data beats with FIXED type transfers</a:t>
            </a:r>
          </a:p>
          <a:p>
            <a:pPr>
              <a:buFontTx/>
              <a:buChar char="•"/>
            </a:pPr>
            <a:r>
              <a:rPr lang="en-US" dirty="0" smtClean="0"/>
              <a:t>2, 4, 8, 16 data beats with WRAP type transfers</a:t>
            </a:r>
          </a:p>
          <a:p>
            <a:r>
              <a:rPr lang="en-US" dirty="0" smtClean="0"/>
              <a:t>The figure above shows a burst request from a 32-bit master to the 32-bit slave.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044575" y="436563"/>
            <a:ext cx="5214938" cy="3913187"/>
          </a:xfrm>
          <a:ln/>
        </p:spPr>
      </p:sp>
      <p:sp>
        <p:nvSpPr>
          <p:cNvPr id="35843"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0374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Vivado supports reuse of IP is by providing users a means to capture their individual IP or IP subsystems and package that IP, and then make the IP available to other users through the Vivado IP catalog.  This approach also benefits third party IP providers, who now have a standard way of providing their IP for both evaluation and purchase, and that IP will be visible through the IP Catalog.  </a:t>
            </a:r>
          </a:p>
          <a:p>
            <a:r>
              <a:rPr lang="en-US" baseline="0" dirty="0" smtClean="0"/>
              <a:t>Packaging an IP Integrator diagram takes one Tcl command, or several mouse clicks.</a:t>
            </a:r>
            <a:endParaRPr lang="en-US" dirty="0" smtClean="0"/>
          </a:p>
          <a:p>
            <a:endParaRPr lang="en-US" dirty="0"/>
          </a:p>
        </p:txBody>
      </p:sp>
    </p:spTree>
    <p:extLst>
      <p:ext uri="{BB962C8B-B14F-4D97-AF65-F5344CB8AC3E}">
        <p14:creationId xmlns:p14="http://schemas.microsoft.com/office/powerpoint/2010/main" val="2728059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Rot="1" noChangeAspect="1" noChangeArrowheads="1" noTextEdit="1"/>
          </p:cNvSpPr>
          <p:nvPr>
            <p:ph type="sldImg"/>
          </p:nvPr>
        </p:nvSpPr>
        <p:spPr>
          <a:xfrm>
            <a:off x="238125" y="504825"/>
            <a:ext cx="6840538" cy="3849688"/>
          </a:xfrm>
          <a:ln/>
        </p:spPr>
      </p:sp>
      <p:sp>
        <p:nvSpPr>
          <p:cNvPr id="84995" name="Rectangle 5"/>
          <p:cNvSpPr>
            <a:spLocks noGrp="1" noChangeArrowheads="1"/>
          </p:cNvSpPr>
          <p:nvPr>
            <p:ph type="body" idx="1"/>
          </p:nvPr>
        </p:nvSpPr>
        <p:spPr>
          <a:xfrm>
            <a:off x="1030289" y="4983165"/>
            <a:ext cx="5241925" cy="3883025"/>
          </a:xfrm>
          <a:noFill/>
          <a:ln/>
        </p:spPr>
        <p:txBody>
          <a:bodyPr lIns="98472" tIns="49237" rIns="98472" bIns="49237"/>
          <a:lstStyle/>
          <a:p>
            <a:pPr>
              <a:tabLst>
                <a:tab pos="118426" algn="l"/>
              </a:tabLst>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0374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0374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3262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39477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6125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64503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packager</a:t>
            </a:r>
            <a:r>
              <a:rPr lang="en-US" baseline="0" dirty="0" smtClean="0"/>
              <a:t> handles all the IP-XACT specific file creation, manages IP versions, recognizes interfaces, and creates customized configuration dialogs, as well as more advanced functionality.</a:t>
            </a:r>
            <a:endParaRPr lang="en-US" dirty="0" smtClean="0"/>
          </a:p>
          <a:p>
            <a:endParaRPr lang="en-US" dirty="0"/>
          </a:p>
        </p:txBody>
      </p:sp>
    </p:spTree>
    <p:extLst>
      <p:ext uri="{BB962C8B-B14F-4D97-AF65-F5344CB8AC3E}">
        <p14:creationId xmlns:p14="http://schemas.microsoft.com/office/powerpoint/2010/main" val="1129329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5599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03741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1155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4476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8729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74625" y="434975"/>
            <a:ext cx="6954838" cy="3913188"/>
          </a:xfrm>
          <a:ln/>
        </p:spPr>
      </p:sp>
      <p:sp>
        <p:nvSpPr>
          <p:cNvPr id="67587" name="Notes Placeholder 2"/>
          <p:cNvSpPr>
            <a:spLocks noGrp="1"/>
          </p:cNvSpPr>
          <p:nvPr>
            <p:ph type="body" idx="1"/>
          </p:nvPr>
        </p:nvSpPr>
        <p:spPr>
          <a:noFill/>
          <a:ln/>
        </p:spPr>
        <p:txBody>
          <a:bodyPr/>
          <a:lstStyle/>
          <a:p>
            <a:pPr eaLnBrk="1" hangingPunct="1"/>
            <a:r>
              <a:rPr lang="en-US" smtClean="0">
                <a:cs typeface="Times New Roman" pitchFamily="18" charset="0"/>
              </a:rPr>
              <a:t>It is up to the master to assert the valid signal and the slave to assert the ready signals for all channels except the read data channel where the slave asserts valid to indicate that it is returning data.</a:t>
            </a:r>
          </a:p>
          <a:p>
            <a:pPr eaLnBrk="1" hangingPunct="1"/>
            <a:r>
              <a:rPr lang="en-US" smtClean="0">
                <a:cs typeface="Times New Roman" pitchFamily="18" charset="0"/>
              </a:rPr>
              <a:t>The agent that asserts ready determines the flexibility as seen in the three waveform options.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74625" y="434975"/>
            <a:ext cx="6954838" cy="3913188"/>
          </a:xfrm>
          <a:ln/>
        </p:spPr>
      </p:sp>
      <p:sp>
        <p:nvSpPr>
          <p:cNvPr id="55299" name="Rectangle 3"/>
          <p:cNvSpPr>
            <a:spLocks noGrp="1" noChangeArrowheads="1"/>
          </p:cNvSpPr>
          <p:nvPr>
            <p:ph type="body" idx="1"/>
          </p:nvPr>
        </p:nvSpPr>
        <p:spPr>
          <a:noFill/>
          <a:ln/>
        </p:spPr>
        <p:txBody>
          <a:bodyPr lIns="98465" tIns="49232" rIns="98465" bIns="49232"/>
          <a:lstStyle/>
          <a:p>
            <a:r>
              <a:rPr lang="en-US" dirty="0" smtClean="0"/>
              <a:t>The AXI interconnect is added as any other component to the hardware in IP Integrator’s Block Diagram and then connected to the target processor and various IP bus cores provided by Xilinx.</a:t>
            </a:r>
          </a:p>
          <a:p>
            <a:r>
              <a:rPr lang="en-US" dirty="0" smtClean="0"/>
              <a:t>The processor is always a master on the bus. </a:t>
            </a:r>
          </a:p>
          <a:p>
            <a:r>
              <a:rPr lang="en-US" dirty="0" smtClean="0"/>
              <a:t>The actual implementation of the AXI interconnect is with slice combinatorial logic to implement the </a:t>
            </a:r>
            <a:r>
              <a:rPr lang="en-US" dirty="0" err="1" smtClean="0"/>
              <a:t>ORed</a:t>
            </a:r>
            <a:r>
              <a:rPr lang="en-US" dirty="0" smtClean="0"/>
              <a:t> structure of the decoupled address, data, and controls signals.</a:t>
            </a:r>
          </a:p>
          <a:p>
            <a:r>
              <a:rPr lang="en-US" dirty="0" smtClean="0"/>
              <a:t>The context of “decoupled” refers to the fact that all the signals are unidirectional as inputs and outputs; that is, data in and data out, as opposed to a 3-state structure. The concept of a master is the bus agent that starts the transaction and owns the address out and control out signals.</a:t>
            </a:r>
          </a:p>
          <a:p>
            <a:pPr marL="0" lvl="1"/>
            <a:r>
              <a:rPr lang="en-US" dirty="0" smtClean="0"/>
              <a:t>The Xilinx implementation of the AXI interface is documented in the </a:t>
            </a:r>
            <a:r>
              <a:rPr lang="en-US" i="1" dirty="0" smtClean="0"/>
              <a:t>Xilinx AXI Reference Guide </a:t>
            </a:r>
            <a:r>
              <a:rPr lang="en-US" dirty="0" smtClean="0"/>
              <a:t>(UG761).</a:t>
            </a:r>
          </a:p>
          <a:p>
            <a:pPr marL="0" lvl="1"/>
            <a:r>
              <a:rPr lang="en-US" dirty="0" smtClean="0">
                <a:hlinkClick r:id="rId3"/>
              </a:rPr>
              <a:t>http://www.xilinx.com/support/documentation/ip_documentation/axi_interconnect/v1_05_a/ds768_axi_interconnect.pdf</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455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IE" dirty="0" smtClean="0"/>
              <a:t>ID – transaction ordering. Read transactions on</a:t>
            </a:r>
            <a:r>
              <a:rPr lang="en-IE" baseline="0" dirty="0" smtClean="0"/>
              <a:t> the same master </a:t>
            </a:r>
            <a:r>
              <a:rPr lang="en-IE" dirty="0" smtClean="0"/>
              <a:t>with same ID must complete in order</a:t>
            </a:r>
            <a:r>
              <a:rPr lang="en-IE" baseline="0" dirty="0" smtClean="0"/>
              <a:t> they were presented. Same for write, but no requirement to preserve order of read and writes together. F</a:t>
            </a:r>
            <a:r>
              <a:rPr lang="en-US" dirty="0" err="1" smtClean="0"/>
              <a:t>acilitates</a:t>
            </a:r>
            <a:r>
              <a:rPr lang="en-US" dirty="0" smtClean="0"/>
              <a:t> overlapped transactions</a:t>
            </a:r>
            <a:endParaRPr lang="en-IE" baseline="0" dirty="0" smtClean="0"/>
          </a:p>
          <a:p>
            <a:endParaRPr lang="en-IE" dirty="0" smtClean="0"/>
          </a:p>
          <a:p>
            <a:r>
              <a:rPr lang="en-IE" dirty="0" smtClean="0"/>
              <a:t>Not usually implemented in Xilinx</a:t>
            </a:r>
            <a:r>
              <a:rPr lang="en-IE" baseline="0" dirty="0" smtClean="0"/>
              <a:t> IP:</a:t>
            </a:r>
            <a:endParaRPr lang="en-IE" dirty="0" smtClean="0"/>
          </a:p>
          <a:p>
            <a:r>
              <a:rPr lang="en-IE" dirty="0" smtClean="0"/>
              <a:t>LOCK – Support atomic</a:t>
            </a:r>
            <a:r>
              <a:rPr lang="en-IE" baseline="0" dirty="0" smtClean="0"/>
              <a:t> accesses; </a:t>
            </a:r>
            <a:r>
              <a:rPr lang="en-IE" dirty="0" smtClean="0"/>
              <a:t>Normal, exclusive (semaphore without requiring LOCK), lock</a:t>
            </a:r>
          </a:p>
          <a:p>
            <a:endParaRPr lang="en-IE" dirty="0" smtClean="0"/>
          </a:p>
          <a:p>
            <a:r>
              <a:rPr lang="en-IE" dirty="0" smtClean="0"/>
              <a:t>CACHE signal can be used to determine which component provides the write response. If a write transaction is indicated as </a:t>
            </a:r>
            <a:r>
              <a:rPr lang="en-IE" dirty="0" err="1" smtClean="0"/>
              <a:t>bufferable</a:t>
            </a:r>
            <a:r>
              <a:rPr lang="en-IE" dirty="0" smtClean="0"/>
              <a:t> then it is acceptable for a bridge or system level cache to provide the write response. If, however, the transaction is indicated as being non-</a:t>
            </a:r>
            <a:r>
              <a:rPr lang="en-IE" dirty="0" err="1" smtClean="0"/>
              <a:t>bufferable</a:t>
            </a:r>
            <a:r>
              <a:rPr lang="en-IE" dirty="0" smtClean="0"/>
              <a:t> then the write response must be provided from the final destination of the transaction.</a:t>
            </a:r>
          </a:p>
          <a:p>
            <a:endParaRPr lang="en-IE" dirty="0" smtClean="0"/>
          </a:p>
          <a:p>
            <a:r>
              <a:rPr lang="en-IE" dirty="0" smtClean="0"/>
              <a:t>PROT Protection against illegal transactions. PROT gives three levels of access protection: </a:t>
            </a:r>
          </a:p>
          <a:p>
            <a:r>
              <a:rPr lang="en-IE" dirty="0" smtClean="0"/>
              <a:t>Normal or privileged</a:t>
            </a:r>
          </a:p>
          <a:p>
            <a:r>
              <a:rPr lang="en-IE" dirty="0" smtClean="0"/>
              <a:t>This is used by some masters to indicate their processing mode. A privileged processing mode typically has a greater level of access within a system.</a:t>
            </a:r>
          </a:p>
          <a:p>
            <a:r>
              <a:rPr lang="en-IE" dirty="0" smtClean="0"/>
              <a:t>Secure or non-secure</a:t>
            </a:r>
          </a:p>
          <a:p>
            <a:r>
              <a:rPr lang="en-IE" dirty="0" smtClean="0"/>
              <a:t>This is used in systems where a greater degree of differentiation between</a:t>
            </a:r>
            <a:r>
              <a:rPr lang="en-IE" baseline="0" dirty="0" smtClean="0"/>
              <a:t> </a:t>
            </a:r>
            <a:r>
              <a:rPr lang="en-IE" dirty="0" smtClean="0"/>
              <a:t>processing modes is required.</a:t>
            </a:r>
          </a:p>
          <a:p>
            <a:r>
              <a:rPr lang="en-IE" dirty="0" smtClean="0"/>
              <a:t>Instruction or data</a:t>
            </a:r>
          </a:p>
          <a:p>
            <a:r>
              <a:rPr lang="en-IE" dirty="0" smtClean="0"/>
              <a:t>This bit gives an indication if the transaction is an instruction or a data access.</a:t>
            </a:r>
          </a:p>
          <a:p>
            <a:endParaRPr lang="en-IE" dirty="0" smtClean="0"/>
          </a:p>
          <a:p>
            <a:r>
              <a:rPr lang="en-IE" sz="1200" b="0" i="0" u="none" strike="noStrike" kern="1200" baseline="0" dirty="0" smtClean="0">
                <a:solidFill>
                  <a:schemeClr val="tx1"/>
                </a:solidFill>
                <a:latin typeface="Arial" charset="0"/>
                <a:ea typeface="+mn-ea"/>
                <a:cs typeface="+mn-cs"/>
              </a:rPr>
              <a:t>REGION identifiers means a single physical interface on a slave can provide multiple logical interfaces, each with a different location in the system address map. The use of the region identifier means that the slave does not have to support the address decode between the different logical interfaces.</a:t>
            </a:r>
          </a:p>
          <a:p>
            <a:endParaRPr lang="en-IE" sz="1200" b="0" i="0" u="none" strike="noStrike" kern="1200" baseline="0" dirty="0" smtClean="0">
              <a:solidFill>
                <a:schemeClr val="tx1"/>
              </a:solidFill>
              <a:latin typeface="Arial" charset="0"/>
              <a:ea typeface="+mn-ea"/>
              <a:cs typeface="+mn-cs"/>
            </a:endParaRPr>
          </a:p>
          <a:p>
            <a:r>
              <a:rPr lang="en-IE" sz="1200" b="0" i="0" u="none" strike="noStrike" kern="1200" baseline="0" dirty="0" smtClean="0">
                <a:solidFill>
                  <a:schemeClr val="tx1"/>
                </a:solidFill>
                <a:latin typeface="Arial" charset="0"/>
                <a:ea typeface="+mn-ea"/>
                <a:cs typeface="+mn-cs"/>
              </a:rPr>
              <a:t>USER defined signal. Must be supported by all interacting peripherals in the system</a:t>
            </a:r>
            <a:endParaRPr lang="en-IE" dirty="0" smtClean="0"/>
          </a:p>
          <a:p>
            <a:endParaRPr lang="en-US" dirty="0"/>
          </a:p>
        </p:txBody>
      </p:sp>
    </p:spTree>
    <p:extLst>
      <p:ext uri="{BB962C8B-B14F-4D97-AF65-F5344CB8AC3E}">
        <p14:creationId xmlns:p14="http://schemas.microsoft.com/office/powerpoint/2010/main" val="21127955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7014"/>
            <a:ext cx="1870869"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Creating Custom IP 14-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77014"/>
            <a:ext cx="1756569" cy="280986"/>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Creating Custom IP 14-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609441" y="6577014"/>
            <a:ext cx="1596549" cy="280986"/>
          </a:xfrm>
          <a:prstGeom prst="rect">
            <a:avLst/>
          </a:prstGeom>
          <a:ln/>
        </p:spPr>
        <p:txBody>
          <a:bodyPr/>
          <a:lstStyle>
            <a:lvl1pPr>
              <a:defRPr/>
            </a:lvl1pPr>
          </a:lstStyle>
          <a:p>
            <a:pPr>
              <a:defRPr/>
            </a:pPr>
            <a:r>
              <a:rPr lang="en-US" dirty="0" smtClean="0"/>
              <a:t>Creating Custom IP 14- </a:t>
            </a:r>
            <a:fld id="{99D29FBF-A473-46DA-BC14-675AC1C8F9A5}" type="slidenum">
              <a:rPr lang="en-US" smtClean="0"/>
              <a:pPr>
                <a:defRPr/>
              </a:pPr>
              <a:t>‹#›</a:t>
            </a:fld>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77014"/>
            <a:ext cx="1722279" cy="280986"/>
          </a:xfrm>
          <a:prstGeom prst="rect">
            <a:avLst/>
          </a:prstGeom>
          <a:ln/>
        </p:spPr>
        <p:txBody>
          <a:bodyPr/>
          <a:lstStyle>
            <a:lvl1pPr>
              <a:defRPr/>
            </a:lvl1pPr>
          </a:lstStyle>
          <a:p>
            <a:pPr>
              <a:defRPr/>
            </a:pPr>
            <a:r>
              <a:rPr lang="en-US" dirty="0" smtClean="0"/>
              <a:t>Creating Custom IP 14- </a:t>
            </a:r>
            <a:fld id="{48005198-8FB0-4BE5-A5FF-99FA69737174}" type="slidenum">
              <a:rPr lang="en-US" smtClean="0"/>
              <a:pPr>
                <a:defRPr/>
              </a:pPr>
              <a:t>‹#›</a:t>
            </a:fld>
            <a:endParaRPr lang="en-US" dirty="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1" y="6580373"/>
            <a:ext cx="1767999"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Creating Custom IP 14-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smtClean="0"/>
              <a:t>Zynq</a:t>
            </a:r>
          </a:p>
          <a:p>
            <a:r>
              <a:rPr lang="en-US" dirty="0" smtClean="0"/>
              <a:t>Vivado 2014.2 Version</a:t>
            </a:r>
            <a:endParaRPr lang="en-US" dirty="0"/>
          </a:p>
        </p:txBody>
      </p:sp>
      <p:sp>
        <p:nvSpPr>
          <p:cNvPr id="3" name="Title 2"/>
          <p:cNvSpPr>
            <a:spLocks noGrp="1"/>
          </p:cNvSpPr>
          <p:nvPr>
            <p:ph type="ctrTitle" sz="quarter"/>
          </p:nvPr>
        </p:nvSpPr>
        <p:spPr>
          <a:xfrm>
            <a:off x="167173" y="3660650"/>
            <a:ext cx="7099835" cy="1114425"/>
          </a:xfrm>
        </p:spPr>
        <p:txBody>
          <a:bodyPr/>
          <a:lstStyle/>
          <a:p>
            <a:r>
              <a:rPr lang="en-US" dirty="0" smtClean="0"/>
              <a:t>Creating and Adding Custom IP</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t>AXI4 Transactions</a:t>
            </a:r>
          </a:p>
          <a:p>
            <a:pPr lvl="1"/>
            <a:r>
              <a:rPr lang="en-US" i="1" dirty="0" smtClean="0"/>
              <a:t>AXI4-Lite </a:t>
            </a:r>
            <a:r>
              <a:rPr lang="en-US" i="1" dirty="0"/>
              <a:t>Slave</a:t>
            </a:r>
          </a:p>
          <a:p>
            <a:pPr lvl="1"/>
            <a:r>
              <a:rPr lang="en-US" dirty="0" smtClean="0">
                <a:solidFill>
                  <a:schemeClr val="bg2"/>
                </a:solidFill>
              </a:rPr>
              <a:t>AXI4-Lite Master</a:t>
            </a:r>
            <a:endParaRPr lang="en-US" dirty="0">
              <a:solidFill>
                <a:schemeClr val="bg2"/>
              </a:solidFill>
            </a:endParaRPr>
          </a:p>
          <a:p>
            <a:pPr lvl="1"/>
            <a:r>
              <a:rPr lang="en-US" dirty="0">
                <a:solidFill>
                  <a:schemeClr val="bg2"/>
                </a:solidFill>
              </a:rPr>
              <a:t>AXI4 Slave/Master</a:t>
            </a:r>
            <a:endParaRPr lang="en-US" dirty="0">
              <a:solidFill>
                <a:srgbClr val="FF0000"/>
              </a:solidFill>
            </a:endParaRPr>
          </a:p>
          <a:p>
            <a:r>
              <a:rPr lang="en-IE" dirty="0" smtClean="0">
                <a:solidFill>
                  <a:schemeClr val="bg2"/>
                </a:solidFill>
              </a:rPr>
              <a:t>Create </a:t>
            </a:r>
            <a:r>
              <a:rPr lang="en-IE" dirty="0">
                <a:solidFill>
                  <a:schemeClr val="bg2"/>
                </a:solidFill>
              </a:rPr>
              <a:t>and Package IP</a:t>
            </a:r>
            <a:endParaRPr lang="en-US" dirty="0">
              <a:solidFill>
                <a:schemeClr val="bg2"/>
              </a:solidFill>
            </a:endParaRPr>
          </a:p>
          <a:p>
            <a:r>
              <a:rPr lang="en-US" dirty="0" smtClean="0">
                <a:solidFill>
                  <a:schemeClr val="bg2"/>
                </a:solidFill>
              </a:rPr>
              <a:t>Custom </a:t>
            </a:r>
            <a:r>
              <a:rPr lang="en-US" dirty="0">
                <a:solidFill>
                  <a:schemeClr val="bg2"/>
                </a:solidFill>
              </a:rPr>
              <a:t>IP</a:t>
            </a:r>
          </a:p>
          <a:p>
            <a:r>
              <a:rPr lang="en-US" dirty="0" smtClean="0">
                <a:solidFill>
                  <a:schemeClr val="bg2"/>
                </a:solidFill>
              </a:rPr>
              <a:t>Summary</a:t>
            </a:r>
            <a:endParaRPr lang="en-US" dirty="0">
              <a:solidFill>
                <a:schemeClr val="bg2"/>
              </a:solidFill>
            </a:endParaRPr>
          </a:p>
          <a:p>
            <a:pPr>
              <a:buNone/>
            </a:pPr>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09441" y="1177447"/>
            <a:ext cx="4470559" cy="5020153"/>
          </a:xfrm>
        </p:spPr>
        <p:txBody>
          <a:bodyPr/>
          <a:lstStyle/>
          <a:p>
            <a:r>
              <a:rPr lang="en-IE" dirty="0" smtClean="0"/>
              <a:t>AXI4-Lite  is a subset of AXI (Full)</a:t>
            </a:r>
          </a:p>
          <a:p>
            <a:pPr lvl="1"/>
            <a:r>
              <a:rPr lang="en-IE" dirty="0" smtClean="0"/>
              <a:t>Same channels, but less signals </a:t>
            </a:r>
            <a:r>
              <a:rPr lang="en-IE" dirty="0"/>
              <a:t>than full interface</a:t>
            </a:r>
          </a:p>
          <a:p>
            <a:r>
              <a:rPr lang="en-IE" dirty="0" smtClean="0"/>
              <a:t>5 AXI channels</a:t>
            </a:r>
          </a:p>
          <a:p>
            <a:pPr lvl="1"/>
            <a:r>
              <a:rPr lang="en-IE" dirty="0" smtClean="0"/>
              <a:t>Inputs: Write Address, Data; Read Address</a:t>
            </a:r>
          </a:p>
          <a:p>
            <a:pPr lvl="1"/>
            <a:r>
              <a:rPr lang="en-IE" dirty="0" smtClean="0"/>
              <a:t>Outputs: Write Response; Read Data</a:t>
            </a:r>
          </a:p>
          <a:p>
            <a:r>
              <a:rPr lang="en-IE" dirty="0" smtClean="0"/>
              <a:t>Slave responds to read and write transactions from upstream Master</a:t>
            </a:r>
          </a:p>
          <a:p>
            <a:r>
              <a:rPr lang="en-IE" dirty="0" smtClean="0"/>
              <a:t>1 data transfer per transaction</a:t>
            </a:r>
          </a:p>
          <a:p>
            <a:pPr lvl="1"/>
            <a:r>
              <a:rPr lang="en-IE" dirty="0" smtClean="0"/>
              <a:t>No burst support</a:t>
            </a:r>
          </a:p>
          <a:p>
            <a:r>
              <a:rPr lang="en-IE" dirty="0" smtClean="0"/>
              <a:t>Intended for lower performance peripherals</a:t>
            </a:r>
            <a:endParaRPr lang="en-US" dirty="0"/>
          </a:p>
        </p:txBody>
      </p:sp>
      <p:sp>
        <p:nvSpPr>
          <p:cNvPr id="17410" name="Rectangle 2"/>
          <p:cNvSpPr>
            <a:spLocks noGrp="1" noChangeArrowheads="1"/>
          </p:cNvSpPr>
          <p:nvPr>
            <p:ph type="title"/>
          </p:nvPr>
        </p:nvSpPr>
        <p:spPr/>
        <p:txBody>
          <a:bodyPr/>
          <a:lstStyle/>
          <a:p>
            <a:pPr eaLnBrk="1" hangingPunct="1"/>
            <a:r>
              <a:rPr lang="en-US" dirty="0" smtClean="0"/>
              <a:t>AXI4-Lite Slave</a:t>
            </a:r>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2" name="Slide Number Placeholder 1"/>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11</a:t>
            </a:fld>
            <a:endParaRPr lang="en-US" dirty="0"/>
          </a:p>
        </p:txBody>
      </p:sp>
      <p:sp>
        <p:nvSpPr>
          <p:cNvPr id="3" name="Rectangle 2"/>
          <p:cNvSpPr/>
          <p:nvPr/>
        </p:nvSpPr>
        <p:spPr bwMode="auto">
          <a:xfrm>
            <a:off x="5105052" y="1701800"/>
            <a:ext cx="1219200" cy="4495800"/>
          </a:xfrm>
          <a:prstGeom prst="rect">
            <a:avLst/>
          </a:prstGeom>
          <a:solidFill>
            <a:schemeClr val="bg1"/>
          </a:solidFill>
          <a:ln w="28575" cap="rnd"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400" dirty="0" smtClean="0">
                <a:solidFill>
                  <a:srgbClr val="000000"/>
                </a:solidFill>
              </a:rPr>
              <a:t>AXI Interconnect</a:t>
            </a:r>
            <a:endParaRPr lang="en-US" sz="1400" dirty="0" smtClean="0">
              <a:solidFill>
                <a:srgbClr val="000000"/>
              </a:solidFill>
            </a:endParaRPr>
          </a:p>
        </p:txBody>
      </p:sp>
      <p:sp>
        <p:nvSpPr>
          <p:cNvPr id="10" name="Rectangle 9"/>
          <p:cNvSpPr/>
          <p:nvPr/>
        </p:nvSpPr>
        <p:spPr bwMode="auto">
          <a:xfrm>
            <a:off x="8229600" y="1701800"/>
            <a:ext cx="3619500" cy="4495800"/>
          </a:xfrm>
          <a:prstGeom prst="rect">
            <a:avLst/>
          </a:prstGeom>
          <a:solidFill>
            <a:schemeClr val="bg1"/>
          </a:solidFill>
          <a:ln w="762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IE" sz="1400" dirty="0" smtClean="0">
                <a:solidFill>
                  <a:srgbClr val="000000"/>
                </a:solidFill>
              </a:rPr>
              <a:t>AXI4-Lite IP (Slave)</a:t>
            </a:r>
            <a:endParaRPr lang="en-US" sz="1400" dirty="0" smtClean="0">
              <a:solidFill>
                <a:srgbClr val="000000"/>
              </a:solidFill>
            </a:endParaRPr>
          </a:p>
        </p:txBody>
      </p:sp>
      <p:sp>
        <p:nvSpPr>
          <p:cNvPr id="11" name="Rectangle 10"/>
          <p:cNvSpPr/>
          <p:nvPr/>
        </p:nvSpPr>
        <p:spPr bwMode="auto">
          <a:xfrm>
            <a:off x="10655300" y="2642992"/>
            <a:ext cx="1028700" cy="3068876"/>
          </a:xfrm>
          <a:prstGeom prst="rect">
            <a:avLst/>
          </a:prstGeom>
          <a:solidFill>
            <a:schemeClr val="bg1"/>
          </a:solidFill>
          <a:ln w="76200" cap="flat" cmpd="sng" algn="ctr">
            <a:solidFill>
              <a:srgbClr val="00B050"/>
            </a:solidFill>
            <a:prstDash val="sysDot"/>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400" dirty="0" smtClean="0">
                <a:solidFill>
                  <a:srgbClr val="000000"/>
                </a:solidFill>
              </a:rPr>
              <a:t>User IP</a:t>
            </a:r>
            <a:endParaRPr lang="en-US" sz="1400" dirty="0" smtClean="0">
              <a:solidFill>
                <a:srgbClr val="000000"/>
              </a:solidFill>
            </a:endParaRPr>
          </a:p>
        </p:txBody>
      </p:sp>
      <p:sp>
        <p:nvSpPr>
          <p:cNvPr id="14" name="Rectangle 13"/>
          <p:cNvSpPr/>
          <p:nvPr/>
        </p:nvSpPr>
        <p:spPr bwMode="auto">
          <a:xfrm>
            <a:off x="8407399" y="2630466"/>
            <a:ext cx="2044700" cy="3081402"/>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400" dirty="0" smtClean="0">
                <a:solidFill>
                  <a:srgbClr val="000000"/>
                </a:solidFill>
              </a:rPr>
              <a:t>AXI Transaction logic</a:t>
            </a:r>
          </a:p>
          <a:p>
            <a:pPr algn="ctr"/>
            <a:r>
              <a:rPr lang="en-IE" sz="1400" dirty="0" smtClean="0">
                <a:solidFill>
                  <a:srgbClr val="000000"/>
                </a:solidFill>
              </a:rPr>
              <a:t>(Ready, Valid, Response)</a:t>
            </a:r>
            <a:endParaRPr lang="en-US" sz="1400" dirty="0" smtClean="0">
              <a:solidFill>
                <a:srgbClr val="000000"/>
              </a:solidFill>
            </a:endParaRPr>
          </a:p>
        </p:txBody>
      </p:sp>
      <p:sp>
        <p:nvSpPr>
          <p:cNvPr id="18" name="Right Arrow 17"/>
          <p:cNvSpPr/>
          <p:nvPr/>
        </p:nvSpPr>
        <p:spPr bwMode="auto">
          <a:xfrm flipH="1">
            <a:off x="6362700" y="3913186"/>
            <a:ext cx="1803400" cy="574675"/>
          </a:xfrm>
          <a:prstGeom prst="rightArrow">
            <a:avLst/>
          </a:prstGeom>
          <a:solidFill>
            <a:schemeClr val="accent3">
              <a:lumMod val="60000"/>
              <a:lumOff val="4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dirty="0" smtClean="0">
                <a:solidFill>
                  <a:srgbClr val="000000"/>
                </a:solidFill>
              </a:rPr>
              <a:t>Write Response</a:t>
            </a:r>
            <a:endParaRPr lang="en-US" sz="1600" dirty="0" smtClean="0">
              <a:solidFill>
                <a:srgbClr val="000000"/>
              </a:solidFill>
            </a:endParaRPr>
          </a:p>
        </p:txBody>
      </p:sp>
      <p:sp>
        <p:nvSpPr>
          <p:cNvPr id="19" name="Right Arrow 18"/>
          <p:cNvSpPr/>
          <p:nvPr/>
        </p:nvSpPr>
        <p:spPr bwMode="auto">
          <a:xfrm>
            <a:off x="6362700" y="4487861"/>
            <a:ext cx="1803400" cy="574675"/>
          </a:xfrm>
          <a:prstGeom prst="rightArrow">
            <a:avLst/>
          </a:prstGeom>
          <a:solidFill>
            <a:schemeClr val="bg1">
              <a:lumMod val="6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dirty="0" smtClean="0">
                <a:solidFill>
                  <a:srgbClr val="000000"/>
                </a:solidFill>
              </a:rPr>
              <a:t>Read </a:t>
            </a:r>
            <a:r>
              <a:rPr lang="en-IE" sz="1600" dirty="0" err="1" smtClean="0">
                <a:solidFill>
                  <a:srgbClr val="000000"/>
                </a:solidFill>
              </a:rPr>
              <a:t>Addr</a:t>
            </a:r>
            <a:endParaRPr lang="en-US" sz="1600" dirty="0" smtClean="0">
              <a:solidFill>
                <a:srgbClr val="000000"/>
              </a:solidFill>
            </a:endParaRPr>
          </a:p>
        </p:txBody>
      </p:sp>
      <p:sp>
        <p:nvSpPr>
          <p:cNvPr id="20" name="Right Arrow 19"/>
          <p:cNvSpPr/>
          <p:nvPr/>
        </p:nvSpPr>
        <p:spPr bwMode="auto">
          <a:xfrm flipH="1">
            <a:off x="6362700" y="5184773"/>
            <a:ext cx="1803400" cy="574675"/>
          </a:xfrm>
          <a:prstGeom prst="rightArrow">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dirty="0" smtClean="0">
                <a:solidFill>
                  <a:srgbClr val="000000"/>
                </a:solidFill>
              </a:rPr>
              <a:t>Read Data</a:t>
            </a:r>
            <a:endParaRPr lang="en-US" sz="1600" dirty="0" smtClean="0">
              <a:solidFill>
                <a:srgbClr val="000000"/>
              </a:solidFill>
            </a:endParaRPr>
          </a:p>
        </p:txBody>
      </p:sp>
      <p:sp>
        <p:nvSpPr>
          <p:cNvPr id="23" name="Right Arrow 22"/>
          <p:cNvSpPr/>
          <p:nvPr/>
        </p:nvSpPr>
        <p:spPr bwMode="auto">
          <a:xfrm>
            <a:off x="6362700" y="3338511"/>
            <a:ext cx="1803400" cy="574675"/>
          </a:xfrm>
          <a:prstGeom prst="rightArrow">
            <a:avLst/>
          </a:pr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dirty="0" smtClean="0">
                <a:solidFill>
                  <a:srgbClr val="000000"/>
                </a:solidFill>
              </a:rPr>
              <a:t>Write Data</a:t>
            </a:r>
            <a:endParaRPr lang="en-US" sz="1600" dirty="0" smtClean="0">
              <a:solidFill>
                <a:srgbClr val="000000"/>
              </a:solidFill>
            </a:endParaRPr>
          </a:p>
        </p:txBody>
      </p:sp>
      <p:sp>
        <p:nvSpPr>
          <p:cNvPr id="25" name="Right Arrow 24"/>
          <p:cNvSpPr/>
          <p:nvPr/>
        </p:nvSpPr>
        <p:spPr bwMode="auto">
          <a:xfrm>
            <a:off x="6362700" y="2640011"/>
            <a:ext cx="1803400" cy="574675"/>
          </a:xfrm>
          <a:prstGeom prst="rightArrow">
            <a:avLst/>
          </a:prstGeom>
          <a:solidFill>
            <a:schemeClr val="tx2"/>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dirty="0" smtClean="0">
                <a:solidFill>
                  <a:srgbClr val="000000"/>
                </a:solidFill>
              </a:rPr>
              <a:t>Write </a:t>
            </a:r>
            <a:r>
              <a:rPr lang="en-IE" sz="1600" dirty="0" err="1" smtClean="0">
                <a:solidFill>
                  <a:srgbClr val="000000"/>
                </a:solidFill>
              </a:rPr>
              <a:t>Addr</a:t>
            </a:r>
            <a:endParaRPr lang="en-US" sz="1600" dirty="0" smtClean="0">
              <a:solidFill>
                <a:srgbClr val="000000"/>
              </a:solidFill>
            </a:endParaRPr>
          </a:p>
        </p:txBody>
      </p:sp>
      <p:sp>
        <p:nvSpPr>
          <p:cNvPr id="4" name="Rectangle 3"/>
          <p:cNvSpPr/>
          <p:nvPr/>
        </p:nvSpPr>
        <p:spPr bwMode="auto">
          <a:xfrm>
            <a:off x="8580329" y="4534421"/>
            <a:ext cx="849421" cy="1025371"/>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IE" sz="1200" dirty="0" smtClean="0">
                <a:solidFill>
                  <a:srgbClr val="000000"/>
                </a:solidFill>
              </a:rPr>
              <a:t>Registers</a:t>
            </a:r>
            <a:endParaRPr lang="en-US" sz="1200" dirty="0" smtClean="0">
              <a:solidFill>
                <a:srgbClr val="000000"/>
              </a:solidFill>
            </a:endParaRPr>
          </a:p>
        </p:txBody>
      </p:sp>
      <p:sp>
        <p:nvSpPr>
          <p:cNvPr id="5" name="Rectangle 4"/>
          <p:cNvSpPr/>
          <p:nvPr/>
        </p:nvSpPr>
        <p:spPr>
          <a:xfrm>
            <a:off x="8844151" y="1332468"/>
            <a:ext cx="2390398" cy="369332"/>
          </a:xfrm>
          <a:prstGeom prst="rect">
            <a:avLst/>
          </a:prstGeom>
        </p:spPr>
        <p:txBody>
          <a:bodyPr wrap="none">
            <a:spAutoFit/>
          </a:bodyPr>
          <a:lstStyle/>
          <a:p>
            <a:r>
              <a:rPr lang="en-US" dirty="0" smtClean="0">
                <a:solidFill>
                  <a:srgbClr val="0070C0"/>
                </a:solidFill>
              </a:rPr>
              <a:t>led_ip_v1_0_S_AXI.v</a:t>
            </a:r>
            <a:endParaRPr lang="en-US" dirty="0">
              <a:solidFill>
                <a:srgbClr val="0070C0"/>
              </a:solidFill>
            </a:endParaRPr>
          </a:p>
        </p:txBody>
      </p:sp>
      <p:sp>
        <p:nvSpPr>
          <p:cNvPr id="6" name="Rectangle 5"/>
          <p:cNvSpPr/>
          <p:nvPr/>
        </p:nvSpPr>
        <p:spPr>
          <a:xfrm>
            <a:off x="8625683" y="2239550"/>
            <a:ext cx="1608133" cy="369332"/>
          </a:xfrm>
          <a:prstGeom prst="rect">
            <a:avLst/>
          </a:prstGeom>
        </p:spPr>
        <p:txBody>
          <a:bodyPr wrap="none">
            <a:spAutoFit/>
          </a:bodyPr>
          <a:lstStyle/>
          <a:p>
            <a:r>
              <a:rPr lang="en-US" dirty="0" smtClean="0">
                <a:solidFill>
                  <a:schemeClr val="bg2"/>
                </a:solidFill>
              </a:rPr>
              <a:t>led_ip_v1_0.v</a:t>
            </a:r>
            <a:endParaRPr lang="en-US" dirty="0">
              <a:solidFill>
                <a:schemeClr val="bg2"/>
              </a:solidFill>
            </a:endParaRPr>
          </a:p>
        </p:txBody>
      </p:sp>
      <p:sp>
        <p:nvSpPr>
          <p:cNvPr id="8" name="Rectangle 7"/>
          <p:cNvSpPr/>
          <p:nvPr/>
        </p:nvSpPr>
        <p:spPr>
          <a:xfrm>
            <a:off x="9869071" y="5771974"/>
            <a:ext cx="1980029" cy="369332"/>
          </a:xfrm>
          <a:prstGeom prst="rect">
            <a:avLst/>
          </a:prstGeom>
        </p:spPr>
        <p:txBody>
          <a:bodyPr wrap="none">
            <a:spAutoFit/>
          </a:bodyPr>
          <a:lstStyle/>
          <a:p>
            <a:r>
              <a:rPr lang="en-US" dirty="0">
                <a:solidFill>
                  <a:srgbClr val="00B050"/>
                </a:solidFill>
              </a:rPr>
              <a:t>lab3_user_logic.v</a:t>
            </a:r>
          </a:p>
        </p:txBody>
      </p:sp>
      <p:sp>
        <p:nvSpPr>
          <p:cNvPr id="12" name="Rectangle 11"/>
          <p:cNvSpPr/>
          <p:nvPr/>
        </p:nvSpPr>
        <p:spPr bwMode="auto">
          <a:xfrm>
            <a:off x="8625683" y="4769979"/>
            <a:ext cx="737392" cy="86291"/>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1" name="Rectangle 20"/>
          <p:cNvSpPr/>
          <p:nvPr/>
        </p:nvSpPr>
        <p:spPr bwMode="auto">
          <a:xfrm>
            <a:off x="8625683" y="4883014"/>
            <a:ext cx="737392" cy="86291"/>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2" name="Rectangle 21"/>
          <p:cNvSpPr/>
          <p:nvPr/>
        </p:nvSpPr>
        <p:spPr bwMode="auto">
          <a:xfrm>
            <a:off x="8625683" y="4987801"/>
            <a:ext cx="737392" cy="86291"/>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4" name="Rectangle 23"/>
          <p:cNvSpPr/>
          <p:nvPr/>
        </p:nvSpPr>
        <p:spPr bwMode="auto">
          <a:xfrm>
            <a:off x="8625683" y="5097175"/>
            <a:ext cx="737392" cy="86291"/>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6" name="Rectangle 25"/>
          <p:cNvSpPr/>
          <p:nvPr/>
        </p:nvSpPr>
        <p:spPr bwMode="auto">
          <a:xfrm>
            <a:off x="8636343" y="5428964"/>
            <a:ext cx="737392" cy="86291"/>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15" name="Straight Connector 14"/>
          <p:cNvCxnSpPr/>
          <p:nvPr/>
        </p:nvCxnSpPr>
        <p:spPr bwMode="auto">
          <a:xfrm>
            <a:off x="8994379" y="5232400"/>
            <a:ext cx="0" cy="142875"/>
          </a:xfrm>
          <a:prstGeom prst="line">
            <a:avLst/>
          </a:prstGeom>
          <a:solidFill>
            <a:schemeClr val="tx2"/>
          </a:solidFill>
          <a:ln w="9525" cap="flat" cmpd="sng" algn="ctr">
            <a:solidFill>
              <a:schemeClr val="tx1"/>
            </a:solidFill>
            <a:prstDash val="sysDot"/>
            <a:round/>
            <a:headEnd type="none" w="med" len="med"/>
            <a:tailEnd type="none" w="med" len="med"/>
          </a:ln>
          <a:effectLst/>
        </p:spPr>
      </p:cxnSp>
    </p:spTree>
    <p:extLst>
      <p:ext uri="{BB962C8B-B14F-4D97-AF65-F5344CB8AC3E}">
        <p14:creationId xmlns:p14="http://schemas.microsoft.com/office/powerpoint/2010/main" val="54260022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AXI </a:t>
            </a:r>
            <a:r>
              <a:rPr lang="en-US" dirty="0"/>
              <a:t>Lite </a:t>
            </a:r>
            <a:r>
              <a:rPr lang="en-US" dirty="0" smtClean="0"/>
              <a:t>Slave</a:t>
            </a:r>
            <a:br>
              <a:rPr lang="en-US" dirty="0" smtClean="0"/>
            </a:br>
            <a:r>
              <a:rPr lang="en-US" sz="2000" dirty="0" smtClean="0"/>
              <a:t>Single Data Phase Write </a:t>
            </a:r>
            <a:endParaRPr lang="en-US" sz="1400" dirty="0" smtClean="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
        <p:nvSpPr>
          <p:cNvPr id="2" name="Slide Number Placeholder 1"/>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12</a:t>
            </a:fld>
            <a:endParaRPr lang="en-US" dirty="0"/>
          </a:p>
        </p:txBody>
      </p:sp>
      <p:cxnSp>
        <p:nvCxnSpPr>
          <p:cNvPr id="32" name="Straight Arrow Connector 31"/>
          <p:cNvCxnSpPr/>
          <p:nvPr/>
        </p:nvCxnSpPr>
        <p:spPr bwMode="auto">
          <a:xfrm>
            <a:off x="290666" y="2718162"/>
            <a:ext cx="408946"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33" name="Straight Arrow Connector 32"/>
          <p:cNvCxnSpPr/>
          <p:nvPr/>
        </p:nvCxnSpPr>
        <p:spPr bwMode="auto">
          <a:xfrm flipH="1">
            <a:off x="287729" y="3576868"/>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34" name="Straight Arrow Connector 33"/>
          <p:cNvCxnSpPr/>
          <p:nvPr/>
        </p:nvCxnSpPr>
        <p:spPr bwMode="auto">
          <a:xfrm>
            <a:off x="290666" y="2994387"/>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35" name="Straight Arrow Connector 34"/>
          <p:cNvCxnSpPr/>
          <p:nvPr/>
        </p:nvCxnSpPr>
        <p:spPr bwMode="auto">
          <a:xfrm>
            <a:off x="290666" y="3289662"/>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36" name="Straight Arrow Connector 35"/>
          <p:cNvCxnSpPr/>
          <p:nvPr/>
        </p:nvCxnSpPr>
        <p:spPr bwMode="auto">
          <a:xfrm>
            <a:off x="285012" y="4102462"/>
            <a:ext cx="408946"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37" name="Straight Arrow Connector 36"/>
          <p:cNvCxnSpPr/>
          <p:nvPr/>
        </p:nvCxnSpPr>
        <p:spPr bwMode="auto">
          <a:xfrm flipH="1">
            <a:off x="282075" y="4961168"/>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38" name="Straight Arrow Connector 37"/>
          <p:cNvCxnSpPr/>
          <p:nvPr/>
        </p:nvCxnSpPr>
        <p:spPr bwMode="auto">
          <a:xfrm>
            <a:off x="285012" y="4378687"/>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39" name="Straight Arrow Connector 38"/>
          <p:cNvCxnSpPr/>
          <p:nvPr/>
        </p:nvCxnSpPr>
        <p:spPr bwMode="auto">
          <a:xfrm>
            <a:off x="285012" y="4673962"/>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40" name="Straight Arrow Connector 39"/>
          <p:cNvCxnSpPr/>
          <p:nvPr/>
        </p:nvCxnSpPr>
        <p:spPr bwMode="auto">
          <a:xfrm>
            <a:off x="296320" y="6035086"/>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41" name="Straight Arrow Connector 40"/>
          <p:cNvCxnSpPr/>
          <p:nvPr/>
        </p:nvCxnSpPr>
        <p:spPr bwMode="auto">
          <a:xfrm flipH="1">
            <a:off x="279358" y="5479625"/>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42" name="Straight Arrow Connector 41"/>
          <p:cNvCxnSpPr/>
          <p:nvPr/>
        </p:nvCxnSpPr>
        <p:spPr bwMode="auto">
          <a:xfrm flipH="1">
            <a:off x="279358" y="5776349"/>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46" name="Straight Arrow Connector 45"/>
          <p:cNvCxnSpPr/>
          <p:nvPr/>
        </p:nvCxnSpPr>
        <p:spPr bwMode="auto">
          <a:xfrm>
            <a:off x="320042" y="1895466"/>
            <a:ext cx="401875"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47" name="Straight Arrow Connector 46"/>
          <p:cNvCxnSpPr/>
          <p:nvPr/>
        </p:nvCxnSpPr>
        <p:spPr bwMode="auto">
          <a:xfrm>
            <a:off x="320042" y="2161894"/>
            <a:ext cx="401875"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pic>
        <p:nvPicPr>
          <p:cNvPr id="30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917" y="1114885"/>
            <a:ext cx="10161983" cy="5075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0" name="Straight Arrow Connector 49"/>
          <p:cNvCxnSpPr/>
          <p:nvPr/>
        </p:nvCxnSpPr>
        <p:spPr bwMode="auto">
          <a:xfrm flipH="1">
            <a:off x="11341682" y="5808038"/>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51" name="Straight Arrow Connector 50"/>
          <p:cNvCxnSpPr/>
          <p:nvPr/>
        </p:nvCxnSpPr>
        <p:spPr bwMode="auto">
          <a:xfrm>
            <a:off x="11358253" y="5159045"/>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sp>
        <p:nvSpPr>
          <p:cNvPr id="9" name="TextBox 8"/>
          <p:cNvSpPr txBox="1"/>
          <p:nvPr/>
        </p:nvSpPr>
        <p:spPr>
          <a:xfrm>
            <a:off x="11225140" y="4616965"/>
            <a:ext cx="684803" cy="369332"/>
          </a:xfrm>
          <a:prstGeom prst="rect">
            <a:avLst/>
          </a:prstGeom>
          <a:noFill/>
        </p:spPr>
        <p:txBody>
          <a:bodyPr wrap="none" rtlCol="0">
            <a:spAutoFit/>
          </a:bodyPr>
          <a:lstStyle/>
          <a:p>
            <a:r>
              <a:rPr lang="en-IE" dirty="0" smtClean="0"/>
              <a:t>input</a:t>
            </a:r>
            <a:endParaRPr lang="en-US" dirty="0"/>
          </a:p>
        </p:txBody>
      </p:sp>
      <p:sp>
        <p:nvSpPr>
          <p:cNvPr id="53" name="TextBox 52"/>
          <p:cNvSpPr txBox="1"/>
          <p:nvPr/>
        </p:nvSpPr>
        <p:spPr>
          <a:xfrm>
            <a:off x="11136049" y="5289635"/>
            <a:ext cx="825867" cy="369332"/>
          </a:xfrm>
          <a:prstGeom prst="rect">
            <a:avLst/>
          </a:prstGeom>
          <a:noFill/>
        </p:spPr>
        <p:txBody>
          <a:bodyPr wrap="none" rtlCol="0">
            <a:spAutoFit/>
          </a:bodyPr>
          <a:lstStyle/>
          <a:p>
            <a:r>
              <a:rPr lang="en-IE" dirty="0" smtClean="0"/>
              <a:t>output</a:t>
            </a:r>
            <a:endParaRPr lang="en-US" dirty="0"/>
          </a:p>
        </p:txBody>
      </p:sp>
      <p:sp>
        <p:nvSpPr>
          <p:cNvPr id="10" name="Rectangle 9"/>
          <p:cNvSpPr/>
          <p:nvPr/>
        </p:nvSpPr>
        <p:spPr bwMode="auto">
          <a:xfrm>
            <a:off x="11136049" y="4570884"/>
            <a:ext cx="825867" cy="1590218"/>
          </a:xfrm>
          <a:prstGeom prst="rect">
            <a:avLst/>
          </a:prstGeom>
          <a:no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03275208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AXI </a:t>
            </a:r>
            <a:r>
              <a:rPr lang="en-US" dirty="0"/>
              <a:t>Lite </a:t>
            </a:r>
            <a:r>
              <a:rPr lang="en-US" dirty="0" smtClean="0"/>
              <a:t>Slave</a:t>
            </a:r>
            <a:br>
              <a:rPr lang="en-US" dirty="0" smtClean="0"/>
            </a:br>
            <a:r>
              <a:rPr lang="en-US" sz="2000" dirty="0" smtClean="0"/>
              <a:t>Single Data Phase Read</a:t>
            </a:r>
            <a:endParaRPr lang="en-US" sz="1400" dirty="0" smtClean="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
        <p:nvSpPr>
          <p:cNvPr id="2" name="Slide Number Placeholder 1"/>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13</a:t>
            </a:fld>
            <a:endParaRPr lang="en-US" dirty="0"/>
          </a:p>
        </p:txBody>
      </p:sp>
      <p:pic>
        <p:nvPicPr>
          <p:cNvPr id="22" name="Picture 5" descr="C:\Users\cmccabe\Pictures\embedded_update\s_axi_lite_re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818" y="1707517"/>
            <a:ext cx="9206388" cy="437738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p:nvPr/>
        </p:nvCxnSpPr>
        <p:spPr bwMode="auto">
          <a:xfrm>
            <a:off x="747705" y="3549927"/>
            <a:ext cx="408946"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25" name="Straight Arrow Connector 24"/>
          <p:cNvCxnSpPr/>
          <p:nvPr/>
        </p:nvCxnSpPr>
        <p:spPr bwMode="auto">
          <a:xfrm flipH="1">
            <a:off x="744768" y="4408633"/>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26" name="Straight Arrow Connector 25"/>
          <p:cNvCxnSpPr/>
          <p:nvPr/>
        </p:nvCxnSpPr>
        <p:spPr bwMode="auto">
          <a:xfrm>
            <a:off x="747705" y="3826152"/>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27" name="Straight Arrow Connector 26"/>
          <p:cNvCxnSpPr/>
          <p:nvPr/>
        </p:nvCxnSpPr>
        <p:spPr bwMode="auto">
          <a:xfrm>
            <a:off x="747705" y="4121427"/>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28" name="Straight Arrow Connector 27"/>
          <p:cNvCxnSpPr/>
          <p:nvPr/>
        </p:nvCxnSpPr>
        <p:spPr bwMode="auto">
          <a:xfrm>
            <a:off x="784065" y="5868608"/>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29" name="Straight Arrow Connector 28"/>
          <p:cNvCxnSpPr/>
          <p:nvPr/>
        </p:nvCxnSpPr>
        <p:spPr bwMode="auto">
          <a:xfrm flipH="1">
            <a:off x="782872" y="5041390"/>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30" name="Straight Arrow Connector 29"/>
          <p:cNvCxnSpPr/>
          <p:nvPr/>
        </p:nvCxnSpPr>
        <p:spPr bwMode="auto">
          <a:xfrm flipH="1">
            <a:off x="782872" y="5325414"/>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31" name="Straight Arrow Connector 30"/>
          <p:cNvCxnSpPr/>
          <p:nvPr/>
        </p:nvCxnSpPr>
        <p:spPr bwMode="auto">
          <a:xfrm flipH="1">
            <a:off x="784065" y="5605587"/>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32" name="Straight Arrow Connector 31"/>
          <p:cNvCxnSpPr/>
          <p:nvPr/>
        </p:nvCxnSpPr>
        <p:spPr bwMode="auto">
          <a:xfrm>
            <a:off x="782872" y="2649584"/>
            <a:ext cx="401875"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33" name="Straight Arrow Connector 32"/>
          <p:cNvCxnSpPr/>
          <p:nvPr/>
        </p:nvCxnSpPr>
        <p:spPr bwMode="auto">
          <a:xfrm>
            <a:off x="782872" y="2916012"/>
            <a:ext cx="401875"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34" name="Straight Arrow Connector 33"/>
          <p:cNvCxnSpPr/>
          <p:nvPr/>
        </p:nvCxnSpPr>
        <p:spPr bwMode="auto">
          <a:xfrm flipH="1">
            <a:off x="11341682" y="5731838"/>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35" name="Straight Arrow Connector 34"/>
          <p:cNvCxnSpPr/>
          <p:nvPr/>
        </p:nvCxnSpPr>
        <p:spPr bwMode="auto">
          <a:xfrm>
            <a:off x="11358253" y="5082845"/>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sp>
        <p:nvSpPr>
          <p:cNvPr id="36" name="TextBox 35"/>
          <p:cNvSpPr txBox="1"/>
          <p:nvPr/>
        </p:nvSpPr>
        <p:spPr>
          <a:xfrm>
            <a:off x="11225140" y="4540765"/>
            <a:ext cx="684803" cy="369332"/>
          </a:xfrm>
          <a:prstGeom prst="rect">
            <a:avLst/>
          </a:prstGeom>
          <a:noFill/>
        </p:spPr>
        <p:txBody>
          <a:bodyPr wrap="none" rtlCol="0">
            <a:spAutoFit/>
          </a:bodyPr>
          <a:lstStyle/>
          <a:p>
            <a:r>
              <a:rPr lang="en-IE" dirty="0" smtClean="0"/>
              <a:t>input</a:t>
            </a:r>
            <a:endParaRPr lang="en-US" dirty="0"/>
          </a:p>
        </p:txBody>
      </p:sp>
      <p:sp>
        <p:nvSpPr>
          <p:cNvPr id="37" name="TextBox 36"/>
          <p:cNvSpPr txBox="1"/>
          <p:nvPr/>
        </p:nvSpPr>
        <p:spPr>
          <a:xfrm>
            <a:off x="11136049" y="5213435"/>
            <a:ext cx="825867" cy="369332"/>
          </a:xfrm>
          <a:prstGeom prst="rect">
            <a:avLst/>
          </a:prstGeom>
          <a:noFill/>
        </p:spPr>
        <p:txBody>
          <a:bodyPr wrap="none" rtlCol="0">
            <a:spAutoFit/>
          </a:bodyPr>
          <a:lstStyle/>
          <a:p>
            <a:r>
              <a:rPr lang="en-IE" dirty="0" smtClean="0"/>
              <a:t>output</a:t>
            </a:r>
            <a:endParaRPr lang="en-US" dirty="0"/>
          </a:p>
        </p:txBody>
      </p:sp>
      <p:sp>
        <p:nvSpPr>
          <p:cNvPr id="38" name="Rectangle 37"/>
          <p:cNvSpPr/>
          <p:nvPr/>
        </p:nvSpPr>
        <p:spPr bwMode="auto">
          <a:xfrm>
            <a:off x="11136049" y="4494684"/>
            <a:ext cx="825867" cy="1590218"/>
          </a:xfrm>
          <a:prstGeom prst="rect">
            <a:avLst/>
          </a:prstGeom>
          <a:no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214256248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t>AXI4 Transactions</a:t>
            </a:r>
          </a:p>
          <a:p>
            <a:pPr lvl="1"/>
            <a:r>
              <a:rPr lang="en-US" dirty="0" smtClean="0">
                <a:solidFill>
                  <a:srgbClr val="FF0000"/>
                </a:solidFill>
              </a:rPr>
              <a:t>AXI4-Lite </a:t>
            </a:r>
            <a:r>
              <a:rPr lang="en-US" dirty="0">
                <a:solidFill>
                  <a:srgbClr val="FF0000"/>
                </a:solidFill>
              </a:rPr>
              <a:t>Slave</a:t>
            </a:r>
          </a:p>
          <a:p>
            <a:pPr lvl="1"/>
            <a:r>
              <a:rPr lang="en-US" i="1" dirty="0" smtClean="0"/>
              <a:t>AXI4-Lite </a:t>
            </a:r>
            <a:r>
              <a:rPr lang="en-US" i="1" dirty="0"/>
              <a:t>Master</a:t>
            </a:r>
          </a:p>
          <a:p>
            <a:pPr lvl="1"/>
            <a:r>
              <a:rPr lang="en-US" dirty="0">
                <a:solidFill>
                  <a:schemeClr val="bg2"/>
                </a:solidFill>
              </a:rPr>
              <a:t>AXI4 Slave/Master</a:t>
            </a:r>
            <a:endParaRPr lang="en-US" dirty="0">
              <a:solidFill>
                <a:srgbClr val="FF0000"/>
              </a:solidFill>
            </a:endParaRPr>
          </a:p>
          <a:p>
            <a:r>
              <a:rPr lang="en-IE" dirty="0" smtClean="0">
                <a:solidFill>
                  <a:schemeClr val="bg2"/>
                </a:solidFill>
              </a:rPr>
              <a:t>Create </a:t>
            </a:r>
            <a:r>
              <a:rPr lang="en-IE" dirty="0">
                <a:solidFill>
                  <a:schemeClr val="bg2"/>
                </a:solidFill>
              </a:rPr>
              <a:t>and Package IP</a:t>
            </a:r>
            <a:endParaRPr lang="en-US" dirty="0">
              <a:solidFill>
                <a:schemeClr val="bg2"/>
              </a:solidFill>
            </a:endParaRPr>
          </a:p>
          <a:p>
            <a:r>
              <a:rPr lang="en-US" dirty="0" smtClean="0">
                <a:solidFill>
                  <a:schemeClr val="bg2"/>
                </a:solidFill>
              </a:rPr>
              <a:t>Custom </a:t>
            </a:r>
            <a:r>
              <a:rPr lang="en-US" dirty="0">
                <a:solidFill>
                  <a:schemeClr val="bg2"/>
                </a:solidFill>
              </a:rPr>
              <a:t>IP</a:t>
            </a:r>
          </a:p>
          <a:p>
            <a:r>
              <a:rPr lang="en-US" dirty="0" smtClean="0">
                <a:solidFill>
                  <a:schemeClr val="bg2"/>
                </a:solidFill>
              </a:rPr>
              <a:t>Summary</a:t>
            </a:r>
            <a:endParaRPr lang="en-US" dirty="0">
              <a:solidFill>
                <a:schemeClr val="bg2"/>
              </a:solidFill>
            </a:endParaRPr>
          </a:p>
          <a:p>
            <a:pPr>
              <a:buNone/>
            </a:pPr>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09441" y="1600200"/>
            <a:ext cx="4470559" cy="4268337"/>
          </a:xfrm>
        </p:spPr>
        <p:txBody>
          <a:bodyPr/>
          <a:lstStyle/>
          <a:p>
            <a:r>
              <a:rPr lang="en-IE" dirty="0" smtClean="0"/>
              <a:t>5 AXI channels</a:t>
            </a:r>
          </a:p>
          <a:p>
            <a:pPr lvl="1"/>
            <a:r>
              <a:rPr lang="en-IE" dirty="0" smtClean="0"/>
              <a:t>Outputs: Write Address, Data; Read Address</a:t>
            </a:r>
          </a:p>
          <a:p>
            <a:pPr lvl="1"/>
            <a:r>
              <a:rPr lang="en-IE" dirty="0" smtClean="0"/>
              <a:t>Inputs: Write Response; Read Data</a:t>
            </a:r>
          </a:p>
          <a:p>
            <a:r>
              <a:rPr lang="en-IE" dirty="0"/>
              <a:t>Opposite </a:t>
            </a:r>
            <a:r>
              <a:rPr lang="en-IE" dirty="0" smtClean="0"/>
              <a:t>directions to Slave</a:t>
            </a:r>
          </a:p>
          <a:p>
            <a:r>
              <a:rPr lang="en-IE" dirty="0" smtClean="0"/>
              <a:t>Master can initiate read and write transactions </a:t>
            </a:r>
          </a:p>
          <a:p>
            <a:r>
              <a:rPr lang="en-IE" dirty="0" smtClean="0"/>
              <a:t>1 data transfer per transaction</a:t>
            </a:r>
          </a:p>
          <a:p>
            <a:pPr lvl="1"/>
            <a:r>
              <a:rPr lang="en-IE" dirty="0" smtClean="0"/>
              <a:t>No burst support</a:t>
            </a:r>
          </a:p>
          <a:p>
            <a:r>
              <a:rPr lang="en-IE" dirty="0" smtClean="0"/>
              <a:t>Addressable register bank in slave</a:t>
            </a:r>
            <a:endParaRPr lang="en-US" dirty="0"/>
          </a:p>
        </p:txBody>
      </p:sp>
      <p:sp>
        <p:nvSpPr>
          <p:cNvPr id="17410" name="Rectangle 2"/>
          <p:cNvSpPr>
            <a:spLocks noGrp="1" noChangeArrowheads="1"/>
          </p:cNvSpPr>
          <p:nvPr>
            <p:ph type="title"/>
          </p:nvPr>
        </p:nvSpPr>
        <p:spPr/>
        <p:txBody>
          <a:bodyPr/>
          <a:lstStyle/>
          <a:p>
            <a:pPr eaLnBrk="1" hangingPunct="1"/>
            <a:r>
              <a:rPr lang="en-US" dirty="0" smtClean="0"/>
              <a:t>AXI4-Lite Master</a:t>
            </a:r>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2" name="Slide Number Placeholder 1"/>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15</a:t>
            </a:fld>
            <a:endParaRPr lang="en-US" dirty="0"/>
          </a:p>
        </p:txBody>
      </p:sp>
      <p:sp>
        <p:nvSpPr>
          <p:cNvPr id="18" name="Right Arrow 17"/>
          <p:cNvSpPr/>
          <p:nvPr/>
        </p:nvSpPr>
        <p:spPr bwMode="auto">
          <a:xfrm>
            <a:off x="6356350" y="3811586"/>
            <a:ext cx="1803400" cy="574675"/>
          </a:xfrm>
          <a:prstGeom prst="rightArrow">
            <a:avLst/>
          </a:prstGeom>
          <a:solidFill>
            <a:schemeClr val="accent3">
              <a:lumMod val="60000"/>
              <a:lumOff val="4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dirty="0" smtClean="0">
                <a:solidFill>
                  <a:srgbClr val="000000"/>
                </a:solidFill>
              </a:rPr>
              <a:t>Write Response</a:t>
            </a:r>
            <a:endParaRPr lang="en-US" sz="1600" dirty="0" smtClean="0">
              <a:solidFill>
                <a:srgbClr val="000000"/>
              </a:solidFill>
            </a:endParaRPr>
          </a:p>
        </p:txBody>
      </p:sp>
      <p:sp>
        <p:nvSpPr>
          <p:cNvPr id="19" name="Right Arrow 18"/>
          <p:cNvSpPr/>
          <p:nvPr/>
        </p:nvSpPr>
        <p:spPr bwMode="auto">
          <a:xfrm flipH="1">
            <a:off x="6356350" y="4386261"/>
            <a:ext cx="1803400" cy="574675"/>
          </a:xfrm>
          <a:prstGeom prst="rightArrow">
            <a:avLst/>
          </a:prstGeom>
          <a:solidFill>
            <a:schemeClr val="bg1">
              <a:lumMod val="6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dirty="0" smtClean="0">
                <a:solidFill>
                  <a:srgbClr val="000000"/>
                </a:solidFill>
              </a:rPr>
              <a:t>Read </a:t>
            </a:r>
            <a:r>
              <a:rPr lang="en-IE" sz="1600" dirty="0" err="1" smtClean="0">
                <a:solidFill>
                  <a:srgbClr val="000000"/>
                </a:solidFill>
              </a:rPr>
              <a:t>Addr</a:t>
            </a:r>
            <a:endParaRPr lang="en-US" sz="1600" dirty="0" smtClean="0">
              <a:solidFill>
                <a:srgbClr val="000000"/>
              </a:solidFill>
            </a:endParaRPr>
          </a:p>
        </p:txBody>
      </p:sp>
      <p:sp>
        <p:nvSpPr>
          <p:cNvPr id="20" name="Right Arrow 19"/>
          <p:cNvSpPr/>
          <p:nvPr/>
        </p:nvSpPr>
        <p:spPr bwMode="auto">
          <a:xfrm>
            <a:off x="6356350" y="5083173"/>
            <a:ext cx="1803400" cy="574675"/>
          </a:xfrm>
          <a:prstGeom prst="rightArrow">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dirty="0" smtClean="0">
                <a:solidFill>
                  <a:srgbClr val="000000"/>
                </a:solidFill>
              </a:rPr>
              <a:t>Read Data</a:t>
            </a:r>
            <a:endParaRPr lang="en-US" sz="1600" dirty="0" smtClean="0">
              <a:solidFill>
                <a:srgbClr val="000000"/>
              </a:solidFill>
            </a:endParaRPr>
          </a:p>
        </p:txBody>
      </p:sp>
      <p:sp>
        <p:nvSpPr>
          <p:cNvPr id="23" name="Right Arrow 22"/>
          <p:cNvSpPr/>
          <p:nvPr/>
        </p:nvSpPr>
        <p:spPr bwMode="auto">
          <a:xfrm flipH="1">
            <a:off x="6356350" y="3236911"/>
            <a:ext cx="1803400" cy="574675"/>
          </a:xfrm>
          <a:prstGeom prst="rightArrow">
            <a:avLst/>
          </a:prstGeom>
          <a:solidFill>
            <a:srgbClr val="92D05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dirty="0" smtClean="0">
                <a:solidFill>
                  <a:srgbClr val="000000"/>
                </a:solidFill>
              </a:rPr>
              <a:t>Write Data</a:t>
            </a:r>
            <a:endParaRPr lang="en-US" sz="1600" dirty="0" smtClean="0">
              <a:solidFill>
                <a:srgbClr val="000000"/>
              </a:solidFill>
            </a:endParaRPr>
          </a:p>
        </p:txBody>
      </p:sp>
      <p:sp>
        <p:nvSpPr>
          <p:cNvPr id="25" name="Right Arrow 24"/>
          <p:cNvSpPr/>
          <p:nvPr/>
        </p:nvSpPr>
        <p:spPr bwMode="auto">
          <a:xfrm flipH="1">
            <a:off x="6356350" y="2620958"/>
            <a:ext cx="1803400" cy="574675"/>
          </a:xfrm>
          <a:prstGeom prst="rightArrow">
            <a:avLst/>
          </a:prstGeom>
          <a:solidFill>
            <a:schemeClr val="tx2"/>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600" dirty="0" smtClean="0">
                <a:solidFill>
                  <a:srgbClr val="000000"/>
                </a:solidFill>
              </a:rPr>
              <a:t>Write </a:t>
            </a:r>
            <a:r>
              <a:rPr lang="en-IE" sz="1600" dirty="0" err="1" smtClean="0">
                <a:solidFill>
                  <a:srgbClr val="000000"/>
                </a:solidFill>
              </a:rPr>
              <a:t>Addr</a:t>
            </a:r>
            <a:endParaRPr lang="en-US" sz="1600" dirty="0" smtClean="0">
              <a:solidFill>
                <a:srgbClr val="000000"/>
              </a:solidFill>
            </a:endParaRPr>
          </a:p>
        </p:txBody>
      </p:sp>
      <p:sp>
        <p:nvSpPr>
          <p:cNvPr id="15" name="Rectangle 14"/>
          <p:cNvSpPr/>
          <p:nvPr/>
        </p:nvSpPr>
        <p:spPr bwMode="auto">
          <a:xfrm>
            <a:off x="5080000" y="1701800"/>
            <a:ext cx="1219200" cy="4495800"/>
          </a:xfrm>
          <a:prstGeom prst="rect">
            <a:avLst/>
          </a:prstGeom>
          <a:solidFill>
            <a:schemeClr val="bg1"/>
          </a:solidFill>
          <a:ln w="28575" cap="rnd"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400" dirty="0" smtClean="0">
                <a:solidFill>
                  <a:srgbClr val="000000"/>
                </a:solidFill>
              </a:rPr>
              <a:t>AXI Interconnect</a:t>
            </a:r>
            <a:endParaRPr lang="en-US" sz="1400" dirty="0" smtClean="0">
              <a:solidFill>
                <a:srgbClr val="000000"/>
              </a:solidFill>
            </a:endParaRPr>
          </a:p>
        </p:txBody>
      </p:sp>
      <p:sp>
        <p:nvSpPr>
          <p:cNvPr id="16" name="Rectangle 15"/>
          <p:cNvSpPr/>
          <p:nvPr/>
        </p:nvSpPr>
        <p:spPr bwMode="auto">
          <a:xfrm>
            <a:off x="8229600" y="1701800"/>
            <a:ext cx="3619500" cy="4495800"/>
          </a:xfrm>
          <a:prstGeom prst="rect">
            <a:avLst/>
          </a:prstGeom>
          <a:solidFill>
            <a:schemeClr val="bg1"/>
          </a:solidFill>
          <a:ln w="762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IE" sz="1400" dirty="0" smtClean="0">
                <a:solidFill>
                  <a:srgbClr val="000000"/>
                </a:solidFill>
              </a:rPr>
              <a:t>AXI4-Lite IP (Master)</a:t>
            </a:r>
            <a:endParaRPr lang="en-US" sz="1400" dirty="0" smtClean="0">
              <a:solidFill>
                <a:srgbClr val="000000"/>
              </a:solidFill>
            </a:endParaRPr>
          </a:p>
        </p:txBody>
      </p:sp>
      <p:sp>
        <p:nvSpPr>
          <p:cNvPr id="17" name="Rectangle 16"/>
          <p:cNvSpPr/>
          <p:nvPr/>
        </p:nvSpPr>
        <p:spPr bwMode="auto">
          <a:xfrm>
            <a:off x="10655300" y="2642992"/>
            <a:ext cx="1028700" cy="3068876"/>
          </a:xfrm>
          <a:prstGeom prst="rect">
            <a:avLst/>
          </a:prstGeom>
          <a:solidFill>
            <a:schemeClr val="bg1"/>
          </a:solidFill>
          <a:ln w="76200" cap="flat" cmpd="sng" algn="ctr">
            <a:solidFill>
              <a:srgbClr val="00B050"/>
            </a:solidFill>
            <a:prstDash val="sysDot"/>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400" dirty="0" smtClean="0">
                <a:solidFill>
                  <a:srgbClr val="000000"/>
                </a:solidFill>
              </a:rPr>
              <a:t>User IP</a:t>
            </a:r>
            <a:endParaRPr lang="en-US" sz="1400" dirty="0" smtClean="0">
              <a:solidFill>
                <a:srgbClr val="000000"/>
              </a:solidFill>
            </a:endParaRPr>
          </a:p>
        </p:txBody>
      </p:sp>
      <p:sp>
        <p:nvSpPr>
          <p:cNvPr id="21" name="Rectangle 20"/>
          <p:cNvSpPr/>
          <p:nvPr/>
        </p:nvSpPr>
        <p:spPr bwMode="auto">
          <a:xfrm>
            <a:off x="8407399" y="2630466"/>
            <a:ext cx="2044700" cy="3081402"/>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400" dirty="0" smtClean="0">
                <a:solidFill>
                  <a:srgbClr val="000000"/>
                </a:solidFill>
              </a:rPr>
              <a:t>AXI Transaction logic</a:t>
            </a:r>
          </a:p>
          <a:p>
            <a:pPr algn="ctr"/>
            <a:r>
              <a:rPr lang="en-IE" sz="1400" dirty="0" smtClean="0">
                <a:solidFill>
                  <a:srgbClr val="000000"/>
                </a:solidFill>
              </a:rPr>
              <a:t>(Generate transactions, Ready, Valid)</a:t>
            </a:r>
            <a:endParaRPr lang="en-US" sz="1400" dirty="0" smtClean="0">
              <a:solidFill>
                <a:srgbClr val="000000"/>
              </a:solidFill>
            </a:endParaRPr>
          </a:p>
        </p:txBody>
      </p:sp>
      <p:sp>
        <p:nvSpPr>
          <p:cNvPr id="24" name="Rectangle 23"/>
          <p:cNvSpPr/>
          <p:nvPr/>
        </p:nvSpPr>
        <p:spPr>
          <a:xfrm>
            <a:off x="8440197" y="1332468"/>
            <a:ext cx="3198312" cy="369332"/>
          </a:xfrm>
          <a:prstGeom prst="rect">
            <a:avLst/>
          </a:prstGeom>
        </p:spPr>
        <p:txBody>
          <a:bodyPr wrap="none">
            <a:spAutoFit/>
          </a:bodyPr>
          <a:lstStyle/>
          <a:p>
            <a:r>
              <a:rPr lang="en-US" dirty="0" smtClean="0">
                <a:solidFill>
                  <a:srgbClr val="0070C0"/>
                </a:solidFill>
              </a:rPr>
              <a:t>&lt;</a:t>
            </a:r>
            <a:r>
              <a:rPr lang="en-US" dirty="0" err="1" smtClean="0">
                <a:solidFill>
                  <a:srgbClr val="0070C0"/>
                </a:solidFill>
              </a:rPr>
              <a:t>ip_name</a:t>
            </a:r>
            <a:r>
              <a:rPr lang="en-US" dirty="0" smtClean="0">
                <a:solidFill>
                  <a:srgbClr val="0070C0"/>
                </a:solidFill>
              </a:rPr>
              <a:t>&gt;_v&lt;1_0&gt;_S_AXI.v</a:t>
            </a:r>
            <a:endParaRPr lang="en-US" dirty="0">
              <a:solidFill>
                <a:srgbClr val="0070C0"/>
              </a:solidFill>
            </a:endParaRPr>
          </a:p>
        </p:txBody>
      </p:sp>
      <p:sp>
        <p:nvSpPr>
          <p:cNvPr id="26" name="Rectangle 25"/>
          <p:cNvSpPr/>
          <p:nvPr/>
        </p:nvSpPr>
        <p:spPr>
          <a:xfrm>
            <a:off x="8221728" y="2239550"/>
            <a:ext cx="2416047" cy="369332"/>
          </a:xfrm>
          <a:prstGeom prst="rect">
            <a:avLst/>
          </a:prstGeom>
        </p:spPr>
        <p:txBody>
          <a:bodyPr wrap="none">
            <a:spAutoFit/>
          </a:bodyPr>
          <a:lstStyle/>
          <a:p>
            <a:r>
              <a:rPr lang="en-US" dirty="0" smtClean="0">
                <a:solidFill>
                  <a:schemeClr val="bg2"/>
                </a:solidFill>
              </a:rPr>
              <a:t>&lt;</a:t>
            </a:r>
            <a:r>
              <a:rPr lang="en-US" dirty="0" err="1" smtClean="0">
                <a:solidFill>
                  <a:schemeClr val="bg2"/>
                </a:solidFill>
              </a:rPr>
              <a:t>ip_name</a:t>
            </a:r>
            <a:r>
              <a:rPr lang="en-US" dirty="0" smtClean="0">
                <a:solidFill>
                  <a:schemeClr val="bg2"/>
                </a:solidFill>
              </a:rPr>
              <a:t>&gt;_v&lt;1_0&gt;.v</a:t>
            </a:r>
            <a:endParaRPr lang="en-US" dirty="0">
              <a:solidFill>
                <a:schemeClr val="bg2"/>
              </a:solidFill>
            </a:endParaRPr>
          </a:p>
        </p:txBody>
      </p:sp>
      <p:sp>
        <p:nvSpPr>
          <p:cNvPr id="27" name="Rectangle 26"/>
          <p:cNvSpPr/>
          <p:nvPr/>
        </p:nvSpPr>
        <p:spPr>
          <a:xfrm>
            <a:off x="10106316" y="5771974"/>
            <a:ext cx="1505540" cy="369332"/>
          </a:xfrm>
          <a:prstGeom prst="rect">
            <a:avLst/>
          </a:prstGeom>
        </p:spPr>
        <p:txBody>
          <a:bodyPr wrap="none">
            <a:spAutoFit/>
          </a:bodyPr>
          <a:lstStyle/>
          <a:p>
            <a:r>
              <a:rPr lang="en-US" dirty="0" smtClean="0">
                <a:solidFill>
                  <a:srgbClr val="00B050"/>
                </a:solidFill>
              </a:rPr>
              <a:t>&lt;filename&gt;.v</a:t>
            </a:r>
            <a:endParaRPr lang="en-US" dirty="0">
              <a:solidFill>
                <a:srgbClr val="00B050"/>
              </a:solidFill>
            </a:endParaRPr>
          </a:p>
        </p:txBody>
      </p:sp>
    </p:spTree>
    <p:extLst>
      <p:ext uri="{BB962C8B-B14F-4D97-AF65-F5344CB8AC3E}">
        <p14:creationId xmlns:p14="http://schemas.microsoft.com/office/powerpoint/2010/main" val="217916136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AXI4-Lite </a:t>
            </a:r>
            <a:r>
              <a:rPr lang="en-US" dirty="0"/>
              <a:t>Master </a:t>
            </a:r>
            <a:r>
              <a:rPr lang="en-US" dirty="0" smtClean="0"/>
              <a:t/>
            </a:r>
            <a:br>
              <a:rPr lang="en-US" dirty="0" smtClean="0"/>
            </a:br>
            <a:r>
              <a:rPr lang="en-US" sz="2000" dirty="0" smtClean="0"/>
              <a:t>Single Data Phase Write </a:t>
            </a:r>
            <a:endParaRPr lang="en-US" sz="1400" dirty="0" smtClean="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
        <p:nvSpPr>
          <p:cNvPr id="2" name="Slide Number Placeholder 1"/>
          <p:cNvSpPr>
            <a:spLocks noGrp="1"/>
          </p:cNvSpPr>
          <p:nvPr>
            <p:ph type="sldNum" sz="quarter" idx="10"/>
          </p:nvPr>
        </p:nvSpPr>
        <p:spPr/>
        <p:txBody>
          <a:bodyPr/>
          <a:lstStyle/>
          <a:p>
            <a:pPr>
              <a:defRPr/>
            </a:pPr>
            <a:r>
              <a:rPr lang="en-US" dirty="0" smtClean="0"/>
              <a:t>Creating Custom IP 14- </a:t>
            </a:r>
            <a:fld id="{060BD193-E118-4B16-863C-C8C12C675E3E}" type="slidenum">
              <a:rPr lang="en-US" smtClean="0"/>
              <a:pPr>
                <a:defRPr/>
              </a:pPr>
              <a:t>16</a:t>
            </a:fld>
            <a:endParaRPr lang="en-US" dirty="0"/>
          </a:p>
        </p:txBody>
      </p:sp>
      <p:cxnSp>
        <p:nvCxnSpPr>
          <p:cNvPr id="21" name="Straight Arrow Connector 20"/>
          <p:cNvCxnSpPr/>
          <p:nvPr/>
        </p:nvCxnSpPr>
        <p:spPr bwMode="auto">
          <a:xfrm>
            <a:off x="190259" y="1906719"/>
            <a:ext cx="401875"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27" name="Straight Arrow Connector 26"/>
          <p:cNvCxnSpPr/>
          <p:nvPr/>
        </p:nvCxnSpPr>
        <p:spPr bwMode="auto">
          <a:xfrm>
            <a:off x="190259" y="2173147"/>
            <a:ext cx="401875"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32" name="Straight Arrow Connector 31"/>
          <p:cNvCxnSpPr/>
          <p:nvPr/>
        </p:nvCxnSpPr>
        <p:spPr bwMode="auto">
          <a:xfrm>
            <a:off x="190259" y="3538243"/>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33" name="Straight Arrow Connector 32"/>
          <p:cNvCxnSpPr/>
          <p:nvPr/>
        </p:nvCxnSpPr>
        <p:spPr bwMode="auto">
          <a:xfrm flipH="1">
            <a:off x="189066" y="2711025"/>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34" name="Straight Arrow Connector 33"/>
          <p:cNvCxnSpPr/>
          <p:nvPr/>
        </p:nvCxnSpPr>
        <p:spPr bwMode="auto">
          <a:xfrm flipH="1">
            <a:off x="189066" y="2995049"/>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35" name="Straight Arrow Connector 34"/>
          <p:cNvCxnSpPr/>
          <p:nvPr/>
        </p:nvCxnSpPr>
        <p:spPr bwMode="auto">
          <a:xfrm flipH="1">
            <a:off x="190259" y="3275222"/>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36" name="Straight Arrow Connector 35"/>
          <p:cNvCxnSpPr/>
          <p:nvPr/>
        </p:nvCxnSpPr>
        <p:spPr bwMode="auto">
          <a:xfrm>
            <a:off x="190259" y="4947943"/>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37" name="Straight Arrow Connector 36"/>
          <p:cNvCxnSpPr/>
          <p:nvPr/>
        </p:nvCxnSpPr>
        <p:spPr bwMode="auto">
          <a:xfrm flipH="1">
            <a:off x="189066" y="4120725"/>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38" name="Straight Arrow Connector 37"/>
          <p:cNvCxnSpPr/>
          <p:nvPr/>
        </p:nvCxnSpPr>
        <p:spPr bwMode="auto">
          <a:xfrm flipH="1">
            <a:off x="189066" y="4404749"/>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39" name="Straight Arrow Connector 38"/>
          <p:cNvCxnSpPr/>
          <p:nvPr/>
        </p:nvCxnSpPr>
        <p:spPr bwMode="auto">
          <a:xfrm flipH="1">
            <a:off x="190259" y="4684922"/>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41" name="Straight Arrow Connector 40"/>
          <p:cNvCxnSpPr/>
          <p:nvPr/>
        </p:nvCxnSpPr>
        <p:spPr bwMode="auto">
          <a:xfrm>
            <a:off x="195415" y="5524862"/>
            <a:ext cx="408946"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42" name="Straight Arrow Connector 41"/>
          <p:cNvCxnSpPr/>
          <p:nvPr/>
        </p:nvCxnSpPr>
        <p:spPr bwMode="auto">
          <a:xfrm flipH="1">
            <a:off x="183188" y="6066068"/>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45" name="Straight Arrow Connector 44"/>
          <p:cNvCxnSpPr/>
          <p:nvPr/>
        </p:nvCxnSpPr>
        <p:spPr bwMode="auto">
          <a:xfrm>
            <a:off x="195415" y="5801087"/>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pic>
        <p:nvPicPr>
          <p:cNvPr id="5122" name="Picture 2" descr="C:\Users\cmccabe\Pictures\embedded_update\axi_lite_master_wr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928" y="1039438"/>
            <a:ext cx="10428004" cy="516616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p:nvPr/>
        </p:nvCxnSpPr>
        <p:spPr bwMode="auto">
          <a:xfrm flipH="1">
            <a:off x="11385224" y="5808038"/>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50" name="Straight Arrow Connector 49"/>
          <p:cNvCxnSpPr/>
          <p:nvPr/>
        </p:nvCxnSpPr>
        <p:spPr bwMode="auto">
          <a:xfrm>
            <a:off x="11401795" y="5159045"/>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sp>
        <p:nvSpPr>
          <p:cNvPr id="51" name="TextBox 50"/>
          <p:cNvSpPr txBox="1"/>
          <p:nvPr/>
        </p:nvSpPr>
        <p:spPr>
          <a:xfrm>
            <a:off x="11268682" y="4616965"/>
            <a:ext cx="684803" cy="369332"/>
          </a:xfrm>
          <a:prstGeom prst="rect">
            <a:avLst/>
          </a:prstGeom>
          <a:noFill/>
        </p:spPr>
        <p:txBody>
          <a:bodyPr wrap="none" rtlCol="0">
            <a:spAutoFit/>
          </a:bodyPr>
          <a:lstStyle/>
          <a:p>
            <a:r>
              <a:rPr lang="en-IE" dirty="0" smtClean="0"/>
              <a:t>input</a:t>
            </a:r>
            <a:endParaRPr lang="en-US" dirty="0"/>
          </a:p>
        </p:txBody>
      </p:sp>
      <p:sp>
        <p:nvSpPr>
          <p:cNvPr id="52" name="TextBox 51"/>
          <p:cNvSpPr txBox="1"/>
          <p:nvPr/>
        </p:nvSpPr>
        <p:spPr>
          <a:xfrm>
            <a:off x="11179591" y="5289635"/>
            <a:ext cx="825867" cy="369332"/>
          </a:xfrm>
          <a:prstGeom prst="rect">
            <a:avLst/>
          </a:prstGeom>
          <a:noFill/>
        </p:spPr>
        <p:txBody>
          <a:bodyPr wrap="none" rtlCol="0">
            <a:spAutoFit/>
          </a:bodyPr>
          <a:lstStyle/>
          <a:p>
            <a:r>
              <a:rPr lang="en-IE" dirty="0" smtClean="0"/>
              <a:t>output</a:t>
            </a:r>
            <a:endParaRPr lang="en-US" dirty="0"/>
          </a:p>
        </p:txBody>
      </p:sp>
      <p:sp>
        <p:nvSpPr>
          <p:cNvPr id="53" name="Rectangle 52"/>
          <p:cNvSpPr/>
          <p:nvPr/>
        </p:nvSpPr>
        <p:spPr bwMode="auto">
          <a:xfrm>
            <a:off x="11179591" y="4570884"/>
            <a:ext cx="825867" cy="1590218"/>
          </a:xfrm>
          <a:prstGeom prst="rect">
            <a:avLst/>
          </a:prstGeom>
          <a:no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30216089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AXI4-Lite </a:t>
            </a:r>
            <a:r>
              <a:rPr lang="en-US" dirty="0"/>
              <a:t>Master </a:t>
            </a:r>
            <a:r>
              <a:rPr lang="en-US" dirty="0" smtClean="0"/>
              <a:t/>
            </a:r>
            <a:br>
              <a:rPr lang="en-US" dirty="0" smtClean="0"/>
            </a:br>
            <a:r>
              <a:rPr lang="en-US" sz="2000" dirty="0" smtClean="0"/>
              <a:t>Single Data Phase Read</a:t>
            </a:r>
            <a:endParaRPr lang="en-US" sz="1400" dirty="0" smtClean="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
        <p:nvSpPr>
          <p:cNvPr id="2" name="Slide Number Placeholder 1"/>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17</a:t>
            </a:fld>
            <a:endParaRPr lang="en-US" dirty="0"/>
          </a:p>
        </p:txBody>
      </p:sp>
      <p:pic>
        <p:nvPicPr>
          <p:cNvPr id="1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3071"/>
          <a:stretch/>
        </p:blipFill>
        <p:spPr bwMode="auto">
          <a:xfrm>
            <a:off x="615956" y="1860903"/>
            <a:ext cx="10431230" cy="4184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16"/>
          <p:cNvCxnSpPr/>
          <p:nvPr/>
        </p:nvCxnSpPr>
        <p:spPr bwMode="auto">
          <a:xfrm>
            <a:off x="177559" y="2721327"/>
            <a:ext cx="401875"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20" name="Straight Arrow Connector 19"/>
          <p:cNvCxnSpPr/>
          <p:nvPr/>
        </p:nvCxnSpPr>
        <p:spPr bwMode="auto">
          <a:xfrm>
            <a:off x="177559" y="2987755"/>
            <a:ext cx="401875"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21" name="Straight Arrow Connector 20"/>
          <p:cNvCxnSpPr/>
          <p:nvPr/>
        </p:nvCxnSpPr>
        <p:spPr bwMode="auto">
          <a:xfrm>
            <a:off x="177559" y="4352851"/>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22" name="Straight Arrow Connector 21"/>
          <p:cNvCxnSpPr/>
          <p:nvPr/>
        </p:nvCxnSpPr>
        <p:spPr bwMode="auto">
          <a:xfrm flipH="1">
            <a:off x="176366" y="3525633"/>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23" name="Straight Arrow Connector 22"/>
          <p:cNvCxnSpPr/>
          <p:nvPr/>
        </p:nvCxnSpPr>
        <p:spPr bwMode="auto">
          <a:xfrm flipH="1">
            <a:off x="176366" y="3809657"/>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24" name="Straight Arrow Connector 23"/>
          <p:cNvCxnSpPr/>
          <p:nvPr/>
        </p:nvCxnSpPr>
        <p:spPr bwMode="auto">
          <a:xfrm flipH="1">
            <a:off x="177559" y="4089830"/>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33" name="Straight Arrow Connector 32"/>
          <p:cNvCxnSpPr/>
          <p:nvPr/>
        </p:nvCxnSpPr>
        <p:spPr bwMode="auto">
          <a:xfrm>
            <a:off x="214303" y="5044070"/>
            <a:ext cx="408946"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34" name="Straight Arrow Connector 33"/>
          <p:cNvCxnSpPr/>
          <p:nvPr/>
        </p:nvCxnSpPr>
        <p:spPr bwMode="auto">
          <a:xfrm flipH="1">
            <a:off x="211366" y="5902776"/>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35" name="Straight Arrow Connector 34"/>
          <p:cNvCxnSpPr/>
          <p:nvPr/>
        </p:nvCxnSpPr>
        <p:spPr bwMode="auto">
          <a:xfrm>
            <a:off x="214303" y="5320295"/>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36" name="Straight Arrow Connector 35"/>
          <p:cNvCxnSpPr/>
          <p:nvPr/>
        </p:nvCxnSpPr>
        <p:spPr bwMode="auto">
          <a:xfrm>
            <a:off x="214303" y="5615570"/>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cxnSp>
        <p:nvCxnSpPr>
          <p:cNvPr id="37" name="Straight Arrow Connector 36"/>
          <p:cNvCxnSpPr/>
          <p:nvPr/>
        </p:nvCxnSpPr>
        <p:spPr bwMode="auto">
          <a:xfrm flipH="1">
            <a:off x="11377678" y="5752136"/>
            <a:ext cx="408946" cy="0"/>
          </a:xfrm>
          <a:prstGeom prst="straightConnector1">
            <a:avLst/>
          </a:prstGeom>
          <a:solidFill>
            <a:schemeClr val="tx2"/>
          </a:solidFill>
          <a:ln w="38100" cap="flat" cmpd="sng" algn="ctr">
            <a:solidFill>
              <a:srgbClr val="FF0000"/>
            </a:solidFill>
            <a:prstDash val="solid"/>
            <a:round/>
            <a:headEnd type="none" w="med" len="med"/>
            <a:tailEnd type="arrow"/>
          </a:ln>
          <a:effectLst/>
        </p:spPr>
      </p:cxnSp>
      <p:cxnSp>
        <p:nvCxnSpPr>
          <p:cNvPr id="38" name="Straight Arrow Connector 37"/>
          <p:cNvCxnSpPr/>
          <p:nvPr/>
        </p:nvCxnSpPr>
        <p:spPr bwMode="auto">
          <a:xfrm>
            <a:off x="11396075" y="5030578"/>
            <a:ext cx="403292" cy="0"/>
          </a:xfrm>
          <a:prstGeom prst="straightConnector1">
            <a:avLst/>
          </a:prstGeom>
          <a:solidFill>
            <a:schemeClr val="tx2"/>
          </a:solidFill>
          <a:ln w="38100" cap="flat" cmpd="sng" algn="ctr">
            <a:solidFill>
              <a:srgbClr val="00B050"/>
            </a:solidFill>
            <a:prstDash val="solid"/>
            <a:round/>
            <a:headEnd type="none" w="med" len="med"/>
            <a:tailEnd type="arrow"/>
          </a:ln>
          <a:effectLst/>
        </p:spPr>
      </p:cxnSp>
      <p:sp>
        <p:nvSpPr>
          <p:cNvPr id="39" name="TextBox 38"/>
          <p:cNvSpPr txBox="1"/>
          <p:nvPr/>
        </p:nvSpPr>
        <p:spPr>
          <a:xfrm>
            <a:off x="11262962" y="4488498"/>
            <a:ext cx="684803" cy="369332"/>
          </a:xfrm>
          <a:prstGeom prst="rect">
            <a:avLst/>
          </a:prstGeom>
          <a:noFill/>
        </p:spPr>
        <p:txBody>
          <a:bodyPr wrap="none" rtlCol="0">
            <a:spAutoFit/>
          </a:bodyPr>
          <a:lstStyle/>
          <a:p>
            <a:r>
              <a:rPr lang="en-IE" dirty="0" smtClean="0"/>
              <a:t>input</a:t>
            </a:r>
            <a:endParaRPr lang="en-US" dirty="0"/>
          </a:p>
        </p:txBody>
      </p:sp>
      <p:sp>
        <p:nvSpPr>
          <p:cNvPr id="40" name="TextBox 39"/>
          <p:cNvSpPr txBox="1"/>
          <p:nvPr/>
        </p:nvSpPr>
        <p:spPr>
          <a:xfrm>
            <a:off x="11173871" y="5161168"/>
            <a:ext cx="825867" cy="369332"/>
          </a:xfrm>
          <a:prstGeom prst="rect">
            <a:avLst/>
          </a:prstGeom>
          <a:noFill/>
        </p:spPr>
        <p:txBody>
          <a:bodyPr wrap="none" rtlCol="0">
            <a:spAutoFit/>
          </a:bodyPr>
          <a:lstStyle/>
          <a:p>
            <a:r>
              <a:rPr lang="en-IE" dirty="0" smtClean="0"/>
              <a:t>output</a:t>
            </a:r>
            <a:endParaRPr lang="en-US" dirty="0"/>
          </a:p>
        </p:txBody>
      </p:sp>
      <p:sp>
        <p:nvSpPr>
          <p:cNvPr id="41" name="Rectangle 40"/>
          <p:cNvSpPr/>
          <p:nvPr/>
        </p:nvSpPr>
        <p:spPr bwMode="auto">
          <a:xfrm>
            <a:off x="11173871" y="4442417"/>
            <a:ext cx="825867" cy="1590218"/>
          </a:xfrm>
          <a:prstGeom prst="rect">
            <a:avLst/>
          </a:prstGeom>
          <a:no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64391401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t>AXI4 Transactions</a:t>
            </a:r>
          </a:p>
          <a:p>
            <a:pPr lvl="1"/>
            <a:r>
              <a:rPr lang="en-US" dirty="0" smtClean="0">
                <a:solidFill>
                  <a:srgbClr val="FF0000"/>
                </a:solidFill>
              </a:rPr>
              <a:t>AXI4-Lite </a:t>
            </a:r>
            <a:r>
              <a:rPr lang="en-US" dirty="0">
                <a:solidFill>
                  <a:srgbClr val="FF0000"/>
                </a:solidFill>
              </a:rPr>
              <a:t>Slave</a:t>
            </a:r>
          </a:p>
          <a:p>
            <a:pPr lvl="1"/>
            <a:r>
              <a:rPr lang="en-US" dirty="0" smtClean="0">
                <a:solidFill>
                  <a:schemeClr val="bg2"/>
                </a:solidFill>
              </a:rPr>
              <a:t>AXI4-Lite </a:t>
            </a:r>
            <a:r>
              <a:rPr lang="en-US" dirty="0">
                <a:solidFill>
                  <a:schemeClr val="bg2"/>
                </a:solidFill>
              </a:rPr>
              <a:t>Master</a:t>
            </a:r>
          </a:p>
          <a:p>
            <a:pPr lvl="1"/>
            <a:r>
              <a:rPr lang="en-US" i="1" dirty="0"/>
              <a:t>AXI4 </a:t>
            </a:r>
            <a:r>
              <a:rPr lang="en-US" i="1" dirty="0" smtClean="0"/>
              <a:t>Slave/Master</a:t>
            </a:r>
            <a:endParaRPr lang="en-US" dirty="0" smtClean="0">
              <a:solidFill>
                <a:srgbClr val="FF0000"/>
              </a:solidFill>
            </a:endParaRPr>
          </a:p>
          <a:p>
            <a:r>
              <a:rPr lang="en-IE" dirty="0" smtClean="0">
                <a:solidFill>
                  <a:schemeClr val="bg2"/>
                </a:solidFill>
              </a:rPr>
              <a:t>Create and Package IP</a:t>
            </a:r>
            <a:endParaRPr lang="en-US" dirty="0" smtClean="0">
              <a:solidFill>
                <a:schemeClr val="bg2"/>
              </a:solidFill>
            </a:endParaRPr>
          </a:p>
          <a:p>
            <a:r>
              <a:rPr lang="en-US" dirty="0" smtClean="0">
                <a:solidFill>
                  <a:schemeClr val="bg2"/>
                </a:solidFill>
              </a:rPr>
              <a:t>Custom </a:t>
            </a:r>
            <a:r>
              <a:rPr lang="en-US" dirty="0">
                <a:solidFill>
                  <a:schemeClr val="bg2"/>
                </a:solidFill>
              </a:rPr>
              <a:t>IP</a:t>
            </a:r>
          </a:p>
          <a:p>
            <a:r>
              <a:rPr lang="en-US" dirty="0" smtClean="0">
                <a:solidFill>
                  <a:schemeClr val="bg2"/>
                </a:solidFill>
              </a:rPr>
              <a:t>Summary</a:t>
            </a:r>
            <a:endParaRPr lang="en-US" dirty="0">
              <a:solidFill>
                <a:schemeClr val="bg2"/>
              </a:solidFill>
            </a:endParaRPr>
          </a:p>
          <a:p>
            <a:pPr>
              <a:buNone/>
            </a:pPr>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190110" cy="4268337"/>
          </a:xfrm>
        </p:spPr>
        <p:txBody>
          <a:bodyPr/>
          <a:lstStyle/>
          <a:p>
            <a:r>
              <a:rPr lang="en-IE" dirty="0" smtClean="0"/>
              <a:t>Superset of AXI4-Lite</a:t>
            </a:r>
          </a:p>
          <a:p>
            <a:r>
              <a:rPr lang="en-IE" dirty="0"/>
              <a:t>Extra signals to support additional features</a:t>
            </a:r>
          </a:p>
          <a:p>
            <a:pPr lvl="1"/>
            <a:r>
              <a:rPr lang="en-IE" dirty="0" smtClean="0"/>
              <a:t>Burst transactions</a:t>
            </a:r>
          </a:p>
          <a:p>
            <a:pPr lvl="1"/>
            <a:r>
              <a:rPr lang="en-IE" dirty="0" smtClean="0"/>
              <a:t>Transaction ordering</a:t>
            </a:r>
          </a:p>
          <a:p>
            <a:r>
              <a:rPr lang="en-IE" dirty="0"/>
              <a:t>Not all AXI4 signals used by Xilinx IP</a:t>
            </a:r>
          </a:p>
          <a:p>
            <a:pPr lvl="1"/>
            <a:r>
              <a:rPr lang="en-IE" dirty="0"/>
              <a:t>Ignored, or Pass through </a:t>
            </a:r>
            <a:endParaRPr lang="en-US" dirty="0"/>
          </a:p>
          <a:p>
            <a:r>
              <a:rPr lang="en-IE" dirty="0" smtClean="0"/>
              <a:t>Single Read/Write transactions similar to AXI </a:t>
            </a:r>
            <a:r>
              <a:rPr lang="en-IE" dirty="0" err="1" smtClean="0"/>
              <a:t>lite</a:t>
            </a:r>
            <a:r>
              <a:rPr lang="en-IE" dirty="0" smtClean="0"/>
              <a:t> </a:t>
            </a:r>
          </a:p>
          <a:p>
            <a:pPr lvl="1"/>
            <a:r>
              <a:rPr lang="en-IE" dirty="0" smtClean="0"/>
              <a:t>Transaction ID</a:t>
            </a:r>
          </a:p>
          <a:p>
            <a:pPr lvl="1"/>
            <a:r>
              <a:rPr lang="en-IE" dirty="0" smtClean="0"/>
              <a:t>LAST signal</a:t>
            </a:r>
          </a:p>
          <a:p>
            <a:r>
              <a:rPr lang="en-IE" dirty="0" smtClean="0"/>
              <a:t>Memory space</a:t>
            </a:r>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19</a:t>
            </a:fld>
            <a:endParaRPr lang="en-US" dirty="0"/>
          </a:p>
        </p:txBody>
      </p:sp>
      <p:sp>
        <p:nvSpPr>
          <p:cNvPr id="4" name="Title 3"/>
          <p:cNvSpPr>
            <a:spLocks noGrp="1"/>
          </p:cNvSpPr>
          <p:nvPr>
            <p:ph type="title"/>
          </p:nvPr>
        </p:nvSpPr>
        <p:spPr/>
        <p:txBody>
          <a:bodyPr/>
          <a:lstStyle/>
          <a:p>
            <a:r>
              <a:rPr lang="en-IE" dirty="0" smtClean="0"/>
              <a:t>AXI4</a:t>
            </a:r>
            <a:endParaRPr lang="en-US" dirty="0"/>
          </a:p>
        </p:txBody>
      </p:sp>
      <p:sp>
        <p:nvSpPr>
          <p:cNvPr id="5" name="Footer Placeholder 4"/>
          <p:cNvSpPr>
            <a:spLocks noGrp="1"/>
          </p:cNvSpPr>
          <p:nvPr>
            <p:ph type="ftr" sz="quarter" idx="3"/>
          </p:nvPr>
        </p:nvSpPr>
        <p:spPr/>
        <p:txBody>
          <a:bodyPr/>
          <a:lstStyle/>
          <a:p>
            <a:r>
              <a:rPr lang="en-US" smtClean="0"/>
              <a:t>© Copyright 2014 Xilinx</a:t>
            </a:r>
            <a:endParaRPr lang="en-US" dirty="0"/>
          </a:p>
        </p:txBody>
      </p:sp>
      <p:sp>
        <p:nvSpPr>
          <p:cNvPr id="8" name="Rectangle 7"/>
          <p:cNvSpPr/>
          <p:nvPr/>
        </p:nvSpPr>
        <p:spPr bwMode="auto">
          <a:xfrm>
            <a:off x="7154438" y="1701800"/>
            <a:ext cx="3619500" cy="4495800"/>
          </a:xfrm>
          <a:prstGeom prst="rect">
            <a:avLst/>
          </a:prstGeom>
          <a:solidFill>
            <a:schemeClr val="bg1"/>
          </a:solidFill>
          <a:ln w="762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IE" sz="1400" dirty="0" smtClean="0">
                <a:solidFill>
                  <a:srgbClr val="000000"/>
                </a:solidFill>
              </a:rPr>
              <a:t>AXI4 IP (Slave)</a:t>
            </a:r>
            <a:endParaRPr lang="en-US" sz="1400" dirty="0" smtClean="0">
              <a:solidFill>
                <a:srgbClr val="000000"/>
              </a:solidFill>
            </a:endParaRPr>
          </a:p>
        </p:txBody>
      </p:sp>
      <p:sp>
        <p:nvSpPr>
          <p:cNvPr id="9" name="Rectangle 8"/>
          <p:cNvSpPr/>
          <p:nvPr/>
        </p:nvSpPr>
        <p:spPr bwMode="auto">
          <a:xfrm>
            <a:off x="9580138" y="2642992"/>
            <a:ext cx="1028700" cy="3068876"/>
          </a:xfrm>
          <a:prstGeom prst="rect">
            <a:avLst/>
          </a:prstGeom>
          <a:solidFill>
            <a:schemeClr val="bg1"/>
          </a:solidFill>
          <a:ln w="76200" cap="flat" cmpd="sng" algn="ctr">
            <a:solidFill>
              <a:srgbClr val="00B050"/>
            </a:solidFill>
            <a:prstDash val="sysDot"/>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400" dirty="0" smtClean="0">
                <a:solidFill>
                  <a:srgbClr val="000000"/>
                </a:solidFill>
              </a:rPr>
              <a:t>User IP</a:t>
            </a:r>
            <a:endParaRPr lang="en-US" sz="1400" dirty="0" smtClean="0">
              <a:solidFill>
                <a:srgbClr val="000000"/>
              </a:solidFill>
            </a:endParaRPr>
          </a:p>
        </p:txBody>
      </p:sp>
      <p:sp>
        <p:nvSpPr>
          <p:cNvPr id="10" name="Rectangle 9"/>
          <p:cNvSpPr/>
          <p:nvPr/>
        </p:nvSpPr>
        <p:spPr bwMode="auto">
          <a:xfrm>
            <a:off x="7332237" y="2630466"/>
            <a:ext cx="2044700" cy="3081402"/>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IE" sz="1400" dirty="0" smtClean="0">
                <a:solidFill>
                  <a:srgbClr val="000000"/>
                </a:solidFill>
              </a:rPr>
              <a:t>AXI Transaction logic</a:t>
            </a:r>
          </a:p>
          <a:p>
            <a:pPr algn="ctr"/>
            <a:r>
              <a:rPr lang="en-IE" sz="1400" dirty="0" smtClean="0">
                <a:solidFill>
                  <a:srgbClr val="000000"/>
                </a:solidFill>
              </a:rPr>
              <a:t>(Ready, Valid, Response)</a:t>
            </a:r>
            <a:endParaRPr lang="en-US" sz="1400" dirty="0" smtClean="0">
              <a:solidFill>
                <a:srgbClr val="000000"/>
              </a:solidFill>
            </a:endParaRPr>
          </a:p>
        </p:txBody>
      </p:sp>
      <p:sp>
        <p:nvSpPr>
          <p:cNvPr id="11" name="Rectangle 10"/>
          <p:cNvSpPr/>
          <p:nvPr/>
        </p:nvSpPr>
        <p:spPr bwMode="auto">
          <a:xfrm>
            <a:off x="7505167" y="4534421"/>
            <a:ext cx="1653487" cy="1025371"/>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IE" sz="1200" dirty="0" smtClean="0">
                <a:solidFill>
                  <a:srgbClr val="000000"/>
                </a:solidFill>
              </a:rPr>
              <a:t>Address space</a:t>
            </a:r>
            <a:endParaRPr lang="en-US" sz="1200" dirty="0" smtClean="0">
              <a:solidFill>
                <a:srgbClr val="000000"/>
              </a:solidFill>
            </a:endParaRPr>
          </a:p>
        </p:txBody>
      </p:sp>
      <p:sp>
        <p:nvSpPr>
          <p:cNvPr id="12" name="Rectangle 11"/>
          <p:cNvSpPr/>
          <p:nvPr/>
        </p:nvSpPr>
        <p:spPr>
          <a:xfrm>
            <a:off x="7416330" y="1332468"/>
            <a:ext cx="3095720" cy="369332"/>
          </a:xfrm>
          <a:prstGeom prst="rect">
            <a:avLst/>
          </a:prstGeom>
        </p:spPr>
        <p:txBody>
          <a:bodyPr wrap="none">
            <a:spAutoFit/>
          </a:bodyPr>
          <a:lstStyle/>
          <a:p>
            <a:r>
              <a:rPr lang="en-US" dirty="0" smtClean="0">
                <a:solidFill>
                  <a:srgbClr val="0070C0"/>
                </a:solidFill>
              </a:rPr>
              <a:t>my_slave_ip_v1_0_M_AXI.v</a:t>
            </a:r>
            <a:endParaRPr lang="en-US" dirty="0">
              <a:solidFill>
                <a:srgbClr val="0070C0"/>
              </a:solidFill>
            </a:endParaRPr>
          </a:p>
        </p:txBody>
      </p:sp>
      <p:sp>
        <p:nvSpPr>
          <p:cNvPr id="13" name="Rectangle 12"/>
          <p:cNvSpPr/>
          <p:nvPr/>
        </p:nvSpPr>
        <p:spPr>
          <a:xfrm>
            <a:off x="7340438" y="2239550"/>
            <a:ext cx="2274983" cy="369332"/>
          </a:xfrm>
          <a:prstGeom prst="rect">
            <a:avLst/>
          </a:prstGeom>
        </p:spPr>
        <p:txBody>
          <a:bodyPr wrap="none">
            <a:spAutoFit/>
          </a:bodyPr>
          <a:lstStyle/>
          <a:p>
            <a:r>
              <a:rPr lang="en-US" dirty="0" smtClean="0">
                <a:solidFill>
                  <a:schemeClr val="bg2"/>
                </a:solidFill>
              </a:rPr>
              <a:t>my_slave_ip_v1_0.v</a:t>
            </a:r>
            <a:endParaRPr lang="en-US" dirty="0">
              <a:solidFill>
                <a:schemeClr val="bg2"/>
              </a:solidFill>
            </a:endParaRPr>
          </a:p>
        </p:txBody>
      </p:sp>
      <p:sp>
        <p:nvSpPr>
          <p:cNvPr id="14" name="Rectangle 13"/>
          <p:cNvSpPr/>
          <p:nvPr/>
        </p:nvSpPr>
        <p:spPr>
          <a:xfrm>
            <a:off x="9268222" y="5771974"/>
            <a:ext cx="1415772" cy="369332"/>
          </a:xfrm>
          <a:prstGeom prst="rect">
            <a:avLst/>
          </a:prstGeom>
        </p:spPr>
        <p:txBody>
          <a:bodyPr wrap="none">
            <a:spAutoFit/>
          </a:bodyPr>
          <a:lstStyle/>
          <a:p>
            <a:r>
              <a:rPr lang="en-US" dirty="0" err="1" smtClean="0">
                <a:solidFill>
                  <a:srgbClr val="00B050"/>
                </a:solidFill>
              </a:rPr>
              <a:t>user_logic.v</a:t>
            </a:r>
            <a:endParaRPr lang="en-US" dirty="0">
              <a:solidFill>
                <a:srgbClr val="00B050"/>
              </a:solidFill>
            </a:endParaRPr>
          </a:p>
        </p:txBody>
      </p:sp>
    </p:spTree>
    <p:extLst>
      <p:ext uri="{BB962C8B-B14F-4D97-AF65-F5344CB8AC3E}">
        <p14:creationId xmlns:p14="http://schemas.microsoft.com/office/powerpoint/2010/main" val="182533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chemeClr val="tx1"/>
                </a:solidFill>
                <a:latin typeface="Arial" pitchFamily="34" charset="0"/>
                <a:cs typeface="Arial" pitchFamily="34" charset="0"/>
              </a:rPr>
              <a:t>After completing this module, you will be able to:</a:t>
            </a:r>
          </a:p>
          <a:p>
            <a:pPr>
              <a:lnSpc>
                <a:spcPts val="1000"/>
              </a:lnSpc>
              <a:buNone/>
            </a:pPr>
            <a:endParaRPr lang="en-US" altLang="zh-CN" dirty="0">
              <a:solidFill>
                <a:schemeClr val="tx1"/>
              </a:solidFill>
            </a:endParaRPr>
          </a:p>
          <a:p>
            <a:pPr lvl="1">
              <a:lnSpc>
                <a:spcPts val="1800"/>
              </a:lnSpc>
              <a:tabLst>
                <a:tab pos="228600" algn="l"/>
              </a:tabLst>
            </a:pPr>
            <a:r>
              <a:rPr lang="en-US" altLang="zh-CN" dirty="0" smtClean="0">
                <a:cs typeface="Arial" pitchFamily="34" charset="0"/>
              </a:rPr>
              <a:t>Describe the AXI4 transactions</a:t>
            </a:r>
            <a:endParaRPr lang="en-US" altLang="zh-CN" dirty="0">
              <a:cs typeface="Arial" pitchFamily="34" charset="0"/>
            </a:endParaRPr>
          </a:p>
          <a:p>
            <a:pPr lvl="1"/>
            <a:r>
              <a:rPr lang="en-US" dirty="0"/>
              <a:t>Summarize the </a:t>
            </a:r>
            <a:r>
              <a:rPr lang="en-US" dirty="0" smtClean="0"/>
              <a:t>AXI4 </a:t>
            </a:r>
            <a:r>
              <a:rPr lang="en-US" dirty="0"/>
              <a:t>valid/ready acknowledgment </a:t>
            </a:r>
            <a:r>
              <a:rPr lang="en-US" dirty="0" smtClean="0"/>
              <a:t>model</a:t>
            </a:r>
          </a:p>
          <a:p>
            <a:pPr lvl="1"/>
            <a:r>
              <a:rPr lang="en-US" dirty="0"/>
              <a:t>Discuss the </a:t>
            </a:r>
            <a:r>
              <a:rPr lang="en-US" dirty="0" smtClean="0"/>
              <a:t>AXI4 </a:t>
            </a:r>
            <a:r>
              <a:rPr lang="en-US" dirty="0"/>
              <a:t>transactional modes of overlap and simultaneous </a:t>
            </a:r>
            <a:r>
              <a:rPr lang="en-US" dirty="0" smtClean="0"/>
              <a:t>operations</a:t>
            </a:r>
          </a:p>
          <a:p>
            <a:pPr lvl="1"/>
            <a:r>
              <a:rPr lang="en-US" dirty="0"/>
              <a:t>Describe the operation of the </a:t>
            </a:r>
            <a:r>
              <a:rPr lang="en-US" dirty="0" smtClean="0"/>
              <a:t>AXI4 </a:t>
            </a:r>
            <a:r>
              <a:rPr lang="en-US" dirty="0"/>
              <a:t>streaming </a:t>
            </a:r>
            <a:r>
              <a:rPr lang="en-US" dirty="0" smtClean="0"/>
              <a:t>protocol</a:t>
            </a:r>
          </a:p>
          <a:p>
            <a:pPr lvl="1"/>
            <a:r>
              <a:rPr lang="en-US" dirty="0" smtClean="0">
                <a:cs typeface="Arial" pitchFamily="34" charset="0"/>
              </a:rPr>
              <a:t>List </a:t>
            </a:r>
            <a:r>
              <a:rPr lang="en-US" dirty="0">
                <a:cs typeface="Arial" pitchFamily="34" charset="0"/>
              </a:rPr>
              <a:t>the </a:t>
            </a:r>
            <a:r>
              <a:rPr lang="en-US" dirty="0" smtClean="0">
                <a:cs typeface="Arial" pitchFamily="34" charset="0"/>
              </a:rPr>
              <a:t>steps </a:t>
            </a:r>
            <a:r>
              <a:rPr lang="en-US" dirty="0">
                <a:cs typeface="Arial" pitchFamily="34" charset="0"/>
              </a:rPr>
              <a:t>involved in creating </a:t>
            </a:r>
            <a:r>
              <a:rPr lang="en-US" dirty="0" smtClean="0">
                <a:cs typeface="Arial" pitchFamily="34" charset="0"/>
              </a:rPr>
              <a:t>and packaging IP</a:t>
            </a:r>
          </a:p>
          <a:p>
            <a:pPr lvl="1"/>
            <a:endParaRPr lang="en-US" dirty="0">
              <a:cs typeface="Arial" pitchFamily="34" charset="0"/>
            </a:endParaRPr>
          </a:p>
        </p:txBody>
      </p:sp>
      <p:sp>
        <p:nvSpPr>
          <p:cNvPr id="4" name="Title 3"/>
          <p:cNvSpPr>
            <a:spLocks noGrp="1"/>
          </p:cNvSpPr>
          <p:nvPr>
            <p:ph type="title"/>
          </p:nvPr>
        </p:nvSpPr>
        <p:spPr/>
        <p:txBody>
          <a:bodyPr/>
          <a:lstStyle/>
          <a:p>
            <a:r>
              <a:rPr lang="en-US" dirty="0" smtClean="0"/>
              <a:t>Objectives</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dirty="0" smtClean="0"/>
              <a:t>Creating Custom IP 14- </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4720967" y="1086929"/>
            <a:ext cx="7467858" cy="4780317"/>
          </a:xfrm>
          <a:prstGeom prst="rect">
            <a:avLst/>
          </a:prstGeom>
          <a:noFill/>
          <a:ln w="9525">
            <a:noFill/>
            <a:miter lim="800000"/>
            <a:headEnd/>
            <a:tailEnd/>
          </a:ln>
        </p:spPr>
      </p:pic>
      <p:sp>
        <p:nvSpPr>
          <p:cNvPr id="2" name="Content Placeholder 1"/>
          <p:cNvSpPr>
            <a:spLocks noGrp="1"/>
          </p:cNvSpPr>
          <p:nvPr>
            <p:ph idx="1"/>
          </p:nvPr>
        </p:nvSpPr>
        <p:spPr>
          <a:xfrm>
            <a:off x="609441" y="1600200"/>
            <a:ext cx="4204099" cy="4268337"/>
          </a:xfrm>
        </p:spPr>
        <p:txBody>
          <a:bodyPr/>
          <a:lstStyle/>
          <a:p>
            <a:r>
              <a:rPr lang="en-IE" dirty="0" smtClean="0"/>
              <a:t>Superset of AXI4-Lite</a:t>
            </a:r>
          </a:p>
          <a:p>
            <a:r>
              <a:rPr lang="en-IE" dirty="0"/>
              <a:t>Extra signals to support additional features</a:t>
            </a:r>
          </a:p>
          <a:p>
            <a:pPr lvl="1"/>
            <a:r>
              <a:rPr lang="en-IE" dirty="0" smtClean="0"/>
              <a:t>Burst transactions</a:t>
            </a:r>
          </a:p>
          <a:p>
            <a:pPr lvl="1"/>
            <a:r>
              <a:rPr lang="en-IE" dirty="0" smtClean="0"/>
              <a:t>Transaction ordering</a:t>
            </a:r>
          </a:p>
          <a:p>
            <a:r>
              <a:rPr lang="en-IE" dirty="0"/>
              <a:t>Not all AXI4 signals used by Xilinx IP</a:t>
            </a:r>
          </a:p>
          <a:p>
            <a:pPr lvl="1"/>
            <a:r>
              <a:rPr lang="en-IE" dirty="0"/>
              <a:t>Ignored, or Pass through </a:t>
            </a:r>
            <a:endParaRPr lang="en-US" dirty="0"/>
          </a:p>
          <a:p>
            <a:r>
              <a:rPr lang="en-IE" dirty="0" smtClean="0"/>
              <a:t>Single Read/Write transactions similar to AXI </a:t>
            </a:r>
            <a:r>
              <a:rPr lang="en-IE" dirty="0" err="1" smtClean="0"/>
              <a:t>lite</a:t>
            </a:r>
            <a:r>
              <a:rPr lang="en-IE" dirty="0" smtClean="0"/>
              <a:t> </a:t>
            </a:r>
          </a:p>
          <a:p>
            <a:pPr lvl="1"/>
            <a:r>
              <a:rPr lang="en-IE" dirty="0" smtClean="0"/>
              <a:t>Transaction ID</a:t>
            </a:r>
          </a:p>
          <a:p>
            <a:pPr lvl="1"/>
            <a:r>
              <a:rPr lang="en-IE" dirty="0" smtClean="0"/>
              <a:t>LAST signal</a:t>
            </a:r>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20</a:t>
            </a:fld>
            <a:endParaRPr lang="en-US" dirty="0"/>
          </a:p>
        </p:txBody>
      </p:sp>
      <p:sp>
        <p:nvSpPr>
          <p:cNvPr id="4" name="Title 3"/>
          <p:cNvSpPr>
            <a:spLocks noGrp="1"/>
          </p:cNvSpPr>
          <p:nvPr>
            <p:ph type="title"/>
          </p:nvPr>
        </p:nvSpPr>
        <p:spPr/>
        <p:txBody>
          <a:bodyPr/>
          <a:lstStyle/>
          <a:p>
            <a:r>
              <a:rPr lang="en-IE" dirty="0" smtClean="0"/>
              <a:t>AXI4</a:t>
            </a:r>
            <a:endParaRPr lang="en-US" dirty="0"/>
          </a:p>
        </p:txBody>
      </p:sp>
      <p:sp>
        <p:nvSpPr>
          <p:cNvPr id="5" name="Footer Placeholder 4"/>
          <p:cNvSpPr>
            <a:spLocks noGrp="1"/>
          </p:cNvSpPr>
          <p:nvPr>
            <p:ph type="ftr" sz="quarter" idx="3"/>
          </p:nvPr>
        </p:nvSpPr>
        <p:spPr/>
        <p:txBody>
          <a:bodyPr/>
          <a:lstStyle/>
          <a:p>
            <a:r>
              <a:rPr lang="en-US" smtClean="0"/>
              <a:t>© Copyright 2014 Xilinx</a:t>
            </a:r>
            <a:endParaRPr lang="en-US" dirty="0"/>
          </a:p>
        </p:txBody>
      </p:sp>
      <p:sp>
        <p:nvSpPr>
          <p:cNvPr id="7" name="TextBox 6"/>
          <p:cNvSpPr txBox="1"/>
          <p:nvPr/>
        </p:nvSpPr>
        <p:spPr>
          <a:xfrm>
            <a:off x="7212604" y="5905583"/>
            <a:ext cx="3736985" cy="369332"/>
          </a:xfrm>
          <a:prstGeom prst="rect">
            <a:avLst/>
          </a:prstGeom>
          <a:noFill/>
        </p:spPr>
        <p:txBody>
          <a:bodyPr wrap="none" rtlCol="0">
            <a:spAutoFit/>
          </a:bodyPr>
          <a:lstStyle/>
          <a:p>
            <a:r>
              <a:rPr lang="en-IE" dirty="0" smtClean="0"/>
              <a:t>Example of read from AXI4 BRAM </a:t>
            </a:r>
            <a:endParaRPr lang="en-US" dirty="0"/>
          </a:p>
        </p:txBody>
      </p:sp>
    </p:spTree>
    <p:extLst>
      <p:ext uri="{BB962C8B-B14F-4D97-AF65-F5344CB8AC3E}">
        <p14:creationId xmlns:p14="http://schemas.microsoft.com/office/powerpoint/2010/main" val="261855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413489" y="1308754"/>
            <a:ext cx="7238083" cy="4925019"/>
          </a:xfrm>
          <a:prstGeom prst="rect">
            <a:avLst/>
          </a:prstGeom>
          <a:noFill/>
          <a:ln w="9525">
            <a:noFill/>
            <a:miter lim="800000"/>
            <a:headEnd/>
            <a:tailEnd/>
          </a:ln>
        </p:spPr>
      </p:pic>
      <p:sp>
        <p:nvSpPr>
          <p:cNvPr id="7" name="Content Placeholder 6"/>
          <p:cNvSpPr>
            <a:spLocks noGrp="1"/>
          </p:cNvSpPr>
          <p:nvPr>
            <p:ph idx="1"/>
          </p:nvPr>
        </p:nvSpPr>
        <p:spPr>
          <a:xfrm>
            <a:off x="609441" y="1600200"/>
            <a:ext cx="4584859" cy="4268337"/>
          </a:xfrm>
        </p:spPr>
        <p:txBody>
          <a:bodyPr/>
          <a:lstStyle/>
          <a:p>
            <a:r>
              <a:rPr lang="en-US" dirty="0"/>
              <a:t>Multiple </a:t>
            </a:r>
            <a:r>
              <a:rPr lang="en-US" dirty="0" smtClean="0"/>
              <a:t>read transactions </a:t>
            </a:r>
            <a:r>
              <a:rPr lang="en-US" dirty="0"/>
              <a:t>are </a:t>
            </a:r>
            <a:r>
              <a:rPr lang="en-US" dirty="0" smtClean="0"/>
              <a:t/>
            </a:r>
            <a:br>
              <a:rPr lang="en-US" dirty="0" smtClean="0"/>
            </a:br>
            <a:r>
              <a:rPr lang="en-US" dirty="0" smtClean="0"/>
              <a:t>identified </a:t>
            </a:r>
            <a:r>
              <a:rPr lang="en-US" dirty="0"/>
              <a:t>by </a:t>
            </a:r>
            <a:r>
              <a:rPr lang="en-US" dirty="0" smtClean="0"/>
              <a:t>different read IDs</a:t>
            </a:r>
          </a:p>
          <a:p>
            <a:pPr lvl="1"/>
            <a:r>
              <a:rPr lang="en-US" dirty="0" smtClean="0"/>
              <a:t>For a burst transaction only one</a:t>
            </a:r>
            <a:br>
              <a:rPr lang="en-US" dirty="0" smtClean="0"/>
            </a:br>
            <a:r>
              <a:rPr lang="en-US" dirty="0" smtClean="0"/>
              <a:t>read ID would have been used</a:t>
            </a:r>
            <a:endParaRPr lang="en-US" dirty="0"/>
          </a:p>
          <a:p>
            <a:r>
              <a:rPr lang="en-US" dirty="0"/>
              <a:t>Separate </a:t>
            </a:r>
            <a:r>
              <a:rPr lang="en-US" dirty="0" smtClean="0"/>
              <a:t>RLAST </a:t>
            </a:r>
            <a:r>
              <a:rPr lang="en-US" dirty="0"/>
              <a:t>for corresponding </a:t>
            </a:r>
            <a:br>
              <a:rPr lang="en-US" dirty="0"/>
            </a:br>
            <a:r>
              <a:rPr lang="en-US" dirty="0" smtClean="0"/>
              <a:t>read transactions</a:t>
            </a:r>
            <a:endParaRPr lang="en-US" dirty="0"/>
          </a:p>
          <a:p>
            <a:r>
              <a:rPr lang="en-US" dirty="0" smtClean="0"/>
              <a:t>ARSIZE=2 indicates 4 bytes are </a:t>
            </a:r>
            <a:br>
              <a:rPr lang="en-US" dirty="0" smtClean="0"/>
            </a:br>
            <a:r>
              <a:rPr lang="en-US" dirty="0" smtClean="0"/>
              <a:t>being read</a:t>
            </a:r>
          </a:p>
          <a:p>
            <a:pPr lvl="1"/>
            <a:r>
              <a:rPr lang="en-IE" dirty="0" smtClean="0"/>
              <a:t>0 : 1 byte</a:t>
            </a:r>
          </a:p>
          <a:p>
            <a:pPr lvl="1"/>
            <a:r>
              <a:rPr lang="en-IE" dirty="0" smtClean="0"/>
              <a:t>1 : 2 bytes</a:t>
            </a:r>
          </a:p>
          <a:p>
            <a:pPr lvl="1"/>
            <a:r>
              <a:rPr lang="en-IE" dirty="0" smtClean="0"/>
              <a:t>2 : 4 bytes</a:t>
            </a:r>
          </a:p>
          <a:p>
            <a:pPr lvl="1"/>
            <a:endParaRPr lang="en-US" dirty="0"/>
          </a:p>
          <a:p>
            <a:endParaRPr lang="en-US" dirty="0"/>
          </a:p>
        </p:txBody>
      </p:sp>
      <p:sp>
        <p:nvSpPr>
          <p:cNvPr id="6" name="Title 5"/>
          <p:cNvSpPr>
            <a:spLocks noGrp="1"/>
          </p:cNvSpPr>
          <p:nvPr>
            <p:ph type="title"/>
          </p:nvPr>
        </p:nvSpPr>
        <p:spPr/>
        <p:txBody>
          <a:bodyPr/>
          <a:lstStyle/>
          <a:p>
            <a:r>
              <a:rPr lang="en-US" dirty="0" smtClean="0"/>
              <a:t>AXI4 Read Transaction</a:t>
            </a:r>
            <a:br>
              <a:rPr lang="en-US" dirty="0" smtClean="0"/>
            </a:br>
            <a:r>
              <a:rPr lang="en-US" dirty="0" smtClean="0"/>
              <a:t>Multiple reads, not burst transaction</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2" name="Slide Number Placeholder 1"/>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21</a:t>
            </a:fld>
            <a:endParaRPr lang="en-US" dirty="0"/>
          </a:p>
        </p:txBody>
      </p:sp>
      <p:sp>
        <p:nvSpPr>
          <p:cNvPr id="8" name="TextBox 7"/>
          <p:cNvSpPr txBox="1"/>
          <p:nvPr/>
        </p:nvSpPr>
        <p:spPr>
          <a:xfrm>
            <a:off x="6344292" y="6231713"/>
            <a:ext cx="4711611" cy="369332"/>
          </a:xfrm>
          <a:prstGeom prst="rect">
            <a:avLst/>
          </a:prstGeom>
          <a:noFill/>
        </p:spPr>
        <p:txBody>
          <a:bodyPr wrap="none" rtlCol="0">
            <a:spAutoFit/>
          </a:bodyPr>
          <a:lstStyle/>
          <a:p>
            <a:r>
              <a:rPr lang="en-IE" dirty="0" smtClean="0"/>
              <a:t>Example of multiple reads from AXI4 BRAM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AXI4 Write Transaction</a:t>
            </a:r>
            <a:endParaRPr lang="en-US" dirty="0"/>
          </a:p>
        </p:txBody>
      </p:sp>
      <p:pic>
        <p:nvPicPr>
          <p:cNvPr id="32770" name="Picture 2"/>
          <p:cNvPicPr>
            <a:picLocks noChangeAspect="1" noChangeArrowheads="1"/>
          </p:cNvPicPr>
          <p:nvPr/>
        </p:nvPicPr>
        <p:blipFill>
          <a:blip r:embed="rId3" cstate="print"/>
          <a:srcRect/>
          <a:stretch>
            <a:fillRect/>
          </a:stretch>
        </p:blipFill>
        <p:spPr bwMode="auto">
          <a:xfrm>
            <a:off x="2655881" y="1240329"/>
            <a:ext cx="6826010" cy="5067126"/>
          </a:xfrm>
          <a:prstGeom prst="rect">
            <a:avLst/>
          </a:prstGeom>
          <a:noFill/>
          <a:ln w="9525">
            <a:noFill/>
            <a:miter lim="800000"/>
            <a:headEnd/>
            <a:tailEnd/>
          </a:ln>
        </p:spPr>
      </p:pic>
      <p:sp>
        <p:nvSpPr>
          <p:cNvPr id="7" name="Footer Placeholder 6"/>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22</a:t>
            </a:fld>
            <a:endParaRPr lang="en-US" dirty="0"/>
          </a:p>
        </p:txBody>
      </p:sp>
      <p:sp>
        <p:nvSpPr>
          <p:cNvPr id="6" name="TextBox 5"/>
          <p:cNvSpPr txBox="1"/>
          <p:nvPr/>
        </p:nvSpPr>
        <p:spPr>
          <a:xfrm>
            <a:off x="4735265" y="6234076"/>
            <a:ext cx="3681521" cy="369332"/>
          </a:xfrm>
          <a:prstGeom prst="rect">
            <a:avLst/>
          </a:prstGeom>
          <a:noFill/>
        </p:spPr>
        <p:txBody>
          <a:bodyPr wrap="none" rtlCol="0">
            <a:spAutoFit/>
          </a:bodyPr>
          <a:lstStyle/>
          <a:p>
            <a:r>
              <a:rPr lang="en-IE" dirty="0" smtClean="0"/>
              <a:t>Example of AXI4 write transaction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41" y="1600200"/>
            <a:ext cx="5653202" cy="4268337"/>
          </a:xfrm>
        </p:spPr>
        <p:txBody>
          <a:bodyPr/>
          <a:lstStyle/>
          <a:p>
            <a:r>
              <a:rPr lang="en-US" dirty="0" smtClean="0"/>
              <a:t>Multiple write transactions are identified by </a:t>
            </a:r>
            <a:br>
              <a:rPr lang="en-US" dirty="0" smtClean="0"/>
            </a:br>
            <a:r>
              <a:rPr lang="en-US" dirty="0" smtClean="0"/>
              <a:t>different write IDs (AWID)</a:t>
            </a:r>
          </a:p>
          <a:p>
            <a:pPr lvl="1"/>
            <a:r>
              <a:rPr lang="en-US" dirty="0"/>
              <a:t>For a burst transaction only one</a:t>
            </a:r>
            <a:br>
              <a:rPr lang="en-US" dirty="0"/>
            </a:br>
            <a:r>
              <a:rPr lang="en-US" dirty="0" smtClean="0"/>
              <a:t>write ID </a:t>
            </a:r>
            <a:r>
              <a:rPr lang="en-US" dirty="0"/>
              <a:t>would have been </a:t>
            </a:r>
            <a:r>
              <a:rPr lang="en-US" dirty="0" smtClean="0"/>
              <a:t>used</a:t>
            </a:r>
          </a:p>
          <a:p>
            <a:r>
              <a:rPr lang="en-US" dirty="0" smtClean="0"/>
              <a:t>Separate OKAY status for corresponding </a:t>
            </a:r>
            <a:br>
              <a:rPr lang="en-US" dirty="0" smtClean="0"/>
            </a:br>
            <a:r>
              <a:rPr lang="en-US" dirty="0" smtClean="0"/>
              <a:t>write transactions</a:t>
            </a:r>
          </a:p>
          <a:p>
            <a:r>
              <a:rPr lang="en-US" dirty="0" smtClean="0"/>
              <a:t>WSTRB=0xF indicates entire word is being</a:t>
            </a:r>
            <a:br>
              <a:rPr lang="en-US" dirty="0" smtClean="0"/>
            </a:br>
            <a:r>
              <a:rPr lang="en-US" dirty="0" smtClean="0"/>
              <a:t>written</a:t>
            </a:r>
          </a:p>
          <a:p>
            <a:endParaRPr lang="en-US" dirty="0"/>
          </a:p>
        </p:txBody>
      </p:sp>
      <p:sp>
        <p:nvSpPr>
          <p:cNvPr id="2" name="Title 1"/>
          <p:cNvSpPr>
            <a:spLocks noGrp="1"/>
          </p:cNvSpPr>
          <p:nvPr>
            <p:ph type="title"/>
          </p:nvPr>
        </p:nvSpPr>
        <p:spPr/>
        <p:txBody>
          <a:bodyPr/>
          <a:lstStyle/>
          <a:p>
            <a:r>
              <a:rPr lang="en-US" dirty="0" smtClean="0"/>
              <a:t>AXI4 Write Transaction</a:t>
            </a:r>
            <a:br>
              <a:rPr lang="en-US" dirty="0" smtClean="0"/>
            </a:br>
            <a:r>
              <a:rPr lang="en-US" dirty="0" smtClean="0"/>
              <a:t>Multiple write, not burst</a:t>
            </a:r>
            <a:endParaRPr lang="en-US" dirty="0"/>
          </a:p>
        </p:txBody>
      </p:sp>
      <p:pic>
        <p:nvPicPr>
          <p:cNvPr id="2050" name="Picture 2"/>
          <p:cNvPicPr>
            <a:picLocks noChangeAspect="1" noChangeArrowheads="1"/>
          </p:cNvPicPr>
          <p:nvPr/>
        </p:nvPicPr>
        <p:blipFill>
          <a:blip r:embed="rId3"/>
          <a:srcRect/>
          <a:stretch>
            <a:fillRect/>
          </a:stretch>
        </p:blipFill>
        <p:spPr bwMode="auto">
          <a:xfrm>
            <a:off x="6262643" y="1204839"/>
            <a:ext cx="5167312" cy="5053013"/>
          </a:xfrm>
          <a:prstGeom prst="rect">
            <a:avLst/>
          </a:prstGeom>
          <a:noFill/>
          <a:ln w="9525">
            <a:noFill/>
            <a:miter lim="800000"/>
            <a:headEnd/>
            <a:tailEnd/>
          </a:ln>
        </p:spPr>
      </p:pic>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23</a:t>
            </a:fld>
            <a:endParaRPr lang="en-US" dirty="0"/>
          </a:p>
        </p:txBody>
      </p:sp>
      <p:sp>
        <p:nvSpPr>
          <p:cNvPr id="7" name="TextBox 6"/>
          <p:cNvSpPr txBox="1"/>
          <p:nvPr/>
        </p:nvSpPr>
        <p:spPr>
          <a:xfrm>
            <a:off x="6722711" y="6257852"/>
            <a:ext cx="4609019" cy="369332"/>
          </a:xfrm>
          <a:prstGeom prst="rect">
            <a:avLst/>
          </a:prstGeom>
          <a:noFill/>
        </p:spPr>
        <p:txBody>
          <a:bodyPr wrap="none" rtlCol="0">
            <a:spAutoFit/>
          </a:bodyPr>
          <a:lstStyle/>
          <a:p>
            <a:r>
              <a:rPr lang="en-IE" dirty="0" smtClean="0"/>
              <a:t>Example of AXI4 multiple write transactions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AXI4 Write Burst </a:t>
            </a:r>
            <a:r>
              <a:rPr lang="en-US" dirty="0" smtClean="0"/>
              <a:t/>
            </a:r>
            <a:br>
              <a:rPr lang="en-US" dirty="0" smtClean="0"/>
            </a:br>
            <a:r>
              <a:rPr lang="en-US" sz="2000" dirty="0" smtClean="0"/>
              <a:t>Burst Data Phase 4 Writes</a:t>
            </a:r>
            <a:endParaRPr lang="en-US" sz="1400" dirty="0" smtClean="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
        <p:nvSpPr>
          <p:cNvPr id="2" name="Slide Number Placeholder 1"/>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24</a:t>
            </a:fld>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796" y="275773"/>
            <a:ext cx="5815918" cy="6190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5"/>
          <p:cNvSpPr txBox="1">
            <a:spLocks/>
          </p:cNvSpPr>
          <p:nvPr/>
        </p:nvSpPr>
        <p:spPr>
          <a:xfrm>
            <a:off x="609441" y="1600200"/>
            <a:ext cx="5602673" cy="426833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IE" kern="0" dirty="0" smtClean="0"/>
              <a:t>Single Burst transaction</a:t>
            </a:r>
          </a:p>
          <a:p>
            <a:pPr lvl="1"/>
            <a:r>
              <a:rPr lang="en-IE" kern="0" dirty="0" smtClean="0"/>
              <a:t>AWLEN = 3 (Burst Size) </a:t>
            </a:r>
          </a:p>
          <a:p>
            <a:pPr lvl="1"/>
            <a:r>
              <a:rPr lang="en-IE" kern="0" dirty="0" smtClean="0"/>
              <a:t>Length = AWLEN+1 (4 transactions)</a:t>
            </a:r>
          </a:p>
          <a:p>
            <a:r>
              <a:rPr lang="en-IE" kern="0" dirty="0" smtClean="0"/>
              <a:t>INCR from Base AWADDR</a:t>
            </a:r>
          </a:p>
          <a:p>
            <a:endParaRPr lang="en-IE" kern="0" dirty="0" smtClean="0"/>
          </a:p>
          <a:p>
            <a:r>
              <a:rPr lang="en-IE" kern="0" dirty="0" smtClean="0"/>
              <a:t>WSTRB=0xF indicates entire word is being</a:t>
            </a:r>
            <a:br>
              <a:rPr lang="en-IE" kern="0" dirty="0" smtClean="0"/>
            </a:br>
            <a:r>
              <a:rPr lang="en-IE" kern="0" dirty="0" smtClean="0"/>
              <a:t>written</a:t>
            </a:r>
          </a:p>
          <a:p>
            <a:r>
              <a:rPr lang="en-IE" kern="0" dirty="0" smtClean="0"/>
              <a:t>LAST indicates end of burst </a:t>
            </a:r>
          </a:p>
          <a:p>
            <a:pPr lvl="1"/>
            <a:r>
              <a:rPr lang="en-IE" kern="0" dirty="0" smtClean="0"/>
              <a:t>AWLEN also indicates the size of the burst</a:t>
            </a:r>
          </a:p>
          <a:p>
            <a:endParaRPr lang="en-IE" kern="0" dirty="0"/>
          </a:p>
          <a:p>
            <a:r>
              <a:rPr lang="en-IE" kern="0" dirty="0" smtClean="0"/>
              <a:t>A burst must not cross a 4KB Boundary</a:t>
            </a:r>
          </a:p>
          <a:p>
            <a:endParaRPr lang="en-IE" kern="0" dirty="0"/>
          </a:p>
        </p:txBody>
      </p:sp>
      <p:sp>
        <p:nvSpPr>
          <p:cNvPr id="9" name="TextBox 8"/>
          <p:cNvSpPr txBox="1"/>
          <p:nvPr/>
        </p:nvSpPr>
        <p:spPr>
          <a:xfrm>
            <a:off x="7915471" y="6310310"/>
            <a:ext cx="3359959" cy="307777"/>
          </a:xfrm>
          <a:prstGeom prst="rect">
            <a:avLst/>
          </a:prstGeom>
          <a:noFill/>
        </p:spPr>
        <p:txBody>
          <a:bodyPr wrap="none" rtlCol="0">
            <a:spAutoFit/>
          </a:bodyPr>
          <a:lstStyle/>
          <a:p>
            <a:r>
              <a:rPr lang="en-IE" sz="1400" dirty="0" smtClean="0"/>
              <a:t>Example of AXI4 write burst  transaction</a:t>
            </a:r>
            <a:endParaRPr lang="en-US" sz="14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Documentation</a:t>
            </a:r>
          </a:p>
        </p:txBody>
      </p:sp>
      <p:sp>
        <p:nvSpPr>
          <p:cNvPr id="17411" name="Content Placeholder 2"/>
          <p:cNvSpPr>
            <a:spLocks noGrp="1"/>
          </p:cNvSpPr>
          <p:nvPr>
            <p:ph idx="1"/>
          </p:nvPr>
        </p:nvSpPr>
        <p:spPr/>
        <p:txBody>
          <a:bodyPr/>
          <a:lstStyle/>
          <a:p>
            <a:r>
              <a:rPr lang="en-US" u="sng" smtClean="0"/>
              <a:t>Xilinx AXI Reference Guide</a:t>
            </a:r>
            <a:r>
              <a:rPr lang="en-US" smtClean="0"/>
              <a:t>, UG761</a:t>
            </a:r>
            <a:endParaRPr lang="en-US" u="sng" smtClean="0"/>
          </a:p>
          <a:p>
            <a:pPr lvl="1"/>
            <a:r>
              <a:rPr lang="en-US" smtClean="0"/>
              <a:t>AXI Usage in Xilinx FPGAs</a:t>
            </a:r>
          </a:p>
          <a:p>
            <a:pPr lvl="2"/>
            <a:r>
              <a:rPr lang="en-US" smtClean="0"/>
              <a:t>Introduce key concepts of the AXI protocol</a:t>
            </a:r>
          </a:p>
          <a:p>
            <a:pPr lvl="2"/>
            <a:r>
              <a:rPr lang="en-US" smtClean="0"/>
              <a:t>Explains what features of AXI Xilinx has adopted</a:t>
            </a:r>
          </a:p>
          <a:p>
            <a:r>
              <a:rPr lang="en-US" u="sng" smtClean="0"/>
              <a:t>ARM specifications</a:t>
            </a:r>
          </a:p>
          <a:p>
            <a:pPr lvl="1"/>
            <a:r>
              <a:rPr lang="en-US" smtClean="0"/>
              <a:t>AMBA AXI Protocol Version 2.0</a:t>
            </a:r>
          </a:p>
          <a:p>
            <a:pPr lvl="1"/>
            <a:r>
              <a:rPr lang="en-US" smtClean="0"/>
              <a:t>AMBA 4 AXI4-Stream Protocol Version 1.0</a:t>
            </a:r>
          </a:p>
          <a:p>
            <a:pPr lvl="1"/>
            <a:r>
              <a:rPr lang="en-US" smtClean="0"/>
              <a:t>http://infocenter.arm.com/help/topic/com.arm.doc.set.amba</a:t>
            </a:r>
          </a:p>
          <a:p>
            <a:pPr lvl="1">
              <a:buFontTx/>
              <a:buNone/>
            </a:pPr>
            <a:endParaRPr lang="en-US" smtClean="0"/>
          </a:p>
          <a:p>
            <a:pPr lvl="1"/>
            <a:endParaRPr lang="en-US" smtClean="0"/>
          </a:p>
        </p:txBody>
      </p:sp>
    </p:spTree>
    <p:custDataLst>
      <p:tags r:id="rId1"/>
    </p:custDataLst>
    <p:extLst>
      <p:ext uri="{BB962C8B-B14F-4D97-AF65-F5344CB8AC3E}">
        <p14:creationId xmlns:p14="http://schemas.microsoft.com/office/powerpoint/2010/main" val="87143869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FF0000"/>
                </a:solidFill>
              </a:rPr>
              <a:t>AXI4 Transactions</a:t>
            </a:r>
          </a:p>
          <a:p>
            <a:pPr lvl="1"/>
            <a:r>
              <a:rPr lang="en-US" dirty="0" smtClean="0">
                <a:solidFill>
                  <a:srgbClr val="FF0000"/>
                </a:solidFill>
              </a:rPr>
              <a:t>AXI4-Lite </a:t>
            </a:r>
            <a:r>
              <a:rPr lang="en-US" dirty="0">
                <a:solidFill>
                  <a:srgbClr val="FF0000"/>
                </a:solidFill>
              </a:rPr>
              <a:t>Slave</a:t>
            </a:r>
          </a:p>
          <a:p>
            <a:pPr lvl="1"/>
            <a:r>
              <a:rPr lang="en-US" dirty="0" smtClean="0">
                <a:solidFill>
                  <a:schemeClr val="bg2"/>
                </a:solidFill>
              </a:rPr>
              <a:t>AXI4-Lite </a:t>
            </a:r>
            <a:r>
              <a:rPr lang="en-US" dirty="0">
                <a:solidFill>
                  <a:schemeClr val="bg2"/>
                </a:solidFill>
              </a:rPr>
              <a:t>Master</a:t>
            </a:r>
          </a:p>
          <a:p>
            <a:pPr lvl="1"/>
            <a:r>
              <a:rPr lang="en-US" dirty="0">
                <a:solidFill>
                  <a:schemeClr val="bg2"/>
                </a:solidFill>
              </a:rPr>
              <a:t>AXI4 </a:t>
            </a:r>
            <a:r>
              <a:rPr lang="en-US" dirty="0" smtClean="0">
                <a:solidFill>
                  <a:schemeClr val="bg2"/>
                </a:solidFill>
              </a:rPr>
              <a:t>Slave/Master</a:t>
            </a:r>
            <a:endParaRPr lang="en-US" dirty="0">
              <a:solidFill>
                <a:schemeClr val="bg2"/>
              </a:solidFill>
            </a:endParaRPr>
          </a:p>
          <a:p>
            <a:r>
              <a:rPr lang="en-IE" i="1" dirty="0" smtClean="0">
                <a:solidFill>
                  <a:schemeClr val="tx1"/>
                </a:solidFill>
              </a:rPr>
              <a:t>Create </a:t>
            </a:r>
            <a:r>
              <a:rPr lang="en-IE" i="1" dirty="0">
                <a:solidFill>
                  <a:schemeClr val="tx1"/>
                </a:solidFill>
              </a:rPr>
              <a:t>and Package </a:t>
            </a:r>
            <a:r>
              <a:rPr lang="en-IE" i="1" dirty="0" smtClean="0">
                <a:solidFill>
                  <a:schemeClr val="tx1"/>
                </a:solidFill>
              </a:rPr>
              <a:t>IP</a:t>
            </a:r>
          </a:p>
          <a:p>
            <a:pPr lvl="1"/>
            <a:r>
              <a:rPr lang="en-IE" dirty="0">
                <a:solidFill>
                  <a:schemeClr val="bg2"/>
                </a:solidFill>
              </a:rPr>
              <a:t>Package IP</a:t>
            </a:r>
          </a:p>
          <a:p>
            <a:pPr lvl="1"/>
            <a:r>
              <a:rPr lang="en-IE" dirty="0">
                <a:solidFill>
                  <a:schemeClr val="bg2"/>
                </a:solidFill>
              </a:rPr>
              <a:t>Create </a:t>
            </a:r>
            <a:r>
              <a:rPr lang="en-IE" dirty="0" smtClean="0">
                <a:solidFill>
                  <a:schemeClr val="bg2"/>
                </a:solidFill>
              </a:rPr>
              <a:t>IP</a:t>
            </a:r>
            <a:endParaRPr lang="en-US" dirty="0">
              <a:solidFill>
                <a:schemeClr val="tx1"/>
              </a:solidFill>
            </a:endParaRPr>
          </a:p>
          <a:p>
            <a:r>
              <a:rPr lang="en-US" dirty="0" smtClean="0">
                <a:solidFill>
                  <a:schemeClr val="bg2"/>
                </a:solidFill>
              </a:rPr>
              <a:t>Summary</a:t>
            </a:r>
            <a:endParaRPr lang="en-US" dirty="0">
              <a:solidFill>
                <a:schemeClr val="bg2"/>
              </a:solidFill>
            </a:endParaRPr>
          </a:p>
          <a:p>
            <a:pPr>
              <a:buNone/>
            </a:pPr>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26</a:t>
            </a:fld>
            <a:endParaRPr lang="en-US" dirty="0"/>
          </a:p>
        </p:txBody>
      </p:sp>
    </p:spTree>
    <p:extLst>
      <p:ext uri="{BB962C8B-B14F-4D97-AF65-F5344CB8AC3E}">
        <p14:creationId xmlns:p14="http://schemas.microsoft.com/office/powerpoint/2010/main" val="356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IP from many sources can be packaged and made available in Vivado</a:t>
            </a:r>
          </a:p>
          <a:p>
            <a:r>
              <a:rPr lang="en-US" dirty="0"/>
              <a:t>All IP available in the Vivado IP Catalog can be used to create IP Integrator designs</a:t>
            </a:r>
          </a:p>
          <a:p>
            <a:r>
              <a:rPr lang="en-US" dirty="0"/>
              <a:t>Any IP Integrator diagram can be quickly packaged as a single complex IP</a:t>
            </a:r>
          </a:p>
          <a:p>
            <a:endParaRPr lang="en-US" dirty="0"/>
          </a:p>
        </p:txBody>
      </p:sp>
      <p:sp>
        <p:nvSpPr>
          <p:cNvPr id="3" name="Title 2"/>
          <p:cNvSpPr>
            <a:spLocks noGrp="1"/>
          </p:cNvSpPr>
          <p:nvPr>
            <p:ph type="title"/>
          </p:nvPr>
        </p:nvSpPr>
        <p:spPr/>
        <p:txBody>
          <a:bodyPr/>
          <a:lstStyle/>
          <a:p>
            <a:r>
              <a:rPr lang="en-US" dirty="0" smtClean="0"/>
              <a:t>Reusing Your IP</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grpSp>
        <p:nvGrpSpPr>
          <p:cNvPr id="34" name="Group 33"/>
          <p:cNvGrpSpPr/>
          <p:nvPr/>
        </p:nvGrpSpPr>
        <p:grpSpPr>
          <a:xfrm>
            <a:off x="1865480" y="3475973"/>
            <a:ext cx="7976763" cy="2330303"/>
            <a:chOff x="1865480" y="3475973"/>
            <a:chExt cx="7976763" cy="2330303"/>
          </a:xfrm>
        </p:grpSpPr>
        <p:sp>
          <p:nvSpPr>
            <p:cNvPr id="6" name="Round Same Side Corner Rectangle 5"/>
            <p:cNvSpPr/>
            <p:nvPr/>
          </p:nvSpPr>
          <p:spPr bwMode="auto">
            <a:xfrm>
              <a:off x="5312446" y="3475973"/>
              <a:ext cx="1772530" cy="487646"/>
            </a:xfrm>
            <a:prstGeom prst="round2SameRect">
              <a:avLst/>
            </a:prstGeom>
            <a:solidFill>
              <a:schemeClr val="bg1"/>
            </a:solidFill>
            <a:ln w="9525" cap="flat" cmpd="sng" algn="ctr">
              <a:gradFill>
                <a:gsLst>
                  <a:gs pos="0">
                    <a:srgbClr val="C00000">
                      <a:alpha val="71000"/>
                    </a:srgbClr>
                  </a:gs>
                  <a:gs pos="100000">
                    <a:schemeClr val="accent1">
                      <a:tint val="23500"/>
                      <a:satMod val="160000"/>
                      <a:alpha val="0"/>
                    </a:schemeClr>
                  </a:gs>
                </a:gsLst>
                <a:lin ang="5400000" scaled="0"/>
              </a:gradFill>
              <a:prstDash val="solid"/>
              <a:round/>
              <a:headEnd type="none" w="med" len="med"/>
              <a:tailEnd type="none" w="med" len="med"/>
            </a:ln>
            <a:effectLst>
              <a:outerShdw blurRad="101600" dist="635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smtClean="0">
                <a:solidFill>
                  <a:srgbClr val="000000"/>
                </a:solidFill>
              </a:endParaRPr>
            </a:p>
          </p:txBody>
        </p:sp>
        <p:sp>
          <p:nvSpPr>
            <p:cNvPr id="7" name="Round Same Side Corner Rectangle 6"/>
            <p:cNvSpPr/>
            <p:nvPr/>
          </p:nvSpPr>
          <p:spPr bwMode="auto">
            <a:xfrm>
              <a:off x="7133756" y="3647130"/>
              <a:ext cx="2708487" cy="822926"/>
            </a:xfrm>
            <a:prstGeom prst="round2SameRect">
              <a:avLst/>
            </a:prstGeom>
            <a:solidFill>
              <a:schemeClr val="bg1"/>
            </a:solidFill>
            <a:ln w="9525" cap="flat" cmpd="sng" algn="ctr">
              <a:gradFill>
                <a:gsLst>
                  <a:gs pos="0">
                    <a:srgbClr val="C00000">
                      <a:alpha val="71000"/>
                    </a:srgbClr>
                  </a:gs>
                  <a:gs pos="100000">
                    <a:schemeClr val="accent1">
                      <a:tint val="23500"/>
                      <a:satMod val="160000"/>
                      <a:alpha val="0"/>
                    </a:schemeClr>
                  </a:gs>
                </a:gsLst>
                <a:lin ang="5400000" scaled="0"/>
              </a:gradFill>
              <a:prstDash val="solid"/>
              <a:round/>
              <a:headEnd type="none" w="med" len="med"/>
              <a:tailEnd type="none" w="med" len="med"/>
            </a:ln>
            <a:effectLst>
              <a:outerShdw blurRad="101600" dist="635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algn="ctr"/>
              <a:endParaRPr lang="en-US" sz="1400" dirty="0" smtClean="0">
                <a:solidFill>
                  <a:srgbClr val="000000"/>
                </a:solidFill>
              </a:endParaRPr>
            </a:p>
          </p:txBody>
        </p:sp>
        <p:grpSp>
          <p:nvGrpSpPr>
            <p:cNvPr id="8" name="Group 73"/>
            <p:cNvGrpSpPr/>
            <p:nvPr/>
          </p:nvGrpSpPr>
          <p:grpSpPr>
            <a:xfrm>
              <a:off x="1865480" y="3634206"/>
              <a:ext cx="7614894" cy="2172070"/>
              <a:chOff x="-95249" y="1230720"/>
              <a:chExt cx="8519453" cy="2441910"/>
            </a:xfrm>
          </p:grpSpPr>
          <p:sp>
            <p:nvSpPr>
              <p:cNvPr id="9" name="Rectangle 8"/>
              <p:cNvSpPr/>
              <p:nvPr/>
            </p:nvSpPr>
            <p:spPr bwMode="auto">
              <a:xfrm>
                <a:off x="2266951" y="2009056"/>
                <a:ext cx="1600200" cy="1219200"/>
              </a:xfrm>
              <a:prstGeom prst="rect">
                <a:avLst/>
              </a:prstGeom>
              <a:solidFill>
                <a:schemeClr val="accent6"/>
              </a:solidFill>
              <a:ln w="9525" cap="flat" cmpd="sng" algn="ctr">
                <a:solidFill>
                  <a:schemeClr val="bg2">
                    <a:lumMod val="50000"/>
                  </a:schemeClr>
                </a:solidFill>
                <a:prstDash val="solid"/>
                <a:round/>
                <a:headEnd type="oval"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2114551" y="2215570"/>
                <a:ext cx="1905000" cy="584775"/>
              </a:xfrm>
              <a:prstGeom prst="rect">
                <a:avLst/>
              </a:prstGeom>
              <a:noFill/>
            </p:spPr>
            <p:txBody>
              <a:bodyPr wrap="square" rtlCol="0">
                <a:spAutoFit/>
              </a:bodyPr>
              <a:lstStyle/>
              <a:p>
                <a:pPr algn="ctr"/>
                <a:endParaRPr dirty="0"/>
              </a:p>
              <a:p>
                <a:pPr algn="ctr"/>
                <a:r>
                  <a:rPr lang="en-US" sz="1400" b="1" dirty="0" smtClean="0">
                    <a:solidFill>
                      <a:schemeClr val="bg1"/>
                    </a:solidFill>
                  </a:rPr>
                  <a:t>IP Packager</a:t>
                </a:r>
                <a:endParaRPr lang="en-US" sz="1400" b="1" dirty="0">
                  <a:solidFill>
                    <a:schemeClr val="bg1"/>
                  </a:solidFill>
                </a:endParaRPr>
              </a:p>
            </p:txBody>
          </p:sp>
          <p:cxnSp>
            <p:nvCxnSpPr>
              <p:cNvPr id="11" name="Straight Arrow Connector 10"/>
              <p:cNvCxnSpPr/>
              <p:nvPr/>
            </p:nvCxnSpPr>
            <p:spPr bwMode="auto">
              <a:xfrm>
                <a:off x="1809751" y="2161456"/>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2" name="Straight Arrow Connector 11"/>
              <p:cNvCxnSpPr/>
              <p:nvPr/>
            </p:nvCxnSpPr>
            <p:spPr bwMode="auto">
              <a:xfrm>
                <a:off x="1809751" y="2390056"/>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3" name="Straight Arrow Connector 12"/>
              <p:cNvCxnSpPr/>
              <p:nvPr/>
            </p:nvCxnSpPr>
            <p:spPr bwMode="auto">
              <a:xfrm>
                <a:off x="1809751" y="2618657"/>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4" name="Straight Arrow Connector 13"/>
              <p:cNvCxnSpPr/>
              <p:nvPr/>
            </p:nvCxnSpPr>
            <p:spPr bwMode="auto">
              <a:xfrm>
                <a:off x="1809751" y="2847258"/>
                <a:ext cx="457200" cy="0"/>
              </a:xfrm>
              <a:prstGeom prst="straightConnector1">
                <a:avLst/>
              </a:prstGeom>
              <a:noFill/>
              <a:ln w="57150" cap="flat" cmpd="sng" algn="ctr">
                <a:solidFill>
                  <a:schemeClr val="tx1"/>
                </a:solidFill>
                <a:prstDash val="solid"/>
                <a:round/>
                <a:headEnd type="none" w="med" len="med"/>
                <a:tailEnd type="triangle" w="med" len="med"/>
              </a:ln>
              <a:effectLst/>
            </p:spPr>
          </p:cxnSp>
          <p:cxnSp>
            <p:nvCxnSpPr>
              <p:cNvPr id="15" name="Straight Arrow Connector 14"/>
              <p:cNvCxnSpPr/>
              <p:nvPr/>
            </p:nvCxnSpPr>
            <p:spPr bwMode="auto">
              <a:xfrm>
                <a:off x="1809751" y="3075856"/>
                <a:ext cx="457200" cy="0"/>
              </a:xfrm>
              <a:prstGeom prst="straightConnector1">
                <a:avLst/>
              </a:prstGeom>
              <a:noFill/>
              <a:ln w="57150" cap="flat" cmpd="sng" algn="ctr">
                <a:solidFill>
                  <a:schemeClr val="tx1"/>
                </a:solidFill>
                <a:prstDash val="solid"/>
                <a:round/>
                <a:headEnd type="none" w="med" len="med"/>
                <a:tailEnd type="triangle" w="med" len="med"/>
              </a:ln>
              <a:effectLst/>
            </p:spPr>
          </p:cxnSp>
          <p:sp>
            <p:nvSpPr>
              <p:cNvPr id="16" name="TextBox 15"/>
              <p:cNvSpPr txBox="1"/>
              <p:nvPr/>
            </p:nvSpPr>
            <p:spPr>
              <a:xfrm>
                <a:off x="-95249" y="2057400"/>
                <a:ext cx="1905000" cy="276810"/>
              </a:xfrm>
              <a:prstGeom prst="rect">
                <a:avLst/>
              </a:prstGeom>
              <a:noFill/>
            </p:spPr>
            <p:txBody>
              <a:bodyPr wrap="square" rtlCol="0">
                <a:spAutoFit/>
              </a:bodyPr>
              <a:lstStyle/>
              <a:p>
                <a:pPr algn="r"/>
                <a:r>
                  <a:rPr lang="en-US" sz="1000" b="1" i="1" dirty="0" smtClean="0"/>
                  <a:t>Source (C, RTL, IP, etc)</a:t>
                </a:r>
                <a:endParaRPr lang="en-US" sz="1000" b="1" i="1" dirty="0"/>
              </a:p>
            </p:txBody>
          </p:sp>
          <p:sp>
            <p:nvSpPr>
              <p:cNvPr id="17" name="TextBox 16"/>
              <p:cNvSpPr txBox="1"/>
              <p:nvPr/>
            </p:nvSpPr>
            <p:spPr>
              <a:xfrm>
                <a:off x="-95249" y="2295525"/>
                <a:ext cx="1905000" cy="276810"/>
              </a:xfrm>
              <a:prstGeom prst="rect">
                <a:avLst/>
              </a:prstGeom>
              <a:noFill/>
            </p:spPr>
            <p:txBody>
              <a:bodyPr wrap="square" rtlCol="0">
                <a:spAutoFit/>
              </a:bodyPr>
              <a:lstStyle/>
              <a:p>
                <a:pPr algn="r"/>
                <a:r>
                  <a:rPr lang="en-US" sz="1000" b="1" i="1" dirty="0" smtClean="0"/>
                  <a:t>Simulation Models</a:t>
                </a:r>
                <a:endParaRPr lang="en-US" sz="1000" b="1" i="1" dirty="0"/>
              </a:p>
            </p:txBody>
          </p:sp>
          <p:sp>
            <p:nvSpPr>
              <p:cNvPr id="18" name="TextBox 17"/>
              <p:cNvSpPr txBox="1"/>
              <p:nvPr/>
            </p:nvSpPr>
            <p:spPr>
              <a:xfrm>
                <a:off x="-95249" y="2510883"/>
                <a:ext cx="1905000" cy="276810"/>
              </a:xfrm>
              <a:prstGeom prst="rect">
                <a:avLst/>
              </a:prstGeom>
              <a:noFill/>
            </p:spPr>
            <p:txBody>
              <a:bodyPr wrap="square" rtlCol="0">
                <a:spAutoFit/>
              </a:bodyPr>
              <a:lstStyle/>
              <a:p>
                <a:pPr algn="r"/>
                <a:r>
                  <a:rPr lang="en-US" sz="1000" b="1" i="1" dirty="0" smtClean="0"/>
                  <a:t>Documentation</a:t>
                </a:r>
                <a:endParaRPr lang="en-US" sz="1000" b="1" i="1" dirty="0"/>
              </a:p>
            </p:txBody>
          </p:sp>
          <p:sp>
            <p:nvSpPr>
              <p:cNvPr id="19" name="TextBox 18"/>
              <p:cNvSpPr txBox="1"/>
              <p:nvPr/>
            </p:nvSpPr>
            <p:spPr>
              <a:xfrm>
                <a:off x="-95249" y="2739484"/>
                <a:ext cx="1905000" cy="276810"/>
              </a:xfrm>
              <a:prstGeom prst="rect">
                <a:avLst/>
              </a:prstGeom>
              <a:noFill/>
            </p:spPr>
            <p:txBody>
              <a:bodyPr wrap="square" rtlCol="0">
                <a:spAutoFit/>
              </a:bodyPr>
              <a:lstStyle/>
              <a:p>
                <a:pPr algn="r"/>
                <a:r>
                  <a:rPr lang="en-US" sz="1000" b="1" i="1" dirty="0" smtClean="0"/>
                  <a:t>Example Designs</a:t>
                </a:r>
                <a:endParaRPr lang="en-US" sz="1000" b="1" i="1" dirty="0"/>
              </a:p>
            </p:txBody>
          </p:sp>
          <p:sp>
            <p:nvSpPr>
              <p:cNvPr id="20" name="TextBox 19"/>
              <p:cNvSpPr txBox="1"/>
              <p:nvPr/>
            </p:nvSpPr>
            <p:spPr>
              <a:xfrm>
                <a:off x="-95249" y="2977609"/>
                <a:ext cx="1905000" cy="276810"/>
              </a:xfrm>
              <a:prstGeom prst="rect">
                <a:avLst/>
              </a:prstGeom>
              <a:noFill/>
            </p:spPr>
            <p:txBody>
              <a:bodyPr wrap="square" rtlCol="0">
                <a:spAutoFit/>
              </a:bodyPr>
              <a:lstStyle/>
              <a:p>
                <a:pPr algn="r"/>
                <a:r>
                  <a:rPr lang="en-US" sz="1000" b="1" i="1" dirty="0" smtClean="0"/>
                  <a:t>Test Bench</a:t>
                </a:r>
                <a:endParaRPr lang="en-US" sz="1000" b="1" i="1" dirty="0"/>
              </a:p>
            </p:txBody>
          </p:sp>
          <p:cxnSp>
            <p:nvCxnSpPr>
              <p:cNvPr id="21" name="Straight Arrow Connector 20"/>
              <p:cNvCxnSpPr/>
              <p:nvPr/>
            </p:nvCxnSpPr>
            <p:spPr bwMode="auto">
              <a:xfrm>
                <a:off x="5454921" y="2619347"/>
                <a:ext cx="409208" cy="0"/>
              </a:xfrm>
              <a:prstGeom prst="straightConnector1">
                <a:avLst/>
              </a:prstGeom>
              <a:noFill/>
              <a:ln w="57150" cap="flat" cmpd="sng" algn="ctr">
                <a:solidFill>
                  <a:schemeClr val="tx1"/>
                </a:solidFill>
                <a:prstDash val="solid"/>
                <a:round/>
                <a:headEnd type="none" w="med" len="med"/>
                <a:tailEnd type="triangle" w="med" len="med"/>
              </a:ln>
              <a:effectLst/>
            </p:spPr>
          </p:cxnSp>
          <p:sp>
            <p:nvSpPr>
              <p:cNvPr id="22" name="U-Turn Arrow 21"/>
              <p:cNvSpPr/>
              <p:nvPr/>
            </p:nvSpPr>
            <p:spPr bwMode="auto">
              <a:xfrm rot="10800000">
                <a:off x="2895600" y="3304455"/>
                <a:ext cx="4343400" cy="368175"/>
              </a:xfrm>
              <a:prstGeom prst="uturnArrow">
                <a:avLst>
                  <a:gd name="adj1" fmla="val 25000"/>
                  <a:gd name="adj2" fmla="val 25000"/>
                  <a:gd name="adj3" fmla="val 25000"/>
                  <a:gd name="adj4" fmla="val 43750"/>
                  <a:gd name="adj5" fmla="val 100000"/>
                </a:avLst>
              </a:prstGeom>
              <a:solidFill>
                <a:schemeClr val="tx1">
                  <a:lumMod val="65000"/>
                  <a:lumOff val="35000"/>
                </a:schemeClr>
              </a:solidFill>
              <a:ln w="3175" cap="flat" cmpd="sng" algn="ctr">
                <a:solidFill>
                  <a:schemeClr val="bg1">
                    <a:lumMod val="75000"/>
                  </a:schemeClr>
                </a:solidFill>
                <a:prstDash val="solid"/>
                <a:miter lim="800000"/>
                <a:headEnd type="oval" w="med" len="med"/>
                <a:tailEnd type="non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TextBox 22"/>
              <p:cNvSpPr txBox="1"/>
              <p:nvPr/>
            </p:nvSpPr>
            <p:spPr>
              <a:xfrm>
                <a:off x="6284869" y="1393966"/>
                <a:ext cx="2139335" cy="346013"/>
              </a:xfrm>
              <a:prstGeom prst="rect">
                <a:avLst/>
              </a:prstGeom>
              <a:noFill/>
            </p:spPr>
            <p:txBody>
              <a:bodyPr wrap="none" rtlCol="0">
                <a:spAutoFit/>
              </a:bodyPr>
              <a:lstStyle/>
              <a:p>
                <a:r>
                  <a:rPr lang="en-US" sz="1400" b="1" i="1" dirty="0" smtClean="0"/>
                  <a:t>Vivado IP Integrator </a:t>
                </a:r>
                <a:endParaRPr lang="en-US" sz="1400" b="1" i="1" dirty="0"/>
              </a:p>
            </p:txBody>
          </p:sp>
          <p:sp>
            <p:nvSpPr>
              <p:cNvPr id="24" name="Rectangle 23"/>
              <p:cNvSpPr/>
              <p:nvPr/>
            </p:nvSpPr>
            <p:spPr>
              <a:xfrm>
                <a:off x="3355295" y="1230720"/>
                <a:ext cx="2819399" cy="523219"/>
              </a:xfrm>
              <a:prstGeom prst="rect">
                <a:avLst/>
              </a:prstGeom>
            </p:spPr>
            <p:txBody>
              <a:bodyPr wrap="square">
                <a:spAutoFit/>
              </a:bodyPr>
              <a:lstStyle/>
              <a:p>
                <a:pPr algn="ctr" fontAlgn="auto">
                  <a:spcBef>
                    <a:spcPts val="0"/>
                  </a:spcBef>
                  <a:spcAft>
                    <a:spcPts val="0"/>
                  </a:spcAft>
                  <a:defRPr/>
                </a:pPr>
                <a:r>
                  <a:rPr lang="en-US" sz="1200" b="1" dirty="0"/>
                  <a:t>Standardized IP-XACT </a:t>
                </a:r>
                <a:r>
                  <a:rPr lang="en-US" sz="1200" b="1" dirty="0" smtClean="0"/>
                  <a:t>representation</a:t>
                </a:r>
                <a:endParaRPr lang="en-US" sz="1200" b="1" kern="0" dirty="0"/>
              </a:p>
            </p:txBody>
          </p:sp>
          <p:grpSp>
            <p:nvGrpSpPr>
              <p:cNvPr id="25" name="Group 41"/>
              <p:cNvGrpSpPr/>
              <p:nvPr/>
            </p:nvGrpSpPr>
            <p:grpSpPr>
              <a:xfrm>
                <a:off x="3829050" y="1676400"/>
                <a:ext cx="1905000" cy="1828800"/>
                <a:chOff x="3886200" y="1600200"/>
                <a:chExt cx="1905000" cy="1828800"/>
              </a:xfrm>
            </p:grpSpPr>
            <p:sp>
              <p:nvSpPr>
                <p:cNvPr id="26" name="Flowchart: Magnetic Disk 25"/>
                <p:cNvSpPr/>
                <p:nvPr/>
              </p:nvSpPr>
              <p:spPr bwMode="auto">
                <a:xfrm>
                  <a:off x="4191000" y="1676400"/>
                  <a:ext cx="1295400" cy="1752600"/>
                </a:xfrm>
                <a:prstGeom prst="flowChartMagneticDisk">
                  <a:avLst/>
                </a:prstGeom>
                <a:solidFill>
                  <a:schemeClr val="accent6"/>
                </a:solidFill>
                <a:ln w="9525" cap="flat" cmpd="sng" algn="ctr">
                  <a:solidFill>
                    <a:schemeClr val="bg2">
                      <a:lumMod val="50000"/>
                    </a:schemeClr>
                  </a:solidFill>
                  <a:prstDash val="solid"/>
                  <a:round/>
                  <a:headEnd type="oval"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a:lnSpc>
                      <a:spcPct val="80000"/>
                    </a:lnSpc>
                  </a:pPr>
                  <a:endParaRPr lang="en-US" sz="2400" dirty="0" smtClean="0"/>
                </a:p>
              </p:txBody>
            </p:sp>
            <p:sp>
              <p:nvSpPr>
                <p:cNvPr id="27" name="TextBox 26"/>
                <p:cNvSpPr txBox="1"/>
                <p:nvPr/>
              </p:nvSpPr>
              <p:spPr>
                <a:xfrm>
                  <a:off x="3886200" y="1600200"/>
                  <a:ext cx="1905000" cy="523220"/>
                </a:xfrm>
                <a:prstGeom prst="rect">
                  <a:avLst/>
                </a:prstGeom>
                <a:noFill/>
              </p:spPr>
              <p:txBody>
                <a:bodyPr wrap="square" rtlCol="0">
                  <a:spAutoFit/>
                  <a:scene3d>
                    <a:camera prst="perspectiveRelaxedModerately"/>
                    <a:lightRig rig="threePt" dir="t"/>
                  </a:scene3d>
                </a:bodyPr>
                <a:lstStyle/>
                <a:p>
                  <a:pPr algn="ctr"/>
                  <a:endParaRPr dirty="0"/>
                </a:p>
                <a:p>
                  <a:pPr algn="ctr"/>
                  <a:r>
                    <a:rPr lang="en-US" sz="1200" b="1" dirty="0" smtClean="0">
                      <a:solidFill>
                        <a:schemeClr val="bg1"/>
                      </a:solidFill>
                      <a:effectLst>
                        <a:outerShdw blurRad="38100" dist="38100" dir="2700000" algn="tl">
                          <a:srgbClr val="000000">
                            <a:alpha val="43137"/>
                          </a:srgbClr>
                        </a:outerShdw>
                      </a:effectLst>
                    </a:rPr>
                    <a:t>IP Catalog</a:t>
                  </a:r>
                  <a:endParaRPr lang="en-US" sz="1200" b="1" dirty="0">
                    <a:solidFill>
                      <a:schemeClr val="bg1"/>
                    </a:solidFill>
                    <a:effectLst>
                      <a:outerShdw blurRad="38100" dist="38100" dir="2700000" algn="tl">
                        <a:srgbClr val="000000">
                          <a:alpha val="43137"/>
                        </a:srgbClr>
                      </a:outerShdw>
                    </a:effectLst>
                  </a:endParaRPr>
                </a:p>
              </p:txBody>
            </p:sp>
            <p:sp>
              <p:nvSpPr>
                <p:cNvPr id="28" name="TextBox 27"/>
                <p:cNvSpPr txBox="1"/>
                <p:nvPr/>
              </p:nvSpPr>
              <p:spPr>
                <a:xfrm>
                  <a:off x="4229100" y="2286000"/>
                  <a:ext cx="1219200" cy="261610"/>
                </a:xfrm>
                <a:prstGeom prst="rect">
                  <a:avLst/>
                </a:prstGeom>
                <a:noFill/>
              </p:spPr>
              <p:txBody>
                <a:bodyPr wrap="square" rtlCol="0">
                  <a:noAutofit/>
                </a:bodyPr>
                <a:lstStyle/>
                <a:p>
                  <a:pPr algn="ctr"/>
                  <a:r>
                    <a:rPr lang="en-US" sz="1200" b="1" dirty="0" smtClean="0">
                      <a:solidFill>
                        <a:schemeClr val="bg1"/>
                      </a:solidFill>
                      <a:effectLst>
                        <a:outerShdw blurRad="38100" dist="38100" dir="2700000" algn="tl">
                          <a:srgbClr val="000000">
                            <a:alpha val="43137"/>
                          </a:srgbClr>
                        </a:outerShdw>
                      </a:effectLst>
                    </a:rPr>
                    <a:t>Xilinx IP</a:t>
                  </a:r>
                </a:p>
              </p:txBody>
            </p:sp>
            <p:sp>
              <p:nvSpPr>
                <p:cNvPr id="29" name="TextBox 28"/>
                <p:cNvSpPr txBox="1"/>
                <p:nvPr/>
              </p:nvSpPr>
              <p:spPr>
                <a:xfrm>
                  <a:off x="4229100" y="2667000"/>
                  <a:ext cx="1219200" cy="261610"/>
                </a:xfrm>
                <a:prstGeom prst="rect">
                  <a:avLst/>
                </a:prstGeom>
                <a:noFill/>
              </p:spPr>
              <p:txBody>
                <a:bodyPr wrap="square" rtlCol="0">
                  <a:noAutofit/>
                </a:bodyPr>
                <a:lstStyle/>
                <a:p>
                  <a:pPr algn="ctr"/>
                  <a:r>
                    <a:rPr lang="en-US" sz="1200" b="1" dirty="0" smtClean="0">
                      <a:solidFill>
                        <a:schemeClr val="bg1"/>
                      </a:solidFill>
                      <a:effectLst>
                        <a:outerShdw blurRad="38100" dist="38100" dir="2700000" algn="tl">
                          <a:srgbClr val="000000">
                            <a:alpha val="43137"/>
                          </a:srgbClr>
                        </a:outerShdw>
                      </a:effectLst>
                    </a:rPr>
                    <a:t>3</a:t>
                  </a:r>
                  <a:r>
                    <a:rPr lang="en-US" sz="1200" b="1" baseline="30000" dirty="0" smtClean="0">
                      <a:solidFill>
                        <a:schemeClr val="bg1"/>
                      </a:solidFill>
                      <a:effectLst>
                        <a:outerShdw blurRad="38100" dist="38100" dir="2700000" algn="tl">
                          <a:srgbClr val="000000">
                            <a:alpha val="43137"/>
                          </a:srgbClr>
                        </a:outerShdw>
                      </a:effectLst>
                    </a:rPr>
                    <a:t>rd</a:t>
                  </a:r>
                  <a:r>
                    <a:rPr lang="en-US" sz="1200" b="1" dirty="0" smtClean="0">
                      <a:solidFill>
                        <a:schemeClr val="bg1"/>
                      </a:solidFill>
                      <a:effectLst>
                        <a:outerShdw blurRad="38100" dist="38100" dir="2700000" algn="tl">
                          <a:srgbClr val="000000">
                            <a:alpha val="43137"/>
                          </a:srgbClr>
                        </a:outerShdw>
                      </a:effectLst>
                    </a:rPr>
                    <a:t> Party IP</a:t>
                  </a:r>
                </a:p>
              </p:txBody>
            </p:sp>
            <p:sp>
              <p:nvSpPr>
                <p:cNvPr id="30" name="TextBox 29"/>
                <p:cNvSpPr txBox="1"/>
                <p:nvPr/>
              </p:nvSpPr>
              <p:spPr>
                <a:xfrm>
                  <a:off x="4229100" y="3048000"/>
                  <a:ext cx="1219200" cy="261610"/>
                </a:xfrm>
                <a:prstGeom prst="rect">
                  <a:avLst/>
                </a:prstGeom>
                <a:noFill/>
              </p:spPr>
              <p:txBody>
                <a:bodyPr wrap="square" rtlCol="0">
                  <a:noAutofit/>
                </a:bodyPr>
                <a:lstStyle/>
                <a:p>
                  <a:pPr algn="ctr"/>
                  <a:r>
                    <a:rPr lang="en-US" sz="1200" b="1" dirty="0" smtClean="0">
                      <a:solidFill>
                        <a:schemeClr val="bg1"/>
                      </a:solidFill>
                      <a:effectLst>
                        <a:outerShdw blurRad="38100" dist="38100" dir="2700000" algn="tl">
                          <a:srgbClr val="000000">
                            <a:alpha val="43137"/>
                          </a:srgbClr>
                        </a:outerShdw>
                      </a:effectLst>
                    </a:rPr>
                    <a:t>User IP</a:t>
                  </a:r>
                </a:p>
              </p:txBody>
            </p:sp>
            <p:sp>
              <p:nvSpPr>
                <p:cNvPr id="31" name="Arc 30"/>
                <p:cNvSpPr/>
                <p:nvPr/>
              </p:nvSpPr>
              <p:spPr bwMode="auto">
                <a:xfrm>
                  <a:off x="4191000" y="2110769"/>
                  <a:ext cx="1295400" cy="556231"/>
                </a:xfrm>
                <a:prstGeom prst="arc">
                  <a:avLst>
                    <a:gd name="adj1" fmla="val 200612"/>
                    <a:gd name="adj2" fmla="val 10691195"/>
                  </a:avLst>
                </a:prstGeom>
                <a:noFill/>
                <a:ln w="9525" cap="flat" cmpd="sng" algn="ctr">
                  <a:solidFill>
                    <a:schemeClr val="bg2">
                      <a:lumMod val="50000"/>
                    </a:schemeClr>
                  </a:solidFill>
                  <a:prstDash val="solid"/>
                  <a:round/>
                  <a:headEnd type="none" w="med" len="med"/>
                  <a:tailEnd type="none" w="med" len="med"/>
                </a:ln>
                <a:effectLst/>
              </p:spPr>
              <p:txBody>
                <a:bodyPr rtlCol="0" anchor="ctr"/>
                <a:lstStyle/>
                <a:p>
                  <a:pPr algn="ctr"/>
                  <a:endParaRPr lang="en-US" sz="2400" dirty="0"/>
                </a:p>
              </p:txBody>
            </p:sp>
            <p:sp>
              <p:nvSpPr>
                <p:cNvPr id="32" name="Arc 31"/>
                <p:cNvSpPr/>
                <p:nvPr/>
              </p:nvSpPr>
              <p:spPr bwMode="auto">
                <a:xfrm>
                  <a:off x="4191000" y="2491769"/>
                  <a:ext cx="1295400" cy="556231"/>
                </a:xfrm>
                <a:prstGeom prst="arc">
                  <a:avLst>
                    <a:gd name="adj1" fmla="val 200612"/>
                    <a:gd name="adj2" fmla="val 10691195"/>
                  </a:avLst>
                </a:prstGeom>
                <a:noFill/>
                <a:ln w="9525" cap="flat" cmpd="sng" algn="ctr">
                  <a:solidFill>
                    <a:srgbClr val="585A06"/>
                  </a:solidFill>
                  <a:prstDash val="solid"/>
                  <a:round/>
                  <a:headEnd type="none" w="med" len="med"/>
                  <a:tailEnd type="none" w="med" len="med"/>
                </a:ln>
                <a:effectLst/>
              </p:spPr>
              <p:txBody>
                <a:bodyPr rtlCol="0" anchor="ctr"/>
                <a:lstStyle/>
                <a:p>
                  <a:pPr algn="ctr"/>
                  <a:endParaRPr lang="en-US" sz="2400" dirty="0"/>
                </a:p>
              </p:txBody>
            </p:sp>
          </p:grpSp>
        </p:grpSp>
        <p:pic>
          <p:nvPicPr>
            <p:cNvPr id="33" name="Picture 32" descr="image002"/>
            <p:cNvPicPr>
              <a:picLocks noChangeAspect="1" noChangeArrowheads="1"/>
            </p:cNvPicPr>
            <p:nvPr/>
          </p:nvPicPr>
          <p:blipFill>
            <a:blip r:embed="rId3" cstate="print"/>
            <a:srcRect/>
            <a:stretch>
              <a:fillRect/>
            </a:stretch>
          </p:blipFill>
          <p:spPr bwMode="auto">
            <a:xfrm>
              <a:off x="7199480" y="4171118"/>
              <a:ext cx="2620489" cy="1295400"/>
            </a:xfrm>
            <a:prstGeom prst="rect">
              <a:avLst/>
            </a:prstGeom>
            <a:solidFill>
              <a:schemeClr val="bg1"/>
            </a:solidFill>
            <a:ln w="1270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pic>
      </p:grpSp>
      <p:sp>
        <p:nvSpPr>
          <p:cNvPr id="5" name="Slide Number Placeholder 4"/>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27</a:t>
            </a:fld>
            <a:endParaRPr lang="en-US" dirty="0"/>
          </a:p>
        </p:txBody>
      </p:sp>
    </p:spTree>
    <p:extLst>
      <p:ext uri="{BB962C8B-B14F-4D97-AF65-F5344CB8AC3E}">
        <p14:creationId xmlns:p14="http://schemas.microsoft.com/office/powerpoint/2010/main" val="9945768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dirty="0" smtClean="0"/>
              <a:t>Create and Package IP</a:t>
            </a:r>
          </a:p>
        </p:txBody>
      </p:sp>
      <p:sp>
        <p:nvSpPr>
          <p:cNvPr id="32771" name="Rectangle 3"/>
          <p:cNvSpPr>
            <a:spLocks noGrp="1" noChangeArrowheads="1"/>
          </p:cNvSpPr>
          <p:nvPr>
            <p:ph type="body" idx="4294967295"/>
          </p:nvPr>
        </p:nvSpPr>
        <p:spPr>
          <a:xfrm>
            <a:off x="701459" y="1389063"/>
            <a:ext cx="4973068" cy="4694103"/>
          </a:xfrm>
        </p:spPr>
        <p:txBody>
          <a:bodyPr/>
          <a:lstStyle/>
          <a:p>
            <a:r>
              <a:rPr lang="en-US" dirty="0" smtClean="0"/>
              <a:t>The Create and Package IP wizard allows you to </a:t>
            </a:r>
          </a:p>
          <a:p>
            <a:pPr lvl="1"/>
            <a:r>
              <a:rPr lang="en-IE" b="1" i="1" dirty="0"/>
              <a:t>Create</a:t>
            </a:r>
            <a:r>
              <a:rPr lang="en-IE" dirty="0"/>
              <a:t> a template for a new peripheral</a:t>
            </a:r>
            <a:endParaRPr lang="en-US" dirty="0"/>
          </a:p>
          <a:p>
            <a:pPr lvl="1"/>
            <a:r>
              <a:rPr lang="en-US" b="1" i="1" dirty="0" smtClean="0"/>
              <a:t>Package</a:t>
            </a:r>
            <a:r>
              <a:rPr lang="en-US" dirty="0" smtClean="0"/>
              <a:t> the current project</a:t>
            </a:r>
          </a:p>
          <a:p>
            <a:pPr lvl="2"/>
            <a:r>
              <a:rPr lang="en-IE" dirty="0" smtClean="0"/>
              <a:t>Only available if project is open</a:t>
            </a:r>
            <a:endParaRPr lang="en-US" dirty="0" smtClean="0"/>
          </a:p>
          <a:p>
            <a:pPr lvl="1"/>
            <a:r>
              <a:rPr lang="en-US" b="1" i="1" dirty="0"/>
              <a:t>P</a:t>
            </a:r>
            <a:r>
              <a:rPr lang="en-US" b="1" i="1" dirty="0" smtClean="0"/>
              <a:t>ackage</a:t>
            </a:r>
            <a:r>
              <a:rPr lang="en-US" dirty="0" smtClean="0"/>
              <a:t> an existing project</a:t>
            </a:r>
          </a:p>
          <a:p>
            <a:r>
              <a:rPr lang="en-US" dirty="0" smtClean="0"/>
              <a:t>The packager allows IP to be included in the IP Catalog for distribution</a:t>
            </a:r>
          </a:p>
          <a:p>
            <a:r>
              <a:rPr lang="en-IE" dirty="0" smtClean="0"/>
              <a:t>It uses IP-XACT format</a:t>
            </a:r>
            <a:endParaRPr lang="en-US" dirty="0" smtClean="0"/>
          </a:p>
          <a:p>
            <a:r>
              <a:rPr lang="en-IE" dirty="0" smtClean="0"/>
              <a:t>Complete set of files included</a:t>
            </a:r>
          </a:p>
          <a:p>
            <a:pPr lvl="1"/>
            <a:r>
              <a:rPr lang="en-IE" dirty="0" smtClean="0"/>
              <a:t>Source code, Constraints, Test Benches (simulation files), documentation</a:t>
            </a:r>
            <a:endParaRPr lang="en-US" dirty="0" smtClean="0"/>
          </a:p>
          <a:p>
            <a:pPr marL="0" indent="0">
              <a:buNone/>
            </a:pPr>
            <a:endParaRPr lang="en-US" sz="2000" dirty="0" smtClean="0"/>
          </a:p>
          <a:p>
            <a:endParaRPr lang="en-US" sz="2400" dirty="0" smtClean="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2" name="Slide Number Placeholder 1"/>
          <p:cNvSpPr>
            <a:spLocks noGrp="1"/>
          </p:cNvSpPr>
          <p:nvPr>
            <p:ph type="sldNum" sz="quarter" idx="10"/>
          </p:nvPr>
        </p:nvSpPr>
        <p:spPr/>
        <p:txBody>
          <a:bodyPr/>
          <a:lstStyle/>
          <a:p>
            <a:pPr>
              <a:defRPr/>
            </a:pPr>
            <a:r>
              <a:rPr lang="en-US" smtClean="0"/>
              <a:t>Creating Custom IP 14- </a:t>
            </a:r>
            <a:fld id="{48005198-8FB0-4BE5-A5FF-99FA69737174}" type="slidenum">
              <a:rPr lang="en-US" smtClean="0"/>
              <a:pPr>
                <a:defRPr/>
              </a:pPr>
              <a:t>28</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527" y="1415293"/>
            <a:ext cx="2049462" cy="1912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3989" y="1415293"/>
            <a:ext cx="4038816"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622876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FF0000"/>
                </a:solidFill>
              </a:rPr>
              <a:t>AXI4 Transactions</a:t>
            </a:r>
          </a:p>
          <a:p>
            <a:pPr lvl="1"/>
            <a:r>
              <a:rPr lang="en-US" dirty="0" smtClean="0">
                <a:solidFill>
                  <a:srgbClr val="FF0000"/>
                </a:solidFill>
              </a:rPr>
              <a:t>AXI4-Lite </a:t>
            </a:r>
            <a:r>
              <a:rPr lang="en-US" dirty="0">
                <a:solidFill>
                  <a:srgbClr val="FF0000"/>
                </a:solidFill>
              </a:rPr>
              <a:t>Slave</a:t>
            </a:r>
          </a:p>
          <a:p>
            <a:pPr lvl="1"/>
            <a:r>
              <a:rPr lang="en-US" dirty="0" smtClean="0">
                <a:solidFill>
                  <a:schemeClr val="bg2"/>
                </a:solidFill>
              </a:rPr>
              <a:t>AXI4-Lite </a:t>
            </a:r>
            <a:r>
              <a:rPr lang="en-US" dirty="0">
                <a:solidFill>
                  <a:schemeClr val="bg2"/>
                </a:solidFill>
              </a:rPr>
              <a:t>Master</a:t>
            </a:r>
          </a:p>
          <a:p>
            <a:pPr lvl="1"/>
            <a:r>
              <a:rPr lang="en-US" dirty="0">
                <a:solidFill>
                  <a:schemeClr val="bg2"/>
                </a:solidFill>
              </a:rPr>
              <a:t>AXI4 </a:t>
            </a:r>
            <a:r>
              <a:rPr lang="en-US" dirty="0" smtClean="0">
                <a:solidFill>
                  <a:schemeClr val="bg2"/>
                </a:solidFill>
              </a:rPr>
              <a:t>Slave/Master</a:t>
            </a:r>
            <a:endParaRPr lang="en-US" dirty="0">
              <a:solidFill>
                <a:schemeClr val="bg2"/>
              </a:solidFill>
            </a:endParaRPr>
          </a:p>
          <a:p>
            <a:r>
              <a:rPr lang="en-IE" i="1" dirty="0" smtClean="0">
                <a:solidFill>
                  <a:schemeClr val="bg2"/>
                </a:solidFill>
              </a:rPr>
              <a:t>Create </a:t>
            </a:r>
            <a:r>
              <a:rPr lang="en-IE" i="1" dirty="0">
                <a:solidFill>
                  <a:schemeClr val="bg2"/>
                </a:solidFill>
              </a:rPr>
              <a:t>and Package </a:t>
            </a:r>
            <a:r>
              <a:rPr lang="en-IE" i="1" dirty="0" smtClean="0">
                <a:solidFill>
                  <a:schemeClr val="bg2"/>
                </a:solidFill>
              </a:rPr>
              <a:t>IP</a:t>
            </a:r>
          </a:p>
          <a:p>
            <a:pPr lvl="1"/>
            <a:r>
              <a:rPr lang="en-IE" i="1" dirty="0" smtClean="0"/>
              <a:t>Create IP</a:t>
            </a:r>
          </a:p>
          <a:p>
            <a:pPr lvl="1"/>
            <a:r>
              <a:rPr lang="en-IE" dirty="0" smtClean="0">
                <a:solidFill>
                  <a:schemeClr val="bg2"/>
                </a:solidFill>
              </a:rPr>
              <a:t>Package IP</a:t>
            </a:r>
          </a:p>
          <a:p>
            <a:r>
              <a:rPr lang="en-US" dirty="0" smtClean="0">
                <a:solidFill>
                  <a:schemeClr val="bg2"/>
                </a:solidFill>
              </a:rPr>
              <a:t>Summary</a:t>
            </a:r>
            <a:endParaRPr lang="en-US" dirty="0">
              <a:solidFill>
                <a:schemeClr val="bg2"/>
              </a:solidFill>
            </a:endParaRPr>
          </a:p>
          <a:p>
            <a:pPr>
              <a:buNone/>
            </a:pPr>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29</a:t>
            </a:fld>
            <a:endParaRPr lang="en-US" dirty="0"/>
          </a:p>
        </p:txBody>
      </p:sp>
    </p:spTree>
    <p:extLst>
      <p:ext uri="{BB962C8B-B14F-4D97-AF65-F5344CB8AC3E}">
        <p14:creationId xmlns:p14="http://schemas.microsoft.com/office/powerpoint/2010/main" val="2732935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smtClean="0"/>
              <a:t>AXI4 Transactions</a:t>
            </a:r>
          </a:p>
          <a:p>
            <a:pPr lvl="1"/>
            <a:r>
              <a:rPr lang="en-US" dirty="0" smtClean="0">
                <a:solidFill>
                  <a:srgbClr val="FF0000"/>
                </a:solidFill>
              </a:rPr>
              <a:t>AXI4-Lite </a:t>
            </a:r>
            <a:r>
              <a:rPr lang="en-US" dirty="0">
                <a:solidFill>
                  <a:srgbClr val="FF0000"/>
                </a:solidFill>
              </a:rPr>
              <a:t>Slave</a:t>
            </a:r>
          </a:p>
          <a:p>
            <a:pPr lvl="1"/>
            <a:r>
              <a:rPr lang="en-US" dirty="0" smtClean="0">
                <a:solidFill>
                  <a:schemeClr val="bg2"/>
                </a:solidFill>
              </a:rPr>
              <a:t>AXI4-Lite </a:t>
            </a:r>
            <a:r>
              <a:rPr lang="en-US" dirty="0">
                <a:solidFill>
                  <a:schemeClr val="bg2"/>
                </a:solidFill>
              </a:rPr>
              <a:t>Master</a:t>
            </a:r>
          </a:p>
          <a:p>
            <a:pPr lvl="1"/>
            <a:r>
              <a:rPr lang="en-US" dirty="0">
                <a:solidFill>
                  <a:schemeClr val="bg2"/>
                </a:solidFill>
              </a:rPr>
              <a:t>AXI4 </a:t>
            </a:r>
            <a:r>
              <a:rPr lang="en-US" dirty="0" smtClean="0">
                <a:solidFill>
                  <a:schemeClr val="bg2"/>
                </a:solidFill>
              </a:rPr>
              <a:t>Slave/Master</a:t>
            </a:r>
            <a:endParaRPr lang="en-US" dirty="0" smtClean="0">
              <a:solidFill>
                <a:srgbClr val="FF0000"/>
              </a:solidFill>
            </a:endParaRPr>
          </a:p>
          <a:p>
            <a:r>
              <a:rPr lang="en-IE" dirty="0" smtClean="0">
                <a:solidFill>
                  <a:schemeClr val="bg2"/>
                </a:solidFill>
              </a:rPr>
              <a:t>Create and Package IP</a:t>
            </a:r>
            <a:endParaRPr lang="en-US" dirty="0" smtClean="0">
              <a:solidFill>
                <a:schemeClr val="bg2"/>
              </a:solidFill>
            </a:endParaRPr>
          </a:p>
          <a:p>
            <a:r>
              <a:rPr lang="en-US" dirty="0">
                <a:solidFill>
                  <a:schemeClr val="bg2"/>
                </a:solidFill>
              </a:rPr>
              <a:t>Custom IP</a:t>
            </a:r>
          </a:p>
          <a:p>
            <a:r>
              <a:rPr lang="en-US" dirty="0" smtClean="0">
                <a:solidFill>
                  <a:schemeClr val="bg2"/>
                </a:solidFill>
              </a:rPr>
              <a:t>Summary</a:t>
            </a:r>
          </a:p>
          <a:p>
            <a:pPr>
              <a:buNone/>
            </a:pPr>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dirty="0" smtClean="0"/>
              <a:t>Creating Custom IP 14- </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1463" y="991831"/>
            <a:ext cx="51054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609441" y="1600200"/>
            <a:ext cx="5464788" cy="4268337"/>
          </a:xfrm>
        </p:spPr>
        <p:txBody>
          <a:bodyPr/>
          <a:lstStyle/>
          <a:p>
            <a:r>
              <a:rPr lang="en-IE" dirty="0" smtClean="0"/>
              <a:t>Create and Package IP Wizard</a:t>
            </a:r>
          </a:p>
          <a:p>
            <a:r>
              <a:rPr lang="en-IE" dirty="0" smtClean="0"/>
              <a:t>Generates HDL template for</a:t>
            </a:r>
          </a:p>
          <a:p>
            <a:pPr lvl="1"/>
            <a:r>
              <a:rPr lang="en-IE" dirty="0" smtClean="0"/>
              <a:t>Slave/Master</a:t>
            </a:r>
          </a:p>
          <a:p>
            <a:pPr lvl="2"/>
            <a:r>
              <a:rPr lang="en-IE" dirty="0" smtClean="0"/>
              <a:t>AXI </a:t>
            </a:r>
            <a:r>
              <a:rPr lang="en-IE" dirty="0" err="1" smtClean="0"/>
              <a:t>Lite</a:t>
            </a:r>
            <a:r>
              <a:rPr lang="en-IE" dirty="0" smtClean="0"/>
              <a:t>/Full/Stream</a:t>
            </a:r>
          </a:p>
          <a:p>
            <a:r>
              <a:rPr lang="en-IE" dirty="0" smtClean="0"/>
              <a:t>Optionally Generates </a:t>
            </a:r>
          </a:p>
          <a:p>
            <a:pPr lvl="1"/>
            <a:r>
              <a:rPr lang="en-IE" dirty="0" smtClean="0"/>
              <a:t>Software Driver</a:t>
            </a:r>
          </a:p>
          <a:p>
            <a:pPr lvl="2"/>
            <a:r>
              <a:rPr lang="en-IE" dirty="0" smtClean="0"/>
              <a:t>Only for AXI </a:t>
            </a:r>
            <a:r>
              <a:rPr lang="en-IE" dirty="0" err="1" smtClean="0"/>
              <a:t>Lite</a:t>
            </a:r>
            <a:r>
              <a:rPr lang="en-IE" dirty="0" smtClean="0"/>
              <a:t> and Full slave interface</a:t>
            </a:r>
          </a:p>
          <a:p>
            <a:pPr lvl="1"/>
            <a:r>
              <a:rPr lang="en-IE" dirty="0" smtClean="0"/>
              <a:t>Test Software Application</a:t>
            </a:r>
          </a:p>
          <a:p>
            <a:pPr lvl="1"/>
            <a:r>
              <a:rPr lang="en-IE" dirty="0" smtClean="0"/>
              <a:t>AXI4 BFM Example </a:t>
            </a:r>
          </a:p>
          <a:p>
            <a:endParaRPr lang="en-US" dirty="0"/>
          </a:p>
        </p:txBody>
      </p:sp>
      <p:sp>
        <p:nvSpPr>
          <p:cNvPr id="4" name="Title 3"/>
          <p:cNvSpPr>
            <a:spLocks noGrp="1"/>
          </p:cNvSpPr>
          <p:nvPr>
            <p:ph type="title"/>
          </p:nvPr>
        </p:nvSpPr>
        <p:spPr/>
        <p:txBody>
          <a:bodyPr/>
          <a:lstStyle/>
          <a:p>
            <a:r>
              <a:rPr lang="en-IE" dirty="0" smtClean="0"/>
              <a:t>Create Custom IP</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30</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563" y="2734906"/>
            <a:ext cx="51054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710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478208" cy="4268337"/>
          </a:xfrm>
        </p:spPr>
        <p:txBody>
          <a:bodyPr/>
          <a:lstStyle/>
          <a:p>
            <a:r>
              <a:rPr lang="en-IE" dirty="0" smtClean="0"/>
              <a:t>Add IP to repository</a:t>
            </a:r>
          </a:p>
          <a:p>
            <a:r>
              <a:rPr lang="en-IE" dirty="0" smtClean="0"/>
              <a:t>Edit IP</a:t>
            </a:r>
          </a:p>
          <a:p>
            <a:r>
              <a:rPr lang="en-IE" dirty="0" smtClean="0"/>
              <a:t>Verify</a:t>
            </a:r>
          </a:p>
          <a:p>
            <a:pPr lvl="1"/>
            <a:r>
              <a:rPr lang="en-IE" dirty="0" smtClean="0"/>
              <a:t>BFM Simulation Example Design</a:t>
            </a:r>
          </a:p>
          <a:p>
            <a:pPr lvl="1"/>
            <a:r>
              <a:rPr lang="en-IE" dirty="0" smtClean="0"/>
              <a:t>JTAG</a:t>
            </a:r>
            <a:endParaRPr lang="en-IE" dirty="0"/>
          </a:p>
          <a:p>
            <a:endParaRPr lang="en-IE" dirty="0" smtClean="0"/>
          </a:p>
          <a:p>
            <a:endParaRPr lang="en-US" dirty="0"/>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31</a:t>
            </a:fld>
            <a:endParaRPr lang="en-US" dirty="0"/>
          </a:p>
        </p:txBody>
      </p:sp>
      <p:sp>
        <p:nvSpPr>
          <p:cNvPr id="4" name="Title 3"/>
          <p:cNvSpPr>
            <a:spLocks noGrp="1"/>
          </p:cNvSpPr>
          <p:nvPr>
            <p:ph type="title"/>
          </p:nvPr>
        </p:nvSpPr>
        <p:spPr/>
        <p:txBody>
          <a:bodyPr/>
          <a:lstStyle/>
          <a:p>
            <a:r>
              <a:rPr lang="en-IE" dirty="0" smtClean="0"/>
              <a:t>Create Custom IP</a:t>
            </a:r>
            <a:endParaRPr lang="en-US" dirty="0"/>
          </a:p>
        </p:txBody>
      </p:sp>
      <p:sp>
        <p:nvSpPr>
          <p:cNvPr id="5" name="Footer Placeholder 4"/>
          <p:cNvSpPr>
            <a:spLocks noGrp="1"/>
          </p:cNvSpPr>
          <p:nvPr>
            <p:ph type="ftr" sz="quarter" idx="3"/>
          </p:nvPr>
        </p:nvSpPr>
        <p:spPr/>
        <p:txBody>
          <a:bodyPr/>
          <a:lstStyle/>
          <a:p>
            <a:r>
              <a:rPr lang="en-US" smtClean="0"/>
              <a:t>© Copyright 2014 Xilinx</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1104900"/>
            <a:ext cx="5562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8281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5129207" cy="4268337"/>
          </a:xfrm>
        </p:spPr>
        <p:txBody>
          <a:bodyPr/>
          <a:lstStyle/>
          <a:p>
            <a:r>
              <a:rPr lang="en-IE" dirty="0" smtClean="0"/>
              <a:t>HDL implementation of AXI Interface</a:t>
            </a:r>
          </a:p>
          <a:p>
            <a:pPr lvl="1"/>
            <a:r>
              <a:rPr lang="en-IE" dirty="0" smtClean="0"/>
              <a:t>32 bit data width</a:t>
            </a:r>
          </a:p>
          <a:p>
            <a:r>
              <a:rPr lang="en-IE" dirty="0" smtClean="0"/>
              <a:t>User specifies required number of registers (minimum 4)</a:t>
            </a:r>
          </a:p>
          <a:p>
            <a:r>
              <a:rPr lang="en-IE" dirty="0" smtClean="0"/>
              <a:t>Read/write to/from Registers implemented</a:t>
            </a:r>
            <a:endParaRPr lang="en-IE" dirty="0"/>
          </a:p>
          <a:p>
            <a:r>
              <a:rPr lang="en-IE" dirty="0" smtClean="0"/>
              <a:t>User logic can be easily connected</a:t>
            </a:r>
          </a:p>
          <a:p>
            <a:r>
              <a:rPr lang="en-IE" dirty="0" smtClean="0"/>
              <a:t>User logic can be a hierarchical design</a:t>
            </a:r>
          </a:p>
        </p:txBody>
      </p:sp>
      <p:sp>
        <p:nvSpPr>
          <p:cNvPr id="4" name="Title 3"/>
          <p:cNvSpPr>
            <a:spLocks noGrp="1"/>
          </p:cNvSpPr>
          <p:nvPr>
            <p:ph type="title"/>
          </p:nvPr>
        </p:nvSpPr>
        <p:spPr/>
        <p:txBody>
          <a:bodyPr/>
          <a:lstStyle/>
          <a:p>
            <a:r>
              <a:rPr lang="en-IE" dirty="0" smtClean="0"/>
              <a:t>Generated Template for AXI </a:t>
            </a:r>
            <a:r>
              <a:rPr lang="en-IE" dirty="0" err="1" smtClean="0"/>
              <a:t>Lite</a:t>
            </a:r>
            <a:r>
              <a:rPr lang="en-IE" dirty="0" smtClean="0"/>
              <a:t> </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32</a:t>
            </a:fld>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1005"/>
          <a:stretch/>
        </p:blipFill>
        <p:spPr bwMode="auto">
          <a:xfrm>
            <a:off x="5692902" y="852968"/>
            <a:ext cx="6320422" cy="552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34426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567543"/>
            <a:ext cx="10975336" cy="936972"/>
          </a:xfrm>
        </p:spPr>
        <p:txBody>
          <a:bodyPr/>
          <a:lstStyle/>
          <a:p>
            <a:r>
              <a:rPr lang="en-IE" dirty="0" smtClean="0"/>
              <a:t>Connect user logic to registers, or  modify design </a:t>
            </a:r>
            <a:endParaRPr lang="en-US" dirty="0"/>
          </a:p>
        </p:txBody>
      </p:sp>
      <p:sp>
        <p:nvSpPr>
          <p:cNvPr id="4" name="Title 3"/>
          <p:cNvSpPr>
            <a:spLocks noGrp="1"/>
          </p:cNvSpPr>
          <p:nvPr>
            <p:ph type="title"/>
          </p:nvPr>
        </p:nvSpPr>
        <p:spPr/>
        <p:txBody>
          <a:bodyPr/>
          <a:lstStyle/>
          <a:p>
            <a:r>
              <a:rPr lang="en-IE" dirty="0" smtClean="0"/>
              <a:t>HDL AXI </a:t>
            </a:r>
            <a:r>
              <a:rPr lang="en-IE" dirty="0" err="1" smtClean="0"/>
              <a:t>Lite</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66" y="2453407"/>
            <a:ext cx="10392841" cy="4050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bwMode="auto">
          <a:xfrm>
            <a:off x="5388429" y="4299875"/>
            <a:ext cx="1230086" cy="359228"/>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38" name="Rectangle 37"/>
          <p:cNvSpPr/>
          <p:nvPr/>
        </p:nvSpPr>
        <p:spPr bwMode="auto">
          <a:xfrm>
            <a:off x="1785258" y="4299875"/>
            <a:ext cx="1023257" cy="359228"/>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39" name="Rectangle 38"/>
          <p:cNvSpPr/>
          <p:nvPr/>
        </p:nvSpPr>
        <p:spPr bwMode="auto">
          <a:xfrm>
            <a:off x="1742393" y="2873847"/>
            <a:ext cx="1186544" cy="359228"/>
          </a:xfrm>
          <a:prstGeom prst="rect">
            <a:avLst/>
          </a:prstGeom>
          <a:no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7" name="Slide Number Placeholder 6"/>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33</a:t>
            </a:fld>
            <a:endParaRPr lang="en-US" dirty="0"/>
          </a:p>
        </p:txBody>
      </p:sp>
      <p:sp>
        <p:nvSpPr>
          <p:cNvPr id="13" name="TextBox 12"/>
          <p:cNvSpPr txBox="1"/>
          <p:nvPr/>
        </p:nvSpPr>
        <p:spPr>
          <a:xfrm>
            <a:off x="2536700" y="2453407"/>
            <a:ext cx="1106613" cy="276999"/>
          </a:xfrm>
          <a:prstGeom prst="rect">
            <a:avLst/>
          </a:prstGeom>
          <a:solidFill>
            <a:srgbClr val="FFFF99"/>
          </a:solidFill>
          <a:ln>
            <a:solidFill>
              <a:schemeClr val="tx1"/>
            </a:solidFill>
          </a:ln>
          <a:effectLst>
            <a:innerShdw blurRad="63500" dist="50800" dir="2700000">
              <a:prstClr val="black">
                <a:alpha val="50000"/>
              </a:prstClr>
            </a:innerShdw>
          </a:effectLst>
        </p:spPr>
        <p:txBody>
          <a:bodyPr wrap="square" rtlCol="0">
            <a:spAutoFit/>
          </a:bodyPr>
          <a:lstStyle/>
          <a:p>
            <a:pPr algn="ctr"/>
            <a:r>
              <a:rPr lang="en-US" sz="1200" b="1" dirty="0" smtClean="0"/>
              <a:t>Address</a:t>
            </a:r>
          </a:p>
        </p:txBody>
      </p:sp>
      <p:sp>
        <p:nvSpPr>
          <p:cNvPr id="14" name="TextBox 13"/>
          <p:cNvSpPr txBox="1"/>
          <p:nvPr/>
        </p:nvSpPr>
        <p:spPr>
          <a:xfrm>
            <a:off x="474538" y="4340330"/>
            <a:ext cx="1106613" cy="276999"/>
          </a:xfrm>
          <a:prstGeom prst="rect">
            <a:avLst/>
          </a:prstGeom>
          <a:solidFill>
            <a:srgbClr val="FFFF99"/>
          </a:solidFill>
          <a:ln>
            <a:solidFill>
              <a:schemeClr val="tx1"/>
            </a:solidFill>
          </a:ln>
          <a:effectLst>
            <a:innerShdw blurRad="63500" dist="50800" dir="2700000">
              <a:prstClr val="black">
                <a:alpha val="50000"/>
              </a:prstClr>
            </a:innerShdw>
          </a:effectLst>
        </p:spPr>
        <p:txBody>
          <a:bodyPr wrap="square" rtlCol="0">
            <a:spAutoFit/>
          </a:bodyPr>
          <a:lstStyle/>
          <a:p>
            <a:pPr algn="ctr"/>
            <a:r>
              <a:rPr lang="en-US" sz="1200" b="1" dirty="0" smtClean="0"/>
              <a:t>Register</a:t>
            </a:r>
          </a:p>
        </p:txBody>
      </p:sp>
      <p:sp>
        <p:nvSpPr>
          <p:cNvPr id="15" name="TextBox 14"/>
          <p:cNvSpPr txBox="1"/>
          <p:nvPr/>
        </p:nvSpPr>
        <p:spPr>
          <a:xfrm>
            <a:off x="6065208" y="4769729"/>
            <a:ext cx="1106613" cy="276999"/>
          </a:xfrm>
          <a:prstGeom prst="rect">
            <a:avLst/>
          </a:prstGeom>
          <a:solidFill>
            <a:srgbClr val="FFFF99"/>
          </a:solidFill>
          <a:ln>
            <a:solidFill>
              <a:schemeClr val="tx1"/>
            </a:solidFill>
          </a:ln>
          <a:effectLst>
            <a:innerShdw blurRad="63500" dist="50800" dir="2700000">
              <a:prstClr val="black">
                <a:alpha val="50000"/>
              </a:prstClr>
            </a:innerShdw>
          </a:effectLst>
        </p:spPr>
        <p:txBody>
          <a:bodyPr wrap="square" rtlCol="0">
            <a:spAutoFit/>
          </a:bodyPr>
          <a:lstStyle/>
          <a:p>
            <a:pPr algn="ctr"/>
            <a:r>
              <a:rPr lang="en-US" sz="1200" b="1" dirty="0" smtClean="0"/>
              <a:t>Data</a:t>
            </a:r>
          </a:p>
        </p:txBody>
      </p:sp>
    </p:spTree>
    <p:extLst>
      <p:ext uri="{BB962C8B-B14F-4D97-AF65-F5344CB8AC3E}">
        <p14:creationId xmlns:p14="http://schemas.microsoft.com/office/powerpoint/2010/main" val="39555486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2" y="1600200"/>
            <a:ext cx="5024104" cy="4268337"/>
          </a:xfrm>
        </p:spPr>
        <p:txBody>
          <a:bodyPr/>
          <a:lstStyle/>
          <a:p>
            <a:r>
              <a:rPr lang="en-IE" dirty="0" smtClean="0"/>
              <a:t>HDL AXI Full Interface</a:t>
            </a:r>
          </a:p>
          <a:p>
            <a:pPr lvl="1"/>
            <a:r>
              <a:rPr lang="en-IE" dirty="0" smtClean="0"/>
              <a:t>32 bit data interface</a:t>
            </a:r>
          </a:p>
          <a:p>
            <a:r>
              <a:rPr lang="en-IE" dirty="0" smtClean="0"/>
              <a:t>Burst transaction support implemented</a:t>
            </a:r>
          </a:p>
          <a:p>
            <a:pPr lvl="1"/>
            <a:r>
              <a:rPr lang="en-IE" dirty="0" smtClean="0"/>
              <a:t>Specify size of memory space</a:t>
            </a:r>
          </a:p>
          <a:p>
            <a:pPr lvl="1"/>
            <a:r>
              <a:rPr lang="en-IE" dirty="0" smtClean="0"/>
              <a:t>Up to 1024 Bytes</a:t>
            </a:r>
          </a:p>
          <a:p>
            <a:r>
              <a:rPr lang="en-IE" dirty="0" smtClean="0"/>
              <a:t>Example code implementing block memory</a:t>
            </a:r>
          </a:p>
          <a:p>
            <a:pPr lvl="1"/>
            <a:r>
              <a:rPr lang="en-IE" dirty="0" smtClean="0"/>
              <a:t>User logic can connect or replace this section</a:t>
            </a:r>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34</a:t>
            </a:fld>
            <a:endParaRPr lang="en-US" dirty="0"/>
          </a:p>
        </p:txBody>
      </p:sp>
      <p:sp>
        <p:nvSpPr>
          <p:cNvPr id="4" name="Title 3"/>
          <p:cNvSpPr>
            <a:spLocks noGrp="1"/>
          </p:cNvSpPr>
          <p:nvPr>
            <p:ph type="title"/>
          </p:nvPr>
        </p:nvSpPr>
        <p:spPr/>
        <p:txBody>
          <a:bodyPr/>
          <a:lstStyle/>
          <a:p>
            <a:r>
              <a:rPr lang="en-US" dirty="0" smtClean="0"/>
              <a:t>Generated Template for AXI Full</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 r="24202"/>
          <a:stretch/>
        </p:blipFill>
        <p:spPr bwMode="auto">
          <a:xfrm>
            <a:off x="5649825" y="935421"/>
            <a:ext cx="6310948" cy="5312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03513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175656"/>
            <a:ext cx="4151745" cy="5131838"/>
          </a:xfrm>
        </p:spPr>
        <p:txBody>
          <a:bodyPr/>
          <a:lstStyle/>
          <a:p>
            <a:r>
              <a:rPr lang="en-IE" dirty="0"/>
              <a:t>c</a:t>
            </a:r>
            <a:r>
              <a:rPr lang="en-IE" dirty="0" smtClean="0"/>
              <a:t>omponent.xml</a:t>
            </a:r>
          </a:p>
          <a:p>
            <a:pPr lvl="1"/>
            <a:r>
              <a:rPr lang="en-IE" dirty="0" smtClean="0"/>
              <a:t>IP XACT description</a:t>
            </a:r>
          </a:p>
          <a:p>
            <a:r>
              <a:rPr lang="en-IE" dirty="0" err="1" smtClean="0"/>
              <a:t>bd</a:t>
            </a:r>
            <a:endParaRPr lang="en-IE" dirty="0" smtClean="0"/>
          </a:p>
          <a:p>
            <a:pPr lvl="1"/>
            <a:r>
              <a:rPr lang="en-IE" dirty="0" smtClean="0"/>
              <a:t>Block Diagram </a:t>
            </a:r>
            <a:r>
              <a:rPr lang="en-IE" dirty="0" err="1" smtClean="0"/>
              <a:t>tcl</a:t>
            </a:r>
            <a:r>
              <a:rPr lang="en-IE" dirty="0" smtClean="0"/>
              <a:t> file</a:t>
            </a:r>
          </a:p>
          <a:p>
            <a:r>
              <a:rPr lang="en-IE" dirty="0"/>
              <a:t>d</a:t>
            </a:r>
            <a:r>
              <a:rPr lang="en-IE" dirty="0" smtClean="0"/>
              <a:t>rivers</a:t>
            </a:r>
          </a:p>
          <a:p>
            <a:pPr lvl="1"/>
            <a:r>
              <a:rPr lang="en-IE" dirty="0" smtClean="0"/>
              <a:t>SDK and software files (c code)</a:t>
            </a:r>
          </a:p>
          <a:p>
            <a:pPr lvl="1"/>
            <a:r>
              <a:rPr lang="en-IE" dirty="0" smtClean="0"/>
              <a:t>Simple register/memory read/write functionality</a:t>
            </a:r>
          </a:p>
          <a:p>
            <a:pPr lvl="1"/>
            <a:r>
              <a:rPr lang="en-IE" dirty="0" smtClean="0"/>
              <a:t>Simple </a:t>
            </a:r>
            <a:r>
              <a:rPr lang="en-IE" dirty="0" err="1" smtClean="0"/>
              <a:t>SelfTest</a:t>
            </a:r>
            <a:r>
              <a:rPr lang="en-IE" dirty="0" smtClean="0"/>
              <a:t>() code</a:t>
            </a:r>
          </a:p>
          <a:p>
            <a:r>
              <a:rPr lang="en-IE" dirty="0" err="1" smtClean="0"/>
              <a:t>hdl</a:t>
            </a:r>
            <a:endParaRPr lang="en-IE" dirty="0" smtClean="0"/>
          </a:p>
          <a:p>
            <a:pPr lvl="1"/>
            <a:r>
              <a:rPr lang="en-IE" dirty="0" smtClean="0"/>
              <a:t>Verilog/VHDL (should be inside project directory</a:t>
            </a:r>
          </a:p>
          <a:p>
            <a:r>
              <a:rPr lang="en-IE" dirty="0" err="1" smtClean="0"/>
              <a:t>xgui</a:t>
            </a:r>
            <a:endParaRPr lang="en-IE" dirty="0" smtClean="0"/>
          </a:p>
          <a:p>
            <a:pPr lvl="1"/>
            <a:r>
              <a:rPr lang="en-IE" dirty="0" smtClean="0"/>
              <a:t>GUI </a:t>
            </a:r>
            <a:r>
              <a:rPr lang="en-IE" dirty="0" err="1" smtClean="0"/>
              <a:t>tcl</a:t>
            </a:r>
            <a:r>
              <a:rPr lang="en-IE" dirty="0" smtClean="0"/>
              <a:t> file</a:t>
            </a:r>
          </a:p>
          <a:p>
            <a:endParaRPr lang="en-US" dirty="0"/>
          </a:p>
        </p:txBody>
      </p:sp>
      <p:sp>
        <p:nvSpPr>
          <p:cNvPr id="4" name="Title 3"/>
          <p:cNvSpPr>
            <a:spLocks noGrp="1"/>
          </p:cNvSpPr>
          <p:nvPr>
            <p:ph type="title"/>
          </p:nvPr>
        </p:nvSpPr>
        <p:spPr/>
        <p:txBody>
          <a:bodyPr/>
          <a:lstStyle/>
          <a:p>
            <a:r>
              <a:rPr lang="en-IE" dirty="0" smtClean="0"/>
              <a:t>Files created</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35</a:t>
            </a:fld>
            <a:endParaRPr lang="en-US" dirty="0"/>
          </a:p>
        </p:txBody>
      </p:sp>
      <p:grpSp>
        <p:nvGrpSpPr>
          <p:cNvPr id="10" name="Group 9"/>
          <p:cNvGrpSpPr/>
          <p:nvPr/>
        </p:nvGrpSpPr>
        <p:grpSpPr>
          <a:xfrm>
            <a:off x="5468409" y="1569983"/>
            <a:ext cx="6271665" cy="4495800"/>
            <a:chOff x="5468409" y="1569983"/>
            <a:chExt cx="6271665" cy="4495800"/>
          </a:xfrm>
        </p:grpSpPr>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4849"/>
            <a:stretch/>
          </p:blipFill>
          <p:spPr bwMode="auto">
            <a:xfrm>
              <a:off x="5468409" y="1569983"/>
              <a:ext cx="627166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bwMode="auto">
            <a:xfrm>
              <a:off x="5822730" y="2112580"/>
              <a:ext cx="4025462" cy="0"/>
            </a:xfrm>
            <a:prstGeom prst="line">
              <a:avLst/>
            </a:prstGeom>
            <a:solidFill>
              <a:schemeClr val="tx2"/>
            </a:solidFill>
            <a:ln w="9525" cap="flat" cmpd="sng" algn="ctr">
              <a:solidFill>
                <a:schemeClr val="tx1"/>
              </a:solidFill>
              <a:prstDash val="dashDot"/>
              <a:round/>
              <a:headEnd type="none" w="med" len="med"/>
              <a:tailEnd type="none" w="med" len="med"/>
            </a:ln>
            <a:effectLst/>
          </p:spPr>
        </p:cxnSp>
      </p:grpSp>
    </p:spTree>
    <p:extLst>
      <p:ext uri="{BB962C8B-B14F-4D97-AF65-F5344CB8AC3E}">
        <p14:creationId xmlns:p14="http://schemas.microsoft.com/office/powerpoint/2010/main" val="28023860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4876959" cy="4268337"/>
          </a:xfrm>
        </p:spPr>
        <p:txBody>
          <a:bodyPr/>
          <a:lstStyle/>
          <a:p>
            <a:r>
              <a:rPr lang="en-IE" dirty="0"/>
              <a:t>New Vivado project will open</a:t>
            </a:r>
          </a:p>
          <a:p>
            <a:r>
              <a:rPr lang="en-IE" dirty="0" smtClean="0"/>
              <a:t>Template files have been generated and are added to the project</a:t>
            </a:r>
          </a:p>
          <a:p>
            <a:r>
              <a:rPr lang="en-IE" dirty="0" smtClean="0"/>
              <a:t>IP can now be edited</a:t>
            </a:r>
          </a:p>
          <a:p>
            <a:pPr lvl="1"/>
            <a:r>
              <a:rPr lang="en-IE" dirty="0" smtClean="0"/>
              <a:t>Modify existing template files, add user source files</a:t>
            </a:r>
          </a:p>
          <a:p>
            <a:r>
              <a:rPr lang="en-IE" dirty="0" smtClean="0"/>
              <a:t>IP Packager will be open</a:t>
            </a:r>
          </a:p>
          <a:p>
            <a:pPr lvl="1"/>
            <a:r>
              <a:rPr lang="en-IE" dirty="0" smtClean="0"/>
              <a:t>Last step is to Package IP</a:t>
            </a:r>
            <a:endParaRPr lang="en-US" dirty="0"/>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36</a:t>
            </a:fld>
            <a:endParaRPr lang="en-US" dirty="0"/>
          </a:p>
        </p:txBody>
      </p:sp>
      <p:sp>
        <p:nvSpPr>
          <p:cNvPr id="4" name="Title 3"/>
          <p:cNvSpPr>
            <a:spLocks noGrp="1"/>
          </p:cNvSpPr>
          <p:nvPr>
            <p:ph type="title"/>
          </p:nvPr>
        </p:nvSpPr>
        <p:spPr/>
        <p:txBody>
          <a:bodyPr/>
          <a:lstStyle/>
          <a:p>
            <a:r>
              <a:rPr lang="en-IE" dirty="0" smtClean="0"/>
              <a:t>Edit IP</a:t>
            </a:r>
            <a:endParaRPr lang="en-US" dirty="0"/>
          </a:p>
        </p:txBody>
      </p:sp>
      <p:sp>
        <p:nvSpPr>
          <p:cNvPr id="5" name="Footer Placeholder 4"/>
          <p:cNvSpPr>
            <a:spLocks noGrp="1"/>
          </p:cNvSpPr>
          <p:nvPr>
            <p:ph type="ftr" sz="quarter" idx="3"/>
          </p:nvPr>
        </p:nvSpPr>
        <p:spPr/>
        <p:txBody>
          <a:bodyPr/>
          <a:lstStyle/>
          <a:p>
            <a:r>
              <a:rPr lang="en-US" smtClean="0"/>
              <a:t>© Copyright 2014 Xilinx</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198" y="1257300"/>
            <a:ext cx="6504588"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4881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FF0000"/>
                </a:solidFill>
              </a:rPr>
              <a:t>AXI4 Transactions</a:t>
            </a:r>
          </a:p>
          <a:p>
            <a:pPr lvl="1"/>
            <a:r>
              <a:rPr lang="en-US" dirty="0" smtClean="0">
                <a:solidFill>
                  <a:srgbClr val="FF0000"/>
                </a:solidFill>
              </a:rPr>
              <a:t>AXI4-Lite </a:t>
            </a:r>
            <a:r>
              <a:rPr lang="en-US" dirty="0">
                <a:solidFill>
                  <a:srgbClr val="FF0000"/>
                </a:solidFill>
              </a:rPr>
              <a:t>Slave</a:t>
            </a:r>
          </a:p>
          <a:p>
            <a:pPr lvl="1"/>
            <a:r>
              <a:rPr lang="en-US" dirty="0" smtClean="0">
                <a:solidFill>
                  <a:schemeClr val="bg2"/>
                </a:solidFill>
              </a:rPr>
              <a:t>AXI4-Lite </a:t>
            </a:r>
            <a:r>
              <a:rPr lang="en-US" dirty="0">
                <a:solidFill>
                  <a:schemeClr val="bg2"/>
                </a:solidFill>
              </a:rPr>
              <a:t>Master</a:t>
            </a:r>
          </a:p>
          <a:p>
            <a:pPr lvl="1"/>
            <a:r>
              <a:rPr lang="en-US" dirty="0">
                <a:solidFill>
                  <a:schemeClr val="bg2"/>
                </a:solidFill>
              </a:rPr>
              <a:t>AXI4 </a:t>
            </a:r>
            <a:r>
              <a:rPr lang="en-US" dirty="0" smtClean="0">
                <a:solidFill>
                  <a:schemeClr val="bg2"/>
                </a:solidFill>
              </a:rPr>
              <a:t>Slave/Master</a:t>
            </a:r>
            <a:endParaRPr lang="en-US" dirty="0">
              <a:solidFill>
                <a:schemeClr val="bg2"/>
              </a:solidFill>
            </a:endParaRPr>
          </a:p>
          <a:p>
            <a:r>
              <a:rPr lang="en-IE" i="1" dirty="0" smtClean="0">
                <a:solidFill>
                  <a:schemeClr val="bg2"/>
                </a:solidFill>
              </a:rPr>
              <a:t>Create </a:t>
            </a:r>
            <a:r>
              <a:rPr lang="en-IE" i="1" dirty="0">
                <a:solidFill>
                  <a:schemeClr val="bg2"/>
                </a:solidFill>
              </a:rPr>
              <a:t>and Package </a:t>
            </a:r>
            <a:r>
              <a:rPr lang="en-IE" i="1" dirty="0" smtClean="0">
                <a:solidFill>
                  <a:schemeClr val="bg2"/>
                </a:solidFill>
              </a:rPr>
              <a:t>IP</a:t>
            </a:r>
          </a:p>
          <a:p>
            <a:pPr lvl="1"/>
            <a:r>
              <a:rPr lang="en-IE" dirty="0" smtClean="0">
                <a:solidFill>
                  <a:schemeClr val="bg2"/>
                </a:solidFill>
              </a:rPr>
              <a:t>Create IP</a:t>
            </a:r>
          </a:p>
          <a:p>
            <a:pPr lvl="1"/>
            <a:r>
              <a:rPr lang="en-IE" i="1" dirty="0" smtClean="0"/>
              <a:t>Package IP</a:t>
            </a:r>
          </a:p>
          <a:p>
            <a:r>
              <a:rPr lang="en-US" dirty="0" smtClean="0">
                <a:solidFill>
                  <a:schemeClr val="bg2"/>
                </a:solidFill>
              </a:rPr>
              <a:t>Summary</a:t>
            </a:r>
            <a:endParaRPr lang="en-US" dirty="0">
              <a:solidFill>
                <a:schemeClr val="bg2"/>
              </a:solidFill>
            </a:endParaRPr>
          </a:p>
          <a:p>
            <a:pPr>
              <a:buNone/>
            </a:pPr>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37</a:t>
            </a:fld>
            <a:endParaRPr lang="en-US" dirty="0"/>
          </a:p>
        </p:txBody>
      </p:sp>
    </p:spTree>
    <p:extLst>
      <p:ext uri="{BB962C8B-B14F-4D97-AF65-F5344CB8AC3E}">
        <p14:creationId xmlns:p14="http://schemas.microsoft.com/office/powerpoint/2010/main" val="10013477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41" y="1600200"/>
            <a:ext cx="6004301" cy="4268337"/>
          </a:xfrm>
        </p:spPr>
        <p:txBody>
          <a:bodyPr/>
          <a:lstStyle/>
          <a:p>
            <a:r>
              <a:rPr lang="en-IE" dirty="0" smtClean="0"/>
              <a:t>Package current project</a:t>
            </a:r>
          </a:p>
          <a:p>
            <a:pPr lvl="1"/>
            <a:r>
              <a:rPr lang="en-IE" dirty="0" smtClean="0"/>
              <a:t>Must be open!</a:t>
            </a:r>
          </a:p>
          <a:p>
            <a:pPr lvl="1"/>
            <a:r>
              <a:rPr lang="en-IE" dirty="0" smtClean="0"/>
              <a:t>Package generated HDL</a:t>
            </a:r>
          </a:p>
          <a:p>
            <a:r>
              <a:rPr lang="en-IE" dirty="0" smtClean="0"/>
              <a:t>Package a directory (another project/source files)</a:t>
            </a:r>
          </a:p>
          <a:p>
            <a:pPr lvl="1"/>
            <a:r>
              <a:rPr lang="en-IE" dirty="0" smtClean="0"/>
              <a:t>Option to package as a library core</a:t>
            </a:r>
          </a:p>
          <a:p>
            <a:pPr lvl="1"/>
            <a:r>
              <a:rPr lang="en-IE" dirty="0" smtClean="0"/>
              <a:t>Core can be referenced by other IP</a:t>
            </a:r>
          </a:p>
          <a:p>
            <a:pPr lvl="1"/>
            <a:r>
              <a:rPr lang="en-IE" dirty="0" smtClean="0"/>
              <a:t>Core not available standalone</a:t>
            </a:r>
            <a:r>
              <a:rPr lang="en-US" dirty="0" smtClean="0"/>
              <a:t> (Will not display in IP Catalog)</a:t>
            </a:r>
            <a:endParaRPr lang="en-IE" dirty="0" smtClean="0">
              <a:solidFill>
                <a:schemeClr val="tx1"/>
              </a:solidFill>
            </a:endParaRPr>
          </a:p>
          <a:p>
            <a:r>
              <a:rPr lang="en-IE" dirty="0" smtClean="0">
                <a:solidFill>
                  <a:schemeClr val="bg1">
                    <a:lumMod val="50000"/>
                  </a:schemeClr>
                </a:solidFill>
              </a:rPr>
              <a:t>Create New AXI4 Peripheral (previous section)</a:t>
            </a:r>
          </a:p>
          <a:p>
            <a:pPr lvl="1"/>
            <a:r>
              <a:rPr lang="en-IE" dirty="0" smtClean="0"/>
              <a:t>Will also need to be packaged</a:t>
            </a:r>
          </a:p>
          <a:p>
            <a:pPr lvl="1"/>
            <a:r>
              <a:rPr lang="en-IE" dirty="0" smtClean="0"/>
              <a:t>Similar steps to package for all three flows</a:t>
            </a:r>
          </a:p>
        </p:txBody>
      </p:sp>
      <p:sp>
        <p:nvSpPr>
          <p:cNvPr id="2" name="Slide Number Placeholder 1"/>
          <p:cNvSpPr>
            <a:spLocks noGrp="1"/>
          </p:cNvSpPr>
          <p:nvPr>
            <p:ph type="sldNum" sz="quarter" idx="10"/>
          </p:nvPr>
        </p:nvSpPr>
        <p:spPr/>
        <p:txBody>
          <a:bodyPr/>
          <a:lstStyle/>
          <a:p>
            <a:pPr>
              <a:defRPr/>
            </a:pPr>
            <a:r>
              <a:rPr lang="en-US" smtClean="0"/>
              <a:t>Creating Custom IP 14- </a:t>
            </a:r>
            <a:fld id="{48005198-8FB0-4BE5-A5FF-99FA69737174}" type="slidenum">
              <a:rPr lang="en-US" smtClean="0"/>
              <a:pPr>
                <a:defRPr/>
              </a:pPr>
              <a:t>38</a:t>
            </a:fld>
            <a:endParaRPr lang="en-US" dirty="0"/>
          </a:p>
        </p:txBody>
      </p:sp>
      <p:sp>
        <p:nvSpPr>
          <p:cNvPr id="5" name="Title 4"/>
          <p:cNvSpPr>
            <a:spLocks noGrp="1"/>
          </p:cNvSpPr>
          <p:nvPr>
            <p:ph type="title"/>
          </p:nvPr>
        </p:nvSpPr>
        <p:spPr/>
        <p:txBody>
          <a:bodyPr/>
          <a:lstStyle/>
          <a:p>
            <a:r>
              <a:rPr lang="en-IE" dirty="0" smtClean="0"/>
              <a:t>Package IP</a:t>
            </a:r>
            <a:endParaRPr lang="en-US" dirty="0"/>
          </a:p>
        </p:txBody>
      </p:sp>
      <p:sp>
        <p:nvSpPr>
          <p:cNvPr id="3" name="Footer Placeholder 2"/>
          <p:cNvSpPr>
            <a:spLocks noGrp="1"/>
          </p:cNvSpPr>
          <p:nvPr>
            <p:ph type="ftr" sz="quarter" idx="3"/>
          </p:nvPr>
        </p:nvSpPr>
        <p:spPr/>
        <p:txBody>
          <a:bodyPr/>
          <a:lstStyle/>
          <a:p>
            <a:r>
              <a:rPr lang="en-US" smtClean="0"/>
              <a:t>© Copyright 2014 Xilinx</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4963" y="1991956"/>
            <a:ext cx="51054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977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41" y="1600200"/>
            <a:ext cx="8939508" cy="4268337"/>
          </a:xfrm>
        </p:spPr>
        <p:txBody>
          <a:bodyPr/>
          <a:lstStyle/>
          <a:p>
            <a:r>
              <a:rPr lang="en-IE" dirty="0" smtClean="0"/>
              <a:t>Industry Standard (IEEE) </a:t>
            </a:r>
            <a:r>
              <a:rPr lang="en-US" dirty="0" smtClean="0">
                <a:latin typeface="Arial" charset="0"/>
              </a:rPr>
              <a:t>XML format to describe IP using meta-data</a:t>
            </a:r>
          </a:p>
          <a:p>
            <a:pPr lvl="1"/>
            <a:r>
              <a:rPr lang="en-IE" dirty="0" smtClean="0"/>
              <a:t>Ports</a:t>
            </a:r>
            <a:endParaRPr lang="en-IE" dirty="0"/>
          </a:p>
          <a:p>
            <a:pPr lvl="1"/>
            <a:r>
              <a:rPr lang="en-IE" dirty="0" smtClean="0"/>
              <a:t>Interfaces</a:t>
            </a:r>
          </a:p>
          <a:p>
            <a:pPr lvl="1"/>
            <a:r>
              <a:rPr lang="en-IE" dirty="0" smtClean="0"/>
              <a:t>Configurable Parameters</a:t>
            </a:r>
          </a:p>
          <a:p>
            <a:pPr lvl="1"/>
            <a:r>
              <a:rPr lang="en-IE" dirty="0" smtClean="0"/>
              <a:t>Files, documentation</a:t>
            </a:r>
          </a:p>
          <a:p>
            <a:r>
              <a:rPr lang="en-IE" dirty="0" smtClean="0"/>
              <a:t>IP-XACT only describes high level information about IP, not low level description, so does not replace HDL or Software.</a:t>
            </a:r>
            <a:endParaRPr lang="en-IE" dirty="0"/>
          </a:p>
          <a:p>
            <a:r>
              <a:rPr lang="en-IE" dirty="0" smtClean="0">
                <a:latin typeface="Arial" charset="0"/>
              </a:rPr>
              <a:t>Enables automatic connection, configuration and integration</a:t>
            </a:r>
            <a:endParaRPr lang="en-US" dirty="0" smtClean="0">
              <a:latin typeface="Arial" charset="0"/>
            </a:endParaRPr>
          </a:p>
          <a:p>
            <a:r>
              <a:rPr lang="en-IE" dirty="0" smtClean="0">
                <a:latin typeface="Arial" charset="0"/>
              </a:rPr>
              <a:t>Enables integration of 3</a:t>
            </a:r>
            <a:r>
              <a:rPr lang="en-IE" baseline="30000" dirty="0" smtClean="0">
                <a:latin typeface="Arial" charset="0"/>
              </a:rPr>
              <a:t>rd</a:t>
            </a:r>
            <a:r>
              <a:rPr lang="en-IE" dirty="0" smtClean="0">
                <a:latin typeface="Arial" charset="0"/>
              </a:rPr>
              <a:t> Party IP </a:t>
            </a:r>
          </a:p>
          <a:p>
            <a:pPr lvl="1"/>
            <a:r>
              <a:rPr lang="en-IE" dirty="0" smtClean="0">
                <a:latin typeface="Arial" charset="0"/>
              </a:rPr>
              <a:t>(And Export of your own IP)</a:t>
            </a:r>
            <a:endParaRPr lang="en-US" dirty="0"/>
          </a:p>
        </p:txBody>
      </p:sp>
      <p:sp>
        <p:nvSpPr>
          <p:cNvPr id="5" name="Title 4"/>
          <p:cNvSpPr>
            <a:spLocks noGrp="1"/>
          </p:cNvSpPr>
          <p:nvPr>
            <p:ph type="title"/>
          </p:nvPr>
        </p:nvSpPr>
        <p:spPr/>
        <p:txBody>
          <a:bodyPr/>
          <a:lstStyle/>
          <a:p>
            <a:r>
              <a:rPr lang="en-IE" dirty="0" smtClean="0"/>
              <a:t>IP-XACT</a:t>
            </a:r>
            <a:endParaRPr lang="en-US" dirty="0"/>
          </a:p>
        </p:txBody>
      </p:sp>
      <p:sp>
        <p:nvSpPr>
          <p:cNvPr id="3" name="Footer Placeholder 2"/>
          <p:cNvSpPr>
            <a:spLocks noGrp="1"/>
          </p:cNvSpPr>
          <p:nvPr>
            <p:ph type="ftr" sz="quarter" idx="3"/>
          </p:nvPr>
        </p:nvSpPr>
        <p:spPr/>
        <p:txBody>
          <a:bodyPr/>
          <a:lstStyle/>
          <a:p>
            <a:r>
              <a:rPr lang="en-US" dirty="0" smtClean="0"/>
              <a:t>© Copyright 2014 Xilinx</a:t>
            </a:r>
            <a:endParaRPr lang="en-US" dirty="0"/>
          </a:p>
        </p:txBody>
      </p:sp>
      <p:pic>
        <p:nvPicPr>
          <p:cNvPr id="7" name="Picture 4"/>
          <p:cNvPicPr>
            <a:picLocks noChangeAspect="1" noChangeArrowheads="1"/>
          </p:cNvPicPr>
          <p:nvPr/>
        </p:nvPicPr>
        <p:blipFill>
          <a:blip r:embed="rId3" cstate="print"/>
          <a:srcRect/>
          <a:stretch>
            <a:fillRect/>
          </a:stretch>
        </p:blipFill>
        <p:spPr bwMode="auto">
          <a:xfrm>
            <a:off x="7785463" y="2173255"/>
            <a:ext cx="3963854" cy="927929"/>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39</a:t>
            </a:fld>
            <a:endParaRPr lang="en-US" dirty="0"/>
          </a:p>
        </p:txBody>
      </p:sp>
    </p:spTree>
    <p:extLst>
      <p:ext uri="{BB962C8B-B14F-4D97-AF65-F5344CB8AC3E}">
        <p14:creationId xmlns:p14="http://schemas.microsoft.com/office/powerpoint/2010/main" val="2029170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Read address channel</a:t>
            </a:r>
          </a:p>
          <a:p>
            <a:r>
              <a:rPr lang="en-US" dirty="0"/>
              <a:t>Read data channel</a:t>
            </a:r>
          </a:p>
          <a:p>
            <a:r>
              <a:rPr lang="en-US" dirty="0"/>
              <a:t>Write address channel</a:t>
            </a:r>
          </a:p>
          <a:p>
            <a:r>
              <a:rPr lang="en-US" dirty="0"/>
              <a:t>Write data channel</a:t>
            </a:r>
          </a:p>
          <a:p>
            <a:r>
              <a:rPr lang="en-US" dirty="0"/>
              <a:t>Write response channel</a:t>
            </a:r>
          </a:p>
          <a:p>
            <a:pPr lvl="1"/>
            <a:r>
              <a:rPr lang="en-US" dirty="0"/>
              <a:t>Non-posted write </a:t>
            </a:r>
            <a:r>
              <a:rPr lang="en-US" dirty="0" smtClean="0"/>
              <a:t>model</a:t>
            </a:r>
          </a:p>
          <a:p>
            <a:pPr lvl="2"/>
            <a:r>
              <a:rPr lang="en-US" dirty="0" smtClean="0"/>
              <a:t>There </a:t>
            </a:r>
            <a:r>
              <a:rPr lang="en-US" dirty="0"/>
              <a:t>will always be a "write response"</a:t>
            </a:r>
          </a:p>
        </p:txBody>
      </p:sp>
      <p:sp>
        <p:nvSpPr>
          <p:cNvPr id="4" name="Title 3"/>
          <p:cNvSpPr>
            <a:spLocks noGrp="1"/>
          </p:cNvSpPr>
          <p:nvPr>
            <p:ph type="title"/>
          </p:nvPr>
        </p:nvSpPr>
        <p:spPr/>
        <p:txBody>
          <a:bodyPr/>
          <a:lstStyle/>
          <a:p>
            <a:r>
              <a:rPr lang="en-US" dirty="0" smtClean="0"/>
              <a:t>Basic AXI Transaction Channels</a:t>
            </a:r>
            <a:endParaRPr lang="en-US" dirty="0"/>
          </a:p>
        </p:txBody>
      </p:sp>
      <p:pic>
        <p:nvPicPr>
          <p:cNvPr id="1026" name="Picture 2"/>
          <p:cNvPicPr>
            <a:picLocks noChangeAspect="1" noChangeArrowheads="1"/>
          </p:cNvPicPr>
          <p:nvPr/>
        </p:nvPicPr>
        <p:blipFill>
          <a:blip r:embed="rId3"/>
          <a:srcRect/>
          <a:stretch>
            <a:fillRect/>
          </a:stretch>
        </p:blipFill>
        <p:spPr bwMode="auto">
          <a:xfrm>
            <a:off x="6053958" y="1528434"/>
            <a:ext cx="4846653" cy="2051021"/>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5967663" y="3465091"/>
            <a:ext cx="4920916" cy="3040817"/>
          </a:xfrm>
          <a:prstGeom prst="rect">
            <a:avLst/>
          </a:prstGeom>
          <a:noFill/>
          <a:ln w="9525">
            <a:noFill/>
            <a:miter lim="800000"/>
            <a:headEnd/>
            <a:tailEnd/>
          </a:ln>
        </p:spPr>
      </p:pic>
      <p:sp>
        <p:nvSpPr>
          <p:cNvPr id="11" name="Footer Placeholder 10"/>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dirty="0" smtClean="0"/>
              <a:t>Creating Custom IP 14- </a:t>
            </a:r>
            <a:fld id="{060BD193-E118-4B16-863C-C8C12C675E3E}"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smtClean="0"/>
              <a:t>© Copyright 2014 Xilinx</a:t>
            </a:r>
            <a:endParaRPr lang="en-US" dirty="0"/>
          </a:p>
        </p:txBody>
      </p:sp>
      <p:sp>
        <p:nvSpPr>
          <p:cNvPr id="5" name="Title 3"/>
          <p:cNvSpPr txBox="1">
            <a:spLocks/>
          </p:cNvSpPr>
          <p:nvPr/>
        </p:nvSpPr>
        <p:spPr>
          <a:xfrm>
            <a:off x="609441" y="209550"/>
            <a:ext cx="10969943" cy="1143000"/>
          </a:xfrm>
          <a:prstGeom prst="rect">
            <a:avLst/>
          </a:prstGeom>
        </p:spPr>
        <p:txBody>
          <a:bodyPr/>
          <a:lst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IE" smtClean="0"/>
              <a:t>IP Packager</a:t>
            </a:r>
            <a:endParaRPr lang="en-IE"/>
          </a:p>
        </p:txBody>
      </p:sp>
      <p:sp>
        <p:nvSpPr>
          <p:cNvPr id="6" name="Content Placeholder 1"/>
          <p:cNvSpPr txBox="1">
            <a:spLocks/>
          </p:cNvSpPr>
          <p:nvPr/>
        </p:nvSpPr>
        <p:spPr>
          <a:xfrm>
            <a:off x="609441" y="1600200"/>
            <a:ext cx="5283359" cy="4268337"/>
          </a:xfrm>
          <a:prstGeom prst="rect">
            <a:avLst/>
          </a:prstGeom>
        </p:spPr>
        <p:txBody>
          <a:bodyPr/>
          <a:lst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3"/>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IE" dirty="0"/>
              <a:t>Automatically </a:t>
            </a:r>
            <a:r>
              <a:rPr lang="en-IE" dirty="0" err="1"/>
              <a:t>analyze</a:t>
            </a:r>
            <a:r>
              <a:rPr lang="en-IE" dirty="0"/>
              <a:t> project/files to determine parameters</a:t>
            </a:r>
          </a:p>
          <a:p>
            <a:r>
              <a:rPr lang="en-IE" dirty="0" smtClean="0"/>
              <a:t>Initial Summary</a:t>
            </a:r>
          </a:p>
          <a:p>
            <a:r>
              <a:rPr lang="en-IE" dirty="0" smtClean="0"/>
              <a:t>Identifies</a:t>
            </a:r>
          </a:p>
          <a:p>
            <a:pPr lvl="1"/>
            <a:r>
              <a:rPr lang="en-IE" dirty="0" smtClean="0"/>
              <a:t>Files</a:t>
            </a:r>
          </a:p>
          <a:p>
            <a:pPr lvl="2"/>
            <a:r>
              <a:rPr lang="en-IE" dirty="0" smtClean="0"/>
              <a:t>Source HDL, </a:t>
            </a:r>
            <a:r>
              <a:rPr lang="en-IE" dirty="0" err="1" smtClean="0"/>
              <a:t>Testbenches</a:t>
            </a:r>
            <a:r>
              <a:rPr lang="en-IE" dirty="0" smtClean="0"/>
              <a:t>, Documentation, </a:t>
            </a:r>
          </a:p>
          <a:p>
            <a:pPr lvl="1"/>
            <a:r>
              <a:rPr lang="en-IE" dirty="0" smtClean="0"/>
              <a:t>Parameters</a:t>
            </a:r>
          </a:p>
          <a:p>
            <a:pPr lvl="2"/>
            <a:r>
              <a:rPr lang="en-IE" dirty="0" smtClean="0"/>
              <a:t>Configurable</a:t>
            </a:r>
          </a:p>
          <a:p>
            <a:pPr lvl="1"/>
            <a:r>
              <a:rPr lang="en-IE" dirty="0" smtClean="0"/>
              <a:t>Ports</a:t>
            </a:r>
          </a:p>
          <a:p>
            <a:pPr lvl="1"/>
            <a:r>
              <a:rPr lang="en-IE" dirty="0" smtClean="0"/>
              <a:t>Interfaces</a:t>
            </a:r>
          </a:p>
          <a:p>
            <a:pPr lvl="1"/>
            <a:r>
              <a:rPr lang="en-IE" dirty="0" smtClean="0"/>
              <a:t>Compatibility</a:t>
            </a:r>
          </a:p>
          <a:p>
            <a:r>
              <a:rPr lang="en-IE" dirty="0" smtClean="0"/>
              <a:t>Creates GUI Layout for IPI</a:t>
            </a:r>
            <a:endParaRPr lang="en-IE"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884" y="862505"/>
            <a:ext cx="476250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0"/>
          </p:nvPr>
        </p:nvSpPr>
        <p:spPr/>
        <p:txBody>
          <a:bodyPr/>
          <a:lstStyle/>
          <a:p>
            <a:pPr>
              <a:defRPr/>
            </a:pPr>
            <a:r>
              <a:rPr lang="en-US" smtClean="0"/>
              <a:t>Creating Custom IP 14- </a:t>
            </a:r>
            <a:fld id="{48005198-8FB0-4BE5-A5FF-99FA69737174}" type="slidenum">
              <a:rPr lang="en-US" smtClean="0"/>
              <a:pPr>
                <a:defRPr/>
              </a:pPr>
              <a:t>40</a:t>
            </a:fld>
            <a:endParaRPr lang="en-US" dirty="0"/>
          </a:p>
        </p:txBody>
      </p:sp>
    </p:spTree>
    <p:extLst>
      <p:ext uri="{BB962C8B-B14F-4D97-AF65-F5344CB8AC3E}">
        <p14:creationId xmlns:p14="http://schemas.microsoft.com/office/powerpoint/2010/main" val="8010940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227551"/>
            <a:ext cx="5283359" cy="4872623"/>
          </a:xfrm>
        </p:spPr>
        <p:txBody>
          <a:bodyPr/>
          <a:lstStyle/>
          <a:p>
            <a:r>
              <a:rPr lang="en-IE" dirty="0" smtClean="0"/>
              <a:t>Modify configuration</a:t>
            </a:r>
          </a:p>
          <a:p>
            <a:pPr lvl="1"/>
            <a:r>
              <a:rPr lang="en-IE" dirty="0" smtClean="0"/>
              <a:t>Properties</a:t>
            </a:r>
          </a:p>
          <a:p>
            <a:pPr lvl="1"/>
            <a:r>
              <a:rPr lang="en-IE" dirty="0" smtClean="0"/>
              <a:t>Compatibility</a:t>
            </a:r>
          </a:p>
          <a:p>
            <a:pPr lvl="1"/>
            <a:r>
              <a:rPr lang="en-IE" dirty="0" smtClean="0"/>
              <a:t>Files</a:t>
            </a:r>
          </a:p>
          <a:p>
            <a:pPr lvl="1"/>
            <a:r>
              <a:rPr lang="en-IE" dirty="0" smtClean="0"/>
              <a:t>Custom parameters</a:t>
            </a:r>
          </a:p>
          <a:p>
            <a:pPr lvl="1"/>
            <a:r>
              <a:rPr lang="en-IE" dirty="0" smtClean="0"/>
              <a:t>Ports</a:t>
            </a:r>
          </a:p>
          <a:p>
            <a:pPr lvl="1"/>
            <a:r>
              <a:rPr lang="en-IE" dirty="0" smtClean="0"/>
              <a:t>Interfaces</a:t>
            </a:r>
          </a:p>
          <a:p>
            <a:pPr lvl="1"/>
            <a:r>
              <a:rPr lang="en-IE" dirty="0" smtClean="0"/>
              <a:t>Address and Memory</a:t>
            </a:r>
          </a:p>
          <a:p>
            <a:pPr lvl="1"/>
            <a:r>
              <a:rPr lang="en-IE" dirty="0" smtClean="0"/>
              <a:t>IP and security</a:t>
            </a:r>
          </a:p>
          <a:p>
            <a:r>
              <a:rPr lang="en-IE" dirty="0" smtClean="0"/>
              <a:t>Project can be updated – e.g. source files added</a:t>
            </a:r>
          </a:p>
          <a:p>
            <a:pPr lvl="1"/>
            <a:r>
              <a:rPr lang="en-IE" dirty="0" smtClean="0"/>
              <a:t>Changes will be reflected in packager</a:t>
            </a:r>
          </a:p>
          <a:p>
            <a:r>
              <a:rPr lang="en-IE" dirty="0" smtClean="0"/>
              <a:t>Review and package</a:t>
            </a:r>
          </a:p>
          <a:p>
            <a:pPr lvl="1"/>
            <a:endParaRPr lang="en-IE" dirty="0"/>
          </a:p>
        </p:txBody>
      </p:sp>
      <p:sp>
        <p:nvSpPr>
          <p:cNvPr id="4" name="Title 3"/>
          <p:cNvSpPr>
            <a:spLocks noGrp="1"/>
          </p:cNvSpPr>
          <p:nvPr>
            <p:ph type="title"/>
          </p:nvPr>
        </p:nvSpPr>
        <p:spPr/>
        <p:txBody>
          <a:bodyPr/>
          <a:lstStyle/>
          <a:p>
            <a:r>
              <a:rPr lang="en-IE" dirty="0" smtClean="0"/>
              <a:t>IP Packager</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651062" y="1422398"/>
            <a:ext cx="6032500" cy="4426857"/>
          </a:xfrm>
          <a:prstGeom prst="rect">
            <a:avLst/>
          </a:prstGeom>
          <a:noFill/>
          <a:ln>
            <a:noFill/>
          </a:ln>
        </p:spPr>
      </p:pic>
      <p:sp>
        <p:nvSpPr>
          <p:cNvPr id="7" name="Slide Number Placeholder 6"/>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41</a:t>
            </a:fld>
            <a:endParaRPr lang="en-US" dirty="0"/>
          </a:p>
        </p:txBody>
      </p:sp>
    </p:spTree>
    <p:extLst>
      <p:ext uri="{BB962C8B-B14F-4D97-AF65-F5344CB8AC3E}">
        <p14:creationId xmlns:p14="http://schemas.microsoft.com/office/powerpoint/2010/main" val="18870477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Customizing IP for Reuse in IP Packager</a:t>
            </a:r>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grpSp>
        <p:nvGrpSpPr>
          <p:cNvPr id="8" name="Group 11"/>
          <p:cNvGrpSpPr/>
          <p:nvPr/>
        </p:nvGrpSpPr>
        <p:grpSpPr>
          <a:xfrm>
            <a:off x="2216187" y="5461357"/>
            <a:ext cx="6542955" cy="955908"/>
            <a:chOff x="681932" y="5212843"/>
            <a:chExt cx="6490444" cy="392417"/>
          </a:xfrm>
        </p:grpSpPr>
        <p:sp>
          <p:nvSpPr>
            <p:cNvPr id="9" name="Rectangle 36"/>
            <p:cNvSpPr>
              <a:spLocks noChangeArrowheads="1"/>
            </p:cNvSpPr>
            <p:nvPr/>
          </p:nvSpPr>
          <p:spPr bwMode="auto">
            <a:xfrm>
              <a:off x="3499282" y="5212843"/>
              <a:ext cx="3673094" cy="392415"/>
            </a:xfrm>
            <a:prstGeom prst="rect">
              <a:avLst/>
            </a:prstGeom>
            <a:solidFill>
              <a:schemeClr val="bg1"/>
            </a:solidFill>
            <a:ln w="9525" cap="flat" cmpd="sng" algn="ctr">
              <a:gradFill flip="none" rotWithShape="1">
                <a:gsLst>
                  <a:gs pos="69000">
                    <a:srgbClr val="C00000"/>
                  </a:gs>
                  <a:gs pos="89000">
                    <a:schemeClr val="accent1">
                      <a:tint val="23500"/>
                      <a:satMod val="160000"/>
                      <a:alpha val="0"/>
                    </a:schemeClr>
                  </a:gs>
                </a:gsLst>
                <a:lin ang="16200000" scaled="1"/>
                <a:tileRect/>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r>
                <a:rPr lang="en-US" sz="2000" b="1" dirty="0" smtClean="0">
                  <a:solidFill>
                    <a:srgbClr val="000000"/>
                  </a:solidFill>
                </a:rPr>
                <a:t> Add, Edit or </a:t>
              </a:r>
              <a:br>
                <a:rPr lang="en-US" sz="2000" b="1" dirty="0" smtClean="0">
                  <a:solidFill>
                    <a:srgbClr val="000000"/>
                  </a:solidFill>
                </a:rPr>
              </a:br>
              <a:r>
                <a:rPr lang="en-US" sz="2000" b="1" dirty="0" smtClean="0">
                  <a:solidFill>
                    <a:srgbClr val="000000"/>
                  </a:solidFill>
                </a:rPr>
                <a:t>change defaults   </a:t>
              </a:r>
              <a:endParaRPr lang="en-US" sz="2000" b="1" dirty="0">
                <a:solidFill>
                  <a:srgbClr val="000000"/>
                </a:solidFill>
              </a:endParaRPr>
            </a:p>
          </p:txBody>
        </p:sp>
        <p:sp>
          <p:nvSpPr>
            <p:cNvPr id="10" name="Rectangle 36"/>
            <p:cNvSpPr>
              <a:spLocks noChangeArrowheads="1"/>
            </p:cNvSpPr>
            <p:nvPr/>
          </p:nvSpPr>
          <p:spPr bwMode="auto">
            <a:xfrm>
              <a:off x="681932" y="5212845"/>
              <a:ext cx="1301857" cy="392415"/>
            </a:xfrm>
            <a:prstGeom prst="rect">
              <a:avLst/>
            </a:prstGeom>
            <a:solidFill>
              <a:schemeClr val="bg1"/>
            </a:solidFill>
            <a:ln w="9525" cap="flat" cmpd="sng" algn="ctr">
              <a:gradFill flip="none" rotWithShape="1">
                <a:gsLst>
                  <a:gs pos="69000">
                    <a:srgbClr val="C00000"/>
                  </a:gs>
                  <a:gs pos="89000">
                    <a:schemeClr val="accent1">
                      <a:tint val="23500"/>
                      <a:satMod val="160000"/>
                      <a:alpha val="0"/>
                    </a:schemeClr>
                  </a:gs>
                </a:gsLst>
                <a:lin ang="16200000" scaled="1"/>
                <a:tileRect/>
              </a:gradFill>
              <a:prstDash val="solid"/>
              <a:round/>
              <a:headEnd type="none" w="med" len="med"/>
              <a:tailEnd type="none" w="med" len="med"/>
            </a:ln>
            <a:effectLst>
              <a:outerShdw blurRad="127000" dist="88900" dir="18900000" algn="bl" rotWithShape="0">
                <a:srgbClr val="643808">
                  <a:alpha val="40000"/>
                </a:srgbClr>
              </a:outerShdw>
            </a:effectLst>
          </p:spPr>
          <p:txBody>
            <a:bodyPr vert="horz" wrap="square" lIns="91440" tIns="45720" rIns="91440" bIns="45720" numCol="1" rtlCol="0" anchor="ctr" anchorCtr="0" compatLnSpc="1">
              <a:prstTxWarp prst="textNoShape">
                <a:avLst/>
              </a:prstTxWarp>
              <a:noAutofit/>
            </a:bodyPr>
            <a:lstStyle/>
            <a:p>
              <a:pPr marL="228600" indent="-228600"/>
              <a:r>
                <a:rPr lang="en-US" sz="2000" b="1" dirty="0" smtClean="0">
                  <a:solidFill>
                    <a:srgbClr val="000000"/>
                  </a:solidFill>
                </a:rPr>
                <a:t> Select</a:t>
              </a:r>
            </a:p>
            <a:p>
              <a:pPr marL="228600" indent="-228600"/>
              <a:r>
                <a:rPr lang="en-US" sz="2000" b="1" dirty="0" smtClean="0">
                  <a:solidFill>
                    <a:srgbClr val="000000"/>
                  </a:solidFill>
                </a:rPr>
                <a:t>Options</a:t>
              </a:r>
              <a:endParaRPr lang="en-US" sz="2000" b="1" dirty="0">
                <a:solidFill>
                  <a:srgbClr val="000000"/>
                </a:solidFill>
              </a:endParaRPr>
            </a:p>
          </p:txBody>
        </p:sp>
      </p:grpSp>
      <p:sp>
        <p:nvSpPr>
          <p:cNvPr id="2" name="Slide Number Placeholder 1"/>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42</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504" y="1018066"/>
            <a:ext cx="772477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32333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541244"/>
            <a:ext cx="5476049" cy="4308410"/>
          </a:xfrm>
        </p:spPr>
        <p:txBody>
          <a:bodyPr/>
          <a:lstStyle/>
          <a:p>
            <a:r>
              <a:rPr lang="en-US" dirty="0"/>
              <a:t>The Vivado IP Catalog can be extended by adding additional IP Repositories.  </a:t>
            </a:r>
            <a:endParaRPr lang="en-US" dirty="0" smtClean="0"/>
          </a:p>
          <a:p>
            <a:r>
              <a:rPr lang="en-US" dirty="0" smtClean="0"/>
              <a:t>Third </a:t>
            </a:r>
            <a:r>
              <a:rPr lang="en-US" dirty="0"/>
              <a:t>party IP, your custom IP, and Xilinx </a:t>
            </a:r>
            <a:r>
              <a:rPr lang="en-US" dirty="0" smtClean="0"/>
              <a:t>IP </a:t>
            </a:r>
            <a:r>
              <a:rPr lang="en-US" dirty="0"/>
              <a:t>are displayed in an identical manner</a:t>
            </a:r>
          </a:p>
          <a:p>
            <a:r>
              <a:rPr lang="en-IE" dirty="0" smtClean="0"/>
              <a:t>Packager creates .xml file for the IP</a:t>
            </a:r>
          </a:p>
          <a:p>
            <a:r>
              <a:rPr lang="en-IE" dirty="0" smtClean="0"/>
              <a:t>Specify the directory of the user/third party IP repository</a:t>
            </a:r>
          </a:p>
          <a:p>
            <a:pPr lvl="1"/>
            <a:r>
              <a:rPr lang="en-IE" dirty="0" smtClean="0"/>
              <a:t>Can be done automatically from packager</a:t>
            </a:r>
          </a:p>
          <a:p>
            <a:pPr lvl="1"/>
            <a:r>
              <a:rPr lang="en-IE" dirty="0" smtClean="0"/>
              <a:t>Access from project settings, or IP </a:t>
            </a:r>
            <a:r>
              <a:rPr lang="en-IE" dirty="0" err="1" smtClean="0"/>
              <a:t>Catalog</a:t>
            </a:r>
            <a:endParaRPr lang="en-IE" dirty="0" smtClean="0"/>
          </a:p>
          <a:p>
            <a:pPr lvl="1"/>
            <a:r>
              <a:rPr lang="en-IE" dirty="0" smtClean="0"/>
              <a:t>Displays the IP that has been found</a:t>
            </a:r>
          </a:p>
          <a:p>
            <a:r>
              <a:rPr lang="en-IE" dirty="0" smtClean="0"/>
              <a:t>Displays IP in the repository for use in IPI</a:t>
            </a:r>
            <a:endParaRPr lang="en-US" dirty="0"/>
          </a:p>
        </p:txBody>
      </p:sp>
      <p:sp>
        <p:nvSpPr>
          <p:cNvPr id="4" name="Title 3"/>
          <p:cNvSpPr>
            <a:spLocks noGrp="1"/>
          </p:cNvSpPr>
          <p:nvPr>
            <p:ph type="title"/>
          </p:nvPr>
        </p:nvSpPr>
        <p:spPr/>
        <p:txBody>
          <a:bodyPr/>
          <a:lstStyle/>
          <a:p>
            <a:r>
              <a:rPr lang="en-IE" dirty="0" smtClean="0"/>
              <a:t>IP repository</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680" y="1541244"/>
            <a:ext cx="498157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43</a:t>
            </a:fld>
            <a:endParaRPr lang="en-US" dirty="0"/>
          </a:p>
        </p:txBody>
      </p:sp>
    </p:spTree>
    <p:extLst>
      <p:ext uri="{BB962C8B-B14F-4D97-AF65-F5344CB8AC3E}">
        <p14:creationId xmlns:p14="http://schemas.microsoft.com/office/powerpoint/2010/main" val="40818540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Create and modify Template (add user logic) or create IP manually</a:t>
            </a:r>
          </a:p>
          <a:p>
            <a:r>
              <a:rPr lang="en-IE" dirty="0" smtClean="0"/>
              <a:t>Package IP</a:t>
            </a:r>
          </a:p>
          <a:p>
            <a:pPr lvl="1"/>
            <a:r>
              <a:rPr lang="en-IE" dirty="0" smtClean="0"/>
              <a:t>Specify configuration settings</a:t>
            </a:r>
          </a:p>
          <a:p>
            <a:r>
              <a:rPr lang="en-IE" dirty="0" smtClean="0"/>
              <a:t>Specify IP directory in the Vivado repository</a:t>
            </a:r>
          </a:p>
          <a:p>
            <a:pPr lvl="1"/>
            <a:r>
              <a:rPr lang="en-IE" dirty="0" smtClean="0"/>
              <a:t>Project settings</a:t>
            </a:r>
          </a:p>
          <a:p>
            <a:r>
              <a:rPr lang="en-IE" dirty="0" smtClean="0"/>
              <a:t>Available to use in IP </a:t>
            </a:r>
            <a:r>
              <a:rPr lang="en-IE" dirty="0" err="1" smtClean="0"/>
              <a:t>Catalog</a:t>
            </a:r>
            <a:r>
              <a:rPr lang="en-IE" dirty="0" smtClean="0"/>
              <a:t> like any other IP</a:t>
            </a:r>
          </a:p>
          <a:p>
            <a:endParaRPr lang="en-US" dirty="0"/>
          </a:p>
        </p:txBody>
      </p:sp>
      <p:sp>
        <p:nvSpPr>
          <p:cNvPr id="4" name="Title 3"/>
          <p:cNvSpPr>
            <a:spLocks noGrp="1"/>
          </p:cNvSpPr>
          <p:nvPr>
            <p:ph type="title"/>
          </p:nvPr>
        </p:nvSpPr>
        <p:spPr/>
        <p:txBody>
          <a:bodyPr/>
          <a:lstStyle/>
          <a:p>
            <a:r>
              <a:rPr lang="en-IE" dirty="0" smtClean="0"/>
              <a:t>Creating and Using custom IP summary</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44</a:t>
            </a:fld>
            <a:endParaRPr lang="en-US" dirty="0"/>
          </a:p>
        </p:txBody>
      </p:sp>
    </p:spTree>
    <p:extLst>
      <p:ext uri="{BB962C8B-B14F-4D97-AF65-F5344CB8AC3E}">
        <p14:creationId xmlns:p14="http://schemas.microsoft.com/office/powerpoint/2010/main" val="12729899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2"/>
                </a:solidFill>
              </a:rPr>
              <a:t>AXI4 Transactions</a:t>
            </a:r>
          </a:p>
          <a:p>
            <a:pPr lvl="1"/>
            <a:r>
              <a:rPr lang="en-US" dirty="0" smtClean="0">
                <a:solidFill>
                  <a:srgbClr val="FF0000"/>
                </a:solidFill>
              </a:rPr>
              <a:t>AXI4-Lite </a:t>
            </a:r>
            <a:r>
              <a:rPr lang="en-US" dirty="0">
                <a:solidFill>
                  <a:srgbClr val="FF0000"/>
                </a:solidFill>
              </a:rPr>
              <a:t>Slave</a:t>
            </a:r>
          </a:p>
          <a:p>
            <a:pPr lvl="1"/>
            <a:r>
              <a:rPr lang="en-US" dirty="0" smtClean="0">
                <a:solidFill>
                  <a:schemeClr val="bg2"/>
                </a:solidFill>
              </a:rPr>
              <a:t>AXI4-Lite </a:t>
            </a:r>
            <a:r>
              <a:rPr lang="en-US" dirty="0">
                <a:solidFill>
                  <a:schemeClr val="bg2"/>
                </a:solidFill>
              </a:rPr>
              <a:t>Master</a:t>
            </a:r>
          </a:p>
          <a:p>
            <a:pPr lvl="1"/>
            <a:r>
              <a:rPr lang="en-US" dirty="0">
                <a:solidFill>
                  <a:schemeClr val="bg2"/>
                </a:solidFill>
              </a:rPr>
              <a:t>AXI4 Slave/Master</a:t>
            </a:r>
            <a:endParaRPr lang="en-US" dirty="0">
              <a:solidFill>
                <a:srgbClr val="FF0000"/>
              </a:solidFill>
            </a:endParaRPr>
          </a:p>
          <a:p>
            <a:r>
              <a:rPr lang="en-IE" dirty="0" smtClean="0">
                <a:solidFill>
                  <a:schemeClr val="bg2"/>
                </a:solidFill>
              </a:rPr>
              <a:t>Create </a:t>
            </a:r>
            <a:r>
              <a:rPr lang="en-IE" dirty="0">
                <a:solidFill>
                  <a:schemeClr val="bg2"/>
                </a:solidFill>
              </a:rPr>
              <a:t>and Package IP</a:t>
            </a:r>
            <a:endParaRPr lang="en-US" dirty="0">
              <a:solidFill>
                <a:schemeClr val="bg2"/>
              </a:solidFill>
            </a:endParaRPr>
          </a:p>
          <a:p>
            <a:r>
              <a:rPr lang="en-US" dirty="0" smtClean="0">
                <a:solidFill>
                  <a:schemeClr val="bg2"/>
                </a:solidFill>
              </a:rPr>
              <a:t>Custom </a:t>
            </a:r>
            <a:r>
              <a:rPr lang="en-US" dirty="0">
                <a:solidFill>
                  <a:schemeClr val="bg2"/>
                </a:solidFill>
              </a:rPr>
              <a:t>IP</a:t>
            </a:r>
          </a:p>
          <a:p>
            <a:r>
              <a:rPr lang="en-US" i="1" dirty="0" smtClean="0">
                <a:solidFill>
                  <a:schemeClr val="tx1"/>
                </a:solidFill>
              </a:rPr>
              <a:t>Summary</a:t>
            </a:r>
            <a:endParaRPr lang="en-US" i="1" dirty="0">
              <a:solidFill>
                <a:schemeClr val="tx1"/>
              </a:solidFill>
            </a:endParaRPr>
          </a:p>
          <a:p>
            <a:pPr>
              <a:buNone/>
            </a:pPr>
            <a:endParaRPr lang="en-US" dirty="0"/>
          </a:p>
        </p:txBody>
      </p:sp>
      <p:sp>
        <p:nvSpPr>
          <p:cNvPr id="4" name="Title 3"/>
          <p:cNvSpPr>
            <a:spLocks noGrp="1"/>
          </p:cNvSpPr>
          <p:nvPr>
            <p:ph type="title"/>
          </p:nvPr>
        </p:nvSpPr>
        <p:spPr/>
        <p:txBody>
          <a:bodyPr/>
          <a:lstStyle/>
          <a:p>
            <a:r>
              <a:rPr lang="en-US" dirty="0" smtClean="0"/>
              <a:t>Outline</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45</a:t>
            </a:fld>
            <a:endParaRPr lang="en-US" dirty="0"/>
          </a:p>
        </p:txBody>
      </p:sp>
    </p:spTree>
    <p:extLst>
      <p:ext uri="{BB962C8B-B14F-4D97-AF65-F5344CB8AC3E}">
        <p14:creationId xmlns:p14="http://schemas.microsoft.com/office/powerpoint/2010/main" val="3560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1600200"/>
            <a:ext cx="10700816" cy="4268337"/>
          </a:xfrm>
        </p:spPr>
        <p:txBody>
          <a:bodyPr/>
          <a:lstStyle/>
          <a:p>
            <a:r>
              <a:rPr lang="en-US" dirty="0" smtClean="0"/>
              <a:t>AXI4 interface defines five channels</a:t>
            </a:r>
          </a:p>
          <a:p>
            <a:pPr lvl="1"/>
            <a:r>
              <a:rPr lang="en-US" dirty="0" smtClean="0"/>
              <a:t>All channels use basic VALID/READY handshake to complete a transfer</a:t>
            </a:r>
          </a:p>
          <a:p>
            <a:r>
              <a:rPr lang="en-US" dirty="0" smtClean="0"/>
              <a:t>AXI Interconnect extends AXI interface by allowing 1-to-N, N-to-1, N-to-M, and M-to-N connections</a:t>
            </a:r>
          </a:p>
          <a:p>
            <a:r>
              <a:rPr lang="en-US" dirty="0" smtClean="0"/>
              <a:t>Custom </a:t>
            </a:r>
            <a:r>
              <a:rPr lang="en-US" dirty="0"/>
              <a:t>IP can be </a:t>
            </a:r>
            <a:r>
              <a:rPr lang="en-US" dirty="0" smtClean="0"/>
              <a:t>imported </a:t>
            </a:r>
            <a:r>
              <a:rPr lang="en-US" dirty="0"/>
              <a:t>using </a:t>
            </a:r>
            <a:r>
              <a:rPr lang="en-US" dirty="0" smtClean="0"/>
              <a:t>IP Packager </a:t>
            </a:r>
            <a:endParaRPr lang="en-US" dirty="0"/>
          </a:p>
          <a:p>
            <a:r>
              <a:rPr lang="en-US" dirty="0" smtClean="0"/>
              <a:t>Include in the IP Repository for reuse across projects</a:t>
            </a:r>
          </a:p>
          <a:p>
            <a:r>
              <a:rPr lang="en-US" dirty="0" smtClean="0"/>
              <a:t>Create and Package wizard supports AXI Lite, Full, and Stream compatible IP creation and packaging</a:t>
            </a:r>
          </a:p>
          <a:p>
            <a:pPr lvl="1"/>
            <a:r>
              <a:rPr lang="en-US" dirty="0" smtClean="0"/>
              <a:t>Handles interface side protocol</a:t>
            </a:r>
          </a:p>
          <a:p>
            <a:pPr lvl="1"/>
            <a:r>
              <a:rPr lang="en-US" dirty="0" smtClean="0"/>
              <a:t>Provides template to add HDL functionality</a:t>
            </a:r>
            <a:endParaRPr lang="en-US" dirty="0"/>
          </a:p>
          <a:p>
            <a:pPr lvl="1"/>
            <a:r>
              <a:rPr lang="en-IE" dirty="0" smtClean="0"/>
              <a:t>Packages into the IP </a:t>
            </a:r>
            <a:r>
              <a:rPr lang="en-IE" dirty="0" err="1" smtClean="0"/>
              <a:t>Catalog</a:t>
            </a:r>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46</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r>
              <a:rPr lang="en-US" i="1" dirty="0" smtClean="0"/>
              <a:t>SOURCE</a:t>
            </a:r>
            <a:r>
              <a:rPr lang="en-US" dirty="0" smtClean="0"/>
              <a:t> asserts and holds VALID when DATA is available</a:t>
            </a:r>
          </a:p>
          <a:p>
            <a:pPr eaLnBrk="1" hangingPunct="1"/>
            <a:r>
              <a:rPr lang="en-US" i="1" dirty="0" smtClean="0"/>
              <a:t>DESTINATION</a:t>
            </a:r>
            <a:r>
              <a:rPr lang="en-US" dirty="0" smtClean="0"/>
              <a:t> asserts READY if able to accept DATA</a:t>
            </a:r>
          </a:p>
          <a:p>
            <a:pPr eaLnBrk="1" hangingPunct="1"/>
            <a:endParaRPr lang="en-US" dirty="0" smtClean="0"/>
          </a:p>
          <a:p>
            <a:pPr eaLnBrk="1" hangingPunct="1"/>
            <a:r>
              <a:rPr lang="en-US" dirty="0" smtClean="0"/>
              <a:t>DATA transferred when VALID and READY = 1</a:t>
            </a:r>
          </a:p>
          <a:p>
            <a:pPr eaLnBrk="1" hangingPunct="1"/>
            <a:endParaRPr lang="en-US" dirty="0" smtClean="0"/>
          </a:p>
          <a:p>
            <a:pPr eaLnBrk="1" hangingPunct="1"/>
            <a:r>
              <a:rPr lang="en-US" i="1" dirty="0" smtClean="0"/>
              <a:t>SOURCE</a:t>
            </a:r>
            <a:r>
              <a:rPr lang="en-US" dirty="0" smtClean="0"/>
              <a:t> sends next DATA (if an actual data channel) or </a:t>
            </a:r>
            <a:r>
              <a:rPr lang="en-US" dirty="0" err="1" smtClean="0"/>
              <a:t>deasserts</a:t>
            </a:r>
            <a:r>
              <a:rPr lang="en-US" dirty="0" smtClean="0"/>
              <a:t> VALID</a:t>
            </a:r>
          </a:p>
          <a:p>
            <a:pPr eaLnBrk="1" hangingPunct="1"/>
            <a:r>
              <a:rPr lang="en-US" i="1" dirty="0" smtClean="0"/>
              <a:t>DESTINATION</a:t>
            </a:r>
            <a:r>
              <a:rPr lang="en-US" dirty="0" smtClean="0"/>
              <a:t> </a:t>
            </a:r>
            <a:r>
              <a:rPr lang="en-US" dirty="0" err="1" smtClean="0"/>
              <a:t>deasserts</a:t>
            </a:r>
            <a:r>
              <a:rPr lang="en-US" dirty="0" smtClean="0"/>
              <a:t> READY if no longer able to accept DATA</a:t>
            </a:r>
          </a:p>
          <a:p>
            <a:endParaRPr lang="en-US" sz="2400" dirty="0"/>
          </a:p>
        </p:txBody>
      </p:sp>
      <p:sp>
        <p:nvSpPr>
          <p:cNvPr id="2" name="Title 1"/>
          <p:cNvSpPr>
            <a:spLocks noGrp="1"/>
          </p:cNvSpPr>
          <p:nvPr>
            <p:ph type="title"/>
          </p:nvPr>
        </p:nvSpPr>
        <p:spPr/>
        <p:txBody>
          <a:bodyPr/>
          <a:lstStyle/>
          <a:p>
            <a:r>
              <a:rPr lang="en-US" dirty="0" smtClean="0"/>
              <a:t>All AXI Channels Use A Basic “VALID/READY” Handshake</a:t>
            </a:r>
            <a:endParaRPr lang="en-US" sz="1800" dirty="0"/>
          </a:p>
        </p:txBody>
      </p:sp>
      <p:sp>
        <p:nvSpPr>
          <p:cNvPr id="9" name="Footer Placeholder 8"/>
          <p:cNvSpPr>
            <a:spLocks noGrp="1"/>
          </p:cNvSpPr>
          <p:nvPr>
            <p:ph type="ftr" sz="quarter" idx="3"/>
          </p:nvPr>
        </p:nvSpPr>
        <p:spPr/>
        <p:txBody>
          <a:bodyPr/>
          <a:lstStyle/>
          <a:p>
            <a:r>
              <a:rPr lang="en-US" dirty="0" smtClean="0"/>
              <a:t>© Copyright 2014 Xilinx</a:t>
            </a:r>
            <a:endParaRPr lang="en-US" dirty="0"/>
          </a:p>
        </p:txBody>
      </p:sp>
      <p:sp>
        <p:nvSpPr>
          <p:cNvPr id="4" name="Slide Number Placeholder 3"/>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p:cNvPicPr>
            <a:picLocks noChangeAspect="1" noChangeArrowheads="1"/>
          </p:cNvPicPr>
          <p:nvPr/>
        </p:nvPicPr>
        <p:blipFill>
          <a:blip r:embed="rId3" cstate="print"/>
          <a:srcRect/>
          <a:stretch>
            <a:fillRect/>
          </a:stretch>
        </p:blipFill>
        <p:spPr bwMode="auto">
          <a:xfrm>
            <a:off x="6754641" y="4678364"/>
            <a:ext cx="5040587" cy="1381125"/>
          </a:xfrm>
          <a:prstGeom prst="rect">
            <a:avLst/>
          </a:prstGeom>
          <a:noFill/>
          <a:ln w="9525" algn="ctr">
            <a:noFill/>
            <a:miter lim="800000"/>
            <a:headEnd/>
            <a:tailEnd/>
          </a:ln>
        </p:spPr>
      </p:pic>
      <p:pic>
        <p:nvPicPr>
          <p:cNvPr id="23555" name="Picture 3"/>
          <p:cNvPicPr>
            <a:picLocks noChangeAspect="1" noChangeArrowheads="1"/>
          </p:cNvPicPr>
          <p:nvPr/>
        </p:nvPicPr>
        <p:blipFill>
          <a:blip r:embed="rId4" cstate="print"/>
          <a:srcRect/>
          <a:stretch>
            <a:fillRect/>
          </a:stretch>
        </p:blipFill>
        <p:spPr bwMode="auto">
          <a:xfrm>
            <a:off x="6995878" y="3089276"/>
            <a:ext cx="4773956" cy="1247775"/>
          </a:xfrm>
          <a:prstGeom prst="rect">
            <a:avLst/>
          </a:prstGeom>
          <a:noFill/>
          <a:ln w="9525" algn="ctr">
            <a:noFill/>
            <a:miter lim="800000"/>
            <a:headEnd/>
            <a:tailEnd/>
          </a:ln>
        </p:spPr>
      </p:pic>
      <p:pic>
        <p:nvPicPr>
          <p:cNvPr id="23556" name="Picture 2"/>
          <p:cNvPicPr>
            <a:picLocks noChangeAspect="1" noChangeArrowheads="1"/>
          </p:cNvPicPr>
          <p:nvPr/>
        </p:nvPicPr>
        <p:blipFill>
          <a:blip r:embed="rId5" cstate="print"/>
          <a:srcRect/>
          <a:stretch>
            <a:fillRect/>
          </a:stretch>
        </p:blipFill>
        <p:spPr bwMode="auto">
          <a:xfrm>
            <a:off x="7080522" y="1354139"/>
            <a:ext cx="4850137" cy="1323975"/>
          </a:xfrm>
          <a:prstGeom prst="rect">
            <a:avLst/>
          </a:prstGeom>
          <a:noFill/>
          <a:ln w="9525" algn="ctr">
            <a:noFill/>
            <a:miter lim="800000"/>
            <a:headEnd/>
            <a:tailEnd/>
          </a:ln>
        </p:spPr>
      </p:pic>
      <p:sp>
        <p:nvSpPr>
          <p:cNvPr id="23558" name="Content Placeholder 10"/>
          <p:cNvSpPr>
            <a:spLocks noGrp="1"/>
          </p:cNvSpPr>
          <p:nvPr>
            <p:ph idx="1"/>
          </p:nvPr>
        </p:nvSpPr>
        <p:spPr/>
        <p:txBody>
          <a:bodyPr/>
          <a:lstStyle/>
          <a:p>
            <a:r>
              <a:rPr lang="en-US" dirty="0" smtClean="0"/>
              <a:t>AXI uses a valid/ready handshake </a:t>
            </a:r>
            <a:br>
              <a:rPr lang="en-US" dirty="0" smtClean="0"/>
            </a:br>
            <a:r>
              <a:rPr lang="en-US" dirty="0" smtClean="0"/>
              <a:t>acknowledge</a:t>
            </a:r>
          </a:p>
          <a:p>
            <a:r>
              <a:rPr lang="en-US" dirty="0" smtClean="0"/>
              <a:t>Each channel has its own valid/ready</a:t>
            </a:r>
          </a:p>
          <a:p>
            <a:pPr lvl="1"/>
            <a:r>
              <a:rPr lang="en-US" dirty="0" smtClean="0"/>
              <a:t>Address (read/write)</a:t>
            </a:r>
          </a:p>
          <a:p>
            <a:pPr lvl="1"/>
            <a:r>
              <a:rPr lang="en-US" dirty="0" smtClean="0"/>
              <a:t>Data (read/write)</a:t>
            </a:r>
          </a:p>
          <a:p>
            <a:pPr lvl="1"/>
            <a:r>
              <a:rPr lang="en-US" dirty="0" smtClean="0"/>
              <a:t>Response (write only)</a:t>
            </a:r>
          </a:p>
          <a:p>
            <a:r>
              <a:rPr lang="en-US" dirty="0" smtClean="0"/>
              <a:t>Flexible signaling functionality</a:t>
            </a:r>
          </a:p>
          <a:p>
            <a:pPr lvl="1"/>
            <a:r>
              <a:rPr lang="en-US" dirty="0" smtClean="0"/>
              <a:t>Inserting wait states</a:t>
            </a:r>
          </a:p>
          <a:p>
            <a:pPr lvl="1"/>
            <a:r>
              <a:rPr lang="en-US" dirty="0" smtClean="0"/>
              <a:t>Always ready</a:t>
            </a:r>
          </a:p>
          <a:p>
            <a:pPr lvl="1"/>
            <a:r>
              <a:rPr lang="en-US" dirty="0" smtClean="0"/>
              <a:t>Same cycle acknowledge</a:t>
            </a:r>
            <a:endParaRPr lang="en-US" sz="1600" dirty="0" smtClean="0"/>
          </a:p>
          <a:p>
            <a:endParaRPr lang="en-US" dirty="0" smtClean="0"/>
          </a:p>
        </p:txBody>
      </p:sp>
      <p:sp>
        <p:nvSpPr>
          <p:cNvPr id="23557" name="Rectangle 2"/>
          <p:cNvSpPr>
            <a:spLocks noGrp="1" noChangeArrowheads="1"/>
          </p:cNvSpPr>
          <p:nvPr>
            <p:ph type="title"/>
          </p:nvPr>
        </p:nvSpPr>
        <p:spPr/>
        <p:txBody>
          <a:bodyPr/>
          <a:lstStyle/>
          <a:p>
            <a:r>
              <a:rPr lang="en-US" dirty="0" smtClean="0"/>
              <a:t>AXI Interface: Handshaking</a:t>
            </a:r>
          </a:p>
        </p:txBody>
      </p:sp>
      <p:sp>
        <p:nvSpPr>
          <p:cNvPr id="23559" name="Text Box 6"/>
          <p:cNvSpPr txBox="1">
            <a:spLocks noChangeArrowheads="1"/>
          </p:cNvSpPr>
          <p:nvPr/>
        </p:nvSpPr>
        <p:spPr bwMode="auto">
          <a:xfrm>
            <a:off x="8846215" y="2582864"/>
            <a:ext cx="2304862" cy="369332"/>
          </a:xfrm>
          <a:prstGeom prst="rect">
            <a:avLst/>
          </a:prstGeom>
          <a:noFill/>
          <a:ln w="9525">
            <a:noFill/>
            <a:miter lim="800000"/>
            <a:headEnd/>
            <a:tailEnd/>
          </a:ln>
        </p:spPr>
        <p:txBody>
          <a:bodyPr wrap="none">
            <a:spAutoFit/>
          </a:bodyPr>
          <a:lstStyle/>
          <a:p>
            <a:r>
              <a:rPr lang="en-US"/>
              <a:t>Inserting Wait States</a:t>
            </a:r>
          </a:p>
        </p:txBody>
      </p:sp>
      <p:sp>
        <p:nvSpPr>
          <p:cNvPr id="23560" name="Text Box 6"/>
          <p:cNvSpPr txBox="1">
            <a:spLocks noChangeArrowheads="1"/>
          </p:cNvSpPr>
          <p:nvPr/>
        </p:nvSpPr>
        <p:spPr bwMode="auto">
          <a:xfrm>
            <a:off x="9106569" y="4248150"/>
            <a:ext cx="1646605" cy="369332"/>
          </a:xfrm>
          <a:prstGeom prst="rect">
            <a:avLst/>
          </a:prstGeom>
          <a:noFill/>
          <a:ln w="9525">
            <a:noFill/>
            <a:miter lim="800000"/>
            <a:headEnd/>
            <a:tailEnd/>
          </a:ln>
        </p:spPr>
        <p:txBody>
          <a:bodyPr wrap="none">
            <a:spAutoFit/>
          </a:bodyPr>
          <a:lstStyle/>
          <a:p>
            <a:r>
              <a:rPr lang="en-US"/>
              <a:t>Always Ready</a:t>
            </a:r>
          </a:p>
        </p:txBody>
      </p:sp>
      <p:sp>
        <p:nvSpPr>
          <p:cNvPr id="23561" name="Text Box 6"/>
          <p:cNvSpPr txBox="1">
            <a:spLocks noChangeArrowheads="1"/>
          </p:cNvSpPr>
          <p:nvPr/>
        </p:nvSpPr>
        <p:spPr bwMode="auto">
          <a:xfrm>
            <a:off x="8436093" y="6007100"/>
            <a:ext cx="2852127" cy="369332"/>
          </a:xfrm>
          <a:prstGeom prst="rect">
            <a:avLst/>
          </a:prstGeom>
          <a:noFill/>
          <a:ln w="9525">
            <a:noFill/>
            <a:miter lim="800000"/>
            <a:headEnd/>
            <a:tailEnd/>
          </a:ln>
        </p:spPr>
        <p:txBody>
          <a:bodyPr wrap="none">
            <a:spAutoFit/>
          </a:bodyPr>
          <a:lstStyle/>
          <a:p>
            <a:r>
              <a:rPr lang="en-US"/>
              <a:t>Same Cycle Acknowledge</a:t>
            </a:r>
          </a:p>
        </p:txBody>
      </p:sp>
      <p:sp>
        <p:nvSpPr>
          <p:cNvPr id="15" name="Footer Placeholder 14"/>
          <p:cNvSpPr>
            <a:spLocks noGrp="1"/>
          </p:cNvSpPr>
          <p:nvPr>
            <p:ph type="ftr" sz="quarter" idx="3"/>
          </p:nvPr>
        </p:nvSpPr>
        <p:spPr/>
        <p:txBody>
          <a:bodyPr/>
          <a:lstStyle/>
          <a:p>
            <a:r>
              <a:rPr lang="en-US" dirty="0" smtClean="0"/>
              <a:t>© Copyright 2014 Xilinx</a:t>
            </a:r>
            <a:endParaRPr lang="en-US" dirty="0"/>
          </a:p>
        </p:txBody>
      </p:sp>
      <p:sp>
        <p:nvSpPr>
          <p:cNvPr id="2" name="Slide Number Placeholder 1"/>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8"/>
          <p:cNvSpPr>
            <a:spLocks noGrp="1" noChangeArrowheads="1"/>
          </p:cNvSpPr>
          <p:nvPr>
            <p:ph idx="1"/>
          </p:nvPr>
        </p:nvSpPr>
        <p:spPr/>
        <p:txBody>
          <a:bodyPr/>
          <a:lstStyle/>
          <a:p>
            <a:pPr eaLnBrk="1" hangingPunct="1"/>
            <a:r>
              <a:rPr lang="en-US" dirty="0" err="1" smtClean="0"/>
              <a:t>axi_interconnect</a:t>
            </a:r>
            <a:r>
              <a:rPr lang="en-US" dirty="0" smtClean="0"/>
              <a:t>  component</a:t>
            </a:r>
          </a:p>
          <a:p>
            <a:pPr lvl="1" eaLnBrk="1" hangingPunct="1"/>
            <a:r>
              <a:rPr lang="en-US" dirty="0" smtClean="0"/>
              <a:t>Highly configurable</a:t>
            </a:r>
          </a:p>
          <a:p>
            <a:pPr lvl="2" eaLnBrk="1" hangingPunct="1"/>
            <a:r>
              <a:rPr lang="en-US" dirty="0" smtClean="0"/>
              <a:t>Pass Through</a:t>
            </a:r>
          </a:p>
          <a:p>
            <a:pPr lvl="2" eaLnBrk="1" hangingPunct="1"/>
            <a:r>
              <a:rPr lang="en-US" dirty="0" smtClean="0"/>
              <a:t>Conversion Only</a:t>
            </a:r>
          </a:p>
          <a:p>
            <a:pPr lvl="2" eaLnBrk="1" hangingPunct="1"/>
            <a:r>
              <a:rPr lang="en-US" dirty="0" smtClean="0"/>
              <a:t>N-to-1 Interconnect</a:t>
            </a:r>
          </a:p>
          <a:p>
            <a:pPr lvl="2" eaLnBrk="1" hangingPunct="1"/>
            <a:r>
              <a:rPr lang="en-US" dirty="0" smtClean="0"/>
              <a:t>1-to-N Interconnect</a:t>
            </a:r>
          </a:p>
          <a:p>
            <a:pPr lvl="2" eaLnBrk="1" hangingPunct="1"/>
            <a:r>
              <a:rPr lang="en-US" dirty="0" smtClean="0"/>
              <a:t>N-to-M Interconnect – full crossbar</a:t>
            </a:r>
          </a:p>
          <a:p>
            <a:pPr lvl="2" eaLnBrk="1" hangingPunct="1"/>
            <a:r>
              <a:rPr lang="en-US" dirty="0" smtClean="0"/>
              <a:t>N-to-M Interconnect – shared bus structure</a:t>
            </a:r>
          </a:p>
          <a:p>
            <a:pPr eaLnBrk="1" hangingPunct="1"/>
            <a:r>
              <a:rPr lang="en-US" dirty="0" smtClean="0"/>
              <a:t>Decoupled master and slave interfaces</a:t>
            </a:r>
          </a:p>
        </p:txBody>
      </p:sp>
      <p:sp>
        <p:nvSpPr>
          <p:cNvPr id="9218" name="Rectangle 7"/>
          <p:cNvSpPr>
            <a:spLocks noGrp="1" noChangeArrowheads="1"/>
          </p:cNvSpPr>
          <p:nvPr>
            <p:ph type="title"/>
          </p:nvPr>
        </p:nvSpPr>
        <p:spPr/>
        <p:txBody>
          <a:bodyPr/>
          <a:lstStyle/>
          <a:p>
            <a:pPr eaLnBrk="1" hangingPunct="1"/>
            <a:r>
              <a:rPr lang="en-US" altLang="en-US" dirty="0" smtClean="0"/>
              <a:t>AXI Interconnect</a:t>
            </a:r>
            <a:endParaRPr lang="en-US" dirty="0" smtClean="0"/>
          </a:p>
        </p:txBody>
      </p:sp>
      <p:pic>
        <p:nvPicPr>
          <p:cNvPr id="9220" name="Picture 6"/>
          <p:cNvPicPr>
            <a:picLocks noChangeAspect="1" noChangeArrowheads="1"/>
          </p:cNvPicPr>
          <p:nvPr/>
        </p:nvPicPr>
        <p:blipFill>
          <a:blip r:embed="rId3" cstate="print"/>
          <a:srcRect/>
          <a:stretch>
            <a:fillRect/>
          </a:stretch>
        </p:blipFill>
        <p:spPr bwMode="auto">
          <a:xfrm>
            <a:off x="7048664" y="4056063"/>
            <a:ext cx="4928434" cy="2043112"/>
          </a:xfrm>
          <a:prstGeom prst="rect">
            <a:avLst/>
          </a:prstGeom>
          <a:noFill/>
          <a:ln w="28575" algn="ctr">
            <a:noFill/>
            <a:miter lim="800000"/>
            <a:headEnd/>
            <a:tailEnd/>
          </a:ln>
        </p:spPr>
      </p:pic>
      <p:pic>
        <p:nvPicPr>
          <p:cNvPr id="9221" name="Picture 7"/>
          <p:cNvPicPr>
            <a:picLocks noChangeAspect="1" noChangeArrowheads="1"/>
          </p:cNvPicPr>
          <p:nvPr/>
        </p:nvPicPr>
        <p:blipFill>
          <a:blip r:embed="rId4" cstate="print"/>
          <a:srcRect/>
          <a:stretch>
            <a:fillRect/>
          </a:stretch>
        </p:blipFill>
        <p:spPr bwMode="auto">
          <a:xfrm>
            <a:off x="7169284" y="1455738"/>
            <a:ext cx="4685080" cy="2228850"/>
          </a:xfrm>
          <a:prstGeom prst="rect">
            <a:avLst/>
          </a:prstGeom>
          <a:noFill/>
          <a:ln w="28575" algn="ctr">
            <a:noFill/>
            <a:miter lim="800000"/>
            <a:headEnd/>
            <a:tailEnd/>
          </a:ln>
        </p:spPr>
      </p:pic>
      <p:cxnSp>
        <p:nvCxnSpPr>
          <p:cNvPr id="9222" name="Straight Arrow Connector 8"/>
          <p:cNvCxnSpPr>
            <a:cxnSpLocks noChangeShapeType="1"/>
          </p:cNvCxnSpPr>
          <p:nvPr/>
        </p:nvCxnSpPr>
        <p:spPr bwMode="auto">
          <a:xfrm flipV="1">
            <a:off x="4967926" y="2787653"/>
            <a:ext cx="2108364" cy="587143"/>
          </a:xfrm>
          <a:prstGeom prst="straightConnector1">
            <a:avLst/>
          </a:prstGeom>
          <a:noFill/>
          <a:ln w="28575" algn="ctr">
            <a:solidFill>
              <a:srgbClr val="0000FF"/>
            </a:solidFill>
            <a:round/>
            <a:headEnd/>
            <a:tailEnd type="oval" w="med" len="med"/>
          </a:ln>
        </p:spPr>
      </p:cxnSp>
      <p:cxnSp>
        <p:nvCxnSpPr>
          <p:cNvPr id="9223" name="Straight Arrow Connector 11"/>
          <p:cNvCxnSpPr>
            <a:cxnSpLocks noChangeShapeType="1"/>
          </p:cNvCxnSpPr>
          <p:nvPr/>
        </p:nvCxnSpPr>
        <p:spPr bwMode="auto">
          <a:xfrm>
            <a:off x="5439266" y="3799002"/>
            <a:ext cx="1489435" cy="235670"/>
          </a:xfrm>
          <a:prstGeom prst="straightConnector1">
            <a:avLst/>
          </a:prstGeom>
          <a:noFill/>
          <a:ln w="28575" algn="ctr">
            <a:solidFill>
              <a:srgbClr val="0000FF"/>
            </a:solidFill>
            <a:round/>
            <a:headEnd/>
            <a:tailEnd type="oval" w="med" len="med"/>
          </a:ln>
        </p:spPr>
      </p:cxnSp>
      <p:sp>
        <p:nvSpPr>
          <p:cNvPr id="11" name="Footer Placeholder 10"/>
          <p:cNvSpPr>
            <a:spLocks noGrp="1"/>
          </p:cNvSpPr>
          <p:nvPr>
            <p:ph type="ftr" sz="quarter" idx="3"/>
          </p:nvPr>
        </p:nvSpPr>
        <p:spPr/>
        <p:txBody>
          <a:bodyPr/>
          <a:lstStyle/>
          <a:p>
            <a:r>
              <a:rPr lang="en-US" dirty="0" smtClean="0"/>
              <a:t>© Copyright 2014 Xilinx</a:t>
            </a:r>
            <a:endParaRPr lang="en-US" dirty="0"/>
          </a:p>
        </p:txBody>
      </p:sp>
      <p:sp>
        <p:nvSpPr>
          <p:cNvPr id="2" name="Slide Number Placeholder 1"/>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7</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AXI4 Signals (AXI4, AXI4-Lite)</a:t>
            </a:r>
            <a:endParaRPr lang="en-US" dirty="0"/>
          </a:p>
        </p:txBody>
      </p:sp>
      <p:pic>
        <p:nvPicPr>
          <p:cNvPr id="2051" name="Picture 3"/>
          <p:cNvPicPr>
            <a:picLocks noChangeAspect="1" noChangeArrowheads="1"/>
          </p:cNvPicPr>
          <p:nvPr/>
        </p:nvPicPr>
        <p:blipFill>
          <a:blip r:embed="rId3"/>
          <a:srcRect/>
          <a:stretch>
            <a:fillRect/>
          </a:stretch>
        </p:blipFill>
        <p:spPr bwMode="auto">
          <a:xfrm>
            <a:off x="3465084" y="1407701"/>
            <a:ext cx="2677704" cy="2478506"/>
          </a:xfrm>
          <a:prstGeom prst="rect">
            <a:avLst/>
          </a:prstGeom>
          <a:noFill/>
          <a:ln w="9525">
            <a:noFill/>
            <a:miter lim="800000"/>
            <a:headEnd/>
            <a:tailEnd/>
          </a:ln>
        </p:spPr>
      </p:pic>
      <p:pic>
        <p:nvPicPr>
          <p:cNvPr id="2052" name="Picture 4"/>
          <p:cNvPicPr>
            <a:picLocks noChangeAspect="1" noChangeArrowheads="1"/>
          </p:cNvPicPr>
          <p:nvPr/>
        </p:nvPicPr>
        <p:blipFill>
          <a:blip r:embed="rId4"/>
          <a:srcRect/>
          <a:stretch>
            <a:fillRect/>
          </a:stretch>
        </p:blipFill>
        <p:spPr bwMode="auto">
          <a:xfrm>
            <a:off x="6232347" y="1407700"/>
            <a:ext cx="2803358" cy="3011902"/>
          </a:xfrm>
          <a:prstGeom prst="rect">
            <a:avLst/>
          </a:prstGeom>
          <a:noFill/>
          <a:ln w="9525">
            <a:noFill/>
            <a:miter lim="800000"/>
            <a:headEnd/>
            <a:tailEnd/>
          </a:ln>
        </p:spPr>
      </p:pic>
      <p:pic>
        <p:nvPicPr>
          <p:cNvPr id="2053" name="Picture 5"/>
          <p:cNvPicPr>
            <a:picLocks noChangeAspect="1" noChangeArrowheads="1"/>
          </p:cNvPicPr>
          <p:nvPr/>
        </p:nvPicPr>
        <p:blipFill>
          <a:blip r:embed="rId5"/>
          <a:srcRect/>
          <a:stretch>
            <a:fillRect/>
          </a:stretch>
        </p:blipFill>
        <p:spPr bwMode="auto">
          <a:xfrm>
            <a:off x="9131957" y="1407697"/>
            <a:ext cx="2744036" cy="1703506"/>
          </a:xfrm>
          <a:prstGeom prst="rect">
            <a:avLst/>
          </a:prstGeom>
          <a:noFill/>
          <a:ln w="9525">
            <a:noFill/>
            <a:miter lim="800000"/>
            <a:headEnd/>
            <a:tailEnd/>
          </a:ln>
        </p:spPr>
      </p:pic>
      <p:sp>
        <p:nvSpPr>
          <p:cNvPr id="10" name="Footer Placeholder 9"/>
          <p:cNvSpPr>
            <a:spLocks noGrp="1"/>
          </p:cNvSpPr>
          <p:nvPr>
            <p:ph type="ftr" sz="quarter" idx="3"/>
          </p:nvPr>
        </p:nvSpPr>
        <p:spPr/>
        <p:txBody>
          <a:bodyPr/>
          <a:lstStyle/>
          <a:p>
            <a:r>
              <a:rPr lang="en-US" dirty="0" smtClean="0"/>
              <a:t>© Copyright 2014 Xilinx</a:t>
            </a:r>
            <a:endParaRPr lang="en-US" dirty="0"/>
          </a:p>
        </p:txBody>
      </p:sp>
      <p:sp>
        <p:nvSpPr>
          <p:cNvPr id="2" name="Slide Number Placeholder 1"/>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8</a:t>
            </a:fld>
            <a:endParaRPr lang="en-US" dirty="0"/>
          </a:p>
        </p:txBody>
      </p:sp>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303" y="1407697"/>
            <a:ext cx="2933700"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09441" y="1301796"/>
            <a:ext cx="5417286" cy="5091545"/>
          </a:xfrm>
        </p:spPr>
        <p:txBody>
          <a:bodyPr/>
          <a:lstStyle/>
          <a:p>
            <a:r>
              <a:rPr lang="en-IE" dirty="0" smtClean="0"/>
              <a:t>ID – Identification signal</a:t>
            </a:r>
          </a:p>
          <a:p>
            <a:r>
              <a:rPr lang="en-IE" dirty="0" smtClean="0"/>
              <a:t>LEN – Burst length; 256 INCR, 16 Wrap</a:t>
            </a:r>
          </a:p>
          <a:p>
            <a:r>
              <a:rPr lang="en-IE" dirty="0" smtClean="0"/>
              <a:t>Size – Transfer width 8-256 bytes</a:t>
            </a:r>
          </a:p>
          <a:p>
            <a:r>
              <a:rPr lang="en-IE" dirty="0" smtClean="0"/>
              <a:t>Burst – INCR, WRAP, FIXED</a:t>
            </a:r>
          </a:p>
          <a:p>
            <a:r>
              <a:rPr lang="en-IE" dirty="0" smtClean="0">
                <a:solidFill>
                  <a:schemeClr val="bg1">
                    <a:lumMod val="50000"/>
                  </a:schemeClr>
                </a:solidFill>
              </a:rPr>
              <a:t>Lock – Exclusive, atomic access</a:t>
            </a:r>
          </a:p>
          <a:p>
            <a:r>
              <a:rPr lang="en-IE" dirty="0" smtClean="0">
                <a:solidFill>
                  <a:schemeClr val="bg1">
                    <a:lumMod val="50000"/>
                  </a:schemeClr>
                </a:solidFill>
              </a:rPr>
              <a:t>CACHE –Transaction caching</a:t>
            </a:r>
          </a:p>
          <a:p>
            <a:r>
              <a:rPr lang="en-IE" dirty="0" smtClean="0">
                <a:solidFill>
                  <a:schemeClr val="bg1">
                    <a:lumMod val="50000"/>
                  </a:schemeClr>
                </a:solidFill>
              </a:rPr>
              <a:t>PROT – Access Protection</a:t>
            </a:r>
          </a:p>
          <a:p>
            <a:r>
              <a:rPr lang="en-IE" dirty="0" smtClean="0">
                <a:solidFill>
                  <a:schemeClr val="bg1">
                    <a:lumMod val="50000"/>
                  </a:schemeClr>
                </a:solidFill>
              </a:rPr>
              <a:t>QOS – QOS signal</a:t>
            </a:r>
          </a:p>
          <a:p>
            <a:r>
              <a:rPr lang="en-IE" dirty="0" smtClean="0">
                <a:solidFill>
                  <a:schemeClr val="bg1">
                    <a:lumMod val="50000"/>
                  </a:schemeClr>
                </a:solidFill>
              </a:rPr>
              <a:t>Region – allows multiple logical interfaces </a:t>
            </a:r>
            <a:r>
              <a:rPr lang="en-IE" dirty="0">
                <a:solidFill>
                  <a:schemeClr val="bg1">
                    <a:lumMod val="50000"/>
                  </a:schemeClr>
                </a:solidFill>
              </a:rPr>
              <a:t> </a:t>
            </a:r>
            <a:r>
              <a:rPr lang="en-IE" dirty="0" smtClean="0">
                <a:solidFill>
                  <a:schemeClr val="bg1">
                    <a:lumMod val="50000"/>
                  </a:schemeClr>
                </a:solidFill>
              </a:rPr>
              <a:t>on slave</a:t>
            </a:r>
          </a:p>
          <a:p>
            <a:r>
              <a:rPr lang="en-IE" dirty="0" smtClean="0">
                <a:solidFill>
                  <a:schemeClr val="bg1">
                    <a:lumMod val="50000"/>
                  </a:schemeClr>
                </a:solidFill>
              </a:rPr>
              <a:t>User – User signal</a:t>
            </a:r>
          </a:p>
          <a:p>
            <a:r>
              <a:rPr lang="en-IE" dirty="0"/>
              <a:t>STRB – strobe</a:t>
            </a:r>
          </a:p>
          <a:p>
            <a:r>
              <a:rPr lang="en-IE" dirty="0" smtClean="0"/>
              <a:t>LAST – Indicate last transaction in burst</a:t>
            </a:r>
            <a:endParaRPr lang="en-IE" dirty="0"/>
          </a:p>
          <a:p>
            <a:endParaRPr lang="en-IE" dirty="0" smtClean="0">
              <a:solidFill>
                <a:schemeClr val="bg1">
                  <a:lumMod val="50000"/>
                </a:schemeClr>
              </a:solidFill>
            </a:endParaRPr>
          </a:p>
        </p:txBody>
      </p:sp>
      <p:sp>
        <p:nvSpPr>
          <p:cNvPr id="3" name="Slide Number Placeholder 2"/>
          <p:cNvSpPr>
            <a:spLocks noGrp="1"/>
          </p:cNvSpPr>
          <p:nvPr>
            <p:ph type="sldNum" sz="quarter" idx="10"/>
          </p:nvPr>
        </p:nvSpPr>
        <p:spPr/>
        <p:txBody>
          <a:bodyPr/>
          <a:lstStyle/>
          <a:p>
            <a:pPr>
              <a:defRPr/>
            </a:pPr>
            <a:r>
              <a:rPr lang="en-US" smtClean="0"/>
              <a:t>Creating Custom IP 14- </a:t>
            </a:r>
            <a:fld id="{060BD193-E118-4B16-863C-C8C12C675E3E}" type="slidenum">
              <a:rPr lang="en-US" smtClean="0"/>
              <a:pPr>
                <a:defRPr/>
              </a:pPr>
              <a:t>9</a:t>
            </a:fld>
            <a:endParaRPr lang="en-US" dirty="0"/>
          </a:p>
        </p:txBody>
      </p:sp>
      <p:sp>
        <p:nvSpPr>
          <p:cNvPr id="6" name="Title 5"/>
          <p:cNvSpPr>
            <a:spLocks noGrp="1"/>
          </p:cNvSpPr>
          <p:nvPr>
            <p:ph type="title"/>
          </p:nvPr>
        </p:nvSpPr>
        <p:spPr/>
        <p:txBody>
          <a:bodyPr/>
          <a:lstStyle/>
          <a:p>
            <a:r>
              <a:rPr lang="en-IE" dirty="0" smtClean="0"/>
              <a:t>AXI4 signals </a:t>
            </a:r>
            <a:endParaRPr lang="en-US" dirty="0"/>
          </a:p>
        </p:txBody>
      </p:sp>
      <p:sp>
        <p:nvSpPr>
          <p:cNvPr id="4" name="Footer Placeholder 3"/>
          <p:cNvSpPr>
            <a:spLocks noGrp="1"/>
          </p:cNvSpPr>
          <p:nvPr>
            <p:ph type="ftr" sz="quarter" idx="3"/>
          </p:nvPr>
        </p:nvSpPr>
        <p:spPr/>
        <p:txBody>
          <a:bodyPr/>
          <a:lstStyle/>
          <a:p>
            <a:r>
              <a:rPr lang="en-US" smtClean="0"/>
              <a:t>© Copyright 2014 Xilinx</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466" y="1767915"/>
            <a:ext cx="2933700"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a:srcRect/>
          <a:stretch>
            <a:fillRect/>
          </a:stretch>
        </p:blipFill>
        <p:spPr bwMode="auto">
          <a:xfrm>
            <a:off x="9134164" y="1795201"/>
            <a:ext cx="2677704" cy="2478506"/>
          </a:xfrm>
          <a:prstGeom prst="rect">
            <a:avLst/>
          </a:prstGeom>
          <a:noFill/>
          <a:ln w="9525">
            <a:noFill/>
            <a:miter lim="800000"/>
            <a:headEnd/>
            <a:tailEnd/>
          </a:ln>
        </p:spPr>
      </p:pic>
      <p:pic>
        <p:nvPicPr>
          <p:cNvPr id="10" name="Picture 5"/>
          <p:cNvPicPr>
            <a:picLocks noChangeAspect="1" noChangeArrowheads="1"/>
          </p:cNvPicPr>
          <p:nvPr/>
        </p:nvPicPr>
        <p:blipFill>
          <a:blip r:embed="rId5"/>
          <a:srcRect/>
          <a:stretch>
            <a:fillRect/>
          </a:stretch>
        </p:blipFill>
        <p:spPr bwMode="auto">
          <a:xfrm>
            <a:off x="9100998" y="4516612"/>
            <a:ext cx="2744036" cy="1703506"/>
          </a:xfrm>
          <a:prstGeom prst="rect">
            <a:avLst/>
          </a:prstGeom>
          <a:noFill/>
          <a:ln w="9525">
            <a:noFill/>
            <a:miter lim="800000"/>
            <a:headEnd/>
            <a:tailEnd/>
          </a:ln>
        </p:spPr>
      </p:pic>
      <p:sp>
        <p:nvSpPr>
          <p:cNvPr id="11" name="Rectangle 10"/>
          <p:cNvSpPr/>
          <p:nvPr/>
        </p:nvSpPr>
        <p:spPr>
          <a:xfrm>
            <a:off x="6167298" y="6290456"/>
            <a:ext cx="5677736" cy="307777"/>
          </a:xfrm>
          <a:prstGeom prst="rect">
            <a:avLst/>
          </a:prstGeom>
        </p:spPr>
        <p:txBody>
          <a:bodyPr wrap="square">
            <a:spAutoFit/>
          </a:bodyPr>
          <a:lstStyle/>
          <a:p>
            <a:r>
              <a:rPr lang="en-US" sz="1400" dirty="0" smtClean="0"/>
              <a:t>See AMBA</a:t>
            </a:r>
            <a:r>
              <a:rPr lang="en-US" sz="1400" dirty="0"/>
              <a:t>® AXI™ and ACE™ </a:t>
            </a:r>
            <a:r>
              <a:rPr lang="en-US" sz="1400" dirty="0" smtClean="0"/>
              <a:t>Protocol Specification</a:t>
            </a:r>
            <a:endParaRPr lang="en-US" sz="1400" dirty="0"/>
          </a:p>
        </p:txBody>
      </p:sp>
    </p:spTree>
    <p:extLst>
      <p:ext uri="{BB962C8B-B14F-4D97-AF65-F5344CB8AC3E}">
        <p14:creationId xmlns:p14="http://schemas.microsoft.com/office/powerpoint/2010/main" val="3778966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GUID" val="08ae5fde-66aa-4b5d-8ad3-f987ce545066"/>
  <p:tag name="AUDIO_ID" val="650"/>
  <p:tag name="ELAPSEDTIME" val="41.2"/>
  <p:tag name="ARTICULATE_SLIDE_NAV" val="14"/>
</p:tagLst>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2.xml><?xml version="1.0" encoding="utf-8"?>
<ds:datastoreItem xmlns:ds="http://schemas.openxmlformats.org/officeDocument/2006/customXml" ds:itemID="{7747654C-B272-4B15-B46C-BB332E6C5466}">
  <ds:schemaRefs>
    <ds:schemaRef ds:uri="http://purl.org/dc/terms/"/>
    <ds:schemaRef ds:uri="http://www.w3.org/XML/1998/namespace"/>
    <ds:schemaRef ds:uri="http://purl.org/dc/dcmitype/"/>
    <ds:schemaRef ds:uri="http://schemas.microsoft.com/office/2006/documentManagement/types"/>
    <ds:schemaRef ds:uri="D46A7F71-384C-4B0A-B6CB-1869FF28952A"/>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13682</TotalTime>
  <Words>2752</Words>
  <Application>Microsoft Office PowerPoint</Application>
  <PresentationFormat>Custom</PresentationFormat>
  <Paragraphs>543</Paragraphs>
  <Slides>46</Slides>
  <Notes>35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Xilinx_All_Programmable_Template</vt:lpstr>
      <vt:lpstr>Creating and Adding Custom IP</vt:lpstr>
      <vt:lpstr>Objectives</vt:lpstr>
      <vt:lpstr>Outline</vt:lpstr>
      <vt:lpstr>Basic AXI Transaction Channels</vt:lpstr>
      <vt:lpstr>All AXI Channels Use A Basic “VALID/READY” Handshake</vt:lpstr>
      <vt:lpstr>AXI Interface: Handshaking</vt:lpstr>
      <vt:lpstr>AXI Interconnect</vt:lpstr>
      <vt:lpstr>AXI4 Signals (AXI4, AXI4-Lite)</vt:lpstr>
      <vt:lpstr>AXI4 signals </vt:lpstr>
      <vt:lpstr>Outline</vt:lpstr>
      <vt:lpstr>AXI4-Lite Slave</vt:lpstr>
      <vt:lpstr>AXI Lite Slave Single Data Phase Write </vt:lpstr>
      <vt:lpstr>AXI Lite Slave Single Data Phase Read</vt:lpstr>
      <vt:lpstr>Outline</vt:lpstr>
      <vt:lpstr>AXI4-Lite Master</vt:lpstr>
      <vt:lpstr>AXI4-Lite Master  Single Data Phase Write </vt:lpstr>
      <vt:lpstr>AXI4-Lite Master  Single Data Phase Read</vt:lpstr>
      <vt:lpstr>Outline</vt:lpstr>
      <vt:lpstr>AXI4</vt:lpstr>
      <vt:lpstr>AXI4</vt:lpstr>
      <vt:lpstr>AXI4 Read Transaction Multiple reads, not burst transaction</vt:lpstr>
      <vt:lpstr>AXI4 Write Transaction</vt:lpstr>
      <vt:lpstr>AXI4 Write Transaction Multiple write, not burst</vt:lpstr>
      <vt:lpstr>AXI4 Write Burst  Burst Data Phase 4 Writes</vt:lpstr>
      <vt:lpstr>Documentation</vt:lpstr>
      <vt:lpstr>Outline</vt:lpstr>
      <vt:lpstr>Reusing Your IP</vt:lpstr>
      <vt:lpstr>Create and Package IP</vt:lpstr>
      <vt:lpstr>Outline</vt:lpstr>
      <vt:lpstr>Create Custom IP</vt:lpstr>
      <vt:lpstr>Create Custom IP</vt:lpstr>
      <vt:lpstr>Generated Template for AXI Lite </vt:lpstr>
      <vt:lpstr>HDL AXI Lite</vt:lpstr>
      <vt:lpstr>Generated Template for AXI Full</vt:lpstr>
      <vt:lpstr>Files created</vt:lpstr>
      <vt:lpstr>Edit IP</vt:lpstr>
      <vt:lpstr>Outline</vt:lpstr>
      <vt:lpstr>Package IP</vt:lpstr>
      <vt:lpstr>IP-XACT</vt:lpstr>
      <vt:lpstr>PowerPoint Presentation</vt:lpstr>
      <vt:lpstr>IP Packager</vt:lpstr>
      <vt:lpstr>Customizing IP for Reuse in IP Packager</vt:lpstr>
      <vt:lpstr>IP repository</vt:lpstr>
      <vt:lpstr>Creating and Using custom IP summary</vt:lpstr>
      <vt:lpstr>Outline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Adding Custom IP</dc:title>
  <dc:creator>Xilinx</dc:creator>
  <cp:keywords>Public</cp:keywords>
  <cp:lastModifiedBy>admin</cp:lastModifiedBy>
  <cp:revision>131</cp:revision>
  <cp:lastPrinted>2014-02-21T00:22:22Z</cp:lastPrinted>
  <dcterms:created xsi:type="dcterms:W3CDTF">2012-07-09T17:57:19Z</dcterms:created>
  <dcterms:modified xsi:type="dcterms:W3CDTF">2014-08-11T15:10:01Z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5c4bdf57-cce8-4106-bff4-125f345402c4</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