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handoutMasterIdLst>
    <p:handoutMasterId r:id="rId70"/>
  </p:handoutMasterIdLst>
  <p:sldIdLst>
    <p:sldId id="899" r:id="rId5"/>
    <p:sldId id="900" r:id="rId6"/>
    <p:sldId id="901" r:id="rId7"/>
    <p:sldId id="908" r:id="rId8"/>
    <p:sldId id="909" r:id="rId9"/>
    <p:sldId id="910" r:id="rId10"/>
    <p:sldId id="957" r:id="rId11"/>
    <p:sldId id="902" r:id="rId12"/>
    <p:sldId id="962" r:id="rId13"/>
    <p:sldId id="911" r:id="rId14"/>
    <p:sldId id="912" r:id="rId15"/>
    <p:sldId id="913" r:id="rId16"/>
    <p:sldId id="914" r:id="rId17"/>
    <p:sldId id="919" r:id="rId18"/>
    <p:sldId id="920" r:id="rId19"/>
    <p:sldId id="917" r:id="rId20"/>
    <p:sldId id="921" r:id="rId21"/>
    <p:sldId id="903" r:id="rId22"/>
    <p:sldId id="931" r:id="rId23"/>
    <p:sldId id="932" r:id="rId24"/>
    <p:sldId id="933" r:id="rId25"/>
    <p:sldId id="930" r:id="rId26"/>
    <p:sldId id="904" r:id="rId27"/>
    <p:sldId id="983" r:id="rId28"/>
    <p:sldId id="942" r:id="rId29"/>
    <p:sldId id="943" r:id="rId30"/>
    <p:sldId id="944" r:id="rId31"/>
    <p:sldId id="945" r:id="rId32"/>
    <p:sldId id="938" r:id="rId33"/>
    <p:sldId id="939" r:id="rId34"/>
    <p:sldId id="940" r:id="rId35"/>
    <p:sldId id="953" r:id="rId36"/>
    <p:sldId id="958" r:id="rId37"/>
    <p:sldId id="959" r:id="rId38"/>
    <p:sldId id="960" r:id="rId39"/>
    <p:sldId id="961" r:id="rId40"/>
    <p:sldId id="946" r:id="rId41"/>
    <p:sldId id="985" r:id="rId42"/>
    <p:sldId id="955" r:id="rId43"/>
    <p:sldId id="906" r:id="rId44"/>
    <p:sldId id="949" r:id="rId45"/>
    <p:sldId id="950" r:id="rId46"/>
    <p:sldId id="951" r:id="rId47"/>
    <p:sldId id="952" r:id="rId48"/>
    <p:sldId id="907" r:id="rId49"/>
    <p:sldId id="965" r:id="rId50"/>
    <p:sldId id="966" r:id="rId51"/>
    <p:sldId id="967" r:id="rId52"/>
    <p:sldId id="968" r:id="rId53"/>
    <p:sldId id="969" r:id="rId54"/>
    <p:sldId id="970" r:id="rId55"/>
    <p:sldId id="982" r:id="rId56"/>
    <p:sldId id="964" r:id="rId57"/>
    <p:sldId id="973" r:id="rId58"/>
    <p:sldId id="974" r:id="rId59"/>
    <p:sldId id="975" r:id="rId60"/>
    <p:sldId id="976" r:id="rId61"/>
    <p:sldId id="972" r:id="rId62"/>
    <p:sldId id="978" r:id="rId63"/>
    <p:sldId id="979" r:id="rId64"/>
    <p:sldId id="980" r:id="rId65"/>
    <p:sldId id="977" r:id="rId66"/>
    <p:sldId id="956" r:id="rId67"/>
    <p:sldId id="981" r:id="rId68"/>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6B6B6"/>
    <a:srgbClr val="A1A1A1"/>
    <a:srgbClr val="C2D1E2"/>
    <a:srgbClr val="99CCFF"/>
    <a:srgbClr val="FFFFFF"/>
    <a:srgbClr val="00446A"/>
    <a:srgbClr val="965B8E"/>
    <a:srgbClr val="7B4B88"/>
    <a:srgbClr val="E9EEF1"/>
    <a:srgbClr val="91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23" autoAdjust="0"/>
    <p:restoredTop sz="72207" autoAdjust="0"/>
  </p:normalViewPr>
  <p:slideViewPr>
    <p:cSldViewPr snapToGrid="0" showGuides="1">
      <p:cViewPr varScale="1">
        <p:scale>
          <a:sx n="114" d="100"/>
          <a:sy n="114" d="100"/>
        </p:scale>
        <p:origin x="-624" y="-96"/>
      </p:cViewPr>
      <p:guideLst>
        <p:guide orient="horz" pos="2160"/>
        <p:guide orient="horz" pos="836"/>
        <p:guide pos="7306"/>
        <p:guide pos="384"/>
        <p:guide pos="3840"/>
      </p:guideLst>
    </p:cSldViewPr>
  </p:slideViewPr>
  <p:outlineViewPr>
    <p:cViewPr>
      <p:scale>
        <a:sx n="33" d="100"/>
        <a:sy n="33" d="100"/>
      </p:scale>
      <p:origin x="0" y="516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8" d="100"/>
          <a:sy n="48" d="100"/>
        </p:scale>
        <p:origin x="-2218"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00F0C1F8-75EE-48AD-A781-3C909E2C753B}" type="slidenum">
              <a:rPr lang="en-US" smtClean="0"/>
              <a:pPr/>
              <a:t>‹#›</a:t>
            </a:fld>
            <a:endParaRPr lang="en-US"/>
          </a:p>
        </p:txBody>
      </p:sp>
    </p:spTree>
    <p:extLst>
      <p:ext uri="{BB962C8B-B14F-4D97-AF65-F5344CB8AC3E}">
        <p14:creationId xmlns:p14="http://schemas.microsoft.com/office/powerpoint/2010/main" val="1079935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24877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xfrm>
            <a:off x="171450" y="433388"/>
            <a:ext cx="6975475" cy="3924300"/>
          </a:xfrm>
          <a:ln/>
        </p:spPr>
      </p:sp>
      <p:sp>
        <p:nvSpPr>
          <p:cNvPr id="51203" name="Rectangle 5"/>
          <p:cNvSpPr>
            <a:spLocks noGrp="1" noChangeArrowheads="1"/>
          </p:cNvSpPr>
          <p:nvPr>
            <p:ph type="body" idx="1"/>
          </p:nvPr>
        </p:nvSpPr>
        <p:spPr>
          <a:xfrm>
            <a:off x="1030289" y="4957764"/>
            <a:ext cx="5254626" cy="3863975"/>
          </a:xfrm>
          <a:noFill/>
          <a:ln/>
        </p:spPr>
        <p:txBody>
          <a:bodyPr lIns="98459" tIns="49229" rIns="98459" bIns="49229"/>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74625" y="434975"/>
            <a:ext cx="6954838" cy="3913188"/>
          </a:xfrm>
          <a:ln/>
        </p:spPr>
      </p:sp>
      <p:sp>
        <p:nvSpPr>
          <p:cNvPr id="80899" name="Rectangle 3"/>
          <p:cNvSpPr>
            <a:spLocks noGrp="1" noChangeArrowheads="1"/>
          </p:cNvSpPr>
          <p:nvPr>
            <p:ph type="body" idx="1"/>
          </p:nvPr>
        </p:nvSpPr>
        <p:spPr>
          <a:noFill/>
          <a:ln/>
        </p:spPr>
        <p:txBody>
          <a:bodyPr/>
          <a:lstStyle/>
          <a:p>
            <a:r>
              <a:rPr lang="en-US" smtClean="0"/>
              <a:t>Configurations are used to maintain different tool options for software in different states of design, profile, debug, and release.</a:t>
            </a:r>
          </a:p>
          <a:p>
            <a:r>
              <a:rPr lang="en-US" smtClean="0"/>
              <a:t>SDK has another selection of RUN configurations, described later.  </a:t>
            </a:r>
          </a:p>
          <a:p>
            <a:r>
              <a:rPr lang="en-US" smtClean="0"/>
              <a:t>Do not confuse the fact that the SDK tool defines configurations in two distinct tool areas.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88925" y="558800"/>
            <a:ext cx="6745288" cy="3795713"/>
          </a:xfrm>
          <a:ln/>
        </p:spPr>
      </p:sp>
      <p:sp>
        <p:nvSpPr>
          <p:cNvPr id="77827" name="Rectangle 3"/>
          <p:cNvSpPr>
            <a:spLocks noGrp="1" noChangeArrowheads="1"/>
          </p:cNvSpPr>
          <p:nvPr>
            <p:ph type="body" idx="1"/>
          </p:nvPr>
        </p:nvSpPr>
        <p:spPr>
          <a:xfrm>
            <a:off x="1143001" y="4983163"/>
            <a:ext cx="5033963" cy="3668712"/>
          </a:xfrm>
          <a:noFill/>
          <a:ln/>
        </p:spPr>
        <p:txBody>
          <a:bodyPr lIns="98464" tIns="49232" rIns="98464" bIns="49232"/>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Rot="1" noChangeAspect="1" noChangeArrowheads="1" noTextEdit="1"/>
          </p:cNvSpPr>
          <p:nvPr>
            <p:ph type="sldImg"/>
          </p:nvPr>
        </p:nvSpPr>
        <p:spPr>
          <a:xfrm>
            <a:off x="171450" y="433388"/>
            <a:ext cx="6975475" cy="3924300"/>
          </a:xfrm>
          <a:ln/>
        </p:spPr>
      </p:sp>
      <p:sp>
        <p:nvSpPr>
          <p:cNvPr id="69635" name="Rectangle 7"/>
          <p:cNvSpPr>
            <a:spLocks noGrp="1" noChangeArrowheads="1"/>
          </p:cNvSpPr>
          <p:nvPr>
            <p:ph type="body" idx="1"/>
          </p:nvPr>
        </p:nvSpPr>
        <p:spPr>
          <a:xfrm>
            <a:off x="1030289" y="4957764"/>
            <a:ext cx="5254626" cy="3863975"/>
          </a:xfrm>
          <a:noFill/>
          <a:ln/>
        </p:spPr>
        <p:txBody>
          <a:bodyPr lIns="98459" tIns="49229" rIns="98459" bIns="49229"/>
          <a:lstStyle/>
          <a:p>
            <a:r>
              <a:rPr lang="en-US" dirty="0" smtClean="0"/>
              <a:t>The </a:t>
            </a:r>
            <a:r>
              <a:rPr lang="en-US" dirty="0" err="1" smtClean="0"/>
              <a:t>mb-objdump</a:t>
            </a:r>
            <a:r>
              <a:rPr lang="en-US" dirty="0" smtClean="0"/>
              <a:t> (</a:t>
            </a:r>
            <a:r>
              <a:rPr lang="en-US" dirty="0" err="1" smtClean="0"/>
              <a:t>powerpc-eabi-objdump</a:t>
            </a:r>
            <a:r>
              <a:rPr lang="en-US" dirty="0" smtClean="0"/>
              <a:t>) utility lets you see the contents of an object (.o) or executable (.out) file.  </a:t>
            </a:r>
          </a:p>
          <a:p>
            <a:r>
              <a:rPr lang="en-US" dirty="0" smtClean="0"/>
              <a:t>To see your symbol table, the size of your file, and the names or sizes of the sections in the file, run:</a:t>
            </a:r>
          </a:p>
          <a:p>
            <a:r>
              <a:rPr lang="en-US" b="1" dirty="0" err="1" smtClean="0"/>
              <a:t>mb-objdump</a:t>
            </a:r>
            <a:r>
              <a:rPr lang="en-US" b="1" dirty="0" smtClean="0"/>
              <a:t> -x </a:t>
            </a:r>
            <a:r>
              <a:rPr lang="en-US" b="1" dirty="0" err="1" smtClean="0"/>
              <a:t>a.out</a:t>
            </a:r>
            <a:endParaRPr lang="en-US" b="1" dirty="0" smtClean="0"/>
          </a:p>
          <a:p>
            <a:endParaRPr lang="en-US" dirty="0" smtClean="0"/>
          </a:p>
          <a:p>
            <a:r>
              <a:rPr lang="en-US" dirty="0" smtClean="0"/>
              <a:t>To see a listing of the (assembly) code in your object or executable file, run:</a:t>
            </a:r>
          </a:p>
          <a:p>
            <a:r>
              <a:rPr lang="en-US" b="1" dirty="0" err="1" smtClean="0"/>
              <a:t>mb-objdump</a:t>
            </a:r>
            <a:r>
              <a:rPr lang="en-US" b="1" dirty="0" smtClean="0"/>
              <a:t> -d </a:t>
            </a:r>
            <a:r>
              <a:rPr lang="en-US" b="1" dirty="0" err="1" smtClean="0"/>
              <a:t>a.out</a:t>
            </a:r>
            <a:endParaRPr lang="en-US" b="1" dirty="0" smtClean="0"/>
          </a:p>
          <a:p>
            <a:endParaRPr lang="en-US" dirty="0" smtClean="0"/>
          </a:p>
          <a:p>
            <a:r>
              <a:rPr lang="en-US" dirty="0" smtClean="0"/>
              <a:t>To get a list of other options, run:</a:t>
            </a:r>
          </a:p>
          <a:p>
            <a:r>
              <a:rPr lang="en-US" b="1" dirty="0" err="1" smtClean="0"/>
              <a:t>mb-objdump</a:t>
            </a:r>
            <a:r>
              <a:rPr lang="en-US" b="1" dirty="0" smtClean="0"/>
              <a:t> --help</a:t>
            </a: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71450" y="433388"/>
            <a:ext cx="6975475" cy="3924300"/>
          </a:xfrm>
          <a:ln/>
        </p:spPr>
      </p:sp>
      <p:sp>
        <p:nvSpPr>
          <p:cNvPr id="70659" name="Rectangle 3"/>
          <p:cNvSpPr>
            <a:spLocks noGrp="1" noChangeArrowheads="1"/>
          </p:cNvSpPr>
          <p:nvPr>
            <p:ph type="body" idx="1"/>
          </p:nvPr>
        </p:nvSpPr>
        <p:spPr>
          <a:xfrm>
            <a:off x="1030289" y="4957764"/>
            <a:ext cx="5254626" cy="3863975"/>
          </a:xfrm>
          <a:noFill/>
          <a:ln/>
        </p:spPr>
        <p:txBody>
          <a:bodyPr lIns="98459" tIns="49229" rIns="98459" bIns="49229"/>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p:cNvSpPr>
            <a:spLocks noGrp="1" noRot="1" noChangeAspect="1" noChangeArrowheads="1" noTextEdit="1"/>
          </p:cNvSpPr>
          <p:nvPr>
            <p:ph type="sldImg"/>
          </p:nvPr>
        </p:nvSpPr>
        <p:spPr>
          <a:xfrm>
            <a:off x="171450" y="433388"/>
            <a:ext cx="6975475" cy="3924300"/>
          </a:xfrm>
          <a:ln/>
        </p:spPr>
      </p:sp>
      <p:sp>
        <p:nvSpPr>
          <p:cNvPr id="71683" name="Rectangle 9"/>
          <p:cNvSpPr>
            <a:spLocks noGrp="1" noChangeArrowheads="1"/>
          </p:cNvSpPr>
          <p:nvPr>
            <p:ph type="body" idx="1"/>
          </p:nvPr>
        </p:nvSpPr>
        <p:spPr>
          <a:xfrm>
            <a:off x="1030289" y="4957764"/>
            <a:ext cx="5254626" cy="3863975"/>
          </a:xfrm>
          <a:noFill/>
          <a:ln/>
        </p:spPr>
        <p:txBody>
          <a:bodyPr lIns="98459" tIns="49229" rIns="98459" bIns="49229"/>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74625" y="434975"/>
            <a:ext cx="6954838" cy="3913188"/>
          </a:xfrm>
          <a:ln/>
        </p:spPr>
      </p:sp>
      <p:sp>
        <p:nvSpPr>
          <p:cNvPr id="83971" name="Rectangle 3"/>
          <p:cNvSpPr>
            <a:spLocks noGrp="1" noChangeArrowheads="1"/>
          </p:cNvSpPr>
          <p:nvPr>
            <p:ph type="body" idx="1"/>
          </p:nvPr>
        </p:nvSpPr>
        <p:spPr>
          <a:noFill/>
          <a:ln/>
        </p:spPr>
        <p:txBody>
          <a:bodyPr/>
          <a:lstStyle/>
          <a:p>
            <a:r>
              <a:rPr lang="en-US" dirty="0" smtClean="0"/>
              <a:t>Open the Software Platform Settings dialog box by selecting </a:t>
            </a:r>
            <a:r>
              <a:rPr lang="en-US" b="1" dirty="0" smtClean="0"/>
              <a:t>Tools </a:t>
            </a:r>
            <a:r>
              <a:rPr lang="en-US" dirty="0" smtClean="0">
                <a:solidFill>
                  <a:schemeClr val="hlink"/>
                </a:solidFill>
                <a:sym typeface="Symbol" pitchFamily="18" charset="2"/>
              </a:rPr>
              <a:t></a:t>
            </a:r>
            <a:r>
              <a:rPr lang="en-US" dirty="0" smtClean="0"/>
              <a:t> </a:t>
            </a:r>
            <a:r>
              <a:rPr lang="en-US" b="1" dirty="0" smtClean="0"/>
              <a:t>Software Platform Settings</a:t>
            </a:r>
            <a:r>
              <a:rPr lang="en-US" dirty="0" smtClean="0"/>
              <a:t>. This dialog box has multiple forms and is used to set all the software platform-related options in the design.</a:t>
            </a:r>
          </a:p>
          <a:p>
            <a:r>
              <a:rPr lang="en-US" dirty="0" smtClean="0"/>
              <a:t>Overview: </a:t>
            </a:r>
          </a:p>
          <a:p>
            <a:pPr>
              <a:buFontTx/>
              <a:buChar char="•"/>
            </a:pPr>
            <a:r>
              <a:rPr lang="en-US" dirty="0" smtClean="0"/>
              <a:t>This form allows you to select the OS version and services. </a:t>
            </a:r>
          </a:p>
          <a:p>
            <a:pPr>
              <a:buFontTx/>
              <a:buChar char="•"/>
            </a:pPr>
            <a:r>
              <a:rPr lang="en-US" dirty="0" smtClean="0"/>
              <a:t>You can also select available libraries support in this form. Depending on the library that you select in this form, a configuration panel menu selection will appear under the Standalone menu.</a:t>
            </a:r>
          </a:p>
          <a:p>
            <a:r>
              <a:rPr lang="en-US" dirty="0" smtClean="0"/>
              <a:t>Standalone:</a:t>
            </a:r>
            <a:r>
              <a:rPr lang="en-US" b="1" dirty="0" smtClean="0"/>
              <a:t> </a:t>
            </a:r>
          </a:p>
          <a:p>
            <a:pPr>
              <a:buFontTx/>
              <a:buChar char="•"/>
            </a:pPr>
            <a:r>
              <a:rPr lang="en-US" dirty="0" smtClean="0"/>
              <a:t>This form shows a list of all configurable devices (</a:t>
            </a:r>
            <a:r>
              <a:rPr lang="en-US" i="1" dirty="0" err="1" smtClean="0"/>
              <a:t>stdin</a:t>
            </a:r>
            <a:r>
              <a:rPr lang="en-US" i="1" dirty="0" smtClean="0"/>
              <a:t>/</a:t>
            </a:r>
            <a:r>
              <a:rPr lang="en-US" i="1" dirty="0" err="1" smtClean="0"/>
              <a:t>stdout</a:t>
            </a:r>
            <a:r>
              <a:rPr lang="en-US" dirty="0" smtClean="0"/>
              <a:t>). You can also select if you want to perform profiling and a timer to be used in profiling. If any library support is selected in the Overview form, and menu of the service’s configurable parameters will be presented under the Standalone menu.</a:t>
            </a:r>
          </a:p>
          <a:p>
            <a:r>
              <a:rPr lang="en-US" dirty="0" smtClean="0"/>
              <a:t>Drivers: </a:t>
            </a:r>
          </a:p>
          <a:p>
            <a:pPr>
              <a:buFontTx/>
              <a:buChar char="•"/>
            </a:pPr>
            <a:r>
              <a:rPr lang="en-US" dirty="0" smtClean="0"/>
              <a:t>This form allows you to specify values for the parameters associated with the peripheral drivers in the design. </a:t>
            </a:r>
          </a:p>
          <a:p>
            <a:r>
              <a:rPr lang="en-US" dirty="0" smtClean="0"/>
              <a:t>CPU:</a:t>
            </a:r>
          </a:p>
          <a:p>
            <a:pPr>
              <a:buFontTx/>
              <a:buChar char="•"/>
            </a:pPr>
            <a:r>
              <a:rPr lang="en-US" dirty="0" smtClean="0"/>
              <a:t> Tool chain options and their settings.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88925" y="558800"/>
            <a:ext cx="6745288" cy="3795713"/>
          </a:xfrm>
          <a:ln/>
        </p:spPr>
      </p:sp>
      <p:sp>
        <p:nvSpPr>
          <p:cNvPr id="77827" name="Rectangle 3"/>
          <p:cNvSpPr>
            <a:spLocks noGrp="1" noChangeArrowheads="1"/>
          </p:cNvSpPr>
          <p:nvPr>
            <p:ph type="body" idx="1"/>
          </p:nvPr>
        </p:nvSpPr>
        <p:spPr>
          <a:xfrm>
            <a:off x="1143001" y="4983163"/>
            <a:ext cx="5033963" cy="3668712"/>
          </a:xfrm>
          <a:noFill/>
          <a:ln/>
        </p:spPr>
        <p:txBody>
          <a:bodyPr lIns="98464" tIns="49232" rIns="98464" bIns="49232"/>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88925" y="558800"/>
            <a:ext cx="6745288" cy="3795713"/>
          </a:xfrm>
          <a:ln/>
        </p:spPr>
      </p:sp>
      <p:sp>
        <p:nvSpPr>
          <p:cNvPr id="90115" name="Rectangle 3"/>
          <p:cNvSpPr>
            <a:spLocks noGrp="1" noChangeArrowheads="1"/>
          </p:cNvSpPr>
          <p:nvPr>
            <p:ph type="body" idx="1"/>
          </p:nvPr>
        </p:nvSpPr>
        <p:spPr>
          <a:xfrm>
            <a:off x="1143001" y="4983163"/>
            <a:ext cx="5033963" cy="3668712"/>
          </a:xfrm>
          <a:noFill/>
          <a:ln/>
        </p:spPr>
        <p:txBody>
          <a:bodyPr lIns="98464" tIns="49232" rIns="98464" bIns="49232"/>
          <a:lstStyle/>
          <a:p>
            <a:r>
              <a:rPr lang="en-US" altLang="zh-CN" sz="1500" b="1" dirty="0" smtClean="0"/>
              <a:t>Software Files</a:t>
            </a:r>
          </a:p>
          <a:p>
            <a:r>
              <a:rPr lang="en-US" altLang="zh-CN" dirty="0" smtClean="0"/>
              <a:t>MSS</a:t>
            </a:r>
          </a:p>
          <a:p>
            <a:pPr marL="473705" lvl="1"/>
            <a:r>
              <a:rPr lang="en-US" altLang="zh-CN" dirty="0" smtClean="0"/>
              <a:t>An MSS file is supplied by the user as an input to the Library Generator (</a:t>
            </a:r>
            <a:r>
              <a:rPr lang="en-US" altLang="zh-CN" dirty="0" err="1" smtClean="0"/>
              <a:t>LibGen</a:t>
            </a:r>
            <a:r>
              <a:rPr lang="en-US" altLang="zh-CN" dirty="0" smtClean="0"/>
              <a:t>). The MSS file contains directives for customizing operating systems, libraries, and drivers</a:t>
            </a:r>
          </a:p>
          <a:p>
            <a:r>
              <a:rPr lang="en-US" altLang="zh-CN" dirty="0" smtClean="0"/>
              <a:t>Linker script</a:t>
            </a:r>
          </a:p>
          <a:p>
            <a:pPr marL="473705" lvl="1"/>
            <a:r>
              <a:rPr lang="en-US" altLang="zh-CN" dirty="0" smtClean="0"/>
              <a:t>The linker script describes the mapping among all the sections in all the input object files and the output executable file.  This file is used by the GNU linker</a:t>
            </a:r>
          </a:p>
          <a:p>
            <a:pPr marL="473705" lvl="1"/>
            <a:r>
              <a:rPr lang="en-US" altLang="zh-CN" dirty="0" smtClean="0"/>
              <a:t>Base System Builder will create a linker script for you</a:t>
            </a:r>
          </a:p>
          <a:p>
            <a:pPr marL="473705" lvl="1"/>
            <a:r>
              <a:rPr lang="en-US" altLang="zh-CN" dirty="0" smtClean="0"/>
              <a:t>If your address map specifies that the LMB, OPB, and external memory occupy contiguous areas of memory, you can use the BSB-created linker script to generate your executable</a:t>
            </a:r>
          </a:p>
          <a:p>
            <a:r>
              <a:rPr lang="en-US" altLang="zh-CN" dirty="0" smtClean="0"/>
              <a:t>C/C++ source files</a:t>
            </a:r>
          </a:p>
          <a:p>
            <a:pPr marL="473705" lvl="1"/>
            <a:r>
              <a:rPr lang="en-US" altLang="zh-CN" dirty="0" smtClean="0"/>
              <a:t>Source code and header files written by the user</a:t>
            </a:r>
          </a:p>
          <a:p>
            <a:endParaRPr lang="en-US" altLang="zh-CN" dirty="0" smtClean="0"/>
          </a:p>
          <a:p>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74625" y="434975"/>
            <a:ext cx="6954838" cy="3913188"/>
          </a:xfrm>
          <a:ln/>
        </p:spPr>
      </p:sp>
      <p:sp>
        <p:nvSpPr>
          <p:cNvPr id="870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74625" y="434975"/>
            <a:ext cx="6954838" cy="3913188"/>
          </a:xfrm>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xfrm>
            <a:off x="171450" y="433388"/>
            <a:ext cx="6975475" cy="3924300"/>
          </a:xfrm>
          <a:ln/>
        </p:spPr>
      </p:sp>
      <p:sp>
        <p:nvSpPr>
          <p:cNvPr id="52227" name="Rectangle 9"/>
          <p:cNvSpPr>
            <a:spLocks noGrp="1" noChangeArrowheads="1"/>
          </p:cNvSpPr>
          <p:nvPr>
            <p:ph type="body" idx="1"/>
          </p:nvPr>
        </p:nvSpPr>
        <p:spPr>
          <a:xfrm>
            <a:off x="1030289" y="4957764"/>
            <a:ext cx="5254626" cy="3863975"/>
          </a:xfrm>
          <a:noFill/>
          <a:ln/>
        </p:spPr>
        <p:txBody>
          <a:bodyPr lIns="98459" tIns="49229" rIns="98459" bIns="49229"/>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74625" y="434975"/>
            <a:ext cx="6954838" cy="3913188"/>
          </a:xfrm>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74625" y="434975"/>
            <a:ext cx="6954838" cy="3913188"/>
          </a:xfrm>
          <a:ln/>
        </p:spPr>
      </p:sp>
      <p:sp>
        <p:nvSpPr>
          <p:cNvPr id="90115" name="Rectangle 3"/>
          <p:cNvSpPr>
            <a:spLocks noGrp="1" noChangeArrowheads="1"/>
          </p:cNvSpPr>
          <p:nvPr>
            <p:ph type="body" idx="1"/>
          </p:nvPr>
        </p:nvSpPr>
        <p:spPr>
          <a:noFill/>
          <a:ln/>
        </p:spPr>
        <p:txBody>
          <a:bodyPr/>
          <a:lstStyle/>
          <a:p>
            <a:r>
              <a:rPr lang="de-DE" smtClean="0"/>
              <a:t>The Linker Properties view allows you to set location of additional libraries (seldom used featrue. A typical example would be using the TCP/IP stack service contained in the Lwip library, an optional part of the Standalone BSP. The library requires the (-l)</a:t>
            </a:r>
            <a:r>
              <a:rPr lang="de-DE" i="1" smtClean="0"/>
              <a:t> </a:t>
            </a:r>
            <a:r>
              <a:rPr lang="de-DE" smtClean="0"/>
              <a:t>flag to be set to </a:t>
            </a:r>
            <a:r>
              <a:rPr lang="de-DE" i="1" smtClean="0"/>
              <a:t>-llwip4</a:t>
            </a:r>
            <a:r>
              <a:rPr lang="de-DE" smtClean="0"/>
              <a:t>.</a:t>
            </a:r>
          </a:p>
          <a:p>
            <a:r>
              <a:rPr lang="de-DE" smtClean="0"/>
              <a:t>The Miscellaneous tab allows other linker options to be set. Normally this is left blank. A possible use is to view the map cross-reference file that</a:t>
            </a:r>
            <a:r>
              <a:rPr lang="en-US" smtClean="0"/>
              <a:t> is not automatically generated by the linker. Use the following linker option to generate it: -Wl,-Map,outputfile.txt (no spaces).</a:t>
            </a:r>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3"/>
          <p:cNvSpPr>
            <a:spLocks noGrp="1" noRot="1" noChangeAspect="1" noChangeArrowheads="1" noTextEdit="1"/>
          </p:cNvSpPr>
          <p:nvPr>
            <p:ph type="sldImg"/>
          </p:nvPr>
        </p:nvSpPr>
        <p:spPr>
          <a:xfrm>
            <a:off x="228600" y="466725"/>
            <a:ext cx="6864350" cy="3862388"/>
          </a:xfrm>
          <a:ln/>
        </p:spPr>
      </p:sp>
      <p:sp>
        <p:nvSpPr>
          <p:cNvPr id="35843" name="Rectangle 14"/>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Rot="1" noChangeAspect="1" noChangeArrowheads="1" noTextEdit="1"/>
          </p:cNvSpPr>
          <p:nvPr>
            <p:ph type="sldImg"/>
          </p:nvPr>
        </p:nvSpPr>
        <p:spPr>
          <a:xfrm>
            <a:off x="228600" y="466725"/>
            <a:ext cx="6864350" cy="3862388"/>
          </a:xfrm>
          <a:ln/>
        </p:spPr>
      </p:sp>
      <p:sp>
        <p:nvSpPr>
          <p:cNvPr id="47107" name="Rectangle 10"/>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2"/>
          <p:cNvSpPr>
            <a:spLocks noGrp="1" noRot="1" noChangeAspect="1" noChangeArrowheads="1" noTextEdit="1"/>
          </p:cNvSpPr>
          <p:nvPr>
            <p:ph type="sldImg"/>
          </p:nvPr>
        </p:nvSpPr>
        <p:spPr>
          <a:xfrm>
            <a:off x="228600" y="466725"/>
            <a:ext cx="6864350" cy="3862388"/>
          </a:xfrm>
          <a:ln/>
        </p:spPr>
      </p:sp>
      <p:sp>
        <p:nvSpPr>
          <p:cNvPr id="48131" name="Rectangle 13"/>
          <p:cNvSpPr>
            <a:spLocks noGrp="1" noChangeArrowheads="1"/>
          </p:cNvSpPr>
          <p:nvPr>
            <p:ph type="body" idx="1"/>
          </p:nvPr>
        </p:nvSpPr>
        <p:spPr>
          <a:xfrm>
            <a:off x="1030289" y="4968874"/>
            <a:ext cx="5257800" cy="3881438"/>
          </a:xfrm>
          <a:noFill/>
          <a:ln/>
        </p:spPr>
        <p:txBody>
          <a:bodyPr lIns="98472" tIns="49237" rIns="98472" bIns="49237"/>
          <a:lstStyle/>
          <a:p>
            <a:r>
              <a:rPr lang="en-US" sz="1000" dirty="0" smtClean="0"/>
              <a:t>The .text section contains executable code. This section has the x (executable), r (read-only) and </a:t>
            </a:r>
            <a:r>
              <a:rPr lang="en-US" sz="1000" dirty="0" err="1" smtClean="0"/>
              <a:t>i</a:t>
            </a:r>
            <a:r>
              <a:rPr lang="en-US" sz="1000" dirty="0" smtClean="0"/>
              <a:t> (initialized) flags.</a:t>
            </a:r>
          </a:p>
          <a:p>
            <a:r>
              <a:rPr lang="en-US" sz="1000" dirty="0" smtClean="0"/>
              <a:t>The .</a:t>
            </a:r>
            <a:r>
              <a:rPr lang="en-US" sz="1000" dirty="0" err="1" smtClean="0"/>
              <a:t>rodata</a:t>
            </a:r>
            <a:r>
              <a:rPr lang="en-US" sz="1000" dirty="0" smtClean="0"/>
              <a:t> section contains read-only data of a size more than 8 bytes (default). The size of the data put into this section can be changed with an </a:t>
            </a:r>
            <a:r>
              <a:rPr lang="en-US" sz="1000" dirty="0" err="1" smtClean="0"/>
              <a:t>mb-gcc</a:t>
            </a:r>
            <a:r>
              <a:rPr lang="en-US" sz="1000" dirty="0" smtClean="0"/>
              <a:t> -G option. All data in this section is accessed using absolute addresses.</a:t>
            </a:r>
          </a:p>
          <a:p>
            <a:r>
              <a:rPr lang="en-US" sz="1000" dirty="0" smtClean="0"/>
              <a:t>The .sdata2 section contains small read-only data (size less than 8 bytes). The size of the data going into this section can be changed with an </a:t>
            </a:r>
            <a:r>
              <a:rPr lang="en-US" sz="1000" dirty="0" err="1" smtClean="0"/>
              <a:t>mb-gcc</a:t>
            </a:r>
            <a:r>
              <a:rPr lang="en-US" sz="1000" dirty="0" smtClean="0"/>
              <a:t> -G option. All data in this section is accessed with reference to the read-only small data anchor. This ensures that all data in the .sdata2 section can be accessed using a single instruction (a preceding </a:t>
            </a:r>
            <a:r>
              <a:rPr lang="en-US" sz="1000" dirty="0" err="1" smtClean="0"/>
              <a:t>imm</a:t>
            </a:r>
            <a:r>
              <a:rPr lang="en-US" sz="1000" dirty="0" smtClean="0"/>
              <a:t> instruction will never be necessary). This section has the r (read-only) and the </a:t>
            </a:r>
            <a:r>
              <a:rPr lang="en-US" sz="1000" dirty="0" err="1" smtClean="0"/>
              <a:t>i</a:t>
            </a:r>
            <a:r>
              <a:rPr lang="en-US" sz="1000" dirty="0" smtClean="0"/>
              <a:t> (initialized) flags.</a:t>
            </a:r>
          </a:p>
          <a:p>
            <a:r>
              <a:rPr lang="en-US" dirty="0" smtClean="0"/>
              <a:t>This .sbss2 section contains small, read-only un-initialized data of a size less than 8 bytes. You can change the size of the data going into this section with the -G option. This section has the r(read) flag and can be mapped to ROM.</a:t>
            </a:r>
            <a:endParaRPr lang="en-US" sz="1000" dirty="0" smtClean="0"/>
          </a:p>
          <a:p>
            <a:r>
              <a:rPr lang="en-US" sz="1000" dirty="0" smtClean="0"/>
              <a:t>The .data section contains read-write data of a size more than 8 bytes (default). The size of the data going into this section can be changed with an </a:t>
            </a:r>
            <a:r>
              <a:rPr lang="en-US" sz="1000" dirty="0" err="1" smtClean="0"/>
              <a:t>mb-gcc</a:t>
            </a:r>
            <a:r>
              <a:rPr lang="en-US" sz="1000" dirty="0" smtClean="0"/>
              <a:t> -G option. All data in this section is accessed using absolute addresses. This section has the w (read-write) and the </a:t>
            </a:r>
            <a:r>
              <a:rPr lang="en-US" sz="1000" dirty="0" err="1" smtClean="0"/>
              <a:t>i</a:t>
            </a:r>
            <a:r>
              <a:rPr lang="en-US" sz="1000" dirty="0" smtClean="0"/>
              <a:t> (initialized) flags.</a:t>
            </a:r>
          </a:p>
          <a:p>
            <a:r>
              <a:rPr lang="en-US" sz="1000" dirty="0" smtClean="0"/>
              <a:t>The .</a:t>
            </a:r>
            <a:r>
              <a:rPr lang="en-US" sz="1000" dirty="0" err="1" smtClean="0"/>
              <a:t>sdata</a:t>
            </a:r>
            <a:r>
              <a:rPr lang="en-US" sz="1000" dirty="0" smtClean="0"/>
              <a:t> section contains small read-write data of a size less than 8 bytes (default). The size of the data going into this section can be changed with an </a:t>
            </a:r>
            <a:r>
              <a:rPr lang="en-US" sz="1000" dirty="0" err="1" smtClean="0"/>
              <a:t>mb-gcc</a:t>
            </a:r>
            <a:r>
              <a:rPr lang="en-US" sz="1000" dirty="0" smtClean="0"/>
              <a:t> -G option. All data in this section is accessed with reference to the read-write small data anchor. This ensures that all data in the .</a:t>
            </a:r>
            <a:r>
              <a:rPr lang="en-US" sz="1000" dirty="0" err="1" smtClean="0"/>
              <a:t>sdata</a:t>
            </a:r>
            <a:r>
              <a:rPr lang="en-US" sz="1000" dirty="0" smtClean="0"/>
              <a:t> section uses a single instruction (a preceding </a:t>
            </a:r>
            <a:r>
              <a:rPr lang="en-US" sz="1000" dirty="0" err="1" smtClean="0"/>
              <a:t>imm</a:t>
            </a:r>
            <a:r>
              <a:rPr lang="en-US" sz="1000" dirty="0" smtClean="0"/>
              <a:t> instruction will never be necessary). This section has the w (read-write) and the </a:t>
            </a:r>
            <a:r>
              <a:rPr lang="en-US" sz="1000" dirty="0" err="1" smtClean="0"/>
              <a:t>i</a:t>
            </a:r>
            <a:r>
              <a:rPr lang="en-US" sz="1000" dirty="0" smtClean="0"/>
              <a:t> (initialized) flags.</a:t>
            </a:r>
          </a:p>
          <a:p>
            <a:r>
              <a:rPr lang="en-US" sz="1000" dirty="0" smtClean="0"/>
              <a:t>The .</a:t>
            </a:r>
            <a:r>
              <a:rPr lang="en-US" sz="1000" dirty="0" err="1" smtClean="0"/>
              <a:t>sbss</a:t>
            </a:r>
            <a:r>
              <a:rPr lang="en-US" sz="1000" dirty="0" smtClean="0"/>
              <a:t> section contains small uninitialized data of a size less than 8 bytes (default). The size of the data going into this section can be changed with an </a:t>
            </a:r>
            <a:r>
              <a:rPr lang="en-US" sz="1000" dirty="0" err="1" smtClean="0"/>
              <a:t>mb-gcc</a:t>
            </a:r>
            <a:r>
              <a:rPr lang="en-US" sz="1000" dirty="0" smtClean="0"/>
              <a:t> -G option. This section has the w (read-write) flag.</a:t>
            </a:r>
          </a:p>
          <a:p>
            <a:r>
              <a:rPr lang="en-US" sz="1000" dirty="0" smtClean="0"/>
              <a:t>The .</a:t>
            </a:r>
            <a:r>
              <a:rPr lang="en-US" sz="1000" dirty="0" err="1" smtClean="0"/>
              <a:t>bss</a:t>
            </a:r>
            <a:r>
              <a:rPr lang="en-US" sz="1000" dirty="0" smtClean="0"/>
              <a:t> section contains uninitialized data of a size more than 8 bytes (default). The size of the data going into this section can be changed with an </a:t>
            </a:r>
            <a:r>
              <a:rPr lang="en-US" sz="1000" dirty="0" err="1" smtClean="0"/>
              <a:t>mb-gcc</a:t>
            </a:r>
            <a:r>
              <a:rPr lang="en-US" sz="1000" dirty="0" smtClean="0"/>
              <a:t> -G option. All data in this section is accessed using absolute addresses. The stack and the heap are also allocated to this section. This section has the w (read-write) flag.</a:t>
            </a:r>
          </a:p>
          <a:p>
            <a:endParaRPr lang="en-US" sz="10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4"/>
          <p:cNvSpPr>
            <a:spLocks noGrp="1" noRot="1" noChangeAspect="1" noChangeArrowheads="1" noTextEdit="1"/>
          </p:cNvSpPr>
          <p:nvPr>
            <p:ph type="sldImg"/>
          </p:nvPr>
        </p:nvSpPr>
        <p:spPr>
          <a:xfrm>
            <a:off x="228600" y="466725"/>
            <a:ext cx="6864350" cy="3862388"/>
          </a:xfrm>
          <a:ln/>
        </p:spPr>
      </p:sp>
      <p:sp>
        <p:nvSpPr>
          <p:cNvPr id="49155" name="Rectangle 15"/>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228600" y="466725"/>
            <a:ext cx="6864350" cy="3862388"/>
          </a:xfrm>
          <a:ln/>
        </p:spPr>
      </p:sp>
      <p:sp>
        <p:nvSpPr>
          <p:cNvPr id="50179" name="Rectangle 3"/>
          <p:cNvSpPr>
            <a:spLocks noGrp="1" noChangeArrowheads="1"/>
          </p:cNvSpPr>
          <p:nvPr>
            <p:ph type="body" idx="1"/>
          </p:nvPr>
        </p:nvSpPr>
        <p:spPr>
          <a:xfrm>
            <a:off x="1030289" y="4968874"/>
            <a:ext cx="5257800" cy="3881438"/>
          </a:xfrm>
          <a:noFill/>
          <a:ln/>
        </p:spPr>
        <p:txBody>
          <a:bodyPr lIns="98472" tIns="49237" rIns="98472" bIns="49237"/>
          <a:lstStyle/>
          <a:p>
            <a:r>
              <a:rPr lang="en-US" dirty="0" smtClean="0"/>
              <a:t>The .init section contains language initialization code. This section has the same flags as </a:t>
            </a:r>
            <a:r>
              <a:rPr lang="en-US" b="1" dirty="0" smtClean="0"/>
              <a:t>.tex</a:t>
            </a:r>
            <a:r>
              <a:rPr lang="en-US" dirty="0" smtClean="0"/>
              <a:t>t. This must be mapped to initialized ROM.</a:t>
            </a:r>
          </a:p>
          <a:p>
            <a:r>
              <a:rPr lang="en-US" dirty="0" smtClean="0"/>
              <a:t>The .</a:t>
            </a:r>
            <a:r>
              <a:rPr lang="en-US" dirty="0" err="1" smtClean="0"/>
              <a:t>fini</a:t>
            </a:r>
            <a:r>
              <a:rPr lang="en-US" dirty="0" smtClean="0"/>
              <a:t> section contains language cleanup code. This section has the same flags as </a:t>
            </a:r>
            <a:r>
              <a:rPr lang="en-US" b="1" dirty="0" smtClean="0"/>
              <a:t>.tex</a:t>
            </a:r>
            <a:r>
              <a:rPr lang="en-US" dirty="0" smtClean="0"/>
              <a:t>t. This must be mapped to initialized ROM.</a:t>
            </a:r>
          </a:p>
          <a:p>
            <a:r>
              <a:rPr lang="en-US" dirty="0" smtClean="0"/>
              <a:t>The .</a:t>
            </a:r>
            <a:r>
              <a:rPr lang="en-US" dirty="0" err="1" smtClean="0"/>
              <a:t>ctors</a:t>
            </a:r>
            <a:r>
              <a:rPr lang="en-US" dirty="0" smtClean="0"/>
              <a:t> section contains a list of functions that must be invoked at program startup. This section contains the same flags as </a:t>
            </a:r>
            <a:r>
              <a:rPr lang="en-US" b="1" dirty="0" smtClean="0"/>
              <a:t>.data </a:t>
            </a:r>
            <a:r>
              <a:rPr lang="en-US" dirty="0" smtClean="0"/>
              <a:t>and must be mapped to initialized RAM.</a:t>
            </a:r>
          </a:p>
          <a:p>
            <a:r>
              <a:rPr lang="en-US" dirty="0" smtClean="0"/>
              <a:t>The .</a:t>
            </a:r>
            <a:r>
              <a:rPr lang="en-US" dirty="0" err="1" smtClean="0"/>
              <a:t>dtors</a:t>
            </a:r>
            <a:r>
              <a:rPr lang="en-US" dirty="0" smtClean="0"/>
              <a:t> section contains a list of functions that must be invoked at program end. This section contains the same flags as </a:t>
            </a:r>
            <a:r>
              <a:rPr lang="en-US" b="1" dirty="0" smtClean="0"/>
              <a:t>.data </a:t>
            </a:r>
            <a:r>
              <a:rPr lang="en-US" dirty="0" smtClean="0"/>
              <a:t>and must be mapped to initialized RAM.</a:t>
            </a:r>
          </a:p>
          <a:p>
            <a:r>
              <a:rPr lang="en-US" dirty="0" smtClean="0"/>
              <a:t>The .got2/.got sections contain pointers to program data. This section contains the same flags as </a:t>
            </a:r>
            <a:r>
              <a:rPr lang="en-US" b="1" dirty="0" smtClean="0"/>
              <a:t>.data </a:t>
            </a:r>
            <a:r>
              <a:rPr lang="en-US" dirty="0" smtClean="0"/>
              <a:t>and must be mapped to initialized RAM.</a:t>
            </a:r>
          </a:p>
          <a:p>
            <a:r>
              <a:rPr lang="en-US" dirty="0" smtClean="0"/>
              <a:t>The .</a:t>
            </a:r>
            <a:r>
              <a:rPr lang="en-US" dirty="0" err="1" smtClean="0"/>
              <a:t>eh_frame</a:t>
            </a:r>
            <a:r>
              <a:rPr lang="en-US" dirty="0" smtClean="0"/>
              <a:t> section contains frame unwind information for exception handling. This section contains the same flags as </a:t>
            </a:r>
            <a:r>
              <a:rPr lang="en-US" b="1" dirty="0" smtClean="0"/>
              <a:t>.</a:t>
            </a:r>
            <a:r>
              <a:rPr lang="en-US" b="1" dirty="0" err="1" smtClean="0"/>
              <a:t>rodata</a:t>
            </a:r>
            <a:r>
              <a:rPr lang="en-US" b="1" dirty="0" smtClean="0"/>
              <a:t> </a:t>
            </a:r>
            <a:r>
              <a:rPr lang="en-US" dirty="0" smtClean="0"/>
              <a:t>and can be mapped to initialized ROM</a:t>
            </a:r>
          </a:p>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xfrm>
            <a:off x="228600" y="466725"/>
            <a:ext cx="6864350" cy="3862388"/>
          </a:xfrm>
          <a:ln/>
        </p:spPr>
      </p:sp>
      <p:sp>
        <p:nvSpPr>
          <p:cNvPr id="52227" name="Rectangle 9"/>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2"/>
          <p:cNvSpPr>
            <a:spLocks noGrp="1" noRot="1" noChangeAspect="1" noChangeArrowheads="1" noTextEdit="1"/>
          </p:cNvSpPr>
          <p:nvPr>
            <p:ph type="sldImg"/>
          </p:nvPr>
        </p:nvSpPr>
        <p:spPr>
          <a:xfrm>
            <a:off x="228600" y="466725"/>
            <a:ext cx="6864350" cy="3862388"/>
          </a:xfrm>
          <a:ln/>
        </p:spPr>
      </p:sp>
      <p:sp>
        <p:nvSpPr>
          <p:cNvPr id="53251" name="Rectangle 13"/>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0"/>
          <p:cNvSpPr>
            <a:spLocks noGrp="1" noRot="1" noChangeAspect="1" noChangeArrowheads="1" noTextEdit="1"/>
          </p:cNvSpPr>
          <p:nvPr>
            <p:ph type="sldImg"/>
          </p:nvPr>
        </p:nvSpPr>
        <p:spPr>
          <a:xfrm>
            <a:off x="171450" y="433388"/>
            <a:ext cx="6975475" cy="3924300"/>
          </a:xfrm>
          <a:ln/>
        </p:spPr>
      </p:sp>
      <p:sp>
        <p:nvSpPr>
          <p:cNvPr id="53251" name="Rectangle 1031"/>
          <p:cNvSpPr>
            <a:spLocks noGrp="1" noChangeArrowheads="1"/>
          </p:cNvSpPr>
          <p:nvPr>
            <p:ph type="body" idx="1"/>
          </p:nvPr>
        </p:nvSpPr>
        <p:spPr>
          <a:xfrm>
            <a:off x="1030289" y="4957764"/>
            <a:ext cx="5254626" cy="3863975"/>
          </a:xfrm>
          <a:noFill/>
          <a:ln/>
        </p:spPr>
        <p:txBody>
          <a:bodyPr lIns="98459" tIns="49229" rIns="98459" bIns="49229"/>
          <a:lstStyle/>
          <a:p>
            <a:r>
              <a:rPr lang="en-US" dirty="0" smtClean="0"/>
              <a:t>Every embedded system design is unique in its function and targeted for a unique application.  A design developed for one application may not work for another embedded system. Another issue is reliability. Because the system is standalone, and a combination of hardware and software, the design may have some hidden bugs that can make the system malfunction.  Therefore, such a system may not be one hundred percent reliable. Depending on the application, the system may require real-time response and RTOS use, which can lead to bigger code and a larger memory requirement. Real-time systems also require assembly language programming for time-critical applications.</a:t>
            </a:r>
          </a:p>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28600" y="466725"/>
            <a:ext cx="6864350" cy="3862388"/>
          </a:xfrm>
          <a:ln/>
        </p:spPr>
      </p:sp>
      <p:sp>
        <p:nvSpPr>
          <p:cNvPr id="55299" name="Rectangle 3"/>
          <p:cNvSpPr>
            <a:spLocks noGrp="1" noChangeArrowheads="1"/>
          </p:cNvSpPr>
          <p:nvPr>
            <p:ph type="body" idx="1"/>
          </p:nvPr>
        </p:nvSpPr>
        <p:spPr>
          <a:xfrm>
            <a:off x="1030289" y="4968874"/>
            <a:ext cx="5257800" cy="3881438"/>
          </a:xfrm>
          <a:noFill/>
          <a:ln/>
        </p:spPr>
        <p:txBody>
          <a:bodyPr lIns="98472" tIns="49237" rIns="98472" bIns="49237"/>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71450" y="433388"/>
            <a:ext cx="6975475" cy="3924300"/>
          </a:xfrm>
          <a:ln/>
        </p:spPr>
      </p:sp>
      <p:sp>
        <p:nvSpPr>
          <p:cNvPr id="56323" name="Rectangle 3"/>
          <p:cNvSpPr>
            <a:spLocks noGrp="1" noChangeArrowheads="1"/>
          </p:cNvSpPr>
          <p:nvPr>
            <p:ph type="body" idx="1"/>
          </p:nvPr>
        </p:nvSpPr>
        <p:spPr>
          <a:xfrm>
            <a:off x="1030289" y="4957764"/>
            <a:ext cx="5254626" cy="3863975"/>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36538" y="504825"/>
            <a:ext cx="6842125" cy="3849688"/>
          </a:xfrm>
          <a:ln/>
        </p:spPr>
      </p:sp>
      <p:sp>
        <p:nvSpPr>
          <p:cNvPr id="58371" name="Rectangle 3"/>
          <p:cNvSpPr>
            <a:spLocks noGrp="1" noChangeArrowheads="1"/>
          </p:cNvSpPr>
          <p:nvPr>
            <p:ph type="body" idx="1"/>
          </p:nvPr>
        </p:nvSpPr>
        <p:spPr>
          <a:xfrm>
            <a:off x="1028702" y="4983165"/>
            <a:ext cx="5243513" cy="3883025"/>
          </a:xfrm>
          <a:noFill/>
          <a:ln/>
        </p:spPr>
        <p:txBody>
          <a:bodyPr/>
          <a:lstStyle/>
          <a:p>
            <a:pPr>
              <a:spcBef>
                <a:spcPts val="518"/>
              </a:spcBef>
              <a:spcAft>
                <a:spcPts val="518"/>
              </a:spcAft>
            </a:pPr>
            <a:r>
              <a:rPr lang="en-US" dirty="0" smtClean="0"/>
              <a:t>The SDK "Workspace" is a cumulative catalog of all application projects you create using  SDK, independent of the target design. The workspace allows you to navigate between application projects to ease code reuse without having to locate the project directories in the file system. The workspace also acts as a registry to remember all your project settings.  SDK creates the workspace in a predefined location when you first invoke the tool.</a:t>
            </a:r>
          </a:p>
          <a:p>
            <a:pPr>
              <a:spcBef>
                <a:spcPts val="518"/>
              </a:spcBef>
              <a:spcAft>
                <a:spcPts val="518"/>
              </a:spcAft>
            </a:pPr>
            <a:r>
              <a:rPr lang="en-US" dirty="0" smtClean="0"/>
              <a:t>A perspective is a layout of views (development tools) in the Workbench window. Each type of perspective is a combination of views, menus, and toolbars that enable you to perform a particular task. For example, the C/C++ perspective has views that are organized to help you develop C/C++ programs; the </a:t>
            </a:r>
            <a:r>
              <a:rPr lang="en-US" b="1" dirty="0" smtClean="0"/>
              <a:t>Debug</a:t>
            </a:r>
            <a:r>
              <a:rPr lang="en-US" dirty="0" smtClean="0"/>
              <a:t> perspective has views that enable you to debug those programs. </a:t>
            </a:r>
          </a:p>
          <a:p>
            <a:endParaRPr lang="en-US" dirty="0" smtClean="0"/>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71450" y="433388"/>
            <a:ext cx="6975475" cy="3924300"/>
          </a:xfrm>
          <a:ln/>
        </p:spPr>
      </p:sp>
      <p:sp>
        <p:nvSpPr>
          <p:cNvPr id="59395" name="Rectangle 3"/>
          <p:cNvSpPr>
            <a:spLocks noGrp="1" noChangeArrowheads="1"/>
          </p:cNvSpPr>
          <p:nvPr>
            <p:ph type="body" idx="1"/>
          </p:nvPr>
        </p:nvSpPr>
        <p:spPr>
          <a:xfrm>
            <a:off x="1030289" y="4957764"/>
            <a:ext cx="5254626" cy="3863975"/>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74625" y="434975"/>
            <a:ext cx="6954838" cy="3913188"/>
          </a:xfrm>
          <a:ln/>
        </p:spPr>
      </p:sp>
      <p:sp>
        <p:nvSpPr>
          <p:cNvPr id="67587" name="Rectangle 3"/>
          <p:cNvSpPr>
            <a:spLocks noGrp="1" noChangeArrowheads="1"/>
          </p:cNvSpPr>
          <p:nvPr>
            <p:ph type="body" idx="1"/>
          </p:nvPr>
        </p:nvSpPr>
        <p:spPr>
          <a:noFill/>
          <a:ln/>
        </p:spPr>
        <p:txBody>
          <a:bodyPr/>
          <a:lstStyle/>
          <a:p>
            <a:r>
              <a:rPr lang="en-US" smtClean="0"/>
              <a:t>There are three kinds of projects: hardware platform, software Board Support Package (BSP), and software application projects.  </a:t>
            </a:r>
          </a:p>
          <a:p>
            <a:r>
              <a:rPr lang="en-US" smtClean="0"/>
              <a:t>There must be at least one hardware platform project workspace. </a:t>
            </a:r>
          </a:p>
          <a:p>
            <a:r>
              <a:rPr lang="en-US" smtClean="0"/>
              <a:t>There must be at least one software board support package project per hardware processor instance. </a:t>
            </a:r>
          </a:p>
          <a:p>
            <a:r>
              <a:rPr lang="en-US" smtClean="0"/>
              <a:t>There can be many software application projects, each one being associated with a BSP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74625" y="434975"/>
            <a:ext cx="6954838" cy="3913188"/>
          </a:xfrm>
          <a:ln/>
        </p:spPr>
      </p:sp>
      <p:sp>
        <p:nvSpPr>
          <p:cNvPr id="686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71450" y="433388"/>
            <a:ext cx="6975475" cy="3924300"/>
          </a:xfrm>
          <a:ln/>
        </p:spPr>
      </p:sp>
      <p:sp>
        <p:nvSpPr>
          <p:cNvPr id="61443" name="Rectangle 3"/>
          <p:cNvSpPr>
            <a:spLocks noGrp="1" noChangeArrowheads="1"/>
          </p:cNvSpPr>
          <p:nvPr>
            <p:ph type="body" idx="1"/>
          </p:nvPr>
        </p:nvSpPr>
        <p:spPr>
          <a:xfrm>
            <a:off x="1030289" y="4957764"/>
            <a:ext cx="5254626" cy="3863975"/>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2250"/>
            <a:ext cx="2213769" cy="2857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Software Development Environment 21-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67146"/>
            <a:ext cx="2202339" cy="29085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Software Development Environment 21-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60820"/>
            <a:ext cx="2190909" cy="297180"/>
          </a:xfrm>
          <a:prstGeom prst="rect">
            <a:avLst/>
          </a:prstGeom>
          <a:ln/>
        </p:spPr>
        <p:txBody>
          <a:bodyPr/>
          <a:lstStyle>
            <a:lvl1pPr>
              <a:defRPr/>
            </a:lvl1pPr>
          </a:lstStyle>
          <a:p>
            <a:pPr>
              <a:defRPr/>
            </a:pPr>
            <a:r>
              <a:rPr lang="en-US" dirty="0" smtClean="0"/>
              <a:t>Software Development Environment 21- </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83680"/>
            <a:ext cx="2168049" cy="274320"/>
          </a:xfrm>
          <a:prstGeom prst="rect">
            <a:avLst/>
          </a:prstGeom>
          <a:ln/>
        </p:spPr>
        <p:txBody>
          <a:bodyPr/>
          <a:lstStyle>
            <a:lvl1pPr>
              <a:defRPr/>
            </a:lvl1pPr>
          </a:lstStyle>
          <a:p>
            <a:pPr>
              <a:defRPr/>
            </a:pPr>
            <a:r>
              <a:rPr lang="en-US" dirty="0" smtClean="0"/>
              <a:t>Software Development Environment 21- </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72250"/>
            <a:ext cx="2339499" cy="2857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Software Development Environment 21-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err="1" smtClean="0"/>
              <a:t>Vivado</a:t>
            </a:r>
            <a:r>
              <a:rPr lang="en-US" smtClean="0"/>
              <a:t> 2014.2 </a:t>
            </a:r>
            <a:r>
              <a:rPr lang="en-US" dirty="0" smtClean="0"/>
              <a:t>Version</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Software Development Environment</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lnSpc>
                <a:spcPct val="80000"/>
              </a:lnSpc>
            </a:pPr>
            <a:r>
              <a:rPr lang="en-US" sz="2000" dirty="0" smtClean="0"/>
              <a:t>Builder framework</a:t>
            </a:r>
          </a:p>
          <a:p>
            <a:pPr lvl="1">
              <a:lnSpc>
                <a:spcPct val="80000"/>
              </a:lnSpc>
            </a:pPr>
            <a:r>
              <a:rPr lang="en-US" sz="1800" dirty="0" smtClean="0"/>
              <a:t>Compiles and Links Source files</a:t>
            </a:r>
          </a:p>
          <a:p>
            <a:pPr lvl="1">
              <a:lnSpc>
                <a:spcPct val="80000"/>
              </a:lnSpc>
            </a:pPr>
            <a:r>
              <a:rPr lang="en-US" sz="1800" dirty="0" smtClean="0"/>
              <a:t>Default Build options are specified when application is created: Choice of Debug, Release, Profile configurations</a:t>
            </a:r>
          </a:p>
          <a:p>
            <a:pPr lvl="1">
              <a:lnSpc>
                <a:spcPct val="80000"/>
              </a:lnSpc>
            </a:pPr>
            <a:r>
              <a:rPr lang="en-US" sz="1800" dirty="0" smtClean="0"/>
              <a:t>User can custom build options later when developing application</a:t>
            </a:r>
          </a:p>
          <a:p>
            <a:pPr lvl="1">
              <a:lnSpc>
                <a:spcPct val="80000"/>
              </a:lnSpc>
            </a:pPr>
            <a:r>
              <a:rPr lang="en-US" sz="1800" dirty="0" smtClean="0"/>
              <a:t>Build types: Standard Make, Managed Make</a:t>
            </a:r>
          </a:p>
          <a:p>
            <a:pPr>
              <a:lnSpc>
                <a:spcPct val="80000"/>
              </a:lnSpc>
            </a:pPr>
            <a:r>
              <a:rPr lang="en-US" sz="2000" dirty="0" smtClean="0"/>
              <a:t>Launch framework</a:t>
            </a:r>
          </a:p>
          <a:p>
            <a:pPr lvl="1">
              <a:lnSpc>
                <a:spcPct val="80000"/>
              </a:lnSpc>
            </a:pPr>
            <a:r>
              <a:rPr lang="en-US" sz="1800" dirty="0" smtClean="0"/>
              <a:t>Specifies what action needs to be taken: Run (+ Profile) application or Debug application</a:t>
            </a:r>
          </a:p>
          <a:p>
            <a:pPr lvl="1">
              <a:lnSpc>
                <a:spcPct val="80000"/>
              </a:lnSpc>
            </a:pPr>
            <a:r>
              <a:rPr lang="en-US" sz="1800" dirty="0" smtClean="0"/>
              <a:t>In SDK, this is akin to the Target Connection settings</a:t>
            </a:r>
          </a:p>
          <a:p>
            <a:pPr>
              <a:lnSpc>
                <a:spcPct val="80000"/>
              </a:lnSpc>
            </a:pPr>
            <a:r>
              <a:rPr lang="en-US" sz="2000" dirty="0" smtClean="0"/>
              <a:t>Debug framework</a:t>
            </a:r>
          </a:p>
          <a:p>
            <a:pPr lvl="1">
              <a:lnSpc>
                <a:spcPct val="80000"/>
              </a:lnSpc>
            </a:pPr>
            <a:r>
              <a:rPr lang="en-US" sz="1800" dirty="0" smtClean="0"/>
              <a:t>Launches debugger(</a:t>
            </a:r>
            <a:r>
              <a:rPr lang="en-US" sz="1800" dirty="0" err="1" smtClean="0"/>
              <a:t>gdb</a:t>
            </a:r>
            <a:r>
              <a:rPr lang="en-US" sz="1800" dirty="0" smtClean="0"/>
              <a:t>), loads application and begins debug session</a:t>
            </a:r>
          </a:p>
          <a:p>
            <a:pPr lvl="1">
              <a:lnSpc>
                <a:spcPct val="80000"/>
              </a:lnSpc>
            </a:pPr>
            <a:r>
              <a:rPr lang="en-US" sz="1800" dirty="0" smtClean="0"/>
              <a:t>Debug views show information about state of debug session</a:t>
            </a:r>
          </a:p>
          <a:p>
            <a:pPr>
              <a:lnSpc>
                <a:spcPct val="80000"/>
              </a:lnSpc>
            </a:pPr>
            <a:r>
              <a:rPr lang="en-US" sz="2000" dirty="0" smtClean="0"/>
              <a:t>Search framework</a:t>
            </a:r>
          </a:p>
          <a:p>
            <a:pPr lvl="1">
              <a:lnSpc>
                <a:spcPct val="80000"/>
              </a:lnSpc>
            </a:pPr>
            <a:r>
              <a:rPr lang="en-US" sz="1800" dirty="0" smtClean="0"/>
              <a:t>Helps development of application</a:t>
            </a:r>
          </a:p>
          <a:p>
            <a:pPr>
              <a:lnSpc>
                <a:spcPct val="80000"/>
              </a:lnSpc>
            </a:pPr>
            <a:r>
              <a:rPr lang="en-US" sz="2000" dirty="0" smtClean="0"/>
              <a:t>Help System</a:t>
            </a:r>
          </a:p>
          <a:p>
            <a:pPr lvl="1">
              <a:lnSpc>
                <a:spcPct val="80000"/>
              </a:lnSpc>
            </a:pPr>
            <a:r>
              <a:rPr lang="en-US" sz="1800" dirty="0" smtClean="0"/>
              <a:t>Online help system; context-sensitive</a:t>
            </a:r>
          </a:p>
        </p:txBody>
      </p:sp>
      <p:sp>
        <p:nvSpPr>
          <p:cNvPr id="11266" name="Rectangle 2"/>
          <p:cNvSpPr>
            <a:spLocks noGrp="1" noChangeArrowheads="1"/>
          </p:cNvSpPr>
          <p:nvPr>
            <p:ph type="title"/>
          </p:nvPr>
        </p:nvSpPr>
        <p:spPr/>
        <p:txBody>
          <a:bodyPr/>
          <a:lstStyle/>
          <a:p>
            <a:r>
              <a:rPr lang="en-US" dirty="0" smtClean="0"/>
              <a:t>Eclipse/CDT Frameworks of SDK</a:t>
            </a:r>
          </a:p>
        </p:txBody>
      </p:sp>
      <p:pic>
        <p:nvPicPr>
          <p:cNvPr id="6" name="Picture 5"/>
          <p:cNvPicPr>
            <a:picLocks noChangeAspect="1" noChangeArrowheads="1"/>
          </p:cNvPicPr>
          <p:nvPr/>
        </p:nvPicPr>
        <p:blipFill>
          <a:blip r:embed="rId3" cstate="print"/>
          <a:srcRect/>
          <a:stretch>
            <a:fillRect/>
          </a:stretch>
        </p:blipFill>
        <p:spPr bwMode="auto">
          <a:xfrm>
            <a:off x="9090440" y="4294543"/>
            <a:ext cx="2447925" cy="1622425"/>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10</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lnSpc>
                <a:spcPct val="90000"/>
              </a:lnSpc>
            </a:pPr>
            <a:r>
              <a:rPr lang="en-US" dirty="0" smtClean="0"/>
              <a:t>Workspace</a:t>
            </a:r>
          </a:p>
          <a:p>
            <a:pPr lvl="1">
              <a:lnSpc>
                <a:spcPct val="90000"/>
              </a:lnSpc>
            </a:pPr>
            <a:r>
              <a:rPr lang="en-US" dirty="0" smtClean="0"/>
              <a:t>Location to store preferences &amp; internal info about projects</a:t>
            </a:r>
          </a:p>
          <a:p>
            <a:pPr lvl="1">
              <a:lnSpc>
                <a:spcPct val="90000"/>
              </a:lnSpc>
            </a:pPr>
            <a:r>
              <a:rPr lang="en-US" dirty="0" smtClean="0"/>
              <a:t>Transparent to users</a:t>
            </a:r>
          </a:p>
          <a:p>
            <a:pPr lvl="1">
              <a:lnSpc>
                <a:spcPct val="90000"/>
              </a:lnSpc>
            </a:pPr>
            <a:r>
              <a:rPr lang="en-US" dirty="0"/>
              <a:t>S</a:t>
            </a:r>
            <a:r>
              <a:rPr lang="en-US" dirty="0" smtClean="0"/>
              <a:t>ource files not stored under Workspace</a:t>
            </a:r>
          </a:p>
          <a:p>
            <a:pPr>
              <a:lnSpc>
                <a:spcPct val="90000"/>
              </a:lnSpc>
            </a:pPr>
            <a:r>
              <a:rPr lang="en-US" dirty="0" smtClean="0"/>
              <a:t>Views, Editors</a:t>
            </a:r>
          </a:p>
          <a:p>
            <a:pPr lvl="1">
              <a:lnSpc>
                <a:spcPct val="90000"/>
              </a:lnSpc>
            </a:pPr>
            <a:r>
              <a:rPr lang="en-US" dirty="0" smtClean="0"/>
              <a:t>Basic user interface element</a:t>
            </a:r>
          </a:p>
          <a:p>
            <a:pPr>
              <a:lnSpc>
                <a:spcPct val="90000"/>
              </a:lnSpc>
            </a:pPr>
            <a:r>
              <a:rPr lang="en-US" dirty="0" smtClean="0"/>
              <a:t>Perspectives</a:t>
            </a:r>
          </a:p>
          <a:p>
            <a:pPr lvl="1">
              <a:lnSpc>
                <a:spcPct val="90000"/>
              </a:lnSpc>
            </a:pPr>
            <a:r>
              <a:rPr lang="en-US" dirty="0" smtClean="0"/>
              <a:t>Collection of functionally related views</a:t>
            </a:r>
          </a:p>
          <a:p>
            <a:pPr lvl="1">
              <a:lnSpc>
                <a:spcPct val="90000"/>
              </a:lnSpc>
            </a:pPr>
            <a:r>
              <a:rPr lang="en-US" dirty="0" smtClean="0"/>
              <a:t>Layout of views in a perspective can be customized according to user preference</a:t>
            </a:r>
          </a:p>
        </p:txBody>
      </p:sp>
      <p:sp>
        <p:nvSpPr>
          <p:cNvPr id="13314" name="Rectangle 2"/>
          <p:cNvSpPr>
            <a:spLocks noGrp="1" noChangeArrowheads="1"/>
          </p:cNvSpPr>
          <p:nvPr>
            <p:ph type="title"/>
          </p:nvPr>
        </p:nvSpPr>
        <p:spPr/>
        <p:txBody>
          <a:bodyPr/>
          <a:lstStyle/>
          <a:p>
            <a:r>
              <a:rPr lang="en-US" dirty="0" smtClean="0"/>
              <a:t>Workspaces and Perspectives</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11</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b="1" dirty="0" smtClean="0"/>
              <a:t>Eclipse Platform views:</a:t>
            </a:r>
            <a:r>
              <a:rPr lang="en-US" dirty="0" smtClean="0"/>
              <a:t> Navigator view, Tasks view, Problems view</a:t>
            </a:r>
          </a:p>
          <a:p>
            <a:r>
              <a:rPr lang="en-US" b="1" dirty="0" smtClean="0"/>
              <a:t>Debug views:</a:t>
            </a:r>
            <a:r>
              <a:rPr lang="en-US" dirty="0" smtClean="0"/>
              <a:t> Stack view, Variables view</a:t>
            </a:r>
          </a:p>
          <a:p>
            <a:r>
              <a:rPr lang="en-US" b="1" dirty="0" smtClean="0"/>
              <a:t>C/C++ views:</a:t>
            </a:r>
            <a:r>
              <a:rPr lang="en-US" dirty="0" smtClean="0"/>
              <a:t> Projects view, Outline view</a:t>
            </a:r>
          </a:p>
          <a:p>
            <a:pPr lvl="1"/>
            <a:endParaRPr lang="en-US" sz="2400" dirty="0" smtClean="0"/>
          </a:p>
          <a:p>
            <a:pPr lvl="1"/>
            <a:endParaRPr lang="en-US" sz="2400" dirty="0" smtClean="0"/>
          </a:p>
        </p:txBody>
      </p:sp>
      <p:sp>
        <p:nvSpPr>
          <p:cNvPr id="14338" name="Rectangle 2"/>
          <p:cNvSpPr>
            <a:spLocks noGrp="1" noChangeArrowheads="1"/>
          </p:cNvSpPr>
          <p:nvPr>
            <p:ph type="title"/>
          </p:nvPr>
        </p:nvSpPr>
        <p:spPr/>
        <p:txBody>
          <a:bodyPr/>
          <a:lstStyle/>
          <a:p>
            <a:r>
              <a:rPr lang="en-US" dirty="0" smtClean="0"/>
              <a:t>Views</a:t>
            </a:r>
          </a:p>
        </p:txBody>
      </p:sp>
      <p:pic>
        <p:nvPicPr>
          <p:cNvPr id="14340" name="Picture 4"/>
          <p:cNvPicPr>
            <a:picLocks noChangeAspect="1" noChangeArrowheads="1"/>
          </p:cNvPicPr>
          <p:nvPr/>
        </p:nvPicPr>
        <p:blipFill>
          <a:blip r:embed="rId3" cstate="print"/>
          <a:srcRect/>
          <a:stretch>
            <a:fillRect/>
          </a:stretch>
        </p:blipFill>
        <p:spPr bwMode="auto">
          <a:xfrm>
            <a:off x="1710593" y="3045382"/>
            <a:ext cx="8826317" cy="2276475"/>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12</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10"/>
          <p:cNvSpPr>
            <a:spLocks noGrp="1" noChangeArrowheads="1"/>
          </p:cNvSpPr>
          <p:nvPr>
            <p:ph idx="1"/>
          </p:nvPr>
        </p:nvSpPr>
        <p:spPr/>
        <p:txBody>
          <a:bodyPr/>
          <a:lstStyle/>
          <a:p>
            <a:pPr eaLnBrk="1" hangingPunct="1"/>
            <a:r>
              <a:rPr lang="en-US" dirty="0" smtClean="0"/>
              <a:t>Hierarchical list of the workspace </a:t>
            </a:r>
            <a:br>
              <a:rPr lang="en-US" dirty="0" smtClean="0"/>
            </a:br>
            <a:r>
              <a:rPr lang="en-US" dirty="0" smtClean="0"/>
              <a:t>projects in a hierarchical format</a:t>
            </a:r>
          </a:p>
          <a:p>
            <a:pPr eaLnBrk="1" hangingPunct="1"/>
            <a:r>
              <a:rPr lang="en-US" dirty="0" smtClean="0"/>
              <a:t>Double-click to open a file</a:t>
            </a:r>
          </a:p>
          <a:p>
            <a:pPr eaLnBrk="1" hangingPunct="1"/>
            <a:r>
              <a:rPr lang="en-US" dirty="0" smtClean="0"/>
              <a:t>Right-click the project to access its properties</a:t>
            </a:r>
          </a:p>
          <a:p>
            <a:pPr eaLnBrk="1" hangingPunct="1"/>
            <a:endParaRPr lang="en-US" dirty="0" smtClean="0"/>
          </a:p>
        </p:txBody>
      </p:sp>
      <p:sp>
        <p:nvSpPr>
          <p:cNvPr id="24579" name="TextBox 5"/>
          <p:cNvSpPr txBox="1">
            <a:spLocks noChangeArrowheads="1"/>
          </p:cNvSpPr>
          <p:nvPr/>
        </p:nvSpPr>
        <p:spPr bwMode="auto">
          <a:xfrm>
            <a:off x="6626756" y="1908863"/>
            <a:ext cx="1999263" cy="646331"/>
          </a:xfrm>
          <a:prstGeom prst="rect">
            <a:avLst/>
          </a:prstGeom>
          <a:noFill/>
          <a:ln w="9525">
            <a:noFill/>
            <a:miter lim="800000"/>
            <a:headEnd/>
            <a:tailEnd/>
          </a:ln>
        </p:spPr>
        <p:txBody>
          <a:bodyPr wrap="square">
            <a:spAutoFit/>
          </a:bodyPr>
          <a:lstStyle/>
          <a:p>
            <a:pPr algn="l"/>
            <a:r>
              <a:rPr lang="en-US" dirty="0">
                <a:latin typeface="Arial Narrow" pitchFamily="34" charset="0"/>
              </a:rPr>
              <a:t>Software </a:t>
            </a:r>
            <a:br>
              <a:rPr lang="en-US" dirty="0">
                <a:latin typeface="Arial Narrow" pitchFamily="34" charset="0"/>
              </a:rPr>
            </a:br>
            <a:r>
              <a:rPr lang="en-US" dirty="0">
                <a:latin typeface="Arial Narrow" pitchFamily="34" charset="0"/>
              </a:rPr>
              <a:t>Applications</a:t>
            </a:r>
          </a:p>
        </p:txBody>
      </p:sp>
      <p:sp>
        <p:nvSpPr>
          <p:cNvPr id="24580" name="Rectangle 2"/>
          <p:cNvSpPr>
            <a:spLocks noGrp="1" noChangeArrowheads="1"/>
          </p:cNvSpPr>
          <p:nvPr>
            <p:ph type="title"/>
          </p:nvPr>
        </p:nvSpPr>
        <p:spPr/>
        <p:txBody>
          <a:bodyPr/>
          <a:lstStyle/>
          <a:p>
            <a:pPr eaLnBrk="1" hangingPunct="1"/>
            <a:r>
              <a:rPr lang="en-US" altLang="en-US" dirty="0" smtClean="0"/>
              <a:t>C/C++ Project View</a:t>
            </a:r>
            <a:endParaRPr lang="en-US" dirty="0" smtClean="0"/>
          </a:p>
        </p:txBody>
      </p:sp>
      <p:sp>
        <p:nvSpPr>
          <p:cNvPr id="24582" name="TextBox 5"/>
          <p:cNvSpPr txBox="1">
            <a:spLocks noChangeArrowheads="1"/>
          </p:cNvSpPr>
          <p:nvPr/>
        </p:nvSpPr>
        <p:spPr bwMode="auto">
          <a:xfrm>
            <a:off x="6623475" y="4242340"/>
            <a:ext cx="1730680" cy="646331"/>
          </a:xfrm>
          <a:prstGeom prst="rect">
            <a:avLst/>
          </a:prstGeom>
          <a:noFill/>
          <a:ln w="9525">
            <a:noFill/>
            <a:miter lim="800000"/>
            <a:headEnd/>
            <a:tailEnd/>
          </a:ln>
        </p:spPr>
        <p:txBody>
          <a:bodyPr wrap="square">
            <a:spAutoFit/>
          </a:bodyPr>
          <a:lstStyle/>
          <a:p>
            <a:pPr algn="l"/>
            <a:r>
              <a:rPr lang="en-US" dirty="0">
                <a:latin typeface="Arial Narrow" pitchFamily="34" charset="0"/>
              </a:rPr>
              <a:t>Hardware Description</a:t>
            </a:r>
          </a:p>
        </p:txBody>
      </p:sp>
      <p:sp>
        <p:nvSpPr>
          <p:cNvPr id="24583" name="Line 15"/>
          <p:cNvSpPr>
            <a:spLocks noChangeShapeType="1"/>
          </p:cNvSpPr>
          <p:nvPr/>
        </p:nvSpPr>
        <p:spPr bwMode="auto">
          <a:xfrm>
            <a:off x="7645015" y="2921001"/>
            <a:ext cx="1029753" cy="2672"/>
          </a:xfrm>
          <a:prstGeom prst="line">
            <a:avLst/>
          </a:prstGeom>
          <a:noFill/>
          <a:ln w="28575">
            <a:solidFill>
              <a:srgbClr val="0033CC"/>
            </a:solidFill>
            <a:round/>
            <a:headEnd/>
            <a:tailEnd type="oval" w="med" len="med"/>
          </a:ln>
        </p:spPr>
        <p:txBody>
          <a:bodyPr wrap="square" anchor="ctr">
            <a:spAutoFit/>
          </a:bodyPr>
          <a:lstStyle/>
          <a:p>
            <a:endParaRPr lang="en-US"/>
          </a:p>
        </p:txBody>
      </p:sp>
      <p:sp>
        <p:nvSpPr>
          <p:cNvPr id="24585" name="TextBox 5"/>
          <p:cNvSpPr txBox="1">
            <a:spLocks noChangeArrowheads="1"/>
          </p:cNvSpPr>
          <p:nvPr/>
        </p:nvSpPr>
        <p:spPr bwMode="auto">
          <a:xfrm>
            <a:off x="6623863" y="2521432"/>
            <a:ext cx="1570158" cy="641350"/>
          </a:xfrm>
          <a:prstGeom prst="rect">
            <a:avLst/>
          </a:prstGeom>
          <a:noFill/>
          <a:ln w="9525">
            <a:noFill/>
            <a:miter lim="800000"/>
            <a:headEnd/>
            <a:tailEnd/>
          </a:ln>
        </p:spPr>
        <p:txBody>
          <a:bodyPr>
            <a:spAutoFit/>
          </a:bodyPr>
          <a:lstStyle/>
          <a:p>
            <a:pPr algn="l"/>
            <a:r>
              <a:rPr lang="en-US" dirty="0">
                <a:latin typeface="Arial Narrow" pitchFamily="34" charset="0"/>
              </a:rPr>
              <a:t>Software </a:t>
            </a:r>
            <a:br>
              <a:rPr lang="en-US" dirty="0">
                <a:latin typeface="Arial Narrow" pitchFamily="34" charset="0"/>
              </a:rPr>
            </a:br>
            <a:r>
              <a:rPr lang="en-US" dirty="0">
                <a:latin typeface="Arial Narrow" pitchFamily="34" charset="0"/>
              </a:rPr>
              <a:t>BSP</a:t>
            </a:r>
          </a:p>
        </p:txBody>
      </p:sp>
      <p:sp>
        <p:nvSpPr>
          <p:cNvPr id="24586" name="Line 20"/>
          <p:cNvSpPr>
            <a:spLocks noChangeShapeType="1"/>
          </p:cNvSpPr>
          <p:nvPr/>
        </p:nvSpPr>
        <p:spPr bwMode="auto">
          <a:xfrm flipV="1">
            <a:off x="7616858" y="4557207"/>
            <a:ext cx="972263" cy="2553"/>
          </a:xfrm>
          <a:prstGeom prst="line">
            <a:avLst/>
          </a:prstGeom>
          <a:noFill/>
          <a:ln w="28575">
            <a:solidFill>
              <a:srgbClr val="0033CC"/>
            </a:solidFill>
            <a:round/>
            <a:headEnd/>
            <a:tailEnd type="oval" w="med" len="med"/>
          </a:ln>
        </p:spPr>
        <p:txBody>
          <a:bodyPr wrap="square" anchor="ctr">
            <a:spAutoFit/>
          </a:bodyPr>
          <a:lstStyle/>
          <a:p>
            <a:endParaRPr lang="en-US"/>
          </a:p>
        </p:txBody>
      </p:sp>
      <p:sp>
        <p:nvSpPr>
          <p:cNvPr id="24587" name="Line 18"/>
          <p:cNvSpPr>
            <a:spLocks noChangeShapeType="1"/>
          </p:cNvSpPr>
          <p:nvPr/>
        </p:nvSpPr>
        <p:spPr bwMode="auto">
          <a:xfrm flipV="1">
            <a:off x="7588577" y="2262238"/>
            <a:ext cx="1050949" cy="9622"/>
          </a:xfrm>
          <a:prstGeom prst="line">
            <a:avLst/>
          </a:prstGeom>
          <a:noFill/>
          <a:ln w="28575">
            <a:solidFill>
              <a:srgbClr val="0033CC"/>
            </a:solidFill>
            <a:round/>
            <a:headEnd/>
            <a:tailEnd type="oval" w="med" len="med"/>
          </a:ln>
        </p:spPr>
        <p:txBody>
          <a:bodyPr wrap="square" anchor="ctr">
            <a:spAutoFit/>
          </a:bodyPr>
          <a:lstStyle/>
          <a:p>
            <a:endParaRPr lang="en-US"/>
          </a:p>
        </p:txBody>
      </p:sp>
      <p:sp>
        <p:nvSpPr>
          <p:cNvPr id="17" name="Line 15"/>
          <p:cNvSpPr>
            <a:spLocks noChangeShapeType="1"/>
          </p:cNvSpPr>
          <p:nvPr/>
        </p:nvSpPr>
        <p:spPr bwMode="auto">
          <a:xfrm flipV="1">
            <a:off x="7667588" y="2671011"/>
            <a:ext cx="1007180" cy="67601"/>
          </a:xfrm>
          <a:prstGeom prst="line">
            <a:avLst/>
          </a:prstGeom>
          <a:noFill/>
          <a:ln w="28575">
            <a:solidFill>
              <a:srgbClr val="0033CC"/>
            </a:solidFill>
            <a:round/>
            <a:headEnd/>
            <a:tailEnd type="oval" w="med" len="med"/>
          </a:ln>
        </p:spPr>
        <p:txBody>
          <a:bodyPr wrap="square" anchor="ctr">
            <a:spAutoFit/>
          </a:bodyPr>
          <a:lstStyle/>
          <a:p>
            <a:endParaRPr lang="en-US"/>
          </a:p>
        </p:txBody>
      </p:sp>
      <p:pic>
        <p:nvPicPr>
          <p:cNvPr id="15362" name="Picture 2"/>
          <p:cNvPicPr>
            <a:picLocks noChangeAspect="1" noChangeArrowheads="1"/>
          </p:cNvPicPr>
          <p:nvPr/>
        </p:nvPicPr>
        <p:blipFill>
          <a:blip r:embed="rId3"/>
          <a:srcRect/>
          <a:stretch>
            <a:fillRect/>
          </a:stretch>
        </p:blipFill>
        <p:spPr bwMode="auto">
          <a:xfrm>
            <a:off x="8917990" y="1699628"/>
            <a:ext cx="2608262" cy="4479263"/>
          </a:xfrm>
          <a:prstGeom prst="rect">
            <a:avLst/>
          </a:prstGeom>
          <a:noFill/>
          <a:ln w="9525">
            <a:noFill/>
            <a:miter lim="800000"/>
            <a:headEnd/>
            <a:tailEnd/>
          </a:ln>
        </p:spPr>
      </p:pic>
      <p:sp>
        <p:nvSpPr>
          <p:cNvPr id="16" name="TextBox 5"/>
          <p:cNvSpPr txBox="1">
            <a:spLocks noChangeArrowheads="1"/>
          </p:cNvSpPr>
          <p:nvPr/>
        </p:nvSpPr>
        <p:spPr bwMode="auto">
          <a:xfrm>
            <a:off x="6634777" y="4876654"/>
            <a:ext cx="1999263" cy="646331"/>
          </a:xfrm>
          <a:prstGeom prst="rect">
            <a:avLst/>
          </a:prstGeom>
          <a:noFill/>
          <a:ln w="9525">
            <a:noFill/>
            <a:miter lim="800000"/>
            <a:headEnd/>
            <a:tailEnd/>
          </a:ln>
        </p:spPr>
        <p:txBody>
          <a:bodyPr wrap="square">
            <a:spAutoFit/>
          </a:bodyPr>
          <a:lstStyle/>
          <a:p>
            <a:pPr algn="l"/>
            <a:r>
              <a:rPr lang="en-US" dirty="0">
                <a:latin typeface="Arial Narrow" pitchFamily="34" charset="0"/>
              </a:rPr>
              <a:t>Software </a:t>
            </a:r>
            <a:br>
              <a:rPr lang="en-US" dirty="0">
                <a:latin typeface="Arial Narrow" pitchFamily="34" charset="0"/>
              </a:rPr>
            </a:br>
            <a:r>
              <a:rPr lang="en-US" dirty="0">
                <a:latin typeface="Arial Narrow" pitchFamily="34" charset="0"/>
              </a:rPr>
              <a:t>Applications</a:t>
            </a:r>
          </a:p>
        </p:txBody>
      </p:sp>
      <p:sp>
        <p:nvSpPr>
          <p:cNvPr id="18" name="Line 20"/>
          <p:cNvSpPr>
            <a:spLocks noChangeShapeType="1"/>
          </p:cNvSpPr>
          <p:nvPr/>
        </p:nvSpPr>
        <p:spPr bwMode="auto">
          <a:xfrm flipV="1">
            <a:off x="7615989" y="4841954"/>
            <a:ext cx="981153" cy="259434"/>
          </a:xfrm>
          <a:prstGeom prst="line">
            <a:avLst/>
          </a:prstGeom>
          <a:noFill/>
          <a:ln w="28575">
            <a:solidFill>
              <a:srgbClr val="0033CC"/>
            </a:solidFill>
            <a:round/>
            <a:headEnd/>
            <a:tailEnd type="oval" w="med" len="med"/>
          </a:ln>
        </p:spPr>
        <p:txBody>
          <a:bodyPr wrap="square" anchor="ctr">
            <a:spAutoFit/>
          </a:bodyPr>
          <a:lstStyle/>
          <a:p>
            <a:endParaRPr lang="en-US"/>
          </a:p>
        </p:txBody>
      </p:sp>
      <p:sp>
        <p:nvSpPr>
          <p:cNvPr id="19" name="Slide Number Placeholder 1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13</a:t>
            </a:fld>
            <a:endParaRPr lang="en-US" dirty="0"/>
          </a:p>
        </p:txBody>
      </p:sp>
      <p:sp>
        <p:nvSpPr>
          <p:cNvPr id="20" name="Footer Placeholder 1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sz="1800" dirty="0"/>
              <a:t>Displays an outline of the structured file </a:t>
            </a:r>
            <a:br>
              <a:rPr lang="en-US" sz="1800" dirty="0"/>
            </a:br>
            <a:r>
              <a:rPr lang="en-US" sz="1800" dirty="0"/>
              <a:t>that is currently open in the </a:t>
            </a:r>
            <a:r>
              <a:rPr lang="en-US" sz="1800" dirty="0" smtClean="0"/>
              <a:t>editor</a:t>
            </a:r>
          </a:p>
          <a:p>
            <a:r>
              <a:rPr lang="en-US" sz="1800" dirty="0"/>
              <a:t>The contents of the outline view are </a:t>
            </a:r>
            <a:br>
              <a:rPr lang="en-US" sz="1800" dirty="0"/>
            </a:br>
            <a:r>
              <a:rPr lang="en-US" sz="1800" dirty="0"/>
              <a:t>editor specific</a:t>
            </a:r>
          </a:p>
          <a:p>
            <a:r>
              <a:rPr lang="en-US" sz="1800" dirty="0"/>
              <a:t>Content type is indicated by the icon</a:t>
            </a:r>
          </a:p>
          <a:p>
            <a:r>
              <a:rPr lang="en-US" sz="1800" dirty="0"/>
              <a:t>For a C source, icons represent</a:t>
            </a:r>
          </a:p>
          <a:p>
            <a:pPr lvl="1"/>
            <a:r>
              <a:rPr lang="en-US" sz="1600" i="1" dirty="0"/>
              <a:t>#define </a:t>
            </a:r>
            <a:r>
              <a:rPr lang="en-US" sz="1600" dirty="0"/>
              <a:t>statements</a:t>
            </a:r>
          </a:p>
          <a:p>
            <a:pPr lvl="1"/>
            <a:r>
              <a:rPr lang="en-US" sz="1600" dirty="0"/>
              <a:t>Include files</a:t>
            </a:r>
          </a:p>
          <a:p>
            <a:pPr lvl="1"/>
            <a:r>
              <a:rPr lang="en-US" sz="1600" dirty="0"/>
              <a:t>Function calls</a:t>
            </a:r>
          </a:p>
          <a:p>
            <a:pPr lvl="1"/>
            <a:r>
              <a:rPr lang="en-US" sz="1600" dirty="0"/>
              <a:t>Declarations</a:t>
            </a:r>
          </a:p>
          <a:p>
            <a:r>
              <a:rPr lang="en-US" dirty="0"/>
              <a:t>Selecting a symbol will navigate to the </a:t>
            </a:r>
            <a:br>
              <a:rPr lang="en-US" dirty="0"/>
            </a:br>
            <a:r>
              <a:rPr lang="en-US" dirty="0"/>
              <a:t>same in the editor </a:t>
            </a:r>
            <a:r>
              <a:rPr lang="en-US" dirty="0" smtClean="0"/>
              <a:t>window</a:t>
            </a:r>
            <a:endParaRPr lang="en-US" dirty="0"/>
          </a:p>
        </p:txBody>
      </p:sp>
      <p:sp>
        <p:nvSpPr>
          <p:cNvPr id="2051" name="Rectangle 2"/>
          <p:cNvSpPr>
            <a:spLocks noGrp="1" noChangeArrowheads="1"/>
          </p:cNvSpPr>
          <p:nvPr>
            <p:ph type="title"/>
          </p:nvPr>
        </p:nvSpPr>
        <p:spPr/>
        <p:txBody>
          <a:bodyPr/>
          <a:lstStyle/>
          <a:p>
            <a:pPr eaLnBrk="1" hangingPunct="1"/>
            <a:r>
              <a:rPr lang="en-US" altLang="en-US" dirty="0" smtClean="0"/>
              <a:t>Outline View</a:t>
            </a:r>
            <a:endParaRPr lang="en-US" dirty="0" smtClean="0"/>
          </a:p>
        </p:txBody>
      </p:sp>
      <p:pic>
        <p:nvPicPr>
          <p:cNvPr id="16386" name="Picture 2"/>
          <p:cNvPicPr>
            <a:picLocks noChangeAspect="1" noChangeArrowheads="1"/>
          </p:cNvPicPr>
          <p:nvPr/>
        </p:nvPicPr>
        <p:blipFill>
          <a:blip r:embed="rId3"/>
          <a:srcRect/>
          <a:stretch>
            <a:fillRect/>
          </a:stretch>
        </p:blipFill>
        <p:spPr bwMode="auto">
          <a:xfrm>
            <a:off x="6577848" y="1654594"/>
            <a:ext cx="4867650" cy="3410701"/>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14</a:t>
            </a:fld>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074922" cy="4268337"/>
          </a:xfrm>
        </p:spPr>
        <p:txBody>
          <a:bodyPr/>
          <a:lstStyle/>
          <a:p>
            <a:r>
              <a:rPr lang="en-US" dirty="0"/>
              <a:t>C/C++ project outline displays the elements of a project with file decorators (icons) for easy </a:t>
            </a:r>
            <a:r>
              <a:rPr lang="en-US" dirty="0" smtClean="0"/>
              <a:t>identification</a:t>
            </a:r>
          </a:p>
          <a:p>
            <a:r>
              <a:rPr lang="en-US" dirty="0"/>
              <a:t>C/C++ editor for integrated software </a:t>
            </a:r>
            <a:r>
              <a:rPr lang="en-US" dirty="0" smtClean="0"/>
              <a:t>creation</a:t>
            </a:r>
          </a:p>
          <a:p>
            <a:r>
              <a:rPr lang="en-US" dirty="0"/>
              <a:t>Code outline displays elements of the software file under development with file decorators (icons) for easy </a:t>
            </a:r>
            <a:r>
              <a:rPr lang="en-US" dirty="0" smtClean="0"/>
              <a:t>identification</a:t>
            </a:r>
          </a:p>
          <a:p>
            <a:r>
              <a:rPr lang="en-US" dirty="0"/>
              <a:t>Problems, Console, Properties view lists output information associated with the software development flow</a:t>
            </a:r>
          </a:p>
        </p:txBody>
      </p:sp>
      <p:sp>
        <p:nvSpPr>
          <p:cNvPr id="4" name="Title 3"/>
          <p:cNvSpPr>
            <a:spLocks noGrp="1"/>
          </p:cNvSpPr>
          <p:nvPr>
            <p:ph type="title"/>
          </p:nvPr>
        </p:nvSpPr>
        <p:spPr/>
        <p:txBody>
          <a:bodyPr/>
          <a:lstStyle/>
          <a:p>
            <a:r>
              <a:rPr lang="en-US" dirty="0" smtClean="0"/>
              <a:t>C/C++ Perspective</a:t>
            </a:r>
            <a:endParaRPr lang="en-US" dirty="0"/>
          </a:p>
        </p:txBody>
      </p:sp>
      <p:pic>
        <p:nvPicPr>
          <p:cNvPr id="4098" name="Picture 2" descr="c:\temp\SNAGHTMLd05776.PNG"/>
          <p:cNvPicPr>
            <a:picLocks noChangeAspect="1" noChangeArrowheads="1"/>
          </p:cNvPicPr>
          <p:nvPr/>
        </p:nvPicPr>
        <p:blipFill>
          <a:blip r:embed="rId2"/>
          <a:srcRect/>
          <a:stretch>
            <a:fillRect/>
          </a:stretch>
        </p:blipFill>
        <p:spPr bwMode="auto">
          <a:xfrm>
            <a:off x="5731498" y="1697194"/>
            <a:ext cx="5997050" cy="4497788"/>
          </a:xfrm>
          <a:prstGeom prst="rect">
            <a:avLst/>
          </a:prstGeom>
          <a:noFill/>
        </p:spPr>
      </p:pic>
      <p:sp>
        <p:nvSpPr>
          <p:cNvPr id="7" name="TextBox 6"/>
          <p:cNvSpPr txBox="1"/>
          <p:nvPr/>
        </p:nvSpPr>
        <p:spPr>
          <a:xfrm>
            <a:off x="5851041" y="3572758"/>
            <a:ext cx="1359667" cy="307777"/>
          </a:xfrm>
          <a:prstGeom prst="rect">
            <a:avLst/>
          </a:prstGeom>
          <a:noFill/>
          <a:ln w="19050">
            <a:solidFill>
              <a:schemeClr val="bg2"/>
            </a:solidFill>
          </a:ln>
        </p:spPr>
        <p:txBody>
          <a:bodyPr wrap="none" rtlCol="0">
            <a:spAutoFit/>
          </a:bodyPr>
          <a:lstStyle/>
          <a:p>
            <a:r>
              <a:rPr lang="en-US" sz="1400" dirty="0" smtClean="0"/>
              <a:t>Project Outline</a:t>
            </a:r>
            <a:endParaRPr lang="en-US" dirty="0"/>
          </a:p>
        </p:txBody>
      </p:sp>
      <p:sp>
        <p:nvSpPr>
          <p:cNvPr id="8" name="TextBox 7"/>
          <p:cNvSpPr txBox="1"/>
          <p:nvPr/>
        </p:nvSpPr>
        <p:spPr>
          <a:xfrm>
            <a:off x="8618178" y="2546808"/>
            <a:ext cx="1088696" cy="307777"/>
          </a:xfrm>
          <a:prstGeom prst="rect">
            <a:avLst/>
          </a:prstGeom>
          <a:noFill/>
          <a:ln w="19050">
            <a:solidFill>
              <a:schemeClr val="bg2"/>
            </a:solidFill>
          </a:ln>
        </p:spPr>
        <p:txBody>
          <a:bodyPr wrap="none" rtlCol="0">
            <a:spAutoFit/>
          </a:bodyPr>
          <a:lstStyle/>
          <a:p>
            <a:r>
              <a:rPr lang="en-US" sz="1400" dirty="0" smtClean="0"/>
              <a:t>Editor View</a:t>
            </a:r>
            <a:endParaRPr lang="en-US" dirty="0"/>
          </a:p>
        </p:txBody>
      </p:sp>
      <p:sp>
        <p:nvSpPr>
          <p:cNvPr id="9" name="TextBox 8"/>
          <p:cNvSpPr txBox="1"/>
          <p:nvPr/>
        </p:nvSpPr>
        <p:spPr>
          <a:xfrm>
            <a:off x="10428666" y="4235777"/>
            <a:ext cx="1229824" cy="307777"/>
          </a:xfrm>
          <a:prstGeom prst="rect">
            <a:avLst/>
          </a:prstGeom>
          <a:noFill/>
          <a:ln w="19050">
            <a:solidFill>
              <a:schemeClr val="bg2"/>
            </a:solidFill>
          </a:ln>
        </p:spPr>
        <p:txBody>
          <a:bodyPr wrap="none" rtlCol="0">
            <a:spAutoFit/>
          </a:bodyPr>
          <a:lstStyle/>
          <a:p>
            <a:r>
              <a:rPr lang="en-US" sz="1400" dirty="0" smtClean="0"/>
              <a:t>Code Outline</a:t>
            </a:r>
            <a:endParaRPr lang="en-US" dirty="0"/>
          </a:p>
        </p:txBody>
      </p:sp>
      <p:sp>
        <p:nvSpPr>
          <p:cNvPr id="10" name="TextBox 9"/>
          <p:cNvSpPr txBox="1"/>
          <p:nvPr/>
        </p:nvSpPr>
        <p:spPr>
          <a:xfrm>
            <a:off x="10315560" y="5481984"/>
            <a:ext cx="841898" cy="307777"/>
          </a:xfrm>
          <a:prstGeom prst="rect">
            <a:avLst/>
          </a:prstGeom>
          <a:noFill/>
          <a:ln w="19050">
            <a:solidFill>
              <a:schemeClr val="bg2"/>
            </a:solidFill>
          </a:ln>
        </p:spPr>
        <p:txBody>
          <a:bodyPr wrap="none" rtlCol="0">
            <a:spAutoFit/>
          </a:bodyPr>
          <a:lstStyle/>
          <a:p>
            <a:r>
              <a:rPr lang="en-US" sz="1400" dirty="0" smtClean="0"/>
              <a:t>Console</a:t>
            </a:r>
            <a:endParaRPr lang="en-US" dirty="0"/>
          </a:p>
        </p:txBody>
      </p:sp>
      <p:sp>
        <p:nvSpPr>
          <p:cNvPr id="11" name="Slide Number Placeholder 10"/>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15</a:t>
            </a:fld>
            <a:endParaRPr lang="en-US" dirty="0"/>
          </a:p>
        </p:txBody>
      </p:sp>
      <p:sp>
        <p:nvSpPr>
          <p:cNvPr id="14" name="Footer Placeholder 1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srcRect/>
          <a:stretch>
            <a:fillRect/>
          </a:stretch>
        </p:blipFill>
        <p:spPr bwMode="auto">
          <a:xfrm>
            <a:off x="7053265" y="1933279"/>
            <a:ext cx="4824338" cy="1648906"/>
          </a:xfrm>
          <a:prstGeom prst="rect">
            <a:avLst/>
          </a:prstGeom>
          <a:noFill/>
          <a:ln w="9525">
            <a:noFill/>
            <a:miter lim="800000"/>
            <a:headEnd/>
            <a:tailEnd/>
          </a:ln>
        </p:spPr>
      </p:pic>
      <p:sp>
        <p:nvSpPr>
          <p:cNvPr id="16389" name="Rectangle 5"/>
          <p:cNvSpPr>
            <a:spLocks noGrp="1" noChangeArrowheads="1"/>
          </p:cNvSpPr>
          <p:nvPr>
            <p:ph idx="1"/>
          </p:nvPr>
        </p:nvSpPr>
        <p:spPr/>
        <p:txBody>
          <a:bodyPr/>
          <a:lstStyle/>
          <a:p>
            <a:r>
              <a:rPr lang="en-US" dirty="0" smtClean="0"/>
              <a:t>To open a Perspective, use </a:t>
            </a:r>
          </a:p>
          <a:p>
            <a:pPr lvl="1"/>
            <a:r>
              <a:rPr lang="en-US" b="1" dirty="0" smtClean="0"/>
              <a:t>Window </a:t>
            </a:r>
            <a:r>
              <a:rPr lang="en-US" dirty="0" smtClean="0">
                <a:sym typeface="Symbol" pitchFamily="18" charset="2"/>
              </a:rPr>
              <a:t></a:t>
            </a:r>
            <a:r>
              <a:rPr lang="en-US" b="1" dirty="0" smtClean="0"/>
              <a:t> Open Perspective</a:t>
            </a:r>
          </a:p>
          <a:p>
            <a:endParaRPr lang="en-US" sz="2400" dirty="0" smtClean="0"/>
          </a:p>
          <a:p>
            <a:r>
              <a:rPr lang="en-US" dirty="0" smtClean="0"/>
              <a:t>To open a view, use</a:t>
            </a:r>
          </a:p>
          <a:p>
            <a:pPr lvl="1"/>
            <a:r>
              <a:rPr lang="en-US" b="1" dirty="0" smtClean="0"/>
              <a:t>Window </a:t>
            </a:r>
            <a:r>
              <a:rPr lang="en-US" dirty="0" smtClean="0">
                <a:sym typeface="Symbol" pitchFamily="18" charset="2"/>
              </a:rPr>
              <a:t></a:t>
            </a:r>
            <a:r>
              <a:rPr lang="en-US" b="1" dirty="0" smtClean="0"/>
              <a:t> Show View</a:t>
            </a:r>
          </a:p>
          <a:p>
            <a:pPr lvl="1"/>
            <a:r>
              <a:rPr lang="en-US" dirty="0" smtClean="0"/>
              <a:t>If the view is already present in the current </a:t>
            </a:r>
            <a:br>
              <a:rPr lang="en-US" dirty="0" smtClean="0"/>
            </a:br>
            <a:r>
              <a:rPr lang="en-US" dirty="0" smtClean="0"/>
              <a:t>perspective, the view is highlighted</a:t>
            </a:r>
          </a:p>
          <a:p>
            <a:endParaRPr lang="en-US" sz="2800" dirty="0" smtClean="0"/>
          </a:p>
        </p:txBody>
      </p:sp>
      <p:sp>
        <p:nvSpPr>
          <p:cNvPr id="16386" name="Rectangle 2"/>
          <p:cNvSpPr>
            <a:spLocks noGrp="1" noChangeArrowheads="1"/>
          </p:cNvSpPr>
          <p:nvPr>
            <p:ph type="title"/>
          </p:nvPr>
        </p:nvSpPr>
        <p:spPr/>
        <p:txBody>
          <a:bodyPr/>
          <a:lstStyle/>
          <a:p>
            <a:r>
              <a:rPr lang="en-US" dirty="0" smtClean="0"/>
              <a:t>Opening Perspectives and Views</a:t>
            </a:r>
          </a:p>
        </p:txBody>
      </p:sp>
      <p:sp>
        <p:nvSpPr>
          <p:cNvPr id="16387" name="Line 3"/>
          <p:cNvSpPr>
            <a:spLocks noChangeShapeType="1"/>
          </p:cNvSpPr>
          <p:nvPr/>
        </p:nvSpPr>
        <p:spPr bwMode="auto">
          <a:xfrm>
            <a:off x="5846828" y="2490788"/>
            <a:ext cx="1557461" cy="425450"/>
          </a:xfrm>
          <a:prstGeom prst="line">
            <a:avLst/>
          </a:prstGeom>
          <a:noFill/>
          <a:ln w="28575">
            <a:solidFill>
              <a:schemeClr val="tx1"/>
            </a:solidFill>
            <a:round/>
            <a:headEnd type="none" w="med" len="med"/>
            <a:tailEnd type="triangle" w="med" len="med"/>
          </a:ln>
        </p:spPr>
        <p:txBody>
          <a:bodyPr>
            <a:spAutoFit/>
          </a:bodyPr>
          <a:lstStyle/>
          <a:p>
            <a:endParaRPr lang="en-US"/>
          </a:p>
        </p:txBody>
      </p:sp>
      <p:sp>
        <p:nvSpPr>
          <p:cNvPr id="16388" name="Line 4"/>
          <p:cNvSpPr>
            <a:spLocks noChangeShapeType="1"/>
          </p:cNvSpPr>
          <p:nvPr/>
        </p:nvSpPr>
        <p:spPr bwMode="auto">
          <a:xfrm flipV="1">
            <a:off x="5853175" y="3132138"/>
            <a:ext cx="1506674" cy="290512"/>
          </a:xfrm>
          <a:prstGeom prst="line">
            <a:avLst/>
          </a:prstGeom>
          <a:noFill/>
          <a:ln w="28575">
            <a:solidFill>
              <a:schemeClr val="tx1"/>
            </a:solidFill>
            <a:round/>
            <a:headEnd type="none" w="med" len="med"/>
            <a:tailEnd type="triangle" w="med" len="med"/>
          </a:ln>
        </p:spPr>
        <p:txBody>
          <a:bodyPr>
            <a:spAutoFit/>
          </a:bodyPr>
          <a:lstStyle/>
          <a:p>
            <a:endParaRPr lang="en-US"/>
          </a:p>
        </p:txBody>
      </p:sp>
      <p:sp>
        <p:nvSpPr>
          <p:cNvPr id="9" name="Slide Number Placeholder 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16</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249416" cy="4268337"/>
          </a:xfrm>
        </p:spPr>
        <p:txBody>
          <a:bodyPr/>
          <a:lstStyle/>
          <a:p>
            <a:r>
              <a:rPr lang="en-US" dirty="0" smtClean="0"/>
              <a:t>Syntax Highlighting</a:t>
            </a:r>
          </a:p>
          <a:p>
            <a:pPr lvl="1"/>
            <a:r>
              <a:rPr lang="en-US" dirty="0" smtClean="0"/>
              <a:t>bracket matching</a:t>
            </a:r>
          </a:p>
          <a:p>
            <a:pPr lvl="1"/>
            <a:r>
              <a:rPr lang="en-US" dirty="0" smtClean="0"/>
              <a:t>syntax coloring</a:t>
            </a:r>
          </a:p>
          <a:p>
            <a:pPr lvl="1"/>
            <a:r>
              <a:rPr lang="en-US" dirty="0" smtClean="0"/>
              <a:t>content assist</a:t>
            </a:r>
          </a:p>
          <a:p>
            <a:pPr lvl="1"/>
            <a:r>
              <a:rPr lang="en-US" dirty="0" smtClean="0"/>
              <a:t>refactoring </a:t>
            </a:r>
          </a:p>
          <a:p>
            <a:pPr lvl="1"/>
            <a:r>
              <a:rPr lang="en-US" dirty="0" smtClean="0"/>
              <a:t>keyboard </a:t>
            </a:r>
            <a:r>
              <a:rPr lang="en-US" dirty="0"/>
              <a:t>shortcuts</a:t>
            </a:r>
          </a:p>
          <a:p>
            <a:endParaRPr lang="en-US" dirty="0"/>
          </a:p>
        </p:txBody>
      </p:sp>
      <p:sp>
        <p:nvSpPr>
          <p:cNvPr id="4" name="Title 3"/>
          <p:cNvSpPr>
            <a:spLocks noGrp="1"/>
          </p:cNvSpPr>
          <p:nvPr>
            <p:ph type="title"/>
          </p:nvPr>
        </p:nvSpPr>
        <p:spPr/>
        <p:txBody>
          <a:bodyPr/>
          <a:lstStyle/>
          <a:p>
            <a:r>
              <a:rPr lang="en-US" dirty="0" smtClean="0"/>
              <a:t>Editor</a:t>
            </a:r>
            <a:endParaRPr lang="en-US" dirty="0"/>
          </a:p>
        </p:txBody>
      </p:sp>
      <p:pic>
        <p:nvPicPr>
          <p:cNvPr id="45058" name="Picture 2"/>
          <p:cNvPicPr>
            <a:picLocks noChangeAspect="1" noChangeArrowheads="1"/>
          </p:cNvPicPr>
          <p:nvPr/>
        </p:nvPicPr>
        <p:blipFill>
          <a:blip r:embed="rId2"/>
          <a:srcRect/>
          <a:stretch>
            <a:fillRect/>
          </a:stretch>
        </p:blipFill>
        <p:spPr bwMode="auto">
          <a:xfrm>
            <a:off x="5858857" y="1728592"/>
            <a:ext cx="4821712" cy="4205884"/>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17</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i="1" dirty="0" smtClean="0">
                <a:solidFill>
                  <a:schemeClr val="tx1"/>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18</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7060601" cy="4268337"/>
          </a:xfrm>
        </p:spPr>
        <p:txBody>
          <a:bodyPr/>
          <a:lstStyle/>
          <a:p>
            <a:r>
              <a:rPr lang="en-US" dirty="0" smtClean="0"/>
              <a:t>Launch SDK</a:t>
            </a:r>
          </a:p>
          <a:p>
            <a:pPr lvl="1"/>
            <a:r>
              <a:rPr lang="en-IE" dirty="0" smtClean="0"/>
              <a:t>Standalone</a:t>
            </a:r>
          </a:p>
          <a:p>
            <a:pPr lvl="2"/>
            <a:r>
              <a:rPr lang="en-IE" dirty="0" smtClean="0"/>
              <a:t>Choose workspace, choose Hardware Platform Specification</a:t>
            </a:r>
            <a:endParaRPr lang="en-US" dirty="0" smtClean="0"/>
          </a:p>
          <a:p>
            <a:pPr lvl="1"/>
            <a:r>
              <a:rPr lang="en-US" dirty="0" smtClean="0"/>
              <a:t>In Vivado</a:t>
            </a:r>
          </a:p>
          <a:p>
            <a:pPr lvl="2"/>
            <a:r>
              <a:rPr lang="en-US" b="1" dirty="0" smtClean="0"/>
              <a:t>File</a:t>
            </a:r>
            <a:r>
              <a:rPr lang="en-US" b="1" dirty="0"/>
              <a:t>&gt; Export </a:t>
            </a:r>
            <a:endParaRPr lang="en-US" b="1" dirty="0" smtClean="0"/>
          </a:p>
          <a:p>
            <a:pPr lvl="2"/>
            <a:r>
              <a:rPr lang="en-US" b="1" dirty="0" smtClean="0"/>
              <a:t>File &gt; Launch SDK</a:t>
            </a:r>
          </a:p>
          <a:p>
            <a:pPr lvl="1"/>
            <a:r>
              <a:rPr lang="en-IE" dirty="0" smtClean="0"/>
              <a:t>Block Diagram needs to be Open before exporting</a:t>
            </a:r>
            <a:endParaRPr lang="en-US" dirty="0"/>
          </a:p>
          <a:p>
            <a:pPr lvl="2"/>
            <a:r>
              <a:rPr lang="en-US" dirty="0" smtClean="0"/>
              <a:t>A </a:t>
            </a:r>
            <a:r>
              <a:rPr lang="en-US" dirty="0"/>
              <a:t>H</a:t>
            </a:r>
            <a:r>
              <a:rPr lang="en-US" dirty="0" smtClean="0"/>
              <a:t>ardware Description File HDF file </a:t>
            </a:r>
            <a:r>
              <a:rPr lang="en-US" dirty="0"/>
              <a:t>is first </a:t>
            </a:r>
            <a:r>
              <a:rPr lang="en-US" dirty="0" smtClean="0"/>
              <a:t>generated</a:t>
            </a:r>
            <a:endParaRPr lang="en-US" b="1" dirty="0" smtClean="0"/>
          </a:p>
          <a:p>
            <a:pPr lvl="2"/>
            <a:r>
              <a:rPr lang="en-US" dirty="0" smtClean="0"/>
              <a:t>A hardware platform specification project is then automatically created</a:t>
            </a:r>
          </a:p>
          <a:p>
            <a:pPr lvl="3"/>
            <a:r>
              <a:rPr lang="en-US" dirty="0" smtClean="0"/>
              <a:t>The </a:t>
            </a:r>
            <a:r>
              <a:rPr lang="en-US" dirty="0"/>
              <a:t>software application </a:t>
            </a:r>
            <a:r>
              <a:rPr lang="en-US" dirty="0" smtClean="0"/>
              <a:t>(and board support package) then can be created and associated with the hardware platform</a:t>
            </a:r>
          </a:p>
        </p:txBody>
      </p:sp>
      <p:sp>
        <p:nvSpPr>
          <p:cNvPr id="4" name="Title 3"/>
          <p:cNvSpPr>
            <a:spLocks noGrp="1"/>
          </p:cNvSpPr>
          <p:nvPr>
            <p:ph type="title"/>
          </p:nvPr>
        </p:nvSpPr>
        <p:spPr/>
        <p:txBody>
          <a:bodyPr/>
          <a:lstStyle/>
          <a:p>
            <a:r>
              <a:rPr lang="en-US" dirty="0" smtClean="0"/>
              <a:t>Launching SDK</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19</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cs typeface="Arial" pitchFamily="34" charset="0"/>
              </a:rPr>
              <a:t>After completing this </a:t>
            </a:r>
            <a:r>
              <a:rPr lang="en-US" altLang="zh-CN" dirty="0" smtClean="0">
                <a:solidFill>
                  <a:schemeClr val="tx1"/>
                </a:solidFill>
                <a:cs typeface="Arial" pitchFamily="34" charset="0"/>
              </a:rPr>
              <a:t>module, </a:t>
            </a:r>
            <a:r>
              <a:rPr lang="en-US" altLang="zh-CN" dirty="0">
                <a:solidFill>
                  <a:schemeClr val="tx1"/>
                </a:solidFill>
                <a:cs typeface="Arial" pitchFamily="34" charset="0"/>
              </a:rPr>
              <a:t>you will be able to:</a:t>
            </a:r>
          </a:p>
          <a:p>
            <a:pPr>
              <a:lnSpc>
                <a:spcPts val="1000"/>
              </a:lnSpc>
              <a:buNone/>
            </a:pPr>
            <a:endParaRPr lang="en-US" altLang="zh-CN" dirty="0">
              <a:solidFill>
                <a:schemeClr val="tx1"/>
              </a:solidFill>
            </a:endParaRPr>
          </a:p>
          <a:p>
            <a:pPr lvl="1"/>
            <a:r>
              <a:rPr lang="en-US" dirty="0" smtClean="0"/>
              <a:t>Understand the basic concepts of the Eclipse IDE in SDK</a:t>
            </a:r>
            <a:endParaRPr lang="en-US" sz="2200" dirty="0"/>
          </a:p>
          <a:p>
            <a:pPr lvl="1"/>
            <a:r>
              <a:rPr lang="en-US" dirty="0" smtClean="0"/>
              <a:t>List SDK features</a:t>
            </a:r>
            <a:endParaRPr lang="en-US" dirty="0"/>
          </a:p>
          <a:p>
            <a:pPr lvl="1"/>
            <a:r>
              <a:rPr lang="en-US" dirty="0" smtClean="0"/>
              <a:t>Identify the GNU tools functionality</a:t>
            </a:r>
            <a:endParaRPr lang="en-US" dirty="0"/>
          </a:p>
          <a:p>
            <a:pPr lvl="1"/>
            <a:r>
              <a:rPr lang="en-US" dirty="0" smtClean="0"/>
              <a:t>List steps in creating a software application</a:t>
            </a:r>
          </a:p>
          <a:p>
            <a:pPr lvl="1"/>
            <a:r>
              <a:rPr lang="en-US" dirty="0" smtClean="0"/>
              <a:t>State when address management is needed</a:t>
            </a:r>
          </a:p>
          <a:p>
            <a:pPr lvl="1"/>
            <a:r>
              <a:rPr lang="en-US" dirty="0" smtClean="0"/>
              <a:t>Describe </a:t>
            </a:r>
            <a:r>
              <a:rPr lang="en-US" dirty="0"/>
              <a:t>the object file sections</a:t>
            </a:r>
          </a:p>
          <a:p>
            <a:pPr lvl="1"/>
            <a:r>
              <a:rPr lang="en-US" dirty="0"/>
              <a:t>Describe what a linker script does</a:t>
            </a:r>
          </a:p>
          <a:p>
            <a:pPr lvl="1"/>
            <a:endParaRPr lang="en-US" dirty="0"/>
          </a:p>
        </p:txBody>
      </p:sp>
      <p:sp>
        <p:nvSpPr>
          <p:cNvPr id="4" name="Title 3"/>
          <p:cNvSpPr>
            <a:spLocks noGrp="1"/>
          </p:cNvSpPr>
          <p:nvPr>
            <p:ph type="title"/>
          </p:nvPr>
        </p:nvSpPr>
        <p:spPr/>
        <p:txBody>
          <a:bodyPr/>
          <a:lstStyle/>
          <a:p>
            <a:r>
              <a:rPr lang="en-US" dirty="0" smtClean="0"/>
              <a:t>Objectives</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eaLnBrk="0" hangingPunct="0">
              <a:buClr>
                <a:schemeClr val="tx2"/>
              </a:buClr>
              <a:buSzPct val="88000"/>
              <a:buBlip>
                <a:blip r:embed="rId2"/>
              </a:buBlip>
            </a:pPr>
            <a:r>
              <a:rPr lang="en-US" sz="2000" b="1" dirty="0"/>
              <a:t>The Board Support Package provides software </a:t>
            </a:r>
            <a:r>
              <a:rPr lang="en-US" sz="2000" b="1" dirty="0" smtClean="0"/>
              <a:t>services </a:t>
            </a:r>
            <a:r>
              <a:rPr lang="en-US" sz="2000" b="1" dirty="0"/>
              <a:t>based on the processor and peripherals </a:t>
            </a:r>
            <a:r>
              <a:rPr lang="en-US" sz="2000" b="1" dirty="0" smtClean="0"/>
              <a:t>that </a:t>
            </a:r>
            <a:r>
              <a:rPr lang="en-US" sz="2000" b="1" dirty="0"/>
              <a:t>make up the processor system</a:t>
            </a:r>
          </a:p>
          <a:p>
            <a:pPr marL="228600" lvl="1" eaLnBrk="0" hangingPunct="0">
              <a:buClr>
                <a:schemeClr val="tx2"/>
              </a:buClr>
              <a:buSzPct val="88000"/>
              <a:buBlip>
                <a:blip r:embed="rId2"/>
              </a:buBlip>
            </a:pPr>
            <a:r>
              <a:rPr lang="en-US" sz="2000" b="1" dirty="0" smtClean="0"/>
              <a:t>Can be automatically created when creating Application project</a:t>
            </a:r>
            <a:endParaRPr lang="en-US" sz="2000" b="1" dirty="0"/>
          </a:p>
          <a:p>
            <a:r>
              <a:rPr lang="en-US" dirty="0" smtClean="0"/>
              <a:t>Can be created standalone</a:t>
            </a:r>
          </a:p>
          <a:p>
            <a:r>
              <a:rPr lang="en-IE" dirty="0" smtClean="0"/>
              <a:t>Must be attached to a Hardware Platform</a:t>
            </a:r>
            <a:endParaRPr lang="en-US" dirty="0" smtClean="0"/>
          </a:p>
          <a:p>
            <a:pPr lvl="1"/>
            <a:r>
              <a:rPr lang="en-US" dirty="0" smtClean="0"/>
              <a:t>In SDK, </a:t>
            </a:r>
            <a:r>
              <a:rPr lang="en-US" b="1" dirty="0" smtClean="0"/>
              <a:t>File &gt; New &gt; Xilinx Board Support Package</a:t>
            </a:r>
          </a:p>
          <a:p>
            <a:pPr lvl="1"/>
            <a:r>
              <a:rPr lang="en-US" dirty="0" smtClean="0"/>
              <a:t>Select appropriate OS support</a:t>
            </a:r>
          </a:p>
          <a:p>
            <a:pPr lvl="1"/>
            <a:r>
              <a:rPr lang="en-US" dirty="0" smtClean="0"/>
              <a:t>Third-party </a:t>
            </a:r>
            <a:r>
              <a:rPr lang="en-US" dirty="0"/>
              <a:t>operating systems </a:t>
            </a:r>
            <a:r>
              <a:rPr lang="en-US" dirty="0" smtClean="0"/>
              <a:t>are supported </a:t>
            </a:r>
            <a:r>
              <a:rPr lang="en-US" dirty="0"/>
              <a:t>with the </a:t>
            </a:r>
            <a:r>
              <a:rPr lang="en-US" dirty="0" smtClean="0"/>
              <a:t/>
            </a:r>
            <a:br>
              <a:rPr lang="en-US" dirty="0" smtClean="0"/>
            </a:br>
            <a:r>
              <a:rPr lang="en-US" dirty="0" smtClean="0"/>
              <a:t>appropriate BSP </a:t>
            </a:r>
            <a:r>
              <a:rPr lang="en-US" dirty="0"/>
              <a:t>selection</a:t>
            </a:r>
            <a:endParaRPr lang="en-US" dirty="0" smtClean="0"/>
          </a:p>
          <a:p>
            <a:pPr lvl="1"/>
            <a:r>
              <a:rPr lang="en-US" dirty="0" smtClean="0"/>
              <a:t>Select required libraries support</a:t>
            </a:r>
          </a:p>
          <a:p>
            <a:endParaRPr lang="en-US" dirty="0" smtClean="0"/>
          </a:p>
          <a:p>
            <a:pPr lvl="1"/>
            <a:endParaRPr lang="en-US" dirty="0"/>
          </a:p>
        </p:txBody>
      </p:sp>
      <p:sp>
        <p:nvSpPr>
          <p:cNvPr id="4" name="Title 3"/>
          <p:cNvSpPr>
            <a:spLocks noGrp="1"/>
          </p:cNvSpPr>
          <p:nvPr>
            <p:ph type="title"/>
          </p:nvPr>
        </p:nvSpPr>
        <p:spPr/>
        <p:txBody>
          <a:bodyPr/>
          <a:lstStyle/>
          <a:p>
            <a:r>
              <a:rPr lang="en-US" dirty="0" smtClean="0"/>
              <a:t>Creating a Board Support Package</a:t>
            </a:r>
            <a:endParaRPr lang="en-US" dirty="0"/>
          </a:p>
        </p:txBody>
      </p:sp>
      <p:pic>
        <p:nvPicPr>
          <p:cNvPr id="46083" name="Picture 3"/>
          <p:cNvPicPr>
            <a:picLocks noChangeAspect="1" noChangeArrowheads="1"/>
          </p:cNvPicPr>
          <p:nvPr/>
        </p:nvPicPr>
        <p:blipFill>
          <a:blip r:embed="rId3"/>
          <a:srcRect/>
          <a:stretch>
            <a:fillRect/>
          </a:stretch>
        </p:blipFill>
        <p:spPr bwMode="auto">
          <a:xfrm>
            <a:off x="6867524" y="4021140"/>
            <a:ext cx="4835855" cy="1580129"/>
          </a:xfrm>
          <a:prstGeom prst="rect">
            <a:avLst/>
          </a:prstGeom>
          <a:noFill/>
          <a:ln w="9525">
            <a:noFill/>
            <a:miter lim="800000"/>
            <a:headEnd/>
            <a:tailEnd/>
          </a:ln>
        </p:spPr>
      </p:pic>
      <p:pic>
        <p:nvPicPr>
          <p:cNvPr id="14338" name="Picture 2"/>
          <p:cNvPicPr>
            <a:picLocks noChangeAspect="1" noChangeArrowheads="1"/>
          </p:cNvPicPr>
          <p:nvPr/>
        </p:nvPicPr>
        <p:blipFill>
          <a:blip r:embed="rId4"/>
          <a:srcRect/>
          <a:stretch>
            <a:fillRect/>
          </a:stretch>
        </p:blipFill>
        <p:spPr bwMode="auto">
          <a:xfrm>
            <a:off x="6906793" y="2767274"/>
            <a:ext cx="4818327" cy="1104817"/>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20</a:t>
            </a:fld>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dirty="0"/>
              <a:t>SDK supports multiple software application projects</a:t>
            </a:r>
          </a:p>
          <a:p>
            <a:pPr eaLnBrk="1" hangingPunct="1"/>
            <a:r>
              <a:rPr lang="en-US" dirty="0"/>
              <a:t>A software project is attached to a BSP project </a:t>
            </a:r>
          </a:p>
          <a:p>
            <a:pPr eaLnBrk="1" hangingPunct="1"/>
            <a:r>
              <a:rPr lang="en-US" dirty="0"/>
              <a:t>Sample applications are provided</a:t>
            </a:r>
          </a:p>
          <a:p>
            <a:pPr lvl="1"/>
            <a:r>
              <a:rPr lang="en-US" dirty="0"/>
              <a:t>Great for quick test of </a:t>
            </a:r>
            <a:r>
              <a:rPr lang="en-US" dirty="0" smtClean="0"/>
              <a:t>hardware</a:t>
            </a:r>
          </a:p>
          <a:p>
            <a:pPr lvl="2"/>
            <a:r>
              <a:rPr lang="en-IE" dirty="0" smtClean="0"/>
              <a:t>Peripheral Tests</a:t>
            </a:r>
            <a:endParaRPr lang="en-US" dirty="0"/>
          </a:p>
          <a:p>
            <a:pPr lvl="1"/>
            <a:r>
              <a:rPr lang="en-US" dirty="0"/>
              <a:t>Starting point to base your own </a:t>
            </a:r>
            <a:r>
              <a:rPr lang="en-US" dirty="0" smtClean="0"/>
              <a:t>application </a:t>
            </a:r>
            <a:r>
              <a:rPr lang="en-US" dirty="0"/>
              <a:t>on</a:t>
            </a:r>
          </a:p>
          <a:p>
            <a:pPr eaLnBrk="1" hangingPunct="1"/>
            <a:r>
              <a:rPr lang="en-US" dirty="0" smtClean="0"/>
              <a:t>Typically </a:t>
            </a:r>
            <a:r>
              <a:rPr lang="en-US" dirty="0"/>
              <a:t>an Empty Application is </a:t>
            </a:r>
            <a:br>
              <a:rPr lang="en-US" dirty="0"/>
            </a:br>
            <a:r>
              <a:rPr lang="en-US" dirty="0"/>
              <a:t>opened to begin a </a:t>
            </a:r>
            <a:r>
              <a:rPr lang="en-US" dirty="0" smtClean="0"/>
              <a:t>non-standard project</a:t>
            </a:r>
            <a:endParaRPr lang="en-US" dirty="0"/>
          </a:p>
          <a:p>
            <a:endParaRPr lang="en-US" dirty="0"/>
          </a:p>
        </p:txBody>
      </p:sp>
      <p:sp>
        <p:nvSpPr>
          <p:cNvPr id="4" name="Title 3"/>
          <p:cNvSpPr>
            <a:spLocks noGrp="1"/>
          </p:cNvSpPr>
          <p:nvPr>
            <p:ph type="title"/>
          </p:nvPr>
        </p:nvSpPr>
        <p:spPr/>
        <p:txBody>
          <a:bodyPr/>
          <a:lstStyle/>
          <a:p>
            <a:r>
              <a:rPr lang="en-US" dirty="0" smtClean="0"/>
              <a:t>Creating a Software Application Project</a:t>
            </a:r>
            <a:endParaRPr lang="en-US" dirty="0"/>
          </a:p>
        </p:txBody>
      </p:sp>
      <p:pic>
        <p:nvPicPr>
          <p:cNvPr id="47106" name="Picture 2"/>
          <p:cNvPicPr>
            <a:picLocks noChangeAspect="1" noChangeArrowheads="1"/>
          </p:cNvPicPr>
          <p:nvPr/>
        </p:nvPicPr>
        <p:blipFill>
          <a:blip r:embed="rId2"/>
          <a:srcRect/>
          <a:stretch>
            <a:fillRect/>
          </a:stretch>
        </p:blipFill>
        <p:spPr bwMode="auto">
          <a:xfrm>
            <a:off x="7417537" y="1760685"/>
            <a:ext cx="3611562" cy="2392363"/>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21</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7"/>
          <p:cNvSpPr>
            <a:spLocks noGrp="1" noChangeArrowheads="1"/>
          </p:cNvSpPr>
          <p:nvPr>
            <p:ph idx="1"/>
          </p:nvPr>
        </p:nvSpPr>
        <p:spPr/>
        <p:txBody>
          <a:bodyPr/>
          <a:lstStyle/>
          <a:p>
            <a:pPr eaLnBrk="1" hangingPunct="1"/>
            <a:r>
              <a:rPr lang="en-US" sz="2000" dirty="0" smtClean="0"/>
              <a:t>SDK projects are place in the application directory </a:t>
            </a:r>
            <a:br>
              <a:rPr lang="en-US" sz="2000" dirty="0" smtClean="0"/>
            </a:br>
            <a:r>
              <a:rPr lang="en-US" sz="2000" dirty="0" smtClean="0"/>
              <a:t>that was specified when SDK was launched</a:t>
            </a:r>
          </a:p>
          <a:p>
            <a:pPr eaLnBrk="1" hangingPunct="1"/>
            <a:r>
              <a:rPr lang="en-US" sz="2000" dirty="0" smtClean="0"/>
              <a:t>Each project may have multiple directories </a:t>
            </a:r>
            <a:br>
              <a:rPr lang="en-US" sz="2000" dirty="0" smtClean="0"/>
            </a:br>
            <a:r>
              <a:rPr lang="en-US" sz="2000" dirty="0" smtClean="0"/>
              <a:t>for system files and configurations</a:t>
            </a:r>
          </a:p>
          <a:p>
            <a:pPr eaLnBrk="1" hangingPunct="1"/>
            <a:r>
              <a:rPr lang="en-US" sz="2000" dirty="0" smtClean="0"/>
              <a:t>Configurations are property tool option permutations </a:t>
            </a:r>
            <a:br>
              <a:rPr lang="en-US" sz="2000" dirty="0" smtClean="0"/>
            </a:br>
            <a:r>
              <a:rPr lang="en-US" sz="2000" dirty="0" smtClean="0"/>
              <a:t>of the software application. Each configuration has </a:t>
            </a:r>
            <a:br>
              <a:rPr lang="en-US" sz="2000" dirty="0" smtClean="0"/>
            </a:br>
            <a:r>
              <a:rPr lang="en-US" sz="2000" dirty="0" smtClean="0"/>
              <a:t>project properties set depending on needs.  An ELF </a:t>
            </a:r>
            <a:br>
              <a:rPr lang="en-US" sz="2000" dirty="0" smtClean="0"/>
            </a:br>
            <a:r>
              <a:rPr lang="en-US" sz="2000" dirty="0" smtClean="0"/>
              <a:t>file is generated for each</a:t>
            </a:r>
          </a:p>
          <a:p>
            <a:pPr lvl="1" eaLnBrk="1" hangingPunct="1"/>
            <a:r>
              <a:rPr lang="en-US" sz="1800" dirty="0" smtClean="0"/>
              <a:t>Release configuration</a:t>
            </a:r>
          </a:p>
          <a:p>
            <a:pPr lvl="1" eaLnBrk="1" hangingPunct="1"/>
            <a:r>
              <a:rPr lang="en-US" sz="1800" dirty="0" smtClean="0"/>
              <a:t>Debug configuration</a:t>
            </a:r>
          </a:p>
          <a:p>
            <a:pPr lvl="1" eaLnBrk="1" hangingPunct="1"/>
            <a:r>
              <a:rPr lang="en-US" sz="1800" dirty="0" smtClean="0"/>
              <a:t>Profile configuration</a:t>
            </a:r>
          </a:p>
          <a:p>
            <a:pPr eaLnBrk="1" hangingPunct="1"/>
            <a:r>
              <a:rPr lang="en-US" sz="2000" dirty="0" smtClean="0"/>
              <a:t>A  Debug configuration is created by default</a:t>
            </a:r>
          </a:p>
        </p:txBody>
      </p:sp>
      <p:sp>
        <p:nvSpPr>
          <p:cNvPr id="35843" name="Rectangle 2"/>
          <p:cNvSpPr>
            <a:spLocks noGrp="1" noChangeArrowheads="1"/>
          </p:cNvSpPr>
          <p:nvPr>
            <p:ph type="title"/>
          </p:nvPr>
        </p:nvSpPr>
        <p:spPr/>
        <p:txBody>
          <a:bodyPr/>
          <a:lstStyle/>
          <a:p>
            <a:pPr eaLnBrk="1" hangingPunct="1"/>
            <a:r>
              <a:rPr lang="en-US" altLang="en-US" dirty="0" smtClean="0"/>
              <a:t>Directory Structure</a:t>
            </a:r>
            <a:endParaRPr lang="en-US" dirty="0" smtClean="0"/>
          </a:p>
        </p:txBody>
      </p:sp>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22</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393" y="1900190"/>
            <a:ext cx="3987307" cy="424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Line 9"/>
          <p:cNvSpPr>
            <a:spLocks noChangeShapeType="1"/>
          </p:cNvSpPr>
          <p:nvPr/>
        </p:nvSpPr>
        <p:spPr bwMode="auto">
          <a:xfrm flipV="1">
            <a:off x="3365370" y="4176215"/>
            <a:ext cx="5178129" cy="876551"/>
          </a:xfrm>
          <a:prstGeom prst="line">
            <a:avLst/>
          </a:prstGeom>
          <a:noFill/>
          <a:ln w="28575">
            <a:solidFill>
              <a:srgbClr val="0033CC"/>
            </a:solidFill>
            <a:round/>
            <a:headEnd/>
            <a:tailEnd type="oval" w="med" len="med"/>
          </a:ln>
        </p:spPr>
        <p:txBody>
          <a:bodyPr wrap="square"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i="1" dirty="0" smtClean="0">
                <a:solidFill>
                  <a:schemeClr val="tx1"/>
                </a:solidFill>
              </a:rPr>
              <a:t>GNU Development Tools: GCC, AS, LD, </a:t>
            </a:r>
            <a:r>
              <a:rPr lang="en-US" i="1" dirty="0" err="1" smtClean="0">
                <a:solidFill>
                  <a:schemeClr val="tx1"/>
                </a:solidFill>
              </a:rPr>
              <a:t>Binutils</a:t>
            </a:r>
            <a:endParaRPr lang="en-US" i="1" dirty="0" smtClean="0">
              <a:solidFill>
                <a:schemeClr val="tx1"/>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23</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23"/>
          <p:cNvGrpSpPr/>
          <p:nvPr/>
        </p:nvGrpSpPr>
        <p:grpSpPr>
          <a:xfrm>
            <a:off x="187403" y="631319"/>
            <a:ext cx="6253590" cy="5349240"/>
            <a:chOff x="187403" y="631319"/>
            <a:chExt cx="6253590" cy="5349240"/>
          </a:xfrm>
        </p:grpSpPr>
        <p:sp>
          <p:nvSpPr>
            <p:cNvPr id="114" name="Rectangle 113"/>
            <p:cNvSpPr/>
            <p:nvPr/>
          </p:nvSpPr>
          <p:spPr bwMode="auto">
            <a:xfrm>
              <a:off x="3054701" y="2590784"/>
              <a:ext cx="492369" cy="3383280"/>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5" name="Rectangle 118"/>
            <p:cNvSpPr>
              <a:spLocks noChangeArrowheads="1"/>
            </p:cNvSpPr>
            <p:nvPr/>
          </p:nvSpPr>
          <p:spPr bwMode="auto">
            <a:xfrm>
              <a:off x="187403" y="631319"/>
              <a:ext cx="2901735" cy="5349240"/>
            </a:xfrm>
            <a:prstGeom prst="rect">
              <a:avLst/>
            </a:prstGeom>
            <a:solidFill>
              <a:schemeClr val="accent5"/>
            </a:solidFill>
            <a:ln w="12700">
              <a:noFill/>
              <a:miter lim="800000"/>
              <a:headEnd/>
              <a:tailEnd/>
            </a:ln>
            <a:effectLst/>
          </p:spPr>
          <p:txBody>
            <a:bodyPr anchor="ctr">
              <a:spAutoFit/>
            </a:bodyPr>
            <a:lstStyle/>
            <a:p>
              <a:endParaRPr lang="en-US"/>
            </a:p>
          </p:txBody>
        </p:sp>
        <p:sp>
          <p:nvSpPr>
            <p:cNvPr id="116" name="Rectangle 115"/>
            <p:cNvSpPr/>
            <p:nvPr/>
          </p:nvSpPr>
          <p:spPr bwMode="auto">
            <a:xfrm>
              <a:off x="3512232" y="4869674"/>
              <a:ext cx="1548997" cy="503779"/>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17" name="Rectangle 116"/>
            <p:cNvSpPr/>
            <p:nvPr/>
          </p:nvSpPr>
          <p:spPr bwMode="auto">
            <a:xfrm>
              <a:off x="3516923" y="5375869"/>
              <a:ext cx="2924070" cy="602901"/>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grpSp>
        <p:nvGrpSpPr>
          <p:cNvPr id="2" name="Group 123"/>
          <p:cNvGrpSpPr/>
          <p:nvPr/>
        </p:nvGrpSpPr>
        <p:grpSpPr>
          <a:xfrm>
            <a:off x="187403" y="2590784"/>
            <a:ext cx="6253590" cy="3387986"/>
            <a:chOff x="187403" y="2590784"/>
            <a:chExt cx="6253590" cy="3387986"/>
          </a:xfrm>
        </p:grpSpPr>
        <p:sp>
          <p:nvSpPr>
            <p:cNvPr id="121" name="Rectangle 120"/>
            <p:cNvSpPr/>
            <p:nvPr/>
          </p:nvSpPr>
          <p:spPr bwMode="auto">
            <a:xfrm>
              <a:off x="3054701" y="2590784"/>
              <a:ext cx="492369" cy="3383280"/>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b="1" dirty="0" smtClean="0">
                <a:solidFill>
                  <a:srgbClr val="000000"/>
                </a:solidFill>
              </a:endParaRPr>
            </a:p>
          </p:txBody>
        </p:sp>
        <p:sp>
          <p:nvSpPr>
            <p:cNvPr id="19575" name="Rectangle 118"/>
            <p:cNvSpPr>
              <a:spLocks noChangeArrowheads="1"/>
            </p:cNvSpPr>
            <p:nvPr/>
          </p:nvSpPr>
          <p:spPr bwMode="auto">
            <a:xfrm>
              <a:off x="187403" y="3121273"/>
              <a:ext cx="2901735" cy="369332"/>
            </a:xfrm>
            <a:prstGeom prst="rect">
              <a:avLst/>
            </a:prstGeom>
            <a:solidFill>
              <a:schemeClr val="accent5"/>
            </a:solidFill>
            <a:ln w="12700">
              <a:noFill/>
              <a:miter lim="800000"/>
              <a:headEnd/>
              <a:tailEnd/>
            </a:ln>
            <a:effectLst/>
          </p:spPr>
          <p:txBody>
            <a:bodyPr anchor="ctr">
              <a:spAutoFit/>
            </a:bodyPr>
            <a:lstStyle/>
            <a:p>
              <a:endParaRPr lang="en-US" b="1"/>
            </a:p>
          </p:txBody>
        </p:sp>
        <p:sp>
          <p:nvSpPr>
            <p:cNvPr id="125" name="Rectangle 124"/>
            <p:cNvSpPr/>
            <p:nvPr/>
          </p:nvSpPr>
          <p:spPr bwMode="auto">
            <a:xfrm>
              <a:off x="3512232" y="4869674"/>
              <a:ext cx="1548997" cy="400110"/>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Narrow" pitchFamily="34" charset="0"/>
              </a:endParaRPr>
            </a:p>
          </p:txBody>
        </p:sp>
        <p:sp>
          <p:nvSpPr>
            <p:cNvPr id="122" name="Rectangle 121"/>
            <p:cNvSpPr/>
            <p:nvPr/>
          </p:nvSpPr>
          <p:spPr bwMode="auto">
            <a:xfrm>
              <a:off x="3516923" y="5375869"/>
              <a:ext cx="2924070" cy="602901"/>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b="1" dirty="0" smtClean="0">
                <a:solidFill>
                  <a:srgbClr val="000000"/>
                </a:solidFill>
              </a:endParaRPr>
            </a:p>
          </p:txBody>
        </p:sp>
      </p:grpSp>
      <p:sp>
        <p:nvSpPr>
          <p:cNvPr id="19459" name="Rectangle 2"/>
          <p:cNvSpPr>
            <a:spLocks noChangeArrowheads="1"/>
          </p:cNvSpPr>
          <p:nvPr/>
        </p:nvSpPr>
        <p:spPr bwMode="auto">
          <a:xfrm>
            <a:off x="8119537" y="685800"/>
            <a:ext cx="3620673" cy="5195888"/>
          </a:xfrm>
          <a:prstGeom prst="rect">
            <a:avLst/>
          </a:prstGeom>
          <a:solidFill>
            <a:srgbClr val="C0C0C0"/>
          </a:solidFill>
          <a:ln w="9525">
            <a:solidFill>
              <a:schemeClr val="tx1"/>
            </a:solidFill>
            <a:miter lim="800000"/>
            <a:headEnd/>
            <a:tailEnd/>
          </a:ln>
        </p:spPr>
        <p:txBody>
          <a:bodyPr wrap="none" anchor="b"/>
          <a:lstStyle/>
          <a:p>
            <a:pPr algn="r"/>
            <a:r>
              <a:rPr lang="en-US" sz="1600" b="1"/>
              <a:t>Simulation </a:t>
            </a:r>
          </a:p>
          <a:p>
            <a:pPr algn="r"/>
            <a:r>
              <a:rPr lang="en-US" sz="1600" b="1"/>
              <a:t>Generator</a:t>
            </a:r>
          </a:p>
        </p:txBody>
      </p:sp>
      <p:sp>
        <p:nvSpPr>
          <p:cNvPr id="19460" name="Rectangle 3"/>
          <p:cNvSpPr>
            <a:spLocks noChangeArrowheads="1"/>
          </p:cNvSpPr>
          <p:nvPr/>
        </p:nvSpPr>
        <p:spPr bwMode="auto">
          <a:xfrm>
            <a:off x="5161208" y="685801"/>
            <a:ext cx="2729789" cy="3967161"/>
          </a:xfrm>
          <a:prstGeom prst="rect">
            <a:avLst/>
          </a:prstGeom>
          <a:solidFill>
            <a:schemeClr val="bg1">
              <a:lumMod val="65000"/>
            </a:schemeClr>
          </a:solidFill>
          <a:ln w="9525">
            <a:solidFill>
              <a:schemeClr val="tx1"/>
            </a:solidFill>
            <a:miter lim="800000"/>
            <a:headEnd/>
            <a:tailEnd/>
          </a:ln>
          <a:effectLst/>
        </p:spPr>
        <p:txBody>
          <a:bodyPr wrap="none"/>
          <a:lstStyle/>
          <a:p>
            <a:pPr algn="r"/>
            <a:r>
              <a:rPr lang="en-US" sz="1200" b="1"/>
              <a:t>Hardware </a:t>
            </a:r>
          </a:p>
          <a:p>
            <a:pPr algn="r"/>
            <a:r>
              <a:rPr lang="en-US" sz="1200" b="1"/>
              <a:t>Platform Generation</a:t>
            </a:r>
          </a:p>
        </p:txBody>
      </p:sp>
      <p:sp>
        <p:nvSpPr>
          <p:cNvPr id="19461" name="Rectangle 4"/>
          <p:cNvSpPr>
            <a:spLocks noChangeArrowheads="1"/>
          </p:cNvSpPr>
          <p:nvPr/>
        </p:nvSpPr>
        <p:spPr bwMode="auto">
          <a:xfrm>
            <a:off x="438039" y="685800"/>
            <a:ext cx="2628215" cy="1752600"/>
          </a:xfrm>
          <a:prstGeom prst="rect">
            <a:avLst/>
          </a:prstGeom>
          <a:solidFill>
            <a:schemeClr val="bg1">
              <a:lumMod val="75000"/>
            </a:schemeClr>
          </a:solidFill>
          <a:ln w="9525">
            <a:solidFill>
              <a:schemeClr val="tx1"/>
            </a:solidFill>
            <a:miter lim="800000"/>
            <a:headEnd/>
            <a:tailEnd/>
          </a:ln>
        </p:spPr>
        <p:txBody>
          <a:bodyPr wrap="none"/>
          <a:lstStyle/>
          <a:p>
            <a:r>
              <a:rPr lang="en-US" sz="1200" b="1" dirty="0"/>
              <a:t>Library Generation</a:t>
            </a:r>
          </a:p>
        </p:txBody>
      </p:sp>
      <p:sp>
        <p:nvSpPr>
          <p:cNvPr id="19462" name="Rectangle 5"/>
          <p:cNvSpPr>
            <a:spLocks noChangeArrowheads="1"/>
          </p:cNvSpPr>
          <p:nvPr/>
        </p:nvSpPr>
        <p:spPr bwMode="auto">
          <a:xfrm>
            <a:off x="1237930" y="2676526"/>
            <a:ext cx="2247315" cy="3040063"/>
          </a:xfrm>
          <a:prstGeom prst="rect">
            <a:avLst/>
          </a:prstGeom>
          <a:solidFill>
            <a:srgbClr val="C0C0C0"/>
          </a:solidFill>
          <a:ln w="9525">
            <a:solidFill>
              <a:schemeClr val="tx1"/>
            </a:solidFill>
            <a:miter lim="800000"/>
            <a:headEnd/>
            <a:tailEnd/>
          </a:ln>
        </p:spPr>
        <p:txBody>
          <a:bodyPr wrap="none"/>
          <a:lstStyle/>
          <a:p>
            <a:pPr algn="ctr"/>
            <a:r>
              <a:rPr lang="en-US" sz="1200" b="1"/>
              <a:t>Embedded Software</a:t>
            </a:r>
          </a:p>
          <a:p>
            <a:pPr algn="ctr"/>
            <a:r>
              <a:rPr lang="en-US" sz="1200" b="1"/>
              <a:t>Development</a:t>
            </a:r>
          </a:p>
        </p:txBody>
      </p:sp>
      <p:sp>
        <p:nvSpPr>
          <p:cNvPr id="19464" name="Rectangle 7"/>
          <p:cNvSpPr>
            <a:spLocks noChangeArrowheads="1"/>
          </p:cNvSpPr>
          <p:nvPr/>
        </p:nvSpPr>
        <p:spPr bwMode="auto">
          <a:xfrm>
            <a:off x="3180522" y="1371600"/>
            <a:ext cx="1929897" cy="1066800"/>
          </a:xfrm>
          <a:prstGeom prst="rect">
            <a:avLst/>
          </a:prstGeom>
          <a:solidFill>
            <a:schemeClr val="bg1">
              <a:lumMod val="75000"/>
            </a:schemeClr>
          </a:solidFill>
          <a:ln w="9525" algn="ctr">
            <a:solidFill>
              <a:schemeClr val="tx1"/>
            </a:solidFill>
            <a:miter lim="800000"/>
            <a:headEnd/>
            <a:tailEnd/>
          </a:ln>
        </p:spPr>
        <p:txBody>
          <a:bodyPr wrap="none"/>
          <a:lstStyle/>
          <a:p>
            <a:pPr algn="ctr" eaLnBrk="1" hangingPunct="1"/>
            <a:r>
              <a:rPr lang="en-US" sz="800" b="1">
                <a:latin typeface="Arial" charset="0"/>
              </a:rPr>
              <a:t>IP Library or User Repository</a:t>
            </a:r>
          </a:p>
        </p:txBody>
      </p:sp>
      <p:sp>
        <p:nvSpPr>
          <p:cNvPr id="19465" name="Oval 8"/>
          <p:cNvSpPr>
            <a:spLocks noChangeArrowheads="1"/>
          </p:cNvSpPr>
          <p:nvPr/>
        </p:nvSpPr>
        <p:spPr bwMode="auto">
          <a:xfrm>
            <a:off x="2215574" y="954512"/>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a:latin typeface="Arial" charset="0"/>
              </a:rPr>
              <a:t>MSS</a:t>
            </a:r>
          </a:p>
        </p:txBody>
      </p:sp>
      <p:sp>
        <p:nvSpPr>
          <p:cNvPr id="19466" name="Rectangle 9"/>
          <p:cNvSpPr>
            <a:spLocks noChangeArrowheads="1"/>
          </p:cNvSpPr>
          <p:nvPr/>
        </p:nvSpPr>
        <p:spPr bwMode="auto">
          <a:xfrm>
            <a:off x="1910853" y="1752600"/>
            <a:ext cx="1015735" cy="236538"/>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b="1" dirty="0" smtClean="0">
                <a:latin typeface="Arial" charset="0"/>
              </a:rPr>
              <a:t>Library Generation</a:t>
            </a:r>
            <a:endParaRPr lang="en-US" sz="800" b="1" dirty="0">
              <a:latin typeface="Arial" charset="0"/>
            </a:endParaRPr>
          </a:p>
        </p:txBody>
      </p:sp>
      <p:sp>
        <p:nvSpPr>
          <p:cNvPr id="19467" name="Oval 10"/>
          <p:cNvSpPr>
            <a:spLocks noChangeArrowheads="1"/>
          </p:cNvSpPr>
          <p:nvPr/>
        </p:nvSpPr>
        <p:spPr bwMode="auto">
          <a:xfrm>
            <a:off x="2215574" y="2170113"/>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.a</a:t>
            </a:r>
          </a:p>
        </p:txBody>
      </p:sp>
      <p:sp>
        <p:nvSpPr>
          <p:cNvPr id="19468" name="Rectangle 11"/>
          <p:cNvSpPr>
            <a:spLocks noChangeArrowheads="1"/>
          </p:cNvSpPr>
          <p:nvPr/>
        </p:nvSpPr>
        <p:spPr bwMode="auto">
          <a:xfrm>
            <a:off x="1910853" y="38100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b="1">
                <a:latin typeface="Arial" charset="0"/>
              </a:rPr>
              <a:t>Compiler (GCC)</a:t>
            </a:r>
          </a:p>
        </p:txBody>
      </p:sp>
      <p:sp>
        <p:nvSpPr>
          <p:cNvPr id="19469" name="Oval 12"/>
          <p:cNvSpPr>
            <a:spLocks noChangeArrowheads="1"/>
          </p:cNvSpPr>
          <p:nvPr/>
        </p:nvSpPr>
        <p:spPr bwMode="auto">
          <a:xfrm>
            <a:off x="2215574" y="411480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.o, .a</a:t>
            </a:r>
          </a:p>
        </p:txBody>
      </p:sp>
      <p:sp>
        <p:nvSpPr>
          <p:cNvPr id="19470" name="Rectangle 13"/>
          <p:cNvSpPr>
            <a:spLocks noChangeArrowheads="1"/>
          </p:cNvSpPr>
          <p:nvPr/>
        </p:nvSpPr>
        <p:spPr bwMode="auto">
          <a:xfrm>
            <a:off x="1910853" y="44196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b="1">
                <a:latin typeface="Arial" charset="0"/>
              </a:rPr>
              <a:t>Linker (GCC)</a:t>
            </a:r>
          </a:p>
        </p:txBody>
      </p:sp>
      <p:sp>
        <p:nvSpPr>
          <p:cNvPr id="19471" name="Oval 14"/>
          <p:cNvSpPr>
            <a:spLocks noChangeArrowheads="1"/>
          </p:cNvSpPr>
          <p:nvPr/>
        </p:nvSpPr>
        <p:spPr bwMode="auto">
          <a:xfrm>
            <a:off x="2211768" y="5005388"/>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ELF</a:t>
            </a:r>
          </a:p>
        </p:txBody>
      </p:sp>
      <p:sp>
        <p:nvSpPr>
          <p:cNvPr id="19472" name="Oval 15"/>
          <p:cNvSpPr>
            <a:spLocks noChangeArrowheads="1"/>
          </p:cNvSpPr>
          <p:nvPr/>
        </p:nvSpPr>
        <p:spPr bwMode="auto">
          <a:xfrm>
            <a:off x="5669074" y="76200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IPI</a:t>
            </a:r>
            <a:endParaRPr lang="en-US" sz="800" b="1" dirty="0">
              <a:latin typeface="Arial" charset="0"/>
            </a:endParaRPr>
          </a:p>
        </p:txBody>
      </p:sp>
      <p:sp>
        <p:nvSpPr>
          <p:cNvPr id="19473" name="Rectangle 16"/>
          <p:cNvSpPr>
            <a:spLocks noChangeArrowheads="1"/>
          </p:cNvSpPr>
          <p:nvPr/>
        </p:nvSpPr>
        <p:spPr bwMode="auto">
          <a:xfrm>
            <a:off x="5364355" y="17526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b="1" dirty="0" smtClean="0">
                <a:latin typeface="Arial" charset="0"/>
              </a:rPr>
              <a:t>Platform Generation</a:t>
            </a:r>
            <a:endParaRPr lang="en-US" sz="800" b="1" dirty="0">
              <a:latin typeface="Arial" charset="0"/>
            </a:endParaRPr>
          </a:p>
        </p:txBody>
      </p:sp>
      <p:sp>
        <p:nvSpPr>
          <p:cNvPr id="19474" name="Oval 17"/>
          <p:cNvSpPr>
            <a:spLocks noChangeArrowheads="1"/>
          </p:cNvSpPr>
          <p:nvPr/>
        </p:nvSpPr>
        <p:spPr bwMode="auto">
          <a:xfrm>
            <a:off x="3282096" y="1676400"/>
            <a:ext cx="812588"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Drivers</a:t>
            </a:r>
            <a:endParaRPr lang="en-US" sz="800" b="1" dirty="0">
              <a:latin typeface="Arial" charset="0"/>
            </a:endParaRPr>
          </a:p>
        </p:txBody>
      </p:sp>
      <p:sp>
        <p:nvSpPr>
          <p:cNvPr id="19475" name="Oval 18"/>
          <p:cNvSpPr>
            <a:spLocks noChangeArrowheads="1"/>
          </p:cNvSpPr>
          <p:nvPr/>
        </p:nvSpPr>
        <p:spPr bwMode="auto">
          <a:xfrm>
            <a:off x="4196258" y="1752600"/>
            <a:ext cx="812588"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a:t>
            </a:r>
            <a:r>
              <a:rPr lang="en-US" sz="800" b="1" dirty="0" err="1" smtClean="0">
                <a:latin typeface="Arial" charset="0"/>
              </a:rPr>
              <a:t>hdf</a:t>
            </a:r>
            <a:endParaRPr lang="en-US" sz="800" b="1" dirty="0">
              <a:latin typeface="Arial" charset="0"/>
            </a:endParaRPr>
          </a:p>
        </p:txBody>
      </p:sp>
      <p:sp>
        <p:nvSpPr>
          <p:cNvPr id="19476" name="Oval 19"/>
          <p:cNvSpPr>
            <a:spLocks noChangeArrowheads="1"/>
          </p:cNvSpPr>
          <p:nvPr/>
        </p:nvSpPr>
        <p:spPr bwMode="auto">
          <a:xfrm>
            <a:off x="4175098" y="2071688"/>
            <a:ext cx="82528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HDL</a:t>
            </a:r>
            <a:endParaRPr lang="en-US" sz="800" b="1" dirty="0">
              <a:latin typeface="Arial" charset="0"/>
            </a:endParaRPr>
          </a:p>
        </p:txBody>
      </p:sp>
      <p:sp>
        <p:nvSpPr>
          <p:cNvPr id="19477" name="Oval 20"/>
          <p:cNvSpPr>
            <a:spLocks noChangeArrowheads="1"/>
          </p:cNvSpPr>
          <p:nvPr/>
        </p:nvSpPr>
        <p:spPr bwMode="auto">
          <a:xfrm>
            <a:off x="5262781" y="2133600"/>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a:latin typeface="Arial" charset="0"/>
              </a:rPr>
              <a:t>System and</a:t>
            </a:r>
            <a:br>
              <a:rPr lang="en-US" sz="800" b="1" dirty="0">
                <a:latin typeface="Arial" charset="0"/>
              </a:rPr>
            </a:br>
            <a:r>
              <a:rPr lang="en-US" sz="800" b="1" dirty="0">
                <a:latin typeface="Arial" charset="0"/>
              </a:rPr>
              <a:t>Wrapper </a:t>
            </a:r>
            <a:r>
              <a:rPr lang="en-US" sz="800" b="1" dirty="0" smtClean="0">
                <a:latin typeface="Arial" charset="0"/>
              </a:rPr>
              <a:t>HDL</a:t>
            </a:r>
            <a:endParaRPr lang="en-US" sz="800" b="1" dirty="0">
              <a:latin typeface="Arial" charset="0"/>
            </a:endParaRPr>
          </a:p>
        </p:txBody>
      </p:sp>
      <p:sp>
        <p:nvSpPr>
          <p:cNvPr id="19478" name="Oval 21"/>
          <p:cNvSpPr>
            <a:spLocks noChangeArrowheads="1"/>
          </p:cNvSpPr>
          <p:nvPr/>
        </p:nvSpPr>
        <p:spPr bwMode="auto">
          <a:xfrm>
            <a:off x="6786383" y="2209800"/>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err="1">
                <a:latin typeface="Arial" charset="0"/>
              </a:rPr>
              <a:t>system.bmm</a:t>
            </a:r>
            <a:endParaRPr lang="en-US" sz="800" b="1" dirty="0">
              <a:latin typeface="Arial" charset="0"/>
            </a:endParaRPr>
          </a:p>
        </p:txBody>
      </p:sp>
      <p:sp>
        <p:nvSpPr>
          <p:cNvPr id="19479" name="Rectangle 22"/>
          <p:cNvSpPr>
            <a:spLocks noChangeArrowheads="1"/>
          </p:cNvSpPr>
          <p:nvPr/>
        </p:nvSpPr>
        <p:spPr bwMode="auto">
          <a:xfrm>
            <a:off x="5364355" y="266700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a:latin typeface="Arial" charset="0"/>
              </a:rPr>
              <a:t>Synthesis </a:t>
            </a:r>
          </a:p>
        </p:txBody>
      </p:sp>
      <p:sp>
        <p:nvSpPr>
          <p:cNvPr id="19481" name="Rectangle 24"/>
          <p:cNvSpPr>
            <a:spLocks noChangeArrowheads="1"/>
          </p:cNvSpPr>
          <p:nvPr/>
        </p:nvSpPr>
        <p:spPr bwMode="auto">
          <a:xfrm>
            <a:off x="5364355" y="370205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smtClean="0">
                <a:latin typeface="Arial" charset="0"/>
              </a:rPr>
              <a:t>Implementation</a:t>
            </a:r>
            <a:endParaRPr lang="en-US" sz="800" b="1" dirty="0">
              <a:latin typeface="Arial" charset="0"/>
            </a:endParaRPr>
          </a:p>
        </p:txBody>
      </p:sp>
      <p:sp>
        <p:nvSpPr>
          <p:cNvPr id="19482" name="Oval 25"/>
          <p:cNvSpPr>
            <a:spLocks noChangeArrowheads="1"/>
          </p:cNvSpPr>
          <p:nvPr/>
        </p:nvSpPr>
        <p:spPr bwMode="auto">
          <a:xfrm>
            <a:off x="4043897" y="370205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XDC</a:t>
            </a:r>
            <a:endParaRPr lang="en-US" sz="800" b="1" dirty="0">
              <a:latin typeface="Arial" charset="0"/>
            </a:endParaRPr>
          </a:p>
        </p:txBody>
      </p:sp>
      <p:sp>
        <p:nvSpPr>
          <p:cNvPr id="19486" name="Rectangle 31"/>
          <p:cNvSpPr>
            <a:spLocks noChangeArrowheads="1"/>
          </p:cNvSpPr>
          <p:nvPr/>
        </p:nvSpPr>
        <p:spPr bwMode="auto">
          <a:xfrm>
            <a:off x="5364355" y="438150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err="1" smtClean="0">
                <a:latin typeface="Arial" charset="0"/>
              </a:rPr>
              <a:t>Bitstream</a:t>
            </a:r>
            <a:r>
              <a:rPr lang="en-US" sz="800" b="1" dirty="0" smtClean="0">
                <a:latin typeface="Arial" charset="0"/>
              </a:rPr>
              <a:t> Generation</a:t>
            </a:r>
            <a:endParaRPr lang="en-US" sz="800" b="1" dirty="0">
              <a:latin typeface="Arial" charset="0"/>
            </a:endParaRPr>
          </a:p>
        </p:txBody>
      </p:sp>
      <p:sp>
        <p:nvSpPr>
          <p:cNvPr id="19487" name="Oval 32"/>
          <p:cNvSpPr>
            <a:spLocks noChangeArrowheads="1"/>
          </p:cNvSpPr>
          <p:nvPr/>
        </p:nvSpPr>
        <p:spPr bwMode="auto">
          <a:xfrm>
            <a:off x="3840750" y="4381500"/>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t>system_bd.bmm</a:t>
            </a:r>
          </a:p>
        </p:txBody>
      </p:sp>
      <p:sp>
        <p:nvSpPr>
          <p:cNvPr id="19488" name="Rectangle 33"/>
          <p:cNvSpPr>
            <a:spLocks noChangeArrowheads="1"/>
          </p:cNvSpPr>
          <p:nvPr/>
        </p:nvSpPr>
        <p:spPr bwMode="auto">
          <a:xfrm>
            <a:off x="3840750" y="5005388"/>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smtClean="0">
                <a:latin typeface="Arial" charset="0"/>
              </a:rPr>
              <a:t>Configure BRAM</a:t>
            </a:r>
            <a:endParaRPr lang="en-US" sz="800" b="1" dirty="0">
              <a:latin typeface="Arial" charset="0"/>
            </a:endParaRPr>
          </a:p>
        </p:txBody>
      </p:sp>
      <p:sp>
        <p:nvSpPr>
          <p:cNvPr id="19489" name="Oval 34"/>
          <p:cNvSpPr>
            <a:spLocks noChangeArrowheads="1"/>
          </p:cNvSpPr>
          <p:nvPr/>
        </p:nvSpPr>
        <p:spPr bwMode="auto">
          <a:xfrm>
            <a:off x="5360121" y="5414963"/>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download.bit</a:t>
            </a:r>
          </a:p>
        </p:txBody>
      </p:sp>
      <p:sp>
        <p:nvSpPr>
          <p:cNvPr id="19490" name="Rectangle 35"/>
          <p:cNvSpPr>
            <a:spLocks noChangeArrowheads="1"/>
          </p:cNvSpPr>
          <p:nvPr/>
        </p:nvSpPr>
        <p:spPr bwMode="auto">
          <a:xfrm>
            <a:off x="5360121" y="5719763"/>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smtClean="0">
                <a:latin typeface="Arial" charset="0"/>
              </a:rPr>
              <a:t>Hardware Manager</a:t>
            </a:r>
            <a:endParaRPr lang="en-US" sz="800" b="1" dirty="0">
              <a:latin typeface="Arial" charset="0"/>
            </a:endParaRPr>
          </a:p>
        </p:txBody>
      </p:sp>
      <p:sp>
        <p:nvSpPr>
          <p:cNvPr id="19491" name="Oval 36"/>
          <p:cNvSpPr>
            <a:spLocks noChangeArrowheads="1"/>
          </p:cNvSpPr>
          <p:nvPr/>
        </p:nvSpPr>
        <p:spPr bwMode="auto">
          <a:xfrm>
            <a:off x="5512483" y="4984753"/>
            <a:ext cx="721595" cy="195263"/>
          </a:xfrm>
          <a:prstGeom prst="ellipse">
            <a:avLst/>
          </a:prstGeom>
          <a:solidFill>
            <a:schemeClr val="bg1"/>
          </a:solidFill>
          <a:ln w="9525">
            <a:solidFill>
              <a:schemeClr val="tx1"/>
            </a:solidFill>
            <a:round/>
            <a:headEnd/>
            <a:tailEnd/>
          </a:ln>
        </p:spPr>
        <p:txBody>
          <a:bodyPr wrap="none" lIns="0" tIns="0" rIns="0" bIns="0" anchor="ctr" anchorCtr="1"/>
          <a:lstStyle/>
          <a:p>
            <a:pPr algn="ctr" eaLnBrk="1" hangingPunct="1"/>
            <a:r>
              <a:rPr lang="en-US" sz="800" b="1"/>
              <a:t>system.bit</a:t>
            </a:r>
          </a:p>
        </p:txBody>
      </p:sp>
      <p:sp>
        <p:nvSpPr>
          <p:cNvPr id="19492" name="Rectangle 37"/>
          <p:cNvSpPr>
            <a:spLocks noChangeArrowheads="1"/>
          </p:cNvSpPr>
          <p:nvPr/>
        </p:nvSpPr>
        <p:spPr bwMode="auto">
          <a:xfrm>
            <a:off x="8309986" y="1666875"/>
            <a:ext cx="1015735" cy="3810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b="1" dirty="0" smtClean="0">
                <a:latin typeface="Arial" charset="0"/>
              </a:rPr>
              <a:t>Simulation model </a:t>
            </a:r>
          </a:p>
          <a:p>
            <a:pPr algn="ctr" eaLnBrk="1" hangingPunct="1"/>
            <a:r>
              <a:rPr lang="en-US" sz="800" b="1" dirty="0" smtClean="0">
                <a:latin typeface="Arial" charset="0"/>
              </a:rPr>
              <a:t>Generation</a:t>
            </a:r>
            <a:endParaRPr lang="en-US" sz="800" b="1" dirty="0">
              <a:latin typeface="Arial" charset="0"/>
            </a:endParaRPr>
          </a:p>
        </p:txBody>
      </p:sp>
      <p:sp>
        <p:nvSpPr>
          <p:cNvPr id="19493" name="Oval 38"/>
          <p:cNvSpPr>
            <a:spLocks noChangeArrowheads="1"/>
          </p:cNvSpPr>
          <p:nvPr/>
        </p:nvSpPr>
        <p:spPr bwMode="auto">
          <a:xfrm>
            <a:off x="8208412" y="2276475"/>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Behavioral</a:t>
            </a:r>
            <a:br>
              <a:rPr lang="en-US" sz="800" b="1">
                <a:latin typeface="Arial" charset="0"/>
              </a:rPr>
            </a:br>
            <a:r>
              <a:rPr lang="en-US" sz="800" b="1">
                <a:latin typeface="Arial" charset="0"/>
              </a:rPr>
              <a:t>VHD Model</a:t>
            </a:r>
          </a:p>
        </p:txBody>
      </p:sp>
      <p:sp>
        <p:nvSpPr>
          <p:cNvPr id="19494" name="Rectangle 39"/>
          <p:cNvSpPr>
            <a:spLocks noChangeArrowheads="1"/>
          </p:cNvSpPr>
          <p:nvPr/>
        </p:nvSpPr>
        <p:spPr bwMode="auto">
          <a:xfrm>
            <a:off x="8309986" y="3333750"/>
            <a:ext cx="1015735" cy="304800"/>
          </a:xfrm>
          <a:prstGeom prst="rect">
            <a:avLst/>
          </a:prstGeom>
          <a:solidFill>
            <a:srgbClr val="CCECFF"/>
          </a:solidFill>
          <a:ln w="9525" algn="ctr">
            <a:solidFill>
              <a:schemeClr val="tx1"/>
            </a:solidFill>
            <a:miter lim="800000"/>
            <a:headEnd/>
            <a:tailEnd/>
          </a:ln>
        </p:spPr>
        <p:txBody>
          <a:bodyPr wrap="none" anchor="ctr"/>
          <a:lstStyle/>
          <a:p>
            <a:r>
              <a:rPr lang="en-US" sz="800" b="1" dirty="0"/>
              <a:t>Simulation model </a:t>
            </a:r>
          </a:p>
          <a:p>
            <a:r>
              <a:rPr lang="en-US" sz="800" b="1" dirty="0" smtClean="0"/>
              <a:t>Generation</a:t>
            </a:r>
            <a:endParaRPr lang="en-US" sz="800" b="1" dirty="0"/>
          </a:p>
        </p:txBody>
      </p:sp>
      <p:sp>
        <p:nvSpPr>
          <p:cNvPr id="19495" name="Oval 40"/>
          <p:cNvSpPr>
            <a:spLocks noChangeArrowheads="1"/>
          </p:cNvSpPr>
          <p:nvPr/>
        </p:nvSpPr>
        <p:spPr bwMode="auto">
          <a:xfrm>
            <a:off x="8208412" y="3795713"/>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Structural/Timing</a:t>
            </a:r>
            <a:r>
              <a:rPr lang="en-US" sz="800" b="1" dirty="0">
                <a:latin typeface="Arial" charset="0"/>
              </a:rPr>
              <a:t/>
            </a:r>
            <a:br>
              <a:rPr lang="en-US" sz="800" b="1" dirty="0">
                <a:latin typeface="Arial" charset="0"/>
              </a:rPr>
            </a:br>
            <a:r>
              <a:rPr lang="en-US" sz="800" b="1" dirty="0">
                <a:latin typeface="Arial" charset="0"/>
              </a:rPr>
              <a:t>VHD Model</a:t>
            </a:r>
          </a:p>
        </p:txBody>
      </p:sp>
      <p:sp>
        <p:nvSpPr>
          <p:cNvPr id="19496" name="Rectangle 41"/>
          <p:cNvSpPr>
            <a:spLocks noChangeArrowheads="1"/>
          </p:cNvSpPr>
          <p:nvPr/>
        </p:nvSpPr>
        <p:spPr bwMode="auto">
          <a:xfrm>
            <a:off x="8309986" y="4652963"/>
            <a:ext cx="1015735" cy="304800"/>
          </a:xfrm>
          <a:prstGeom prst="rect">
            <a:avLst/>
          </a:prstGeom>
          <a:solidFill>
            <a:srgbClr val="CCECFF"/>
          </a:solidFill>
          <a:ln w="9525" algn="ctr">
            <a:solidFill>
              <a:schemeClr val="tx1"/>
            </a:solidFill>
            <a:miter lim="800000"/>
            <a:headEnd/>
            <a:tailEnd/>
          </a:ln>
        </p:spPr>
        <p:txBody>
          <a:bodyPr wrap="none" anchor="ctr"/>
          <a:lstStyle/>
          <a:p>
            <a:r>
              <a:rPr lang="en-US" sz="800" b="1" dirty="0"/>
              <a:t>Simulation model </a:t>
            </a:r>
          </a:p>
          <a:p>
            <a:r>
              <a:rPr lang="en-US" sz="800" b="1" dirty="0" smtClean="0"/>
              <a:t>Generation</a:t>
            </a:r>
            <a:endParaRPr lang="en-US" sz="800" b="1" dirty="0"/>
          </a:p>
        </p:txBody>
      </p:sp>
      <p:sp>
        <p:nvSpPr>
          <p:cNvPr id="19497" name="Oval 42"/>
          <p:cNvSpPr>
            <a:spLocks noChangeArrowheads="1"/>
          </p:cNvSpPr>
          <p:nvPr/>
        </p:nvSpPr>
        <p:spPr bwMode="auto">
          <a:xfrm>
            <a:off x="8208412" y="5186363"/>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Structural/Timing</a:t>
            </a:r>
            <a:r>
              <a:rPr lang="en-US" sz="800" b="1" dirty="0">
                <a:latin typeface="Arial" charset="0"/>
              </a:rPr>
              <a:t/>
            </a:r>
            <a:br>
              <a:rPr lang="en-US" sz="800" b="1" dirty="0">
                <a:latin typeface="Arial" charset="0"/>
              </a:rPr>
            </a:br>
            <a:r>
              <a:rPr lang="en-US" sz="800" b="1" dirty="0">
                <a:latin typeface="Arial" charset="0"/>
              </a:rPr>
              <a:t>VHD Model</a:t>
            </a:r>
          </a:p>
        </p:txBody>
      </p:sp>
      <p:sp>
        <p:nvSpPr>
          <p:cNvPr id="19498" name="Rectangle 43"/>
          <p:cNvSpPr>
            <a:spLocks noChangeArrowheads="1"/>
          </p:cNvSpPr>
          <p:nvPr/>
        </p:nvSpPr>
        <p:spPr bwMode="auto">
          <a:xfrm>
            <a:off x="9414600" y="5591175"/>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a:latin typeface="Arial" charset="0"/>
              </a:rPr>
              <a:t>Simulation</a:t>
            </a:r>
          </a:p>
        </p:txBody>
      </p:sp>
      <p:sp>
        <p:nvSpPr>
          <p:cNvPr id="19499" name="Oval 44"/>
          <p:cNvSpPr>
            <a:spLocks noChangeArrowheads="1"/>
          </p:cNvSpPr>
          <p:nvPr/>
        </p:nvSpPr>
        <p:spPr bwMode="auto">
          <a:xfrm>
            <a:off x="8309986" y="1209675"/>
            <a:ext cx="1015735" cy="2286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a:latin typeface="Arial" charset="0"/>
              </a:rPr>
              <a:t>IP Models</a:t>
            </a:r>
          </a:p>
        </p:txBody>
      </p:sp>
      <p:sp>
        <p:nvSpPr>
          <p:cNvPr id="19500" name="Oval 45"/>
          <p:cNvSpPr>
            <a:spLocks noChangeArrowheads="1"/>
          </p:cNvSpPr>
          <p:nvPr/>
        </p:nvSpPr>
        <p:spPr bwMode="auto">
          <a:xfrm>
            <a:off x="9732016" y="1209675"/>
            <a:ext cx="1015735" cy="2286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HDL Models</a:t>
            </a:r>
            <a:endParaRPr lang="en-US" sz="800" b="1" dirty="0">
              <a:latin typeface="Arial" charset="0"/>
            </a:endParaRPr>
          </a:p>
        </p:txBody>
      </p:sp>
      <p:sp>
        <p:nvSpPr>
          <p:cNvPr id="19501" name="Rectangle 48"/>
          <p:cNvSpPr>
            <a:spLocks noChangeArrowheads="1"/>
          </p:cNvSpPr>
          <p:nvPr/>
        </p:nvSpPr>
        <p:spPr bwMode="auto">
          <a:xfrm>
            <a:off x="8455997" y="828675"/>
            <a:ext cx="2158438" cy="1397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a:latin typeface="Arial" charset="0"/>
              </a:rPr>
              <a:t>CompXLib</a:t>
            </a:r>
          </a:p>
        </p:txBody>
      </p:sp>
      <p:cxnSp>
        <p:nvCxnSpPr>
          <p:cNvPr id="19502" name="AutoShape 49"/>
          <p:cNvCxnSpPr>
            <a:cxnSpLocks noChangeShapeType="1"/>
          </p:cNvCxnSpPr>
          <p:nvPr/>
        </p:nvCxnSpPr>
        <p:spPr bwMode="auto">
          <a:xfrm flipH="1">
            <a:off x="2012428" y="2246316"/>
            <a:ext cx="203147" cy="2173287"/>
          </a:xfrm>
          <a:prstGeom prst="bentConnector4">
            <a:avLst>
              <a:gd name="adj1" fmla="val 391667"/>
              <a:gd name="adj2" fmla="val 87361"/>
            </a:avLst>
          </a:prstGeom>
          <a:noFill/>
          <a:ln w="9525">
            <a:solidFill>
              <a:schemeClr val="tx1"/>
            </a:solidFill>
            <a:miter lim="800000"/>
            <a:headEnd/>
            <a:tailEnd type="triangle" w="med" len="med"/>
          </a:ln>
        </p:spPr>
      </p:cxnSp>
      <p:cxnSp>
        <p:nvCxnSpPr>
          <p:cNvPr id="19503" name="AutoShape 50"/>
          <p:cNvCxnSpPr>
            <a:cxnSpLocks noChangeShapeType="1"/>
          </p:cNvCxnSpPr>
          <p:nvPr/>
        </p:nvCxnSpPr>
        <p:spPr bwMode="auto">
          <a:xfrm>
            <a:off x="5884919" y="1143000"/>
            <a:ext cx="2437765" cy="533400"/>
          </a:xfrm>
          <a:prstGeom prst="bentConnector3">
            <a:avLst>
              <a:gd name="adj1" fmla="val 88630"/>
            </a:avLst>
          </a:prstGeom>
          <a:noFill/>
          <a:ln w="9525">
            <a:solidFill>
              <a:schemeClr val="tx1"/>
            </a:solidFill>
            <a:miter lim="800000"/>
            <a:headEnd/>
            <a:tailEnd type="triangle" w="med" len="med"/>
          </a:ln>
        </p:spPr>
      </p:cxnSp>
      <p:cxnSp>
        <p:nvCxnSpPr>
          <p:cNvPr id="19504" name="AutoShape 51"/>
          <p:cNvCxnSpPr>
            <a:cxnSpLocks noChangeShapeType="1"/>
            <a:endCxn id="19472" idx="4"/>
          </p:cNvCxnSpPr>
          <p:nvPr/>
        </p:nvCxnSpPr>
        <p:spPr bwMode="auto">
          <a:xfrm flipV="1">
            <a:off x="5872221" y="914400"/>
            <a:ext cx="0" cy="152400"/>
          </a:xfrm>
          <a:prstGeom prst="straightConnector1">
            <a:avLst/>
          </a:prstGeom>
          <a:noFill/>
          <a:ln w="9525">
            <a:solidFill>
              <a:schemeClr val="tx1"/>
            </a:solidFill>
            <a:round/>
            <a:headEnd/>
            <a:tailEnd/>
          </a:ln>
        </p:spPr>
      </p:cxnSp>
      <p:cxnSp>
        <p:nvCxnSpPr>
          <p:cNvPr id="19505" name="AutoShape 52"/>
          <p:cNvCxnSpPr>
            <a:cxnSpLocks noChangeShapeType="1"/>
            <a:stCxn id="19465" idx="4"/>
            <a:endCxn id="19466" idx="0"/>
          </p:cNvCxnSpPr>
          <p:nvPr/>
        </p:nvCxnSpPr>
        <p:spPr bwMode="auto">
          <a:xfrm>
            <a:off x="2418721" y="1106912"/>
            <a:ext cx="0" cy="645688"/>
          </a:xfrm>
          <a:prstGeom prst="straightConnector1">
            <a:avLst/>
          </a:prstGeom>
          <a:noFill/>
          <a:ln w="9525">
            <a:solidFill>
              <a:schemeClr val="tx1"/>
            </a:solidFill>
            <a:round/>
            <a:headEnd/>
            <a:tailEnd type="triangle" w="med" len="med"/>
          </a:ln>
        </p:spPr>
      </p:cxnSp>
      <p:cxnSp>
        <p:nvCxnSpPr>
          <p:cNvPr id="19506" name="AutoShape 53"/>
          <p:cNvCxnSpPr>
            <a:cxnSpLocks noChangeShapeType="1"/>
            <a:stCxn id="19466" idx="2"/>
            <a:endCxn id="19467" idx="0"/>
          </p:cNvCxnSpPr>
          <p:nvPr/>
        </p:nvCxnSpPr>
        <p:spPr bwMode="auto">
          <a:xfrm>
            <a:off x="2418721" y="1989140"/>
            <a:ext cx="0" cy="180975"/>
          </a:xfrm>
          <a:prstGeom prst="straightConnector1">
            <a:avLst/>
          </a:prstGeom>
          <a:noFill/>
          <a:ln w="9525">
            <a:solidFill>
              <a:schemeClr val="tx1"/>
            </a:solidFill>
            <a:round/>
            <a:headEnd/>
            <a:tailEnd type="triangle" w="med" len="med"/>
          </a:ln>
        </p:spPr>
      </p:cxnSp>
      <p:cxnSp>
        <p:nvCxnSpPr>
          <p:cNvPr id="19507" name="AutoShape 54"/>
          <p:cNvCxnSpPr>
            <a:cxnSpLocks noChangeShapeType="1"/>
            <a:stCxn id="19551" idx="4"/>
            <a:endCxn id="19468" idx="0"/>
          </p:cNvCxnSpPr>
          <p:nvPr/>
        </p:nvCxnSpPr>
        <p:spPr bwMode="auto">
          <a:xfrm>
            <a:off x="2418721" y="3657600"/>
            <a:ext cx="0" cy="152400"/>
          </a:xfrm>
          <a:prstGeom prst="straightConnector1">
            <a:avLst/>
          </a:prstGeom>
          <a:noFill/>
          <a:ln w="9525">
            <a:solidFill>
              <a:schemeClr val="tx1"/>
            </a:solidFill>
            <a:round/>
            <a:headEnd/>
            <a:tailEnd type="triangle" w="med" len="med"/>
          </a:ln>
        </p:spPr>
      </p:cxnSp>
      <p:cxnSp>
        <p:nvCxnSpPr>
          <p:cNvPr id="19508" name="AutoShape 55"/>
          <p:cNvCxnSpPr>
            <a:cxnSpLocks noChangeShapeType="1"/>
            <a:stCxn id="19468" idx="2"/>
            <a:endCxn id="19469" idx="0"/>
          </p:cNvCxnSpPr>
          <p:nvPr/>
        </p:nvCxnSpPr>
        <p:spPr bwMode="auto">
          <a:xfrm>
            <a:off x="2418721" y="3962400"/>
            <a:ext cx="0" cy="152400"/>
          </a:xfrm>
          <a:prstGeom prst="straightConnector1">
            <a:avLst/>
          </a:prstGeom>
          <a:noFill/>
          <a:ln w="9525">
            <a:solidFill>
              <a:schemeClr val="tx1"/>
            </a:solidFill>
            <a:round/>
            <a:headEnd/>
            <a:tailEnd type="triangle" w="med" len="med"/>
          </a:ln>
        </p:spPr>
      </p:cxnSp>
      <p:cxnSp>
        <p:nvCxnSpPr>
          <p:cNvPr id="19509" name="AutoShape 56"/>
          <p:cNvCxnSpPr>
            <a:cxnSpLocks noChangeShapeType="1"/>
            <a:stCxn id="19469" idx="4"/>
            <a:endCxn id="19470" idx="0"/>
          </p:cNvCxnSpPr>
          <p:nvPr/>
        </p:nvCxnSpPr>
        <p:spPr bwMode="auto">
          <a:xfrm>
            <a:off x="2418721" y="4267200"/>
            <a:ext cx="0" cy="152400"/>
          </a:xfrm>
          <a:prstGeom prst="straightConnector1">
            <a:avLst/>
          </a:prstGeom>
          <a:noFill/>
          <a:ln w="9525">
            <a:solidFill>
              <a:schemeClr val="tx1"/>
            </a:solidFill>
            <a:round/>
            <a:headEnd/>
            <a:tailEnd type="triangle" w="med" len="med"/>
          </a:ln>
        </p:spPr>
      </p:cxnSp>
      <p:cxnSp>
        <p:nvCxnSpPr>
          <p:cNvPr id="19510" name="AutoShape 57"/>
          <p:cNvCxnSpPr>
            <a:cxnSpLocks noChangeShapeType="1"/>
            <a:stCxn id="19470" idx="2"/>
            <a:endCxn id="19471" idx="0"/>
          </p:cNvCxnSpPr>
          <p:nvPr/>
        </p:nvCxnSpPr>
        <p:spPr bwMode="auto">
          <a:xfrm flipH="1">
            <a:off x="2414915" y="4572000"/>
            <a:ext cx="3806" cy="433388"/>
          </a:xfrm>
          <a:prstGeom prst="straightConnector1">
            <a:avLst/>
          </a:prstGeom>
          <a:noFill/>
          <a:ln w="9525">
            <a:solidFill>
              <a:schemeClr val="tx1"/>
            </a:solidFill>
            <a:round/>
            <a:headEnd/>
            <a:tailEnd type="triangle" w="med" len="med"/>
          </a:ln>
        </p:spPr>
      </p:cxnSp>
      <p:cxnSp>
        <p:nvCxnSpPr>
          <p:cNvPr id="19511" name="AutoShape 59"/>
          <p:cNvCxnSpPr>
            <a:cxnSpLocks noChangeShapeType="1"/>
            <a:stCxn id="19475" idx="6"/>
            <a:endCxn id="19473" idx="1"/>
          </p:cNvCxnSpPr>
          <p:nvPr/>
        </p:nvCxnSpPr>
        <p:spPr bwMode="auto">
          <a:xfrm>
            <a:off x="5008846" y="1828800"/>
            <a:ext cx="355507" cy="0"/>
          </a:xfrm>
          <a:prstGeom prst="straightConnector1">
            <a:avLst/>
          </a:prstGeom>
          <a:noFill/>
          <a:ln w="9525">
            <a:solidFill>
              <a:schemeClr val="tx1"/>
            </a:solidFill>
            <a:round/>
            <a:headEnd/>
            <a:tailEnd type="triangle" w="med" len="med"/>
          </a:ln>
        </p:spPr>
      </p:cxnSp>
      <p:cxnSp>
        <p:nvCxnSpPr>
          <p:cNvPr id="19512" name="AutoShape 60"/>
          <p:cNvCxnSpPr>
            <a:cxnSpLocks noChangeShapeType="1"/>
            <a:stCxn id="19482" idx="6"/>
            <a:endCxn id="19481" idx="1"/>
          </p:cNvCxnSpPr>
          <p:nvPr/>
        </p:nvCxnSpPr>
        <p:spPr bwMode="auto">
          <a:xfrm>
            <a:off x="4450191" y="3778250"/>
            <a:ext cx="914164" cy="0"/>
          </a:xfrm>
          <a:prstGeom prst="straightConnector1">
            <a:avLst/>
          </a:prstGeom>
          <a:noFill/>
          <a:ln w="9525">
            <a:solidFill>
              <a:schemeClr val="tx1"/>
            </a:solidFill>
            <a:round/>
            <a:headEnd/>
            <a:tailEnd type="triangle" w="med" len="med"/>
          </a:ln>
        </p:spPr>
      </p:cxnSp>
      <p:cxnSp>
        <p:nvCxnSpPr>
          <p:cNvPr id="19513" name="AutoShape 61"/>
          <p:cNvCxnSpPr>
            <a:cxnSpLocks noChangeShapeType="1"/>
            <a:stCxn id="19478" idx="4"/>
            <a:endCxn id="19481" idx="3"/>
          </p:cNvCxnSpPr>
          <p:nvPr/>
        </p:nvCxnSpPr>
        <p:spPr bwMode="auto">
          <a:xfrm rot="5400000">
            <a:off x="6129146" y="2613145"/>
            <a:ext cx="1416050" cy="914161"/>
          </a:xfrm>
          <a:prstGeom prst="bentConnector2">
            <a:avLst/>
          </a:prstGeom>
          <a:noFill/>
          <a:ln w="9525">
            <a:solidFill>
              <a:schemeClr val="tx1"/>
            </a:solidFill>
            <a:miter lim="800000"/>
            <a:headEnd/>
            <a:tailEnd type="triangle" w="med" len="med"/>
          </a:ln>
        </p:spPr>
      </p:cxnSp>
      <p:cxnSp>
        <p:nvCxnSpPr>
          <p:cNvPr id="19514" name="AutoShape 62"/>
          <p:cNvCxnSpPr>
            <a:cxnSpLocks noChangeShapeType="1"/>
            <a:stCxn id="19471" idx="4"/>
          </p:cNvCxnSpPr>
          <p:nvPr/>
        </p:nvCxnSpPr>
        <p:spPr bwMode="auto">
          <a:xfrm rot="5400000" flipH="1" flipV="1">
            <a:off x="3715101" y="547663"/>
            <a:ext cx="3309938" cy="5910311"/>
          </a:xfrm>
          <a:prstGeom prst="bentConnector4">
            <a:avLst>
              <a:gd name="adj1" fmla="val -29644"/>
              <a:gd name="adj2" fmla="val 95199"/>
            </a:avLst>
          </a:prstGeom>
          <a:noFill/>
          <a:ln w="9525">
            <a:solidFill>
              <a:schemeClr val="tx1"/>
            </a:solidFill>
            <a:miter lim="800000"/>
            <a:headEnd/>
            <a:tailEnd type="triangle" w="med" len="med"/>
          </a:ln>
        </p:spPr>
      </p:cxnSp>
      <p:cxnSp>
        <p:nvCxnSpPr>
          <p:cNvPr id="19515" name="AutoShape 63"/>
          <p:cNvCxnSpPr>
            <a:cxnSpLocks noChangeShapeType="1"/>
            <a:stCxn id="19471" idx="6"/>
            <a:endCxn id="19488" idx="1"/>
          </p:cNvCxnSpPr>
          <p:nvPr/>
        </p:nvCxnSpPr>
        <p:spPr bwMode="auto">
          <a:xfrm>
            <a:off x="2618062" y="5081588"/>
            <a:ext cx="1222688" cy="0"/>
          </a:xfrm>
          <a:prstGeom prst="straightConnector1">
            <a:avLst/>
          </a:prstGeom>
          <a:noFill/>
          <a:ln w="9525">
            <a:solidFill>
              <a:schemeClr val="tx1"/>
            </a:solidFill>
            <a:round/>
            <a:headEnd/>
            <a:tailEnd type="triangle" w="med" len="med"/>
          </a:ln>
        </p:spPr>
      </p:cxnSp>
      <p:sp>
        <p:nvSpPr>
          <p:cNvPr id="19516" name="Line 64"/>
          <p:cNvSpPr>
            <a:spLocks noChangeShapeType="1"/>
          </p:cNvSpPr>
          <p:nvPr/>
        </p:nvSpPr>
        <p:spPr bwMode="auto">
          <a:xfrm>
            <a:off x="10239883" y="1438278"/>
            <a:ext cx="0" cy="3382963"/>
          </a:xfrm>
          <a:prstGeom prst="line">
            <a:avLst/>
          </a:prstGeom>
          <a:noFill/>
          <a:ln w="9525">
            <a:solidFill>
              <a:schemeClr val="tx1"/>
            </a:solidFill>
            <a:round/>
            <a:headEnd/>
            <a:tailEnd/>
          </a:ln>
        </p:spPr>
        <p:txBody>
          <a:bodyPr wrap="none" anchor="ctr"/>
          <a:lstStyle/>
          <a:p>
            <a:endParaRPr lang="en-US" b="1"/>
          </a:p>
        </p:txBody>
      </p:sp>
      <p:sp>
        <p:nvSpPr>
          <p:cNvPr id="19517" name="Line 66"/>
          <p:cNvSpPr>
            <a:spLocks noChangeShapeType="1"/>
          </p:cNvSpPr>
          <p:nvPr/>
        </p:nvSpPr>
        <p:spPr bwMode="auto">
          <a:xfrm flipH="1">
            <a:off x="9325721" y="1843088"/>
            <a:ext cx="914162" cy="0"/>
          </a:xfrm>
          <a:prstGeom prst="line">
            <a:avLst/>
          </a:prstGeom>
          <a:noFill/>
          <a:ln w="9525">
            <a:solidFill>
              <a:schemeClr val="tx1"/>
            </a:solidFill>
            <a:round/>
            <a:headEnd/>
            <a:tailEnd type="triangle" w="med" len="med"/>
          </a:ln>
        </p:spPr>
        <p:txBody>
          <a:bodyPr wrap="none" anchor="ctr"/>
          <a:lstStyle/>
          <a:p>
            <a:endParaRPr lang="en-US" b="1"/>
          </a:p>
        </p:txBody>
      </p:sp>
      <p:sp>
        <p:nvSpPr>
          <p:cNvPr id="19518" name="Line 67"/>
          <p:cNvSpPr>
            <a:spLocks noChangeShapeType="1"/>
          </p:cNvSpPr>
          <p:nvPr/>
        </p:nvSpPr>
        <p:spPr bwMode="auto">
          <a:xfrm flipH="1">
            <a:off x="9325721" y="3467100"/>
            <a:ext cx="914162" cy="0"/>
          </a:xfrm>
          <a:prstGeom prst="line">
            <a:avLst/>
          </a:prstGeom>
          <a:noFill/>
          <a:ln w="9525">
            <a:solidFill>
              <a:schemeClr val="tx1"/>
            </a:solidFill>
            <a:round/>
            <a:headEnd/>
            <a:tailEnd type="triangle" w="med" len="med"/>
          </a:ln>
        </p:spPr>
        <p:txBody>
          <a:bodyPr wrap="none" anchor="ctr"/>
          <a:lstStyle/>
          <a:p>
            <a:endParaRPr lang="en-US" b="1"/>
          </a:p>
        </p:txBody>
      </p:sp>
      <p:sp>
        <p:nvSpPr>
          <p:cNvPr id="19519" name="Line 68"/>
          <p:cNvSpPr>
            <a:spLocks noChangeShapeType="1"/>
          </p:cNvSpPr>
          <p:nvPr/>
        </p:nvSpPr>
        <p:spPr bwMode="auto">
          <a:xfrm flipH="1">
            <a:off x="9325721" y="4800600"/>
            <a:ext cx="914162" cy="0"/>
          </a:xfrm>
          <a:prstGeom prst="line">
            <a:avLst/>
          </a:prstGeom>
          <a:noFill/>
          <a:ln w="9525">
            <a:solidFill>
              <a:schemeClr val="tx1"/>
            </a:solidFill>
            <a:round/>
            <a:headEnd/>
            <a:tailEnd type="triangle" w="med" len="med"/>
          </a:ln>
        </p:spPr>
        <p:txBody>
          <a:bodyPr wrap="none" anchor="ctr"/>
          <a:lstStyle/>
          <a:p>
            <a:endParaRPr lang="en-US" b="1"/>
          </a:p>
        </p:txBody>
      </p:sp>
      <p:sp>
        <p:nvSpPr>
          <p:cNvPr id="19520" name="Line 72"/>
          <p:cNvSpPr>
            <a:spLocks noChangeShapeType="1"/>
          </p:cNvSpPr>
          <p:nvPr/>
        </p:nvSpPr>
        <p:spPr bwMode="auto">
          <a:xfrm flipH="1">
            <a:off x="9909771" y="2428875"/>
            <a:ext cx="25393" cy="3181350"/>
          </a:xfrm>
          <a:prstGeom prst="line">
            <a:avLst/>
          </a:prstGeom>
          <a:noFill/>
          <a:ln w="9525">
            <a:solidFill>
              <a:schemeClr val="tx1"/>
            </a:solidFill>
            <a:round/>
            <a:headEnd/>
            <a:tailEnd type="triangle" w="med" len="med"/>
          </a:ln>
        </p:spPr>
        <p:txBody>
          <a:bodyPr wrap="none" anchor="ctr"/>
          <a:lstStyle/>
          <a:p>
            <a:endParaRPr lang="en-US" b="1"/>
          </a:p>
        </p:txBody>
      </p:sp>
      <p:sp>
        <p:nvSpPr>
          <p:cNvPr id="19521" name="Line 73"/>
          <p:cNvSpPr>
            <a:spLocks noChangeShapeType="1"/>
          </p:cNvSpPr>
          <p:nvPr/>
        </p:nvSpPr>
        <p:spPr bwMode="auto">
          <a:xfrm>
            <a:off x="9427295" y="2428875"/>
            <a:ext cx="507868" cy="0"/>
          </a:xfrm>
          <a:prstGeom prst="line">
            <a:avLst/>
          </a:prstGeom>
          <a:noFill/>
          <a:ln w="9525">
            <a:solidFill>
              <a:schemeClr val="tx1"/>
            </a:solidFill>
            <a:round/>
            <a:headEnd/>
            <a:tailEnd/>
          </a:ln>
        </p:spPr>
        <p:txBody>
          <a:bodyPr wrap="none" anchor="ctr"/>
          <a:lstStyle/>
          <a:p>
            <a:endParaRPr lang="en-US" b="1"/>
          </a:p>
        </p:txBody>
      </p:sp>
      <p:sp>
        <p:nvSpPr>
          <p:cNvPr id="19522" name="Line 74"/>
          <p:cNvSpPr>
            <a:spLocks noChangeShapeType="1"/>
          </p:cNvSpPr>
          <p:nvPr/>
        </p:nvSpPr>
        <p:spPr bwMode="auto">
          <a:xfrm>
            <a:off x="9427295" y="3962400"/>
            <a:ext cx="507868" cy="0"/>
          </a:xfrm>
          <a:prstGeom prst="line">
            <a:avLst/>
          </a:prstGeom>
          <a:noFill/>
          <a:ln w="9525">
            <a:solidFill>
              <a:schemeClr val="tx1"/>
            </a:solidFill>
            <a:round/>
            <a:headEnd/>
            <a:tailEnd/>
          </a:ln>
        </p:spPr>
        <p:txBody>
          <a:bodyPr wrap="none" anchor="ctr"/>
          <a:lstStyle/>
          <a:p>
            <a:endParaRPr lang="en-US" b="1"/>
          </a:p>
        </p:txBody>
      </p:sp>
      <p:sp>
        <p:nvSpPr>
          <p:cNvPr id="19523" name="Line 75"/>
          <p:cNvSpPr>
            <a:spLocks noChangeShapeType="1"/>
          </p:cNvSpPr>
          <p:nvPr/>
        </p:nvSpPr>
        <p:spPr bwMode="auto">
          <a:xfrm>
            <a:off x="9408249" y="5348288"/>
            <a:ext cx="507868" cy="0"/>
          </a:xfrm>
          <a:prstGeom prst="line">
            <a:avLst/>
          </a:prstGeom>
          <a:noFill/>
          <a:ln w="9525">
            <a:solidFill>
              <a:schemeClr val="tx1"/>
            </a:solidFill>
            <a:round/>
            <a:headEnd/>
            <a:tailEnd/>
          </a:ln>
        </p:spPr>
        <p:txBody>
          <a:bodyPr wrap="none" anchor="ctr"/>
          <a:lstStyle/>
          <a:p>
            <a:endParaRPr lang="en-US" b="1"/>
          </a:p>
        </p:txBody>
      </p:sp>
      <p:cxnSp>
        <p:nvCxnSpPr>
          <p:cNvPr id="19524" name="AutoShape 76"/>
          <p:cNvCxnSpPr>
            <a:cxnSpLocks noChangeShapeType="1"/>
            <a:stCxn id="19476" idx="4"/>
            <a:endCxn id="19479" idx="1"/>
          </p:cNvCxnSpPr>
          <p:nvPr/>
        </p:nvCxnSpPr>
        <p:spPr bwMode="auto">
          <a:xfrm rot="16200000" flipH="1">
            <a:off x="4792690" y="2171539"/>
            <a:ext cx="366712" cy="776615"/>
          </a:xfrm>
          <a:prstGeom prst="bentConnector2">
            <a:avLst/>
          </a:prstGeom>
          <a:noFill/>
          <a:ln w="9525">
            <a:solidFill>
              <a:schemeClr val="tx1"/>
            </a:solidFill>
            <a:miter lim="800000"/>
            <a:headEnd/>
            <a:tailEnd type="triangle" w="med" len="med"/>
          </a:ln>
        </p:spPr>
      </p:cxnSp>
      <p:cxnSp>
        <p:nvCxnSpPr>
          <p:cNvPr id="19525" name="AutoShape 77"/>
          <p:cNvCxnSpPr>
            <a:cxnSpLocks noChangeShapeType="1"/>
            <a:stCxn id="19472" idx="4"/>
            <a:endCxn id="19473" idx="0"/>
          </p:cNvCxnSpPr>
          <p:nvPr/>
        </p:nvCxnSpPr>
        <p:spPr bwMode="auto">
          <a:xfrm>
            <a:off x="5872221" y="914400"/>
            <a:ext cx="0" cy="838200"/>
          </a:xfrm>
          <a:prstGeom prst="straightConnector1">
            <a:avLst/>
          </a:prstGeom>
          <a:noFill/>
          <a:ln w="9525">
            <a:solidFill>
              <a:schemeClr val="tx1"/>
            </a:solidFill>
            <a:round/>
            <a:headEnd/>
            <a:tailEnd type="triangle" w="med" len="med"/>
          </a:ln>
        </p:spPr>
      </p:cxnSp>
      <p:cxnSp>
        <p:nvCxnSpPr>
          <p:cNvPr id="19526" name="AutoShape 78"/>
          <p:cNvCxnSpPr>
            <a:cxnSpLocks noChangeShapeType="1"/>
            <a:stCxn id="19473" idx="2"/>
            <a:endCxn id="19477" idx="0"/>
          </p:cNvCxnSpPr>
          <p:nvPr/>
        </p:nvCxnSpPr>
        <p:spPr bwMode="auto">
          <a:xfrm>
            <a:off x="5872221" y="1905000"/>
            <a:ext cx="0" cy="228600"/>
          </a:xfrm>
          <a:prstGeom prst="straightConnector1">
            <a:avLst/>
          </a:prstGeom>
          <a:noFill/>
          <a:ln w="9525">
            <a:solidFill>
              <a:schemeClr val="tx1"/>
            </a:solidFill>
            <a:round/>
            <a:headEnd/>
            <a:tailEnd type="triangle" w="med" len="med"/>
          </a:ln>
        </p:spPr>
      </p:cxnSp>
      <p:cxnSp>
        <p:nvCxnSpPr>
          <p:cNvPr id="19527" name="AutoShape 79"/>
          <p:cNvCxnSpPr>
            <a:cxnSpLocks noChangeShapeType="1"/>
            <a:stCxn id="19477" idx="4"/>
            <a:endCxn id="19479" idx="0"/>
          </p:cNvCxnSpPr>
          <p:nvPr/>
        </p:nvCxnSpPr>
        <p:spPr bwMode="auto">
          <a:xfrm>
            <a:off x="5872221" y="2438400"/>
            <a:ext cx="0" cy="228600"/>
          </a:xfrm>
          <a:prstGeom prst="straightConnector1">
            <a:avLst/>
          </a:prstGeom>
          <a:noFill/>
          <a:ln w="9525">
            <a:solidFill>
              <a:schemeClr val="tx1"/>
            </a:solidFill>
            <a:round/>
            <a:headEnd/>
            <a:tailEnd type="triangle" w="med" len="med"/>
          </a:ln>
        </p:spPr>
      </p:cxnSp>
      <p:cxnSp>
        <p:nvCxnSpPr>
          <p:cNvPr id="19529" name="AutoShape 81"/>
          <p:cNvCxnSpPr>
            <a:cxnSpLocks noChangeShapeType="1"/>
            <a:stCxn id="19479" idx="2"/>
            <a:endCxn id="19481" idx="0"/>
          </p:cNvCxnSpPr>
          <p:nvPr/>
        </p:nvCxnSpPr>
        <p:spPr bwMode="auto">
          <a:xfrm>
            <a:off x="5872223" y="2819400"/>
            <a:ext cx="0" cy="882650"/>
          </a:xfrm>
          <a:prstGeom prst="straightConnector1">
            <a:avLst/>
          </a:prstGeom>
          <a:noFill/>
          <a:ln w="9525">
            <a:solidFill>
              <a:schemeClr val="tx1"/>
            </a:solidFill>
            <a:round/>
            <a:headEnd/>
            <a:tailEnd type="triangle" w="med" len="med"/>
          </a:ln>
        </p:spPr>
      </p:cxnSp>
      <p:cxnSp>
        <p:nvCxnSpPr>
          <p:cNvPr id="19532" name="AutoShape 86"/>
          <p:cNvCxnSpPr>
            <a:cxnSpLocks noChangeShapeType="1"/>
            <a:stCxn id="19481" idx="2"/>
            <a:endCxn id="19486" idx="0"/>
          </p:cNvCxnSpPr>
          <p:nvPr/>
        </p:nvCxnSpPr>
        <p:spPr bwMode="auto">
          <a:xfrm>
            <a:off x="5872223" y="3854450"/>
            <a:ext cx="0" cy="527050"/>
          </a:xfrm>
          <a:prstGeom prst="straightConnector1">
            <a:avLst/>
          </a:prstGeom>
          <a:noFill/>
          <a:ln w="9525">
            <a:solidFill>
              <a:schemeClr val="tx1"/>
            </a:solidFill>
            <a:round/>
            <a:headEnd/>
            <a:tailEnd type="triangle" w="med" len="med"/>
          </a:ln>
        </p:spPr>
      </p:cxnSp>
      <p:cxnSp>
        <p:nvCxnSpPr>
          <p:cNvPr id="19534" name="AutoShape 88"/>
          <p:cNvCxnSpPr>
            <a:cxnSpLocks noChangeShapeType="1"/>
            <a:stCxn id="19486" idx="2"/>
            <a:endCxn id="19491" idx="0"/>
          </p:cNvCxnSpPr>
          <p:nvPr/>
        </p:nvCxnSpPr>
        <p:spPr bwMode="auto">
          <a:xfrm>
            <a:off x="5872223" y="4533900"/>
            <a:ext cx="1058" cy="450853"/>
          </a:xfrm>
          <a:prstGeom prst="straightConnector1">
            <a:avLst/>
          </a:prstGeom>
          <a:noFill/>
          <a:ln w="9525">
            <a:solidFill>
              <a:schemeClr val="tx1"/>
            </a:solidFill>
            <a:round/>
            <a:headEnd/>
            <a:tailEnd type="triangle" w="med" len="med"/>
          </a:ln>
        </p:spPr>
      </p:cxnSp>
      <p:cxnSp>
        <p:nvCxnSpPr>
          <p:cNvPr id="19535" name="AutoShape 89"/>
          <p:cNvCxnSpPr>
            <a:cxnSpLocks noChangeShapeType="1"/>
            <a:stCxn id="19491" idx="2"/>
            <a:endCxn id="19488" idx="3"/>
          </p:cNvCxnSpPr>
          <p:nvPr/>
        </p:nvCxnSpPr>
        <p:spPr bwMode="auto">
          <a:xfrm flipH="1" flipV="1">
            <a:off x="4856486" y="5081591"/>
            <a:ext cx="655996" cy="1587"/>
          </a:xfrm>
          <a:prstGeom prst="straightConnector1">
            <a:avLst/>
          </a:prstGeom>
          <a:noFill/>
          <a:ln w="9525">
            <a:solidFill>
              <a:schemeClr val="tx1"/>
            </a:solidFill>
            <a:round/>
            <a:headEnd/>
            <a:tailEnd type="triangle" w="med" len="med"/>
          </a:ln>
        </p:spPr>
      </p:cxnSp>
      <p:cxnSp>
        <p:nvCxnSpPr>
          <p:cNvPr id="19536" name="AutoShape 90"/>
          <p:cNvCxnSpPr>
            <a:cxnSpLocks noChangeShapeType="1"/>
            <a:stCxn id="19486" idx="1"/>
            <a:endCxn id="19487" idx="6"/>
          </p:cNvCxnSpPr>
          <p:nvPr/>
        </p:nvCxnSpPr>
        <p:spPr bwMode="auto">
          <a:xfrm flipH="1">
            <a:off x="4856485" y="4457700"/>
            <a:ext cx="507868" cy="0"/>
          </a:xfrm>
          <a:prstGeom prst="straightConnector1">
            <a:avLst/>
          </a:prstGeom>
          <a:noFill/>
          <a:ln w="9525">
            <a:solidFill>
              <a:schemeClr val="tx1"/>
            </a:solidFill>
            <a:round/>
            <a:headEnd/>
            <a:tailEnd type="triangle" w="med" len="med"/>
          </a:ln>
        </p:spPr>
      </p:cxnSp>
      <p:cxnSp>
        <p:nvCxnSpPr>
          <p:cNvPr id="19537" name="AutoShape 91"/>
          <p:cNvCxnSpPr>
            <a:cxnSpLocks noChangeShapeType="1"/>
            <a:stCxn id="19487" idx="4"/>
            <a:endCxn id="19488" idx="0"/>
          </p:cNvCxnSpPr>
          <p:nvPr/>
        </p:nvCxnSpPr>
        <p:spPr bwMode="auto">
          <a:xfrm>
            <a:off x="4348618" y="4533900"/>
            <a:ext cx="0" cy="471488"/>
          </a:xfrm>
          <a:prstGeom prst="straightConnector1">
            <a:avLst/>
          </a:prstGeom>
          <a:noFill/>
          <a:ln w="9525">
            <a:solidFill>
              <a:schemeClr val="tx1"/>
            </a:solidFill>
            <a:round/>
            <a:headEnd/>
            <a:tailEnd type="triangle" w="med" len="med"/>
          </a:ln>
        </p:spPr>
      </p:cxnSp>
      <p:cxnSp>
        <p:nvCxnSpPr>
          <p:cNvPr id="19538" name="AutoShape 92"/>
          <p:cNvCxnSpPr>
            <a:cxnSpLocks noChangeShapeType="1"/>
            <a:stCxn id="19473" idx="3"/>
            <a:endCxn id="19478" idx="0"/>
          </p:cNvCxnSpPr>
          <p:nvPr/>
        </p:nvCxnSpPr>
        <p:spPr bwMode="auto">
          <a:xfrm>
            <a:off x="6380089" y="1828800"/>
            <a:ext cx="914162" cy="381000"/>
          </a:xfrm>
          <a:prstGeom prst="bentConnector2">
            <a:avLst/>
          </a:prstGeom>
          <a:noFill/>
          <a:ln w="9525">
            <a:solidFill>
              <a:schemeClr val="tx1"/>
            </a:solidFill>
            <a:miter lim="800000"/>
            <a:headEnd/>
            <a:tailEnd type="triangle" w="med" len="med"/>
          </a:ln>
        </p:spPr>
      </p:cxnSp>
      <p:cxnSp>
        <p:nvCxnSpPr>
          <p:cNvPr id="19539" name="AutoShape 94"/>
          <p:cNvCxnSpPr>
            <a:cxnSpLocks noChangeShapeType="1"/>
            <a:stCxn id="19489" idx="4"/>
            <a:endCxn id="19490" idx="0"/>
          </p:cNvCxnSpPr>
          <p:nvPr/>
        </p:nvCxnSpPr>
        <p:spPr bwMode="auto">
          <a:xfrm>
            <a:off x="5867989" y="5567363"/>
            <a:ext cx="0" cy="152400"/>
          </a:xfrm>
          <a:prstGeom prst="straightConnector1">
            <a:avLst/>
          </a:prstGeom>
          <a:noFill/>
          <a:ln w="9525">
            <a:solidFill>
              <a:schemeClr val="tx1"/>
            </a:solidFill>
            <a:round/>
            <a:headEnd/>
            <a:tailEnd type="triangle" w="med" len="med"/>
          </a:ln>
        </p:spPr>
      </p:cxnSp>
      <p:cxnSp>
        <p:nvCxnSpPr>
          <p:cNvPr id="19540" name="AutoShape 95"/>
          <p:cNvCxnSpPr>
            <a:cxnSpLocks noChangeShapeType="1"/>
          </p:cNvCxnSpPr>
          <p:nvPr/>
        </p:nvCxnSpPr>
        <p:spPr bwMode="auto">
          <a:xfrm>
            <a:off x="8024311" y="3457575"/>
            <a:ext cx="304721" cy="0"/>
          </a:xfrm>
          <a:prstGeom prst="straightConnector1">
            <a:avLst/>
          </a:prstGeom>
          <a:noFill/>
          <a:ln w="9525">
            <a:solidFill>
              <a:schemeClr val="tx1"/>
            </a:solidFill>
            <a:round/>
            <a:headEnd/>
            <a:tailEnd type="triangle" w="med" len="med"/>
          </a:ln>
        </p:spPr>
      </p:cxnSp>
      <p:cxnSp>
        <p:nvCxnSpPr>
          <p:cNvPr id="19541" name="AutoShape 96"/>
          <p:cNvCxnSpPr>
            <a:cxnSpLocks noChangeShapeType="1"/>
          </p:cNvCxnSpPr>
          <p:nvPr/>
        </p:nvCxnSpPr>
        <p:spPr bwMode="auto">
          <a:xfrm>
            <a:off x="8024311" y="4805363"/>
            <a:ext cx="304721" cy="0"/>
          </a:xfrm>
          <a:prstGeom prst="straightConnector1">
            <a:avLst/>
          </a:prstGeom>
          <a:noFill/>
          <a:ln w="9525">
            <a:solidFill>
              <a:schemeClr val="tx1"/>
            </a:solidFill>
            <a:round/>
            <a:headEnd/>
            <a:tailEnd type="triangle" w="med" len="med"/>
          </a:ln>
        </p:spPr>
      </p:cxnSp>
      <p:cxnSp>
        <p:nvCxnSpPr>
          <p:cNvPr id="19542" name="AutoShape 97"/>
          <p:cNvCxnSpPr>
            <a:cxnSpLocks noChangeShapeType="1"/>
            <a:endCxn id="19494" idx="0"/>
          </p:cNvCxnSpPr>
          <p:nvPr/>
        </p:nvCxnSpPr>
        <p:spPr bwMode="auto">
          <a:xfrm>
            <a:off x="5884919" y="3048000"/>
            <a:ext cx="2932935" cy="285750"/>
          </a:xfrm>
          <a:prstGeom prst="bentConnector2">
            <a:avLst/>
          </a:prstGeom>
          <a:noFill/>
          <a:ln w="9525">
            <a:solidFill>
              <a:schemeClr val="tx1"/>
            </a:solidFill>
            <a:miter lim="800000"/>
            <a:headEnd/>
            <a:tailEnd type="triangle" w="med" len="med"/>
          </a:ln>
        </p:spPr>
      </p:cxnSp>
      <p:cxnSp>
        <p:nvCxnSpPr>
          <p:cNvPr id="19543" name="AutoShape 98"/>
          <p:cNvCxnSpPr>
            <a:cxnSpLocks noChangeShapeType="1"/>
            <a:endCxn id="19496" idx="0"/>
          </p:cNvCxnSpPr>
          <p:nvPr/>
        </p:nvCxnSpPr>
        <p:spPr bwMode="auto">
          <a:xfrm>
            <a:off x="5884919" y="4191000"/>
            <a:ext cx="2932935" cy="461963"/>
          </a:xfrm>
          <a:prstGeom prst="bentConnector2">
            <a:avLst/>
          </a:prstGeom>
          <a:noFill/>
          <a:ln w="9525">
            <a:solidFill>
              <a:schemeClr val="tx1"/>
            </a:solidFill>
            <a:miter lim="800000"/>
            <a:headEnd/>
            <a:tailEnd type="triangle" w="med" len="med"/>
          </a:ln>
        </p:spPr>
      </p:cxnSp>
      <p:cxnSp>
        <p:nvCxnSpPr>
          <p:cNvPr id="19544" name="AutoShape 99"/>
          <p:cNvCxnSpPr>
            <a:cxnSpLocks noChangeShapeType="1"/>
            <a:endCxn id="19499" idx="0"/>
          </p:cNvCxnSpPr>
          <p:nvPr/>
        </p:nvCxnSpPr>
        <p:spPr bwMode="auto">
          <a:xfrm>
            <a:off x="8817854" y="981075"/>
            <a:ext cx="0" cy="228600"/>
          </a:xfrm>
          <a:prstGeom prst="straightConnector1">
            <a:avLst/>
          </a:prstGeom>
          <a:noFill/>
          <a:ln w="9525">
            <a:solidFill>
              <a:schemeClr val="tx1"/>
            </a:solidFill>
            <a:round/>
            <a:headEnd/>
            <a:tailEnd type="triangle" w="med" len="med"/>
          </a:ln>
        </p:spPr>
      </p:cxnSp>
      <p:cxnSp>
        <p:nvCxnSpPr>
          <p:cNvPr id="19545" name="AutoShape 100"/>
          <p:cNvCxnSpPr>
            <a:cxnSpLocks noChangeShapeType="1"/>
          </p:cNvCxnSpPr>
          <p:nvPr/>
        </p:nvCxnSpPr>
        <p:spPr bwMode="auto">
          <a:xfrm>
            <a:off x="10212373" y="966788"/>
            <a:ext cx="0" cy="228600"/>
          </a:xfrm>
          <a:prstGeom prst="straightConnector1">
            <a:avLst/>
          </a:prstGeom>
          <a:noFill/>
          <a:ln w="9525">
            <a:solidFill>
              <a:schemeClr val="tx1"/>
            </a:solidFill>
            <a:round/>
            <a:headEnd/>
            <a:tailEnd type="triangle" w="med" len="med"/>
          </a:ln>
        </p:spPr>
      </p:cxnSp>
      <p:cxnSp>
        <p:nvCxnSpPr>
          <p:cNvPr id="19546" name="AutoShape 101"/>
          <p:cNvCxnSpPr>
            <a:cxnSpLocks noChangeShapeType="1"/>
            <a:stCxn id="19499" idx="4"/>
            <a:endCxn id="19492" idx="0"/>
          </p:cNvCxnSpPr>
          <p:nvPr/>
        </p:nvCxnSpPr>
        <p:spPr bwMode="auto">
          <a:xfrm>
            <a:off x="8817854" y="1438275"/>
            <a:ext cx="0" cy="228600"/>
          </a:xfrm>
          <a:prstGeom prst="straightConnector1">
            <a:avLst/>
          </a:prstGeom>
          <a:noFill/>
          <a:ln w="9525">
            <a:solidFill>
              <a:schemeClr val="tx1"/>
            </a:solidFill>
            <a:round/>
            <a:headEnd/>
            <a:tailEnd type="triangle" w="med" len="med"/>
          </a:ln>
        </p:spPr>
      </p:cxnSp>
      <p:cxnSp>
        <p:nvCxnSpPr>
          <p:cNvPr id="19547" name="AutoShape 102"/>
          <p:cNvCxnSpPr>
            <a:cxnSpLocks noChangeShapeType="1"/>
            <a:stCxn id="19492" idx="2"/>
            <a:endCxn id="19493" idx="0"/>
          </p:cNvCxnSpPr>
          <p:nvPr/>
        </p:nvCxnSpPr>
        <p:spPr bwMode="auto">
          <a:xfrm>
            <a:off x="8817854" y="2047875"/>
            <a:ext cx="0" cy="228600"/>
          </a:xfrm>
          <a:prstGeom prst="straightConnector1">
            <a:avLst/>
          </a:prstGeom>
          <a:noFill/>
          <a:ln w="9525">
            <a:solidFill>
              <a:schemeClr val="tx1"/>
            </a:solidFill>
            <a:round/>
            <a:headEnd/>
            <a:tailEnd type="triangle" w="med" len="med"/>
          </a:ln>
        </p:spPr>
      </p:cxnSp>
      <p:cxnSp>
        <p:nvCxnSpPr>
          <p:cNvPr id="19548" name="AutoShape 103"/>
          <p:cNvCxnSpPr>
            <a:cxnSpLocks noChangeShapeType="1"/>
            <a:stCxn id="19494" idx="2"/>
            <a:endCxn id="19495" idx="0"/>
          </p:cNvCxnSpPr>
          <p:nvPr/>
        </p:nvCxnSpPr>
        <p:spPr bwMode="auto">
          <a:xfrm>
            <a:off x="8817854" y="3638550"/>
            <a:ext cx="0" cy="157163"/>
          </a:xfrm>
          <a:prstGeom prst="straightConnector1">
            <a:avLst/>
          </a:prstGeom>
          <a:noFill/>
          <a:ln w="9525">
            <a:solidFill>
              <a:schemeClr val="tx1"/>
            </a:solidFill>
            <a:round/>
            <a:headEnd/>
            <a:tailEnd type="triangle" w="med" len="med"/>
          </a:ln>
        </p:spPr>
      </p:cxnSp>
      <p:cxnSp>
        <p:nvCxnSpPr>
          <p:cNvPr id="19549" name="AutoShape 104"/>
          <p:cNvCxnSpPr>
            <a:cxnSpLocks noChangeShapeType="1"/>
            <a:stCxn id="19496" idx="2"/>
            <a:endCxn id="19497" idx="0"/>
          </p:cNvCxnSpPr>
          <p:nvPr/>
        </p:nvCxnSpPr>
        <p:spPr bwMode="auto">
          <a:xfrm>
            <a:off x="8817854" y="4957763"/>
            <a:ext cx="0" cy="228600"/>
          </a:xfrm>
          <a:prstGeom prst="straightConnector1">
            <a:avLst/>
          </a:prstGeom>
          <a:noFill/>
          <a:ln w="9525">
            <a:solidFill>
              <a:schemeClr val="tx1"/>
            </a:solidFill>
            <a:round/>
            <a:headEnd/>
            <a:tailEnd type="triangle" w="med" len="med"/>
          </a:ln>
        </p:spPr>
      </p:cxnSp>
      <p:cxnSp>
        <p:nvCxnSpPr>
          <p:cNvPr id="19550" name="AutoShape 105"/>
          <p:cNvCxnSpPr>
            <a:cxnSpLocks noChangeShapeType="1"/>
            <a:endCxn id="19466" idx="1"/>
          </p:cNvCxnSpPr>
          <p:nvPr/>
        </p:nvCxnSpPr>
        <p:spPr bwMode="auto">
          <a:xfrm>
            <a:off x="1504559" y="1871663"/>
            <a:ext cx="406294" cy="0"/>
          </a:xfrm>
          <a:prstGeom prst="straightConnector1">
            <a:avLst/>
          </a:prstGeom>
          <a:noFill/>
          <a:ln w="9525">
            <a:solidFill>
              <a:schemeClr val="tx1"/>
            </a:solidFill>
            <a:round/>
            <a:headEnd/>
            <a:tailEnd type="triangle" w="med" len="med"/>
          </a:ln>
        </p:spPr>
      </p:cxnSp>
      <p:sp>
        <p:nvSpPr>
          <p:cNvPr id="19551" name="Oval 106"/>
          <p:cNvSpPr>
            <a:spLocks noChangeArrowheads="1"/>
          </p:cNvSpPr>
          <p:nvPr/>
        </p:nvSpPr>
        <p:spPr bwMode="auto">
          <a:xfrm>
            <a:off x="1910853" y="3200400"/>
            <a:ext cx="1015735" cy="4572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a:latin typeface="Arial" charset="0"/>
              </a:rPr>
              <a:t>Application</a:t>
            </a:r>
            <a:br>
              <a:rPr lang="en-US" sz="800" b="1">
                <a:latin typeface="Arial" charset="0"/>
              </a:rPr>
            </a:br>
            <a:r>
              <a:rPr lang="en-US" sz="800" b="1">
                <a:latin typeface="Arial" charset="0"/>
              </a:rPr>
              <a:t>Source</a:t>
            </a:r>
            <a:br>
              <a:rPr lang="en-US" sz="800" b="1">
                <a:latin typeface="Arial" charset="0"/>
              </a:rPr>
            </a:br>
            <a:r>
              <a:rPr lang="en-US" sz="800" b="1">
                <a:latin typeface="Arial" charset="0"/>
              </a:rPr>
              <a:t>.c, .h, .s</a:t>
            </a:r>
          </a:p>
        </p:txBody>
      </p:sp>
      <p:sp>
        <p:nvSpPr>
          <p:cNvPr id="19552" name="Text Box 107"/>
          <p:cNvSpPr txBox="1">
            <a:spLocks noChangeArrowheads="1"/>
          </p:cNvSpPr>
          <p:nvPr/>
        </p:nvSpPr>
        <p:spPr bwMode="auto">
          <a:xfrm>
            <a:off x="3635487" y="182563"/>
            <a:ext cx="4845904" cy="336550"/>
          </a:xfrm>
          <a:prstGeom prst="rect">
            <a:avLst/>
          </a:prstGeom>
          <a:noFill/>
          <a:ln w="9525" algn="ctr">
            <a:noFill/>
            <a:miter lim="800000"/>
            <a:headEnd/>
            <a:tailEnd/>
          </a:ln>
        </p:spPr>
        <p:txBody>
          <a:bodyPr>
            <a:spAutoFit/>
          </a:bodyPr>
          <a:lstStyle/>
          <a:p>
            <a:pPr algn="ctr" eaLnBrk="1" hangingPunct="1">
              <a:spcBef>
                <a:spcPct val="50000"/>
              </a:spcBef>
            </a:pPr>
            <a:r>
              <a:rPr lang="en-US" sz="1600" b="1" dirty="0" smtClean="0"/>
              <a:t>Embedded Tool Flow (SDK)</a:t>
            </a:r>
            <a:endParaRPr lang="en-US" sz="1600" b="1" dirty="0"/>
          </a:p>
        </p:txBody>
      </p:sp>
      <p:sp>
        <p:nvSpPr>
          <p:cNvPr id="19553" name="Line 108"/>
          <p:cNvSpPr>
            <a:spLocks noChangeShapeType="1"/>
          </p:cNvSpPr>
          <p:nvPr/>
        </p:nvSpPr>
        <p:spPr bwMode="auto">
          <a:xfrm>
            <a:off x="2723441" y="1143000"/>
            <a:ext cx="0" cy="609600"/>
          </a:xfrm>
          <a:prstGeom prst="line">
            <a:avLst/>
          </a:prstGeom>
          <a:noFill/>
          <a:ln w="9525">
            <a:solidFill>
              <a:schemeClr val="tx1"/>
            </a:solidFill>
            <a:round/>
            <a:headEnd/>
            <a:tailEnd type="triangle" w="med" len="med"/>
          </a:ln>
        </p:spPr>
        <p:txBody>
          <a:bodyPr wrap="none" anchor="ctr"/>
          <a:lstStyle/>
          <a:p>
            <a:endParaRPr lang="en-US" b="1"/>
          </a:p>
        </p:txBody>
      </p:sp>
      <p:cxnSp>
        <p:nvCxnSpPr>
          <p:cNvPr id="19554" name="AutoShape 109"/>
          <p:cNvCxnSpPr>
            <a:cxnSpLocks noChangeShapeType="1"/>
          </p:cNvCxnSpPr>
          <p:nvPr/>
        </p:nvCxnSpPr>
        <p:spPr bwMode="auto">
          <a:xfrm>
            <a:off x="2723441" y="1143000"/>
            <a:ext cx="3148780" cy="1588"/>
          </a:xfrm>
          <a:prstGeom prst="straightConnector1">
            <a:avLst/>
          </a:prstGeom>
          <a:noFill/>
          <a:ln w="9525">
            <a:solidFill>
              <a:schemeClr val="tx1"/>
            </a:solidFill>
            <a:round/>
            <a:headEnd/>
            <a:tailEnd/>
          </a:ln>
        </p:spPr>
      </p:cxnSp>
      <p:sp>
        <p:nvSpPr>
          <p:cNvPr id="19557" name="Oval 112"/>
          <p:cNvSpPr>
            <a:spLocks noChangeArrowheads="1"/>
          </p:cNvSpPr>
          <p:nvPr/>
        </p:nvSpPr>
        <p:spPr bwMode="auto">
          <a:xfrm>
            <a:off x="545958" y="1733550"/>
            <a:ext cx="101573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smtClean="0">
                <a:latin typeface="Arial" charset="0"/>
              </a:rPr>
              <a:t>SW</a:t>
            </a:r>
            <a:r>
              <a:rPr lang="en-US" sz="800" b="1" dirty="0">
                <a:latin typeface="Arial" charset="0"/>
              </a:rPr>
              <a:t/>
            </a:r>
            <a:br>
              <a:rPr lang="en-US" sz="800" b="1" dirty="0">
                <a:latin typeface="Arial" charset="0"/>
              </a:rPr>
            </a:br>
            <a:r>
              <a:rPr lang="en-US" sz="800" b="1" dirty="0">
                <a:latin typeface="Arial" charset="0"/>
              </a:rPr>
              <a:t>Libraries</a:t>
            </a:r>
          </a:p>
        </p:txBody>
      </p:sp>
      <p:sp>
        <p:nvSpPr>
          <p:cNvPr id="19558" name="Oval 19"/>
          <p:cNvSpPr>
            <a:spLocks noChangeArrowheads="1"/>
          </p:cNvSpPr>
          <p:nvPr/>
        </p:nvSpPr>
        <p:spPr bwMode="auto">
          <a:xfrm>
            <a:off x="3271517" y="2041525"/>
            <a:ext cx="82528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b="1" dirty="0">
                <a:latin typeface="Arial" charset="0"/>
              </a:rPr>
              <a:t>Libraries,</a:t>
            </a:r>
          </a:p>
          <a:p>
            <a:pPr algn="ctr" eaLnBrk="1" hangingPunct="1"/>
            <a:r>
              <a:rPr lang="en-US" sz="800" b="1" dirty="0">
                <a:latin typeface="Arial" charset="0"/>
              </a:rPr>
              <a:t>OS, MLD</a:t>
            </a:r>
          </a:p>
        </p:txBody>
      </p:sp>
      <p:cxnSp>
        <p:nvCxnSpPr>
          <p:cNvPr id="19559" name="AutoShape 118"/>
          <p:cNvCxnSpPr>
            <a:cxnSpLocks noChangeShapeType="1"/>
            <a:stCxn id="19558" idx="2"/>
            <a:endCxn id="19466" idx="3"/>
          </p:cNvCxnSpPr>
          <p:nvPr/>
        </p:nvCxnSpPr>
        <p:spPr bwMode="auto">
          <a:xfrm rot="10800000">
            <a:off x="2926588" y="1871663"/>
            <a:ext cx="344926" cy="322262"/>
          </a:xfrm>
          <a:prstGeom prst="bentConnector3">
            <a:avLst>
              <a:gd name="adj1" fmla="val 49694"/>
            </a:avLst>
          </a:prstGeom>
          <a:noFill/>
          <a:ln w="12700">
            <a:solidFill>
              <a:schemeClr val="tx1"/>
            </a:solidFill>
            <a:miter lim="800000"/>
            <a:headEnd/>
            <a:tailEnd type="triangle" w="med" len="med"/>
          </a:ln>
        </p:spPr>
      </p:cxnSp>
      <p:cxnSp>
        <p:nvCxnSpPr>
          <p:cNvPr id="19560" name="AutoShape 119"/>
          <p:cNvCxnSpPr>
            <a:cxnSpLocks noChangeShapeType="1"/>
            <a:stCxn id="19488" idx="2"/>
            <a:endCxn id="19489" idx="0"/>
          </p:cNvCxnSpPr>
          <p:nvPr/>
        </p:nvCxnSpPr>
        <p:spPr bwMode="auto">
          <a:xfrm rot="16200000" flipH="1">
            <a:off x="4979718" y="4526693"/>
            <a:ext cx="257175" cy="1519371"/>
          </a:xfrm>
          <a:prstGeom prst="bentConnector3">
            <a:avLst>
              <a:gd name="adj1" fmla="val 50000"/>
            </a:avLst>
          </a:prstGeom>
          <a:noFill/>
          <a:ln w="12700">
            <a:solidFill>
              <a:schemeClr val="tx1"/>
            </a:solidFill>
            <a:miter lim="800000"/>
            <a:headEnd/>
            <a:tailEnd type="triangle" w="med" len="med"/>
          </a:ln>
        </p:spPr>
      </p:cxnSp>
      <p:sp>
        <p:nvSpPr>
          <p:cNvPr id="19561" name="Rectangle 27"/>
          <p:cNvSpPr>
            <a:spLocks noChangeArrowheads="1"/>
          </p:cNvSpPr>
          <p:nvPr/>
        </p:nvSpPr>
        <p:spPr bwMode="auto">
          <a:xfrm>
            <a:off x="2654873" y="5426078"/>
            <a:ext cx="799892" cy="180975"/>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a:latin typeface="Arial" charset="0"/>
              </a:rPr>
              <a:t>XMD</a:t>
            </a:r>
            <a:r>
              <a:rPr lang="en-US" sz="800" b="1" dirty="0" smtClean="0">
                <a:latin typeface="Arial" charset="0"/>
              </a:rPr>
              <a:t>, TCF </a:t>
            </a:r>
            <a:r>
              <a:rPr lang="en-US" sz="800" b="1" dirty="0">
                <a:latin typeface="Arial" charset="0"/>
              </a:rPr>
              <a:t>GDB</a:t>
            </a:r>
          </a:p>
        </p:txBody>
      </p:sp>
      <p:sp>
        <p:nvSpPr>
          <p:cNvPr id="19562" name="Line 123"/>
          <p:cNvSpPr>
            <a:spLocks noChangeShapeType="1"/>
          </p:cNvSpPr>
          <p:nvPr/>
        </p:nvSpPr>
        <p:spPr bwMode="auto">
          <a:xfrm>
            <a:off x="1280251" y="6288088"/>
            <a:ext cx="8066632" cy="0"/>
          </a:xfrm>
          <a:prstGeom prst="line">
            <a:avLst/>
          </a:prstGeom>
          <a:noFill/>
          <a:ln w="25400">
            <a:solidFill>
              <a:schemeClr val="tx1"/>
            </a:solidFill>
            <a:round/>
            <a:headEnd/>
            <a:tailEnd/>
          </a:ln>
        </p:spPr>
        <p:txBody>
          <a:bodyPr>
            <a:spAutoFit/>
          </a:bodyPr>
          <a:lstStyle/>
          <a:p>
            <a:endParaRPr lang="en-US" b="1"/>
          </a:p>
        </p:txBody>
      </p:sp>
      <p:sp>
        <p:nvSpPr>
          <p:cNvPr id="19563" name="Rectangle 37"/>
          <p:cNvSpPr>
            <a:spLocks noChangeArrowheads="1"/>
          </p:cNvSpPr>
          <p:nvPr/>
        </p:nvSpPr>
        <p:spPr bwMode="auto">
          <a:xfrm>
            <a:off x="9348998" y="6165853"/>
            <a:ext cx="1015735" cy="239713"/>
          </a:xfrm>
          <a:prstGeom prst="rect">
            <a:avLst/>
          </a:prstGeom>
          <a:noFill/>
          <a:ln w="9525" algn="ctr">
            <a:solidFill>
              <a:schemeClr val="tx1"/>
            </a:solidFill>
            <a:miter lim="800000"/>
            <a:headEnd/>
            <a:tailEnd/>
          </a:ln>
        </p:spPr>
        <p:txBody>
          <a:bodyPr wrap="none" anchor="ctr"/>
          <a:lstStyle/>
          <a:p>
            <a:pPr algn="ctr" eaLnBrk="1" hangingPunct="1"/>
            <a:r>
              <a:rPr lang="en-US" sz="800" b="1">
                <a:latin typeface="Arial" charset="0"/>
              </a:rPr>
              <a:t>FPGA</a:t>
            </a:r>
          </a:p>
        </p:txBody>
      </p:sp>
      <p:sp>
        <p:nvSpPr>
          <p:cNvPr id="19564" name="Rectangle 37"/>
          <p:cNvSpPr>
            <a:spLocks noChangeArrowheads="1"/>
          </p:cNvSpPr>
          <p:nvPr/>
        </p:nvSpPr>
        <p:spPr bwMode="auto">
          <a:xfrm>
            <a:off x="1085568" y="6053138"/>
            <a:ext cx="1015735" cy="239712"/>
          </a:xfrm>
          <a:prstGeom prst="rect">
            <a:avLst/>
          </a:prstGeom>
          <a:noFill/>
          <a:ln w="9525" algn="ctr">
            <a:noFill/>
            <a:miter lim="800000"/>
            <a:headEnd/>
            <a:tailEnd/>
          </a:ln>
        </p:spPr>
        <p:txBody>
          <a:bodyPr wrap="none" anchor="ctr"/>
          <a:lstStyle/>
          <a:p>
            <a:pPr algn="ctr" eaLnBrk="1" hangingPunct="1"/>
            <a:r>
              <a:rPr lang="en-US" sz="800" b="1">
                <a:latin typeface="Arial" charset="0"/>
              </a:rPr>
              <a:t>JTAG Cable</a:t>
            </a:r>
          </a:p>
        </p:txBody>
      </p:sp>
      <p:sp>
        <p:nvSpPr>
          <p:cNvPr id="19565" name="Line 127"/>
          <p:cNvSpPr>
            <a:spLocks noChangeShapeType="1"/>
          </p:cNvSpPr>
          <p:nvPr/>
        </p:nvSpPr>
        <p:spPr bwMode="auto">
          <a:xfrm>
            <a:off x="3004884" y="5613403"/>
            <a:ext cx="0" cy="676275"/>
          </a:xfrm>
          <a:prstGeom prst="line">
            <a:avLst/>
          </a:prstGeom>
          <a:noFill/>
          <a:ln w="12700">
            <a:solidFill>
              <a:schemeClr val="tx1"/>
            </a:solidFill>
            <a:round/>
            <a:headEnd type="triangle" w="med" len="med"/>
            <a:tailEnd type="triangle" w="med" len="med"/>
          </a:ln>
        </p:spPr>
        <p:txBody>
          <a:bodyPr>
            <a:spAutoFit/>
          </a:bodyPr>
          <a:lstStyle/>
          <a:p>
            <a:endParaRPr lang="en-US" b="1"/>
          </a:p>
        </p:txBody>
      </p:sp>
      <p:sp>
        <p:nvSpPr>
          <p:cNvPr id="19566" name="Line 128"/>
          <p:cNvSpPr>
            <a:spLocks noChangeShapeType="1"/>
          </p:cNvSpPr>
          <p:nvPr/>
        </p:nvSpPr>
        <p:spPr bwMode="auto">
          <a:xfrm>
            <a:off x="5855292" y="5880100"/>
            <a:ext cx="0" cy="420688"/>
          </a:xfrm>
          <a:prstGeom prst="line">
            <a:avLst/>
          </a:prstGeom>
          <a:noFill/>
          <a:ln w="12700">
            <a:solidFill>
              <a:schemeClr val="tx1"/>
            </a:solidFill>
            <a:round/>
            <a:headEnd type="triangle" w="med" len="med"/>
            <a:tailEnd type="triangle" w="med" len="med"/>
          </a:ln>
        </p:spPr>
        <p:txBody>
          <a:bodyPr>
            <a:spAutoFit/>
          </a:bodyPr>
          <a:lstStyle/>
          <a:p>
            <a:endParaRPr lang="en-US" b="1"/>
          </a:p>
        </p:txBody>
      </p:sp>
      <p:cxnSp>
        <p:nvCxnSpPr>
          <p:cNvPr id="19567" name="AutoShape 96"/>
          <p:cNvCxnSpPr>
            <a:cxnSpLocks noChangeShapeType="1"/>
            <a:endCxn id="19561" idx="1"/>
          </p:cNvCxnSpPr>
          <p:nvPr/>
        </p:nvCxnSpPr>
        <p:spPr bwMode="auto">
          <a:xfrm>
            <a:off x="2414915" y="5507038"/>
            <a:ext cx="239958" cy="9528"/>
          </a:xfrm>
          <a:prstGeom prst="straightConnector1">
            <a:avLst/>
          </a:prstGeom>
          <a:noFill/>
          <a:ln w="9525">
            <a:solidFill>
              <a:schemeClr val="tx1"/>
            </a:solidFill>
            <a:round/>
            <a:headEnd/>
            <a:tailEnd type="triangle" w="med" len="med"/>
          </a:ln>
        </p:spPr>
      </p:cxnSp>
      <p:cxnSp>
        <p:nvCxnSpPr>
          <p:cNvPr id="19568" name="AutoShape 96"/>
          <p:cNvCxnSpPr>
            <a:cxnSpLocks noChangeShapeType="1"/>
          </p:cNvCxnSpPr>
          <p:nvPr/>
        </p:nvCxnSpPr>
        <p:spPr bwMode="auto">
          <a:xfrm>
            <a:off x="2958329" y="1793875"/>
            <a:ext cx="304721" cy="0"/>
          </a:xfrm>
          <a:prstGeom prst="straightConnector1">
            <a:avLst/>
          </a:prstGeom>
          <a:noFill/>
          <a:ln w="9525">
            <a:solidFill>
              <a:schemeClr val="tx1"/>
            </a:solidFill>
            <a:round/>
            <a:headEnd type="triangle" w="med" len="med"/>
            <a:tailEnd/>
          </a:ln>
        </p:spPr>
      </p:cxnSp>
      <p:sp>
        <p:nvSpPr>
          <p:cNvPr id="19569" name="Rectangle 33"/>
          <p:cNvSpPr>
            <a:spLocks noChangeArrowheads="1"/>
          </p:cNvSpPr>
          <p:nvPr/>
        </p:nvSpPr>
        <p:spPr bwMode="auto">
          <a:xfrm>
            <a:off x="205278" y="4421188"/>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b="1" dirty="0">
                <a:latin typeface="Arial" charset="0"/>
              </a:rPr>
              <a:t>Linker Script</a:t>
            </a:r>
          </a:p>
        </p:txBody>
      </p:sp>
      <p:sp>
        <p:nvSpPr>
          <p:cNvPr id="19570" name="Line 137"/>
          <p:cNvSpPr>
            <a:spLocks noChangeShapeType="1"/>
          </p:cNvSpPr>
          <p:nvPr/>
        </p:nvSpPr>
        <p:spPr bwMode="auto">
          <a:xfrm>
            <a:off x="1219199" y="4495800"/>
            <a:ext cx="693769" cy="0"/>
          </a:xfrm>
          <a:prstGeom prst="line">
            <a:avLst/>
          </a:prstGeom>
          <a:noFill/>
          <a:ln w="12700">
            <a:solidFill>
              <a:schemeClr val="tx1"/>
            </a:solidFill>
            <a:round/>
            <a:headEnd/>
            <a:tailEnd type="triangle" w="med" len="med"/>
          </a:ln>
        </p:spPr>
        <p:txBody>
          <a:bodyPr wrap="square">
            <a:spAutoFit/>
          </a:bodyPr>
          <a:lstStyle/>
          <a:p>
            <a:endParaRPr lang="en-US" b="1"/>
          </a:p>
        </p:txBody>
      </p:sp>
      <p:sp>
        <p:nvSpPr>
          <p:cNvPr id="18552" name="Text Box 120"/>
          <p:cNvSpPr txBox="1">
            <a:spLocks noChangeArrowheads="1"/>
          </p:cNvSpPr>
          <p:nvPr/>
        </p:nvSpPr>
        <p:spPr bwMode="auto">
          <a:xfrm>
            <a:off x="3714685" y="385763"/>
            <a:ext cx="615873" cy="338554"/>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600" b="1" dirty="0" smtClean="0"/>
              <a:t>SDK</a:t>
            </a:r>
            <a:endParaRPr lang="en-US" sz="1600" b="1" dirty="0"/>
          </a:p>
        </p:txBody>
      </p:sp>
      <p:sp>
        <p:nvSpPr>
          <p:cNvPr id="19572" name="Line 121"/>
          <p:cNvSpPr>
            <a:spLocks noChangeShapeType="1"/>
          </p:cNvSpPr>
          <p:nvPr/>
        </p:nvSpPr>
        <p:spPr bwMode="auto">
          <a:xfrm flipH="1">
            <a:off x="3083181" y="588966"/>
            <a:ext cx="294139" cy="41275"/>
          </a:xfrm>
          <a:prstGeom prst="line">
            <a:avLst/>
          </a:prstGeom>
          <a:noFill/>
          <a:ln w="12700">
            <a:solidFill>
              <a:schemeClr val="tx1"/>
            </a:solidFill>
            <a:round/>
            <a:headEnd/>
            <a:tailEnd type="triangle" w="med" len="med"/>
          </a:ln>
        </p:spPr>
        <p:txBody>
          <a:bodyPr>
            <a:spAutoFit/>
          </a:bodyPr>
          <a:lstStyle/>
          <a:p>
            <a:endParaRPr lang="en-US" b="1"/>
          </a:p>
        </p:txBody>
      </p:sp>
      <p:sp>
        <p:nvSpPr>
          <p:cNvPr id="123" name="Rectangle 122"/>
          <p:cNvSpPr/>
          <p:nvPr/>
        </p:nvSpPr>
        <p:spPr bwMode="auto">
          <a:xfrm>
            <a:off x="169334" y="2633132"/>
            <a:ext cx="3352799" cy="2667001"/>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b="1" dirty="0" smtClean="0">
              <a:solidFill>
                <a:srgbClr val="000000"/>
              </a:solidFill>
            </a:endParaRPr>
          </a:p>
        </p:txBody>
      </p:sp>
      <p:sp>
        <p:nvSpPr>
          <p:cNvPr id="124" name="Slide Number Placeholder 123"/>
          <p:cNvSpPr>
            <a:spLocks noGrp="1"/>
          </p:cNvSpPr>
          <p:nvPr>
            <p:ph type="sldNum" sz="quarter" idx="10"/>
          </p:nvPr>
        </p:nvSpPr>
        <p:spPr/>
        <p:txBody>
          <a:bodyPr/>
          <a:lstStyle/>
          <a:p>
            <a:pPr>
              <a:defRPr/>
            </a:pPr>
            <a:r>
              <a:rPr lang="en-US" smtClean="0"/>
              <a:t>Software Development Environment 21- </a:t>
            </a:r>
            <a:fld id="{48005198-8FB0-4BE5-A5FF-99FA69737174}" type="slidenum">
              <a:rPr lang="en-US" smtClean="0"/>
              <a:pPr>
                <a:defRPr/>
              </a:pPr>
              <a:t>24</a:t>
            </a:fld>
            <a:endParaRPr lang="en-US" dirty="0"/>
          </a:p>
        </p:txBody>
      </p:sp>
      <p:sp>
        <p:nvSpPr>
          <p:cNvPr id="127" name="Footer Placeholder 126"/>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142449013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GCC translates C source code into </a:t>
            </a:r>
            <a:br>
              <a:rPr lang="en-US" dirty="0"/>
            </a:br>
            <a:r>
              <a:rPr lang="en-US" dirty="0"/>
              <a:t>assembly language</a:t>
            </a:r>
          </a:p>
          <a:p>
            <a:r>
              <a:rPr lang="en-US" dirty="0"/>
              <a:t>GCC also functions as the user interface </a:t>
            </a:r>
            <a:br>
              <a:rPr lang="en-US" dirty="0"/>
            </a:br>
            <a:r>
              <a:rPr lang="en-US" dirty="0"/>
              <a:t>to the GNU assembler and to the GNU linker, </a:t>
            </a:r>
            <a:br>
              <a:rPr lang="en-US" dirty="0"/>
            </a:br>
            <a:r>
              <a:rPr lang="en-US" dirty="0"/>
              <a:t>calling the assembler and the linker with </a:t>
            </a:r>
            <a:br>
              <a:rPr lang="en-US" dirty="0"/>
            </a:br>
            <a:r>
              <a:rPr lang="en-US" dirty="0"/>
              <a:t>the appropriate parameters</a:t>
            </a:r>
          </a:p>
          <a:p>
            <a:pPr>
              <a:lnSpc>
                <a:spcPct val="90000"/>
              </a:lnSpc>
            </a:pPr>
            <a:r>
              <a:rPr lang="en-US" dirty="0"/>
              <a:t>Supported cross-compilers:</a:t>
            </a:r>
            <a:endParaRPr lang="en-US" sz="2400" dirty="0"/>
          </a:p>
          <a:p>
            <a:pPr lvl="1">
              <a:lnSpc>
                <a:spcPct val="90000"/>
              </a:lnSpc>
            </a:pPr>
            <a:r>
              <a:rPr lang="en-US" dirty="0"/>
              <a:t>GNU GCC </a:t>
            </a:r>
            <a:r>
              <a:rPr lang="en-US" dirty="0" smtClean="0"/>
              <a:t>(arm-</a:t>
            </a:r>
            <a:r>
              <a:rPr lang="en-US" dirty="0" err="1" smtClean="0"/>
              <a:t>xilinx</a:t>
            </a:r>
            <a:r>
              <a:rPr lang="en-US" dirty="0" smtClean="0"/>
              <a:t>-</a:t>
            </a:r>
            <a:r>
              <a:rPr lang="en-US" dirty="0" err="1" smtClean="0"/>
              <a:t>eabi</a:t>
            </a:r>
            <a:r>
              <a:rPr lang="en-US" dirty="0" smtClean="0"/>
              <a:t>-</a:t>
            </a:r>
            <a:r>
              <a:rPr lang="en-US" dirty="0" err="1" smtClean="0"/>
              <a:t>gcc</a:t>
            </a:r>
            <a:r>
              <a:rPr lang="en-US" dirty="0"/>
              <a:t>)</a:t>
            </a:r>
          </a:p>
          <a:p>
            <a:r>
              <a:rPr lang="en-US" dirty="0"/>
              <a:t>Command line only; uses the settings set </a:t>
            </a:r>
            <a:br>
              <a:rPr lang="en-US" dirty="0"/>
            </a:br>
            <a:r>
              <a:rPr lang="en-US" dirty="0"/>
              <a:t>through the GUI</a:t>
            </a:r>
          </a:p>
          <a:p>
            <a:endParaRPr lang="en-US" dirty="0"/>
          </a:p>
        </p:txBody>
      </p:sp>
      <p:sp>
        <p:nvSpPr>
          <p:cNvPr id="4" name="Title 3"/>
          <p:cNvSpPr>
            <a:spLocks noGrp="1"/>
          </p:cNvSpPr>
          <p:nvPr>
            <p:ph type="title"/>
          </p:nvPr>
        </p:nvSpPr>
        <p:spPr/>
        <p:txBody>
          <a:bodyPr/>
          <a:lstStyle/>
          <a:p>
            <a:r>
              <a:rPr lang="en-US" dirty="0" smtClean="0"/>
              <a:t>GNU Tools: GCC</a:t>
            </a:r>
            <a:endParaRPr lang="en-US" dirty="0"/>
          </a:p>
        </p:txBody>
      </p:sp>
      <p:graphicFrame>
        <p:nvGraphicFramePr>
          <p:cNvPr id="15" name="Table 14"/>
          <p:cNvGraphicFramePr>
            <a:graphicFrameLocks noGrp="1"/>
          </p:cNvGraphicFramePr>
          <p:nvPr/>
        </p:nvGraphicFramePr>
        <p:xfrm>
          <a:off x="4974272" y="1905000"/>
          <a:ext cx="2240280" cy="3048000"/>
        </p:xfrm>
        <a:graphic>
          <a:graphicData uri="http://schemas.openxmlformats.org/drawingml/2006/table">
            <a:tbl>
              <a:tblPr/>
              <a:tblGrid>
                <a:gridCol w="2240280"/>
              </a:tblGrid>
              <a:tr h="3048000">
                <a:tc>
                  <a:txBody>
                    <a:bodyPr/>
                    <a:lstStyle/>
                    <a:p>
                      <a:pPr marL="0" marR="0">
                        <a:lnSpc>
                          <a:spcPct val="115000"/>
                        </a:lnSpc>
                        <a:spcBef>
                          <a:spcPts val="300"/>
                        </a:spcBef>
                        <a:spcAft>
                          <a:spcPts val="300"/>
                        </a:spcAft>
                      </a:pPr>
                      <a:endParaRPr lang="en-US" sz="2000" dirty="0">
                        <a:solidFill>
                          <a:srgbClr val="3F3F3F"/>
                        </a:solidFill>
                        <a:latin typeface="Arial"/>
                        <a:ea typeface="Times New Roman"/>
                        <a:cs typeface="Times New Roman"/>
                      </a:endParaRPr>
                    </a:p>
                  </a:txBody>
                  <a:tcPr marL="39370" marR="39370" marT="0" marB="0">
                    <a:lnL>
                      <a:noFill/>
                    </a:lnL>
                    <a:lnR>
                      <a:noFill/>
                    </a:lnR>
                    <a:lnT>
                      <a:noFill/>
                    </a:lnT>
                    <a:lnB>
                      <a:noFill/>
                    </a:lnB>
                  </a:tcPr>
                </a:tc>
              </a:tr>
            </a:tbl>
          </a:graphicData>
        </a:graphic>
      </p:graphicFrame>
      <p:pic>
        <p:nvPicPr>
          <p:cNvPr id="45057" name="Picture 1"/>
          <p:cNvPicPr>
            <a:picLocks noChangeAspect="1" noChangeArrowheads="1"/>
          </p:cNvPicPr>
          <p:nvPr/>
        </p:nvPicPr>
        <p:blipFill>
          <a:blip r:embed="rId2"/>
          <a:srcRect/>
          <a:stretch>
            <a:fillRect/>
          </a:stretch>
        </p:blipFill>
        <p:spPr bwMode="auto">
          <a:xfrm>
            <a:off x="8217568" y="1467852"/>
            <a:ext cx="2971800" cy="4668102"/>
          </a:xfrm>
          <a:prstGeom prst="rect">
            <a:avLst/>
          </a:prstGeom>
          <a:noFill/>
        </p:spPr>
      </p:pic>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25</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Calls four different executables</a:t>
            </a:r>
          </a:p>
          <a:p>
            <a:pPr lvl="1"/>
            <a:r>
              <a:rPr lang="en-US" dirty="0"/>
              <a:t>Preprocessor (cpp0)</a:t>
            </a:r>
          </a:p>
          <a:p>
            <a:pPr lvl="2"/>
            <a:r>
              <a:rPr lang="en-US" dirty="0"/>
              <a:t>Replaces all macros with definitions defined in </a:t>
            </a:r>
            <a:r>
              <a:rPr lang="en-US" dirty="0" smtClean="0"/>
              <a:t/>
            </a:r>
            <a:br>
              <a:rPr lang="en-US" dirty="0" smtClean="0"/>
            </a:br>
            <a:r>
              <a:rPr lang="en-US" dirty="0" smtClean="0"/>
              <a:t>the </a:t>
            </a:r>
            <a:r>
              <a:rPr lang="en-US" dirty="0"/>
              <a:t>source and header files</a:t>
            </a:r>
          </a:p>
          <a:p>
            <a:pPr lvl="1"/>
            <a:r>
              <a:rPr lang="en-US" dirty="0"/>
              <a:t>Language specific c-compiler</a:t>
            </a:r>
          </a:p>
          <a:p>
            <a:pPr lvl="2"/>
            <a:r>
              <a:rPr lang="en-US" dirty="0"/>
              <a:t>cc1 C-programming language</a:t>
            </a:r>
          </a:p>
          <a:p>
            <a:pPr lvl="2"/>
            <a:r>
              <a:rPr lang="en-US" dirty="0"/>
              <a:t>cc1plus C++ language</a:t>
            </a:r>
          </a:p>
          <a:p>
            <a:pPr lvl="1"/>
            <a:r>
              <a:rPr lang="en-US" dirty="0"/>
              <a:t>Assembler</a:t>
            </a:r>
          </a:p>
          <a:p>
            <a:pPr lvl="2"/>
            <a:r>
              <a:rPr lang="en-US" dirty="0" smtClean="0"/>
              <a:t>arm-</a:t>
            </a:r>
            <a:r>
              <a:rPr lang="en-US" dirty="0" err="1" smtClean="0"/>
              <a:t>xilinx</a:t>
            </a:r>
            <a:r>
              <a:rPr lang="en-US" dirty="0" smtClean="0"/>
              <a:t>-</a:t>
            </a:r>
            <a:r>
              <a:rPr lang="en-US" dirty="0" err="1" smtClean="0"/>
              <a:t>eabi</a:t>
            </a:r>
            <a:r>
              <a:rPr lang="en-US" dirty="0" smtClean="0"/>
              <a:t>-as</a:t>
            </a:r>
            <a:endParaRPr lang="en-US" dirty="0"/>
          </a:p>
          <a:p>
            <a:pPr lvl="1"/>
            <a:r>
              <a:rPr lang="en-US" dirty="0"/>
              <a:t>Linker</a:t>
            </a:r>
          </a:p>
          <a:p>
            <a:pPr lvl="2"/>
            <a:r>
              <a:rPr lang="en-US" dirty="0" smtClean="0"/>
              <a:t>arm-</a:t>
            </a:r>
            <a:r>
              <a:rPr lang="en-US" dirty="0" err="1" smtClean="0"/>
              <a:t>xilinx</a:t>
            </a:r>
            <a:r>
              <a:rPr lang="en-US" dirty="0" smtClean="0"/>
              <a:t>-</a:t>
            </a:r>
            <a:r>
              <a:rPr lang="en-US" dirty="0" err="1" smtClean="0"/>
              <a:t>eabi</a:t>
            </a:r>
            <a:r>
              <a:rPr lang="en-US" dirty="0" smtClean="0"/>
              <a:t>-ld</a:t>
            </a:r>
            <a:endParaRPr lang="en-US" dirty="0"/>
          </a:p>
        </p:txBody>
      </p:sp>
      <p:sp>
        <p:nvSpPr>
          <p:cNvPr id="4" name="Title 3"/>
          <p:cNvSpPr>
            <a:spLocks noGrp="1"/>
          </p:cNvSpPr>
          <p:nvPr>
            <p:ph type="title"/>
          </p:nvPr>
        </p:nvSpPr>
        <p:spPr/>
        <p:txBody>
          <a:bodyPr/>
          <a:lstStyle/>
          <a:p>
            <a:r>
              <a:rPr lang="en-US" dirty="0" smtClean="0"/>
              <a:t>GNU Tools: GCC</a:t>
            </a:r>
            <a:endParaRPr lang="en-US" dirty="0"/>
          </a:p>
        </p:txBody>
      </p:sp>
      <p:pic>
        <p:nvPicPr>
          <p:cNvPr id="44033" name="Picture 1"/>
          <p:cNvPicPr>
            <a:picLocks noChangeAspect="1" noChangeArrowheads="1"/>
          </p:cNvPicPr>
          <p:nvPr/>
        </p:nvPicPr>
        <p:blipFill>
          <a:blip r:embed="rId2"/>
          <a:srcRect/>
          <a:stretch>
            <a:fillRect/>
          </a:stretch>
        </p:blipFill>
        <p:spPr bwMode="auto">
          <a:xfrm>
            <a:off x="6605336" y="1491914"/>
            <a:ext cx="4692317" cy="4809929"/>
          </a:xfrm>
          <a:prstGeom prst="rect">
            <a:avLst/>
          </a:prstGeom>
          <a:noFill/>
          <a:ln w="9525">
            <a:noFill/>
            <a:miter lim="800000"/>
            <a:headEnd/>
            <a:tailEnd/>
          </a:ln>
        </p:spPr>
      </p:pic>
      <p:sp>
        <p:nvSpPr>
          <p:cNvPr id="10" name="TextBox 9"/>
          <p:cNvSpPr txBox="1"/>
          <p:nvPr/>
        </p:nvSpPr>
        <p:spPr>
          <a:xfrm>
            <a:off x="8810889" y="4223084"/>
            <a:ext cx="1596911" cy="307777"/>
          </a:xfrm>
          <a:prstGeom prst="rect">
            <a:avLst/>
          </a:prstGeom>
          <a:solidFill>
            <a:srgbClr val="B6B6B6"/>
          </a:solidFill>
        </p:spPr>
        <p:txBody>
          <a:bodyPr wrap="none" rtlCol="0">
            <a:spAutoFit/>
          </a:bodyPr>
          <a:lstStyle/>
          <a:p>
            <a:r>
              <a:rPr lang="en-US" sz="1400" dirty="0" smtClean="0"/>
              <a:t>arm-</a:t>
            </a:r>
            <a:r>
              <a:rPr lang="en-US" sz="1400" dirty="0" err="1" smtClean="0"/>
              <a:t>xilinx</a:t>
            </a:r>
            <a:r>
              <a:rPr lang="en-US" sz="1400" dirty="0" smtClean="0"/>
              <a:t>-</a:t>
            </a:r>
            <a:r>
              <a:rPr lang="en-US" sz="1400" dirty="0" err="1" smtClean="0"/>
              <a:t>eabi</a:t>
            </a:r>
            <a:r>
              <a:rPr lang="en-US" sz="1400" dirty="0" smtClean="0"/>
              <a:t>-as</a:t>
            </a:r>
            <a:endParaRPr lang="en-US" sz="1400" dirty="0"/>
          </a:p>
        </p:txBody>
      </p:sp>
      <p:sp>
        <p:nvSpPr>
          <p:cNvPr id="11" name="TextBox 10"/>
          <p:cNvSpPr txBox="1"/>
          <p:nvPr/>
        </p:nvSpPr>
        <p:spPr>
          <a:xfrm>
            <a:off x="8843751" y="5229756"/>
            <a:ext cx="1547219" cy="307777"/>
          </a:xfrm>
          <a:prstGeom prst="rect">
            <a:avLst/>
          </a:prstGeom>
          <a:solidFill>
            <a:srgbClr val="B6B6B6"/>
          </a:solidFill>
        </p:spPr>
        <p:txBody>
          <a:bodyPr wrap="none" rtlCol="0">
            <a:spAutoFit/>
          </a:bodyPr>
          <a:lstStyle/>
          <a:p>
            <a:r>
              <a:rPr lang="en-US" sz="1400" dirty="0" smtClean="0"/>
              <a:t>arm-</a:t>
            </a:r>
            <a:r>
              <a:rPr lang="en-US" sz="1400" dirty="0" err="1" smtClean="0"/>
              <a:t>xilinx</a:t>
            </a:r>
            <a:r>
              <a:rPr lang="en-US" sz="1400" dirty="0" smtClean="0"/>
              <a:t>-</a:t>
            </a:r>
            <a:r>
              <a:rPr lang="en-US" sz="1400" dirty="0" err="1" smtClean="0"/>
              <a:t>eabi</a:t>
            </a:r>
            <a:r>
              <a:rPr lang="en-US" sz="1400" dirty="0" smtClean="0"/>
              <a:t>-ld</a:t>
            </a:r>
            <a:endParaRPr lang="en-US" sz="1400" dirty="0"/>
          </a:p>
        </p:txBody>
      </p:sp>
      <p:sp>
        <p:nvSpPr>
          <p:cNvPr id="12" name="Slide Number Placeholder 11"/>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26</a:t>
            </a:fld>
            <a:endParaRPr lang="en-US" dirty="0"/>
          </a:p>
        </p:txBody>
      </p:sp>
      <p:sp>
        <p:nvSpPr>
          <p:cNvPr id="13" name="Footer Placeholder 12"/>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dirty="0"/>
              <a:t>Input: Assembly language files</a:t>
            </a:r>
          </a:p>
          <a:p>
            <a:pPr lvl="1">
              <a:lnSpc>
                <a:spcPct val="90000"/>
              </a:lnSpc>
            </a:pPr>
            <a:r>
              <a:rPr lang="en-US" dirty="0"/>
              <a:t>File extension: </a:t>
            </a:r>
            <a:r>
              <a:rPr lang="en-US" b="1" dirty="0"/>
              <a:t>.s</a:t>
            </a:r>
          </a:p>
          <a:p>
            <a:pPr>
              <a:lnSpc>
                <a:spcPct val="90000"/>
              </a:lnSpc>
            </a:pPr>
            <a:r>
              <a:rPr lang="en-US" dirty="0"/>
              <a:t>Output: Object code </a:t>
            </a:r>
          </a:p>
          <a:p>
            <a:pPr lvl="1">
              <a:lnSpc>
                <a:spcPct val="90000"/>
              </a:lnSpc>
            </a:pPr>
            <a:r>
              <a:rPr lang="en-US" dirty="0"/>
              <a:t>File extension: </a:t>
            </a:r>
            <a:r>
              <a:rPr lang="en-US" b="1" dirty="0"/>
              <a:t>.o</a:t>
            </a:r>
          </a:p>
          <a:p>
            <a:pPr lvl="1">
              <a:lnSpc>
                <a:spcPct val="90000"/>
              </a:lnSpc>
            </a:pPr>
            <a:r>
              <a:rPr lang="en-US" dirty="0"/>
              <a:t>Contains </a:t>
            </a:r>
          </a:p>
          <a:p>
            <a:pPr lvl="2">
              <a:lnSpc>
                <a:spcPct val="90000"/>
              </a:lnSpc>
            </a:pPr>
            <a:r>
              <a:rPr lang="en-US" dirty="0"/>
              <a:t>Assembled piece of code</a:t>
            </a:r>
          </a:p>
          <a:p>
            <a:pPr lvl="2">
              <a:lnSpc>
                <a:spcPct val="90000"/>
              </a:lnSpc>
            </a:pPr>
            <a:r>
              <a:rPr lang="en-US" dirty="0"/>
              <a:t>Constant data</a:t>
            </a:r>
          </a:p>
          <a:p>
            <a:pPr lvl="2">
              <a:lnSpc>
                <a:spcPct val="90000"/>
              </a:lnSpc>
            </a:pPr>
            <a:r>
              <a:rPr lang="en-US" dirty="0"/>
              <a:t>External references</a:t>
            </a:r>
          </a:p>
          <a:p>
            <a:pPr lvl="2">
              <a:lnSpc>
                <a:spcPct val="90000"/>
              </a:lnSpc>
            </a:pPr>
            <a:r>
              <a:rPr lang="en-US" dirty="0"/>
              <a:t>Debugging information</a:t>
            </a:r>
          </a:p>
          <a:p>
            <a:pPr>
              <a:lnSpc>
                <a:spcPct val="90000"/>
              </a:lnSpc>
            </a:pPr>
            <a:r>
              <a:rPr lang="en-US" dirty="0"/>
              <a:t>Typically, the compiler </a:t>
            </a:r>
            <a:r>
              <a:rPr lang="en-US" dirty="0" smtClean="0"/>
              <a:t>automatically </a:t>
            </a:r>
            <a:r>
              <a:rPr lang="en-US" dirty="0"/>
              <a:t>calls </a:t>
            </a:r>
            <a:r>
              <a:rPr lang="en-US" dirty="0" smtClean="0"/>
              <a:t/>
            </a:r>
            <a:br>
              <a:rPr lang="en-US" dirty="0" smtClean="0"/>
            </a:br>
            <a:r>
              <a:rPr lang="en-US" dirty="0" smtClean="0"/>
              <a:t>the assembler</a:t>
            </a:r>
          </a:p>
          <a:p>
            <a:pPr>
              <a:lnSpc>
                <a:spcPct val="90000"/>
              </a:lnSpc>
            </a:pPr>
            <a:r>
              <a:rPr lang="en-US" dirty="0" smtClean="0"/>
              <a:t> </a:t>
            </a:r>
            <a:r>
              <a:rPr lang="en-US" dirty="0"/>
              <a:t>Use the -</a:t>
            </a:r>
            <a:r>
              <a:rPr lang="en-US" dirty="0" err="1"/>
              <a:t>Wa</a:t>
            </a:r>
            <a:r>
              <a:rPr lang="en-US" dirty="0"/>
              <a:t> switch if the source files </a:t>
            </a:r>
            <a:r>
              <a:rPr lang="en-US" dirty="0" smtClean="0"/>
              <a:t>are </a:t>
            </a:r>
            <a:br>
              <a:rPr lang="en-US" dirty="0" smtClean="0"/>
            </a:br>
            <a:r>
              <a:rPr lang="en-US" dirty="0" smtClean="0"/>
              <a:t>assembly </a:t>
            </a:r>
            <a:r>
              <a:rPr lang="en-US" dirty="0"/>
              <a:t>only and </a:t>
            </a:r>
            <a:r>
              <a:rPr lang="en-US" dirty="0" smtClean="0"/>
              <a:t>want to use the </a:t>
            </a:r>
            <a:r>
              <a:rPr lang="en-US" dirty="0" err="1" smtClean="0"/>
              <a:t>gcc</a:t>
            </a:r>
            <a:endParaRPr lang="en-US" dirty="0"/>
          </a:p>
        </p:txBody>
      </p:sp>
      <p:sp>
        <p:nvSpPr>
          <p:cNvPr id="4" name="Title 3"/>
          <p:cNvSpPr>
            <a:spLocks noGrp="1"/>
          </p:cNvSpPr>
          <p:nvPr>
            <p:ph type="title"/>
          </p:nvPr>
        </p:nvSpPr>
        <p:spPr/>
        <p:txBody>
          <a:bodyPr/>
          <a:lstStyle/>
          <a:p>
            <a:r>
              <a:rPr lang="en-US" dirty="0" smtClean="0"/>
              <a:t>GNU Tools: AS</a:t>
            </a:r>
            <a:endParaRPr lang="en-US" dirty="0"/>
          </a:p>
        </p:txBody>
      </p:sp>
      <p:pic>
        <p:nvPicPr>
          <p:cNvPr id="43009" name="Picture 1"/>
          <p:cNvPicPr>
            <a:picLocks noChangeAspect="1" noChangeArrowheads="1"/>
          </p:cNvPicPr>
          <p:nvPr/>
        </p:nvPicPr>
        <p:blipFill>
          <a:blip r:embed="rId2"/>
          <a:srcRect/>
          <a:stretch>
            <a:fillRect/>
          </a:stretch>
        </p:blipFill>
        <p:spPr bwMode="auto">
          <a:xfrm>
            <a:off x="9047747" y="1443788"/>
            <a:ext cx="2213811" cy="4901335"/>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27</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Linker</a:t>
            </a:r>
            <a:endParaRPr lang="en-US" dirty="0" smtClean="0"/>
          </a:p>
          <a:p>
            <a:r>
              <a:rPr lang="en-US" dirty="0" smtClean="0"/>
              <a:t>Inputs</a:t>
            </a:r>
            <a:r>
              <a:rPr lang="en-US" dirty="0"/>
              <a:t>: </a:t>
            </a:r>
          </a:p>
          <a:p>
            <a:pPr lvl="1"/>
            <a:r>
              <a:rPr lang="en-US" dirty="0"/>
              <a:t>Several object files </a:t>
            </a:r>
          </a:p>
          <a:p>
            <a:pPr lvl="1"/>
            <a:r>
              <a:rPr lang="en-US" dirty="0"/>
              <a:t>Archived object files (library)</a:t>
            </a:r>
          </a:p>
          <a:p>
            <a:pPr lvl="1"/>
            <a:r>
              <a:rPr lang="en-US" dirty="0"/>
              <a:t>Linker script (</a:t>
            </a:r>
            <a:r>
              <a:rPr lang="en-US" dirty="0" err="1"/>
              <a:t>mapfile</a:t>
            </a:r>
            <a:r>
              <a:rPr lang="en-US" dirty="0"/>
              <a:t>)</a:t>
            </a:r>
          </a:p>
          <a:p>
            <a:r>
              <a:rPr lang="en-US" dirty="0"/>
              <a:t>Output: </a:t>
            </a:r>
          </a:p>
          <a:p>
            <a:pPr lvl="1"/>
            <a:r>
              <a:rPr lang="en-US" dirty="0"/>
              <a:t>Executable image (.ELF</a:t>
            </a:r>
            <a:r>
              <a:rPr lang="en-US" dirty="0" smtClean="0"/>
              <a:t>)</a:t>
            </a:r>
          </a:p>
          <a:p>
            <a:pPr lvl="1"/>
            <a:r>
              <a:rPr lang="en-US" dirty="0" smtClean="0"/>
              <a:t>Map file</a:t>
            </a:r>
            <a:endParaRPr lang="en-US" dirty="0"/>
          </a:p>
        </p:txBody>
      </p:sp>
      <p:sp>
        <p:nvSpPr>
          <p:cNvPr id="4" name="Title 3"/>
          <p:cNvSpPr>
            <a:spLocks noGrp="1"/>
          </p:cNvSpPr>
          <p:nvPr>
            <p:ph type="title"/>
          </p:nvPr>
        </p:nvSpPr>
        <p:spPr/>
        <p:txBody>
          <a:bodyPr/>
          <a:lstStyle/>
          <a:p>
            <a:r>
              <a:rPr lang="en-US" dirty="0" smtClean="0"/>
              <a:t>GNU Tools: LD</a:t>
            </a:r>
            <a:endParaRPr lang="en-US" dirty="0"/>
          </a:p>
        </p:txBody>
      </p:sp>
      <p:pic>
        <p:nvPicPr>
          <p:cNvPr id="41985" name="Picture 1"/>
          <p:cNvPicPr>
            <a:picLocks noChangeAspect="1" noChangeArrowheads="1"/>
          </p:cNvPicPr>
          <p:nvPr/>
        </p:nvPicPr>
        <p:blipFill>
          <a:blip r:embed="rId2"/>
          <a:srcRect/>
          <a:stretch>
            <a:fillRect/>
          </a:stretch>
        </p:blipFill>
        <p:spPr bwMode="auto">
          <a:xfrm>
            <a:off x="6978316" y="1311441"/>
            <a:ext cx="3585410" cy="4960341"/>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28</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p:cNvSpPr>
            <a:spLocks noGrp="1" noChangeArrowheads="1"/>
          </p:cNvSpPr>
          <p:nvPr>
            <p:ph idx="1"/>
          </p:nvPr>
        </p:nvSpPr>
        <p:spPr/>
        <p:txBody>
          <a:bodyPr/>
          <a:lstStyle/>
          <a:p>
            <a:pPr>
              <a:lnSpc>
                <a:spcPct val="90000"/>
              </a:lnSpc>
            </a:pPr>
            <a:r>
              <a:rPr lang="en-US" altLang="en-US" dirty="0" smtClean="0"/>
              <a:t>AR </a:t>
            </a:r>
            <a:r>
              <a:rPr lang="en-US" altLang="en-US" dirty="0" err="1" smtClean="0"/>
              <a:t>Archiver</a:t>
            </a:r>
            <a:endParaRPr lang="en-US" altLang="en-US" dirty="0" smtClean="0"/>
          </a:p>
          <a:p>
            <a:pPr lvl="1">
              <a:lnSpc>
                <a:spcPct val="90000"/>
              </a:lnSpc>
            </a:pPr>
            <a:r>
              <a:rPr lang="en-US" altLang="en-US" dirty="0" smtClean="0"/>
              <a:t>Create, modify, and extract from libraries</a:t>
            </a:r>
          </a:p>
          <a:p>
            <a:pPr lvl="1">
              <a:lnSpc>
                <a:spcPct val="90000"/>
              </a:lnSpc>
            </a:pPr>
            <a:r>
              <a:rPr lang="en-US" altLang="en-US" dirty="0" smtClean="0"/>
              <a:t>Used in SDK to combine the object files of the Board Support Package (BSP) in a library</a:t>
            </a:r>
          </a:p>
          <a:p>
            <a:pPr lvl="1">
              <a:lnSpc>
                <a:spcPct val="90000"/>
              </a:lnSpc>
            </a:pPr>
            <a:r>
              <a:rPr lang="en-US" altLang="en-US" dirty="0" smtClean="0"/>
              <a:t>Used in SDK to extract object files from different libraries</a:t>
            </a:r>
            <a:endParaRPr lang="en-US" dirty="0" smtClean="0"/>
          </a:p>
          <a:p>
            <a:pPr>
              <a:lnSpc>
                <a:spcPct val="90000"/>
              </a:lnSpc>
            </a:pPr>
            <a:r>
              <a:rPr lang="en-US" altLang="en-US" dirty="0" smtClean="0"/>
              <a:t>Object Dump</a:t>
            </a:r>
          </a:p>
          <a:p>
            <a:pPr lvl="1">
              <a:lnSpc>
                <a:spcPct val="90000"/>
              </a:lnSpc>
            </a:pPr>
            <a:r>
              <a:rPr lang="en-US" altLang="en-US" dirty="0" smtClean="0"/>
              <a:t>Display information from object files and executables</a:t>
            </a:r>
          </a:p>
          <a:p>
            <a:pPr lvl="2">
              <a:lnSpc>
                <a:spcPct val="90000"/>
              </a:lnSpc>
            </a:pPr>
            <a:r>
              <a:rPr lang="en-US" altLang="en-US" dirty="0" smtClean="0"/>
              <a:t>Header information, memory map</a:t>
            </a:r>
          </a:p>
          <a:p>
            <a:pPr lvl="2">
              <a:lnSpc>
                <a:spcPct val="90000"/>
              </a:lnSpc>
            </a:pPr>
            <a:r>
              <a:rPr lang="en-US" altLang="en-US" dirty="0" smtClean="0"/>
              <a:t>Data</a:t>
            </a:r>
          </a:p>
          <a:p>
            <a:pPr lvl="2">
              <a:lnSpc>
                <a:spcPct val="90000"/>
              </a:lnSpc>
            </a:pPr>
            <a:r>
              <a:rPr lang="en-US" altLang="en-US" dirty="0" smtClean="0"/>
              <a:t>Disassemble code</a:t>
            </a:r>
          </a:p>
        </p:txBody>
      </p:sp>
      <p:sp>
        <p:nvSpPr>
          <p:cNvPr id="24578" name="Rectangle 4"/>
          <p:cNvSpPr>
            <a:spLocks noGrp="1" noChangeArrowheads="1"/>
          </p:cNvSpPr>
          <p:nvPr>
            <p:ph type="title"/>
          </p:nvPr>
        </p:nvSpPr>
        <p:spPr/>
        <p:txBody>
          <a:bodyPr/>
          <a:lstStyle/>
          <a:p>
            <a:r>
              <a:rPr lang="en-US" altLang="en-US" smtClean="0"/>
              <a:t>GNU Utilities</a:t>
            </a:r>
            <a:endParaRPr lang="en-US" smtClean="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29</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chemeClr val="tx1"/>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a:srcRect/>
          <a:stretch>
            <a:fillRect/>
          </a:stretch>
        </p:blipFill>
        <p:spPr bwMode="auto">
          <a:xfrm>
            <a:off x="2454860" y="1924218"/>
            <a:ext cx="6436478" cy="4484676"/>
          </a:xfrm>
          <a:prstGeom prst="rect">
            <a:avLst/>
          </a:prstGeom>
          <a:noFill/>
          <a:ln w="9525">
            <a:noFill/>
            <a:miter lim="800000"/>
            <a:headEnd/>
            <a:tailEnd/>
          </a:ln>
        </p:spPr>
      </p:pic>
      <p:sp>
        <p:nvSpPr>
          <p:cNvPr id="25603" name="Line 3"/>
          <p:cNvSpPr>
            <a:spLocks noChangeShapeType="1"/>
          </p:cNvSpPr>
          <p:nvPr/>
        </p:nvSpPr>
        <p:spPr bwMode="auto">
          <a:xfrm flipV="1">
            <a:off x="2037820" y="2917825"/>
            <a:ext cx="732176" cy="274638"/>
          </a:xfrm>
          <a:prstGeom prst="line">
            <a:avLst/>
          </a:prstGeom>
          <a:noFill/>
          <a:ln w="25400">
            <a:solidFill>
              <a:schemeClr val="bg2"/>
            </a:solidFill>
            <a:round/>
            <a:headEnd/>
            <a:tailEnd type="oval" w="med" len="med"/>
          </a:ln>
        </p:spPr>
        <p:txBody>
          <a:bodyPr wrap="none" anchor="ctr"/>
          <a:lstStyle/>
          <a:p>
            <a:endParaRPr lang="en-US"/>
          </a:p>
        </p:txBody>
      </p:sp>
      <p:sp>
        <p:nvSpPr>
          <p:cNvPr id="25604" name="Line 4"/>
          <p:cNvSpPr>
            <a:spLocks noChangeShapeType="1"/>
          </p:cNvSpPr>
          <p:nvPr/>
        </p:nvSpPr>
        <p:spPr bwMode="auto">
          <a:xfrm>
            <a:off x="6392786" y="2890838"/>
            <a:ext cx="275095" cy="984250"/>
          </a:xfrm>
          <a:prstGeom prst="line">
            <a:avLst/>
          </a:prstGeom>
          <a:noFill/>
          <a:ln w="25400">
            <a:solidFill>
              <a:schemeClr val="bg2"/>
            </a:solidFill>
            <a:round/>
            <a:headEnd type="oval" w="med" len="med"/>
            <a:tailEnd/>
          </a:ln>
        </p:spPr>
        <p:txBody>
          <a:bodyPr wrap="none" anchor="ctr"/>
          <a:lstStyle/>
          <a:p>
            <a:endParaRPr lang="en-US"/>
          </a:p>
        </p:txBody>
      </p:sp>
      <p:sp>
        <p:nvSpPr>
          <p:cNvPr id="25605" name="Line 5"/>
          <p:cNvSpPr>
            <a:spLocks noChangeShapeType="1"/>
          </p:cNvSpPr>
          <p:nvPr/>
        </p:nvSpPr>
        <p:spPr bwMode="auto">
          <a:xfrm flipV="1">
            <a:off x="5233155" y="2878139"/>
            <a:ext cx="95225" cy="1023937"/>
          </a:xfrm>
          <a:prstGeom prst="line">
            <a:avLst/>
          </a:prstGeom>
          <a:noFill/>
          <a:ln w="25400">
            <a:solidFill>
              <a:schemeClr val="bg2"/>
            </a:solidFill>
            <a:round/>
            <a:headEnd/>
            <a:tailEnd type="oval" w="med" len="med"/>
          </a:ln>
        </p:spPr>
        <p:txBody>
          <a:bodyPr wrap="none" anchor="ctr"/>
          <a:lstStyle/>
          <a:p>
            <a:endParaRPr lang="en-US"/>
          </a:p>
        </p:txBody>
      </p:sp>
      <p:sp>
        <p:nvSpPr>
          <p:cNvPr id="25606" name="Rectangle 6"/>
          <p:cNvSpPr>
            <a:spLocks noGrp="1" noChangeArrowheads="1"/>
          </p:cNvSpPr>
          <p:nvPr>
            <p:ph type="title"/>
          </p:nvPr>
        </p:nvSpPr>
        <p:spPr/>
        <p:txBody>
          <a:bodyPr/>
          <a:lstStyle/>
          <a:p>
            <a:r>
              <a:rPr lang="en-US" altLang="en-US" dirty="0" smtClean="0"/>
              <a:t>Object Dump</a:t>
            </a:r>
            <a:br>
              <a:rPr lang="en-US" altLang="en-US" dirty="0" smtClean="0"/>
            </a:br>
            <a:r>
              <a:rPr lang="en-US" altLang="en-US" dirty="0" smtClean="0"/>
              <a:t>Display summary information from the section headers</a:t>
            </a:r>
            <a:endParaRPr lang="en-US" dirty="0" smtClean="0"/>
          </a:p>
        </p:txBody>
      </p:sp>
      <p:sp>
        <p:nvSpPr>
          <p:cNvPr id="25607" name="Text Box 7"/>
          <p:cNvSpPr txBox="1">
            <a:spLocks noChangeArrowheads="1"/>
          </p:cNvSpPr>
          <p:nvPr/>
        </p:nvSpPr>
        <p:spPr bwMode="auto">
          <a:xfrm>
            <a:off x="943600" y="2944814"/>
            <a:ext cx="1018227"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a:t>Section</a:t>
            </a:r>
          </a:p>
          <a:p>
            <a:pPr algn="ctr"/>
            <a:r>
              <a:rPr lang="en-US" sz="1800" b="1"/>
              <a:t>Name</a:t>
            </a:r>
          </a:p>
        </p:txBody>
      </p:sp>
      <p:sp>
        <p:nvSpPr>
          <p:cNvPr id="25608" name="Text Box 8"/>
          <p:cNvSpPr txBox="1">
            <a:spLocks noChangeArrowheads="1"/>
          </p:cNvSpPr>
          <p:nvPr/>
        </p:nvSpPr>
        <p:spPr bwMode="auto">
          <a:xfrm>
            <a:off x="6379009" y="3887788"/>
            <a:ext cx="1197764" cy="923330"/>
          </a:xfrm>
          <a:prstGeom prst="rect">
            <a:avLst/>
          </a:prstGeom>
          <a:solidFill>
            <a:schemeClr val="bg1"/>
          </a:solidFill>
          <a:ln w="9525">
            <a:solidFill>
              <a:schemeClr val="tx1"/>
            </a:solidFill>
            <a:miter lim="800000"/>
            <a:headEnd/>
            <a:tailEnd/>
          </a:ln>
        </p:spPr>
        <p:txBody>
          <a:bodyPr wrap="none">
            <a:spAutoFit/>
          </a:bodyPr>
          <a:lstStyle/>
          <a:p>
            <a:pPr algn="ctr"/>
            <a:r>
              <a:rPr lang="en-US" sz="1800" b="1"/>
              <a:t>Loadable</a:t>
            </a:r>
            <a:br>
              <a:rPr lang="en-US" sz="1800" b="1"/>
            </a:br>
            <a:r>
              <a:rPr lang="en-US" sz="1800" b="1"/>
              <a:t>Memory</a:t>
            </a:r>
            <a:br>
              <a:rPr lang="en-US" sz="1800" b="1"/>
            </a:br>
            <a:r>
              <a:rPr lang="en-US" sz="1800" b="1"/>
              <a:t>Address</a:t>
            </a:r>
          </a:p>
        </p:txBody>
      </p:sp>
      <p:sp>
        <p:nvSpPr>
          <p:cNvPr id="25609" name="Text Box 9"/>
          <p:cNvSpPr txBox="1">
            <a:spLocks noChangeArrowheads="1"/>
          </p:cNvSpPr>
          <p:nvPr/>
        </p:nvSpPr>
        <p:spPr bwMode="auto">
          <a:xfrm>
            <a:off x="4711956" y="3878263"/>
            <a:ext cx="1107996" cy="923330"/>
          </a:xfrm>
          <a:prstGeom prst="rect">
            <a:avLst/>
          </a:prstGeom>
          <a:solidFill>
            <a:schemeClr val="bg1"/>
          </a:solidFill>
          <a:ln w="9525">
            <a:solidFill>
              <a:schemeClr val="tx1"/>
            </a:solidFill>
            <a:miter lim="800000"/>
            <a:headEnd/>
            <a:tailEnd/>
          </a:ln>
        </p:spPr>
        <p:txBody>
          <a:bodyPr wrap="none">
            <a:spAutoFit/>
          </a:bodyPr>
          <a:lstStyle/>
          <a:p>
            <a:pPr algn="ctr"/>
            <a:r>
              <a:rPr lang="en-US" sz="1800" b="1"/>
              <a:t>Virtual</a:t>
            </a:r>
            <a:br>
              <a:rPr lang="en-US" sz="1800" b="1"/>
            </a:br>
            <a:r>
              <a:rPr lang="en-US" sz="1800" b="1"/>
              <a:t>Memory</a:t>
            </a:r>
            <a:br>
              <a:rPr lang="en-US" sz="1800" b="1"/>
            </a:br>
            <a:r>
              <a:rPr lang="en-US" sz="1800" b="1"/>
              <a:t>Address</a:t>
            </a:r>
          </a:p>
        </p:txBody>
      </p:sp>
      <p:sp>
        <p:nvSpPr>
          <p:cNvPr id="25611" name="Text Box 11"/>
          <p:cNvSpPr txBox="1">
            <a:spLocks noChangeArrowheads="1"/>
          </p:cNvSpPr>
          <p:nvPr/>
        </p:nvSpPr>
        <p:spPr bwMode="auto">
          <a:xfrm>
            <a:off x="2597908" y="4037013"/>
            <a:ext cx="1544012" cy="369332"/>
          </a:xfrm>
          <a:prstGeom prst="rect">
            <a:avLst/>
          </a:prstGeom>
          <a:solidFill>
            <a:schemeClr val="bg1"/>
          </a:solidFill>
          <a:ln w="9525">
            <a:solidFill>
              <a:schemeClr val="tx1"/>
            </a:solidFill>
            <a:miter lim="800000"/>
            <a:headEnd/>
            <a:tailEnd/>
          </a:ln>
        </p:spPr>
        <p:txBody>
          <a:bodyPr wrap="none">
            <a:spAutoFit/>
          </a:bodyPr>
          <a:lstStyle/>
          <a:p>
            <a:pPr algn="ctr"/>
            <a:r>
              <a:rPr lang="en-US" sz="1800" b="1"/>
              <a:t>Section Size</a:t>
            </a:r>
          </a:p>
        </p:txBody>
      </p:sp>
      <p:sp>
        <p:nvSpPr>
          <p:cNvPr id="25612" name="Line 12"/>
          <p:cNvSpPr>
            <a:spLocks noChangeShapeType="1"/>
          </p:cNvSpPr>
          <p:nvPr/>
        </p:nvSpPr>
        <p:spPr bwMode="auto">
          <a:xfrm flipV="1">
            <a:off x="3172059" y="2867025"/>
            <a:ext cx="1104612" cy="1163638"/>
          </a:xfrm>
          <a:prstGeom prst="line">
            <a:avLst/>
          </a:prstGeom>
          <a:noFill/>
          <a:ln w="25400">
            <a:solidFill>
              <a:schemeClr val="bg2"/>
            </a:solidFill>
            <a:round/>
            <a:headEnd/>
            <a:tailEnd type="oval" w="med" len="med"/>
          </a:ln>
        </p:spPr>
        <p:txBody>
          <a:bodyPr wrap="none" anchor="ctr"/>
          <a:lstStyle/>
          <a:p>
            <a:endParaRPr lang="en-US"/>
          </a:p>
        </p:txBody>
      </p:sp>
      <p:sp>
        <p:nvSpPr>
          <p:cNvPr id="25613" name="Text Box 14"/>
          <p:cNvSpPr txBox="1">
            <a:spLocks noChangeArrowheads="1"/>
          </p:cNvSpPr>
          <p:nvPr/>
        </p:nvSpPr>
        <p:spPr bwMode="auto">
          <a:xfrm>
            <a:off x="9111963" y="3494089"/>
            <a:ext cx="1838965" cy="369332"/>
          </a:xfrm>
          <a:prstGeom prst="rect">
            <a:avLst/>
          </a:prstGeom>
          <a:solidFill>
            <a:schemeClr val="bg1"/>
          </a:solidFill>
          <a:ln w="9525">
            <a:solidFill>
              <a:schemeClr val="tx1"/>
            </a:solidFill>
            <a:miter lim="800000"/>
            <a:headEnd/>
            <a:tailEnd/>
          </a:ln>
        </p:spPr>
        <p:txBody>
          <a:bodyPr wrap="none">
            <a:spAutoFit/>
          </a:bodyPr>
          <a:lstStyle/>
          <a:p>
            <a:pPr algn="ctr"/>
            <a:r>
              <a:rPr lang="en-US" sz="1800" b="1"/>
              <a:t>Byte alignment</a:t>
            </a:r>
          </a:p>
        </p:txBody>
      </p:sp>
      <p:sp>
        <p:nvSpPr>
          <p:cNvPr id="25614" name="Line 15"/>
          <p:cNvSpPr>
            <a:spLocks noChangeShapeType="1"/>
          </p:cNvSpPr>
          <p:nvPr/>
        </p:nvSpPr>
        <p:spPr bwMode="auto">
          <a:xfrm>
            <a:off x="8593546" y="2878138"/>
            <a:ext cx="884536" cy="628650"/>
          </a:xfrm>
          <a:prstGeom prst="line">
            <a:avLst/>
          </a:prstGeom>
          <a:noFill/>
          <a:ln w="25400">
            <a:solidFill>
              <a:schemeClr val="bg2"/>
            </a:solidFill>
            <a:round/>
            <a:headEnd type="oval" w="med" len="med"/>
            <a:tailEnd/>
          </a:ln>
        </p:spPr>
        <p:txBody>
          <a:bodyPr wrap="none" anchor="ctr"/>
          <a:lstStyle/>
          <a:p>
            <a:endParaRPr lang="en-US"/>
          </a:p>
        </p:txBody>
      </p:sp>
      <p:sp>
        <p:nvSpPr>
          <p:cNvPr id="25615" name="Text Box 16"/>
          <p:cNvSpPr txBox="1">
            <a:spLocks noChangeArrowheads="1"/>
          </p:cNvSpPr>
          <p:nvPr/>
        </p:nvSpPr>
        <p:spPr bwMode="auto">
          <a:xfrm>
            <a:off x="8118493" y="4281489"/>
            <a:ext cx="3108543"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a:t>Offset from the beginning</a:t>
            </a:r>
            <a:br>
              <a:rPr lang="en-US" sz="1800" b="1"/>
            </a:br>
            <a:r>
              <a:rPr lang="en-US" sz="1800" b="1"/>
              <a:t>of the section header table</a:t>
            </a:r>
          </a:p>
        </p:txBody>
      </p:sp>
      <p:sp>
        <p:nvSpPr>
          <p:cNvPr id="25616" name="Line 17"/>
          <p:cNvSpPr>
            <a:spLocks noChangeShapeType="1"/>
          </p:cNvSpPr>
          <p:nvPr/>
        </p:nvSpPr>
        <p:spPr bwMode="auto">
          <a:xfrm>
            <a:off x="7984105" y="2916238"/>
            <a:ext cx="901465" cy="1390650"/>
          </a:xfrm>
          <a:prstGeom prst="line">
            <a:avLst/>
          </a:prstGeom>
          <a:noFill/>
          <a:ln w="25400">
            <a:solidFill>
              <a:schemeClr val="bg2"/>
            </a:solidFill>
            <a:round/>
            <a:headEnd type="oval" w="med" len="med"/>
            <a:tailEnd/>
          </a:ln>
        </p:spPr>
        <p:txBody>
          <a:bodyPr wrap="none" anchor="ctr"/>
          <a:lstStyle/>
          <a:p>
            <a:endParaRPr lang="en-US"/>
          </a:p>
        </p:txBody>
      </p:sp>
      <p:sp>
        <p:nvSpPr>
          <p:cNvPr id="74769" name="Text Box 17"/>
          <p:cNvSpPr txBox="1">
            <a:spLocks noChangeArrowheads="1"/>
          </p:cNvSpPr>
          <p:nvPr/>
        </p:nvSpPr>
        <p:spPr bwMode="auto">
          <a:xfrm>
            <a:off x="3773388" y="1458914"/>
            <a:ext cx="4532010" cy="369332"/>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dirty="0" smtClean="0"/>
              <a:t>arm-</a:t>
            </a:r>
            <a:r>
              <a:rPr lang="en-US" dirty="0" err="1" smtClean="0"/>
              <a:t>xilinx</a:t>
            </a:r>
            <a:r>
              <a:rPr lang="en-US" dirty="0" smtClean="0"/>
              <a:t>-</a:t>
            </a:r>
            <a:r>
              <a:rPr lang="en-US" dirty="0" err="1" smtClean="0"/>
              <a:t>eabi</a:t>
            </a:r>
            <a:r>
              <a:rPr lang="en-US" dirty="0" smtClean="0"/>
              <a:t>-</a:t>
            </a:r>
            <a:r>
              <a:rPr lang="en-US" dirty="0" err="1" smtClean="0"/>
              <a:t>objdump</a:t>
            </a:r>
            <a:r>
              <a:rPr lang="en-US" dirty="0" smtClean="0"/>
              <a:t> </a:t>
            </a:r>
            <a:r>
              <a:rPr lang="en-US" dirty="0"/>
              <a:t>–h executable.elf</a:t>
            </a:r>
          </a:p>
        </p:txBody>
      </p:sp>
      <p:sp>
        <p:nvSpPr>
          <p:cNvPr id="19" name="Slide Number Placeholder 1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30</a:t>
            </a:fld>
            <a:endParaRPr lang="en-US" dirty="0"/>
          </a:p>
        </p:txBody>
      </p:sp>
      <p:sp>
        <p:nvSpPr>
          <p:cNvPr id="20" name="Footer Placeholder 1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p:cNvPicPr>
            <a:picLocks noChangeAspect="1" noChangeArrowheads="1"/>
          </p:cNvPicPr>
          <p:nvPr/>
        </p:nvPicPr>
        <p:blipFill>
          <a:blip r:embed="rId3"/>
          <a:srcRect/>
          <a:stretch>
            <a:fillRect/>
          </a:stretch>
        </p:blipFill>
        <p:spPr bwMode="auto">
          <a:xfrm>
            <a:off x="2704684" y="2163846"/>
            <a:ext cx="6487444" cy="4276714"/>
          </a:xfrm>
          <a:prstGeom prst="rect">
            <a:avLst/>
          </a:prstGeom>
          <a:noFill/>
          <a:ln w="9525">
            <a:noFill/>
            <a:miter lim="800000"/>
            <a:headEnd/>
            <a:tailEnd/>
          </a:ln>
        </p:spPr>
      </p:pic>
      <p:sp>
        <p:nvSpPr>
          <p:cNvPr id="26627" name="Line 1030"/>
          <p:cNvSpPr>
            <a:spLocks noChangeShapeType="1"/>
          </p:cNvSpPr>
          <p:nvPr/>
        </p:nvSpPr>
        <p:spPr bwMode="auto">
          <a:xfrm flipV="1">
            <a:off x="2427186" y="2954339"/>
            <a:ext cx="461313" cy="427037"/>
          </a:xfrm>
          <a:prstGeom prst="line">
            <a:avLst/>
          </a:prstGeom>
          <a:noFill/>
          <a:ln w="25400">
            <a:solidFill>
              <a:schemeClr val="bg2"/>
            </a:solidFill>
            <a:round/>
            <a:headEnd/>
            <a:tailEnd type="oval" w="med" len="med"/>
          </a:ln>
        </p:spPr>
        <p:txBody>
          <a:bodyPr wrap="none" anchor="ctr"/>
          <a:lstStyle/>
          <a:p>
            <a:endParaRPr lang="en-US"/>
          </a:p>
        </p:txBody>
      </p:sp>
      <p:sp>
        <p:nvSpPr>
          <p:cNvPr id="26628" name="Line 1034"/>
          <p:cNvSpPr>
            <a:spLocks noChangeShapeType="1"/>
          </p:cNvSpPr>
          <p:nvPr/>
        </p:nvSpPr>
        <p:spPr bwMode="auto">
          <a:xfrm flipV="1">
            <a:off x="7087415" y="4098257"/>
            <a:ext cx="1781769" cy="82550"/>
          </a:xfrm>
          <a:prstGeom prst="line">
            <a:avLst/>
          </a:prstGeom>
          <a:noFill/>
          <a:ln w="25400">
            <a:solidFill>
              <a:schemeClr val="bg2"/>
            </a:solidFill>
            <a:round/>
            <a:headEnd type="oval" w="med" len="med"/>
            <a:tailEnd/>
          </a:ln>
        </p:spPr>
        <p:txBody>
          <a:bodyPr wrap="none" anchor="ctr"/>
          <a:lstStyle/>
          <a:p>
            <a:endParaRPr lang="en-US"/>
          </a:p>
        </p:txBody>
      </p:sp>
      <p:sp>
        <p:nvSpPr>
          <p:cNvPr id="26629" name="Line 1036"/>
          <p:cNvSpPr>
            <a:spLocks noChangeShapeType="1"/>
          </p:cNvSpPr>
          <p:nvPr/>
        </p:nvSpPr>
        <p:spPr bwMode="auto">
          <a:xfrm flipH="1" flipV="1">
            <a:off x="7391766" y="4409406"/>
            <a:ext cx="2190179" cy="1023938"/>
          </a:xfrm>
          <a:prstGeom prst="line">
            <a:avLst/>
          </a:prstGeom>
          <a:noFill/>
          <a:ln w="25400">
            <a:solidFill>
              <a:schemeClr val="bg2"/>
            </a:solidFill>
            <a:round/>
            <a:headEnd/>
            <a:tailEnd type="oval" w="med" len="med"/>
          </a:ln>
        </p:spPr>
        <p:txBody>
          <a:bodyPr wrap="none" anchor="ctr"/>
          <a:lstStyle/>
          <a:p>
            <a:endParaRPr lang="en-US"/>
          </a:p>
        </p:txBody>
      </p:sp>
      <p:sp>
        <p:nvSpPr>
          <p:cNvPr id="26630" name="Rectangle 1037"/>
          <p:cNvSpPr>
            <a:spLocks noGrp="1" noChangeArrowheads="1"/>
          </p:cNvSpPr>
          <p:nvPr>
            <p:ph type="title"/>
          </p:nvPr>
        </p:nvSpPr>
        <p:spPr/>
        <p:txBody>
          <a:bodyPr/>
          <a:lstStyle/>
          <a:p>
            <a:r>
              <a:rPr lang="en-US" altLang="en-US" dirty="0" smtClean="0"/>
              <a:t>Object Dump</a:t>
            </a:r>
            <a:br>
              <a:rPr lang="en-US" altLang="en-US" dirty="0" smtClean="0"/>
            </a:br>
            <a:r>
              <a:rPr lang="en-US" altLang="en-US" dirty="0" smtClean="0"/>
              <a:t>Dumping the source and assembly code</a:t>
            </a:r>
            <a:endParaRPr lang="en-US" dirty="0" smtClean="0"/>
          </a:p>
        </p:txBody>
      </p:sp>
      <p:sp>
        <p:nvSpPr>
          <p:cNvPr id="26631" name="Text Box 1029"/>
          <p:cNvSpPr txBox="1">
            <a:spLocks noChangeArrowheads="1"/>
          </p:cNvSpPr>
          <p:nvPr/>
        </p:nvSpPr>
        <p:spPr bwMode="auto">
          <a:xfrm>
            <a:off x="1322130" y="3057526"/>
            <a:ext cx="1069524"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a:t>Memory</a:t>
            </a:r>
            <a:br>
              <a:rPr lang="en-US" sz="1800" b="1"/>
            </a:br>
            <a:r>
              <a:rPr lang="en-US" sz="1800" b="1"/>
              <a:t>location</a:t>
            </a:r>
          </a:p>
        </p:txBody>
      </p:sp>
      <p:sp>
        <p:nvSpPr>
          <p:cNvPr id="26632" name="Text Box 1033"/>
          <p:cNvSpPr txBox="1">
            <a:spLocks noChangeArrowheads="1"/>
          </p:cNvSpPr>
          <p:nvPr/>
        </p:nvSpPr>
        <p:spPr bwMode="auto">
          <a:xfrm>
            <a:off x="8963495" y="3856958"/>
            <a:ext cx="1377300"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a:t>C code</a:t>
            </a:r>
            <a:br>
              <a:rPr lang="en-US" sz="1800" b="1"/>
            </a:br>
            <a:r>
              <a:rPr lang="en-US" sz="1800" b="1"/>
              <a:t>instruction</a:t>
            </a:r>
          </a:p>
        </p:txBody>
      </p:sp>
      <p:sp>
        <p:nvSpPr>
          <p:cNvPr id="26633" name="Text Box 1035"/>
          <p:cNvSpPr txBox="1">
            <a:spLocks noChangeArrowheads="1"/>
          </p:cNvSpPr>
          <p:nvPr/>
        </p:nvSpPr>
        <p:spPr bwMode="auto">
          <a:xfrm>
            <a:off x="9718580" y="5180932"/>
            <a:ext cx="1377300"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a:t>Assembly</a:t>
            </a:r>
            <a:br>
              <a:rPr lang="en-US" sz="1800" b="1"/>
            </a:br>
            <a:r>
              <a:rPr lang="en-US" sz="1800" b="1"/>
              <a:t>instruction</a:t>
            </a:r>
          </a:p>
        </p:txBody>
      </p:sp>
      <p:sp>
        <p:nvSpPr>
          <p:cNvPr id="26635" name="Text Box 1043"/>
          <p:cNvSpPr txBox="1">
            <a:spLocks noChangeArrowheads="1"/>
          </p:cNvSpPr>
          <p:nvPr/>
        </p:nvSpPr>
        <p:spPr bwMode="auto">
          <a:xfrm>
            <a:off x="1425256" y="5479550"/>
            <a:ext cx="2262158" cy="646331"/>
          </a:xfrm>
          <a:prstGeom prst="rect">
            <a:avLst/>
          </a:prstGeom>
          <a:solidFill>
            <a:schemeClr val="bg1"/>
          </a:solidFill>
          <a:ln w="9525">
            <a:solidFill>
              <a:schemeClr val="tx1"/>
            </a:solidFill>
            <a:miter lim="800000"/>
            <a:headEnd/>
            <a:tailEnd/>
          </a:ln>
        </p:spPr>
        <p:txBody>
          <a:bodyPr wrap="none">
            <a:spAutoFit/>
          </a:bodyPr>
          <a:lstStyle/>
          <a:p>
            <a:pPr algn="ctr"/>
            <a:r>
              <a:rPr lang="en-US" sz="1800" b="1" dirty="0"/>
              <a:t>Machine Language</a:t>
            </a:r>
            <a:br>
              <a:rPr lang="en-US" sz="1800" b="1" dirty="0"/>
            </a:br>
            <a:r>
              <a:rPr lang="en-US" sz="1800" b="1" dirty="0"/>
              <a:t>Instruction</a:t>
            </a:r>
          </a:p>
        </p:txBody>
      </p:sp>
      <p:sp>
        <p:nvSpPr>
          <p:cNvPr id="26636" name="Line 1044"/>
          <p:cNvSpPr>
            <a:spLocks noChangeShapeType="1"/>
          </p:cNvSpPr>
          <p:nvPr/>
        </p:nvSpPr>
        <p:spPr bwMode="auto">
          <a:xfrm flipV="1">
            <a:off x="2351738" y="4367463"/>
            <a:ext cx="1724962" cy="1105736"/>
          </a:xfrm>
          <a:prstGeom prst="line">
            <a:avLst/>
          </a:prstGeom>
          <a:noFill/>
          <a:ln w="25400">
            <a:solidFill>
              <a:schemeClr val="bg2"/>
            </a:solidFill>
            <a:round/>
            <a:headEnd/>
            <a:tailEnd type="oval" w="med" len="med"/>
          </a:ln>
        </p:spPr>
        <p:txBody>
          <a:bodyPr wrap="none" anchor="ctr"/>
          <a:lstStyle/>
          <a:p>
            <a:endParaRPr lang="en-US"/>
          </a:p>
        </p:txBody>
      </p:sp>
      <p:sp>
        <p:nvSpPr>
          <p:cNvPr id="76813" name="Text Box 13"/>
          <p:cNvSpPr txBox="1">
            <a:spLocks noChangeArrowheads="1"/>
          </p:cNvSpPr>
          <p:nvPr/>
        </p:nvSpPr>
        <p:spPr bwMode="auto">
          <a:xfrm>
            <a:off x="3814907" y="1690689"/>
            <a:ext cx="4480715" cy="369332"/>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dirty="0" smtClean="0"/>
              <a:t>arm-</a:t>
            </a:r>
            <a:r>
              <a:rPr lang="en-US" dirty="0" err="1" smtClean="0"/>
              <a:t>xilinx</a:t>
            </a:r>
            <a:r>
              <a:rPr lang="en-US" dirty="0" smtClean="0"/>
              <a:t>-</a:t>
            </a:r>
            <a:r>
              <a:rPr lang="en-US" dirty="0" err="1" smtClean="0"/>
              <a:t>eabi</a:t>
            </a:r>
            <a:r>
              <a:rPr lang="en-US" dirty="0" smtClean="0"/>
              <a:t>-</a:t>
            </a:r>
            <a:r>
              <a:rPr lang="en-US" dirty="0" err="1" smtClean="0"/>
              <a:t>objdump</a:t>
            </a:r>
            <a:r>
              <a:rPr lang="en-US" dirty="0" smtClean="0"/>
              <a:t> </a:t>
            </a:r>
            <a:r>
              <a:rPr lang="en-US" dirty="0"/>
              <a:t>–S executable.elf</a:t>
            </a:r>
          </a:p>
        </p:txBody>
      </p:sp>
      <p:sp>
        <p:nvSpPr>
          <p:cNvPr id="15" name="Slide Number Placeholder 14"/>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31</a:t>
            </a:fld>
            <a:endParaRPr lang="en-US" dirty="0"/>
          </a:p>
        </p:txBody>
      </p:sp>
      <p:sp>
        <p:nvSpPr>
          <p:cNvPr id="16" name="Footer Placeholder 15"/>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i="1" dirty="0" smtClean="0">
                <a:solidFill>
                  <a:schemeClr val="tx1"/>
                </a:solidFill>
              </a:rPr>
              <a:t>Software Settings</a:t>
            </a:r>
          </a:p>
          <a:p>
            <a:pPr lvl="1"/>
            <a:r>
              <a:rPr lang="en-US" i="1" dirty="0" smtClean="0"/>
              <a:t>Software Platform Settings</a:t>
            </a:r>
          </a:p>
          <a:p>
            <a:pPr lvl="1"/>
            <a:r>
              <a:rPr lang="en-US" dirty="0" smtClean="0">
                <a:solidFill>
                  <a:srgbClr val="FF0000"/>
                </a:solidFill>
              </a:rPr>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 language standard services</a:t>
            </a:r>
          </a:p>
          <a:p>
            <a:pPr lvl="1"/>
            <a:r>
              <a:rPr lang="en-US" dirty="0"/>
              <a:t>C language construct services</a:t>
            </a:r>
          </a:p>
          <a:p>
            <a:pPr lvl="1"/>
            <a:r>
              <a:rPr lang="en-US" i="1" dirty="0"/>
              <a:t>stdin </a:t>
            </a:r>
            <a:r>
              <a:rPr lang="en-US" dirty="0"/>
              <a:t>and </a:t>
            </a:r>
            <a:r>
              <a:rPr lang="en-US" i="1" dirty="0"/>
              <a:t>stdout</a:t>
            </a:r>
            <a:endParaRPr lang="en-US" dirty="0"/>
          </a:p>
          <a:p>
            <a:pPr lvl="1"/>
            <a:r>
              <a:rPr lang="en-US" dirty="0"/>
              <a:t>Math library</a:t>
            </a:r>
          </a:p>
          <a:p>
            <a:pPr lvl="1"/>
            <a:r>
              <a:rPr lang="en-US" i="1" dirty="0"/>
              <a:t>malloc</a:t>
            </a:r>
            <a:endParaRPr lang="en-US" dirty="0"/>
          </a:p>
          <a:p>
            <a:r>
              <a:rPr lang="en-US" dirty="0"/>
              <a:t>Processor support requires these services</a:t>
            </a:r>
          </a:p>
          <a:p>
            <a:pPr lvl="1"/>
            <a:r>
              <a:rPr lang="en-US" dirty="0"/>
              <a:t>Interrupt</a:t>
            </a:r>
          </a:p>
          <a:p>
            <a:pPr lvl="1"/>
            <a:r>
              <a:rPr lang="en-US" dirty="0"/>
              <a:t>Cache</a:t>
            </a:r>
          </a:p>
          <a:p>
            <a:pPr lvl="1"/>
            <a:r>
              <a:rPr lang="en-US" dirty="0"/>
              <a:t>Language environment support</a:t>
            </a:r>
          </a:p>
          <a:p>
            <a:endParaRPr lang="en-US" dirty="0"/>
          </a:p>
        </p:txBody>
      </p:sp>
      <p:sp>
        <p:nvSpPr>
          <p:cNvPr id="4" name="Title 3"/>
          <p:cNvSpPr>
            <a:spLocks noGrp="1"/>
          </p:cNvSpPr>
          <p:nvPr>
            <p:ph type="title"/>
          </p:nvPr>
        </p:nvSpPr>
        <p:spPr/>
        <p:txBody>
          <a:bodyPr/>
          <a:lstStyle/>
          <a:p>
            <a:r>
              <a:rPr lang="en-US" dirty="0" smtClean="0"/>
              <a:t>Minimal Required Services</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33</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Operating systems are a collection of software routines that comprise a unified and standard set of system services</a:t>
            </a:r>
          </a:p>
          <a:p>
            <a:r>
              <a:rPr lang="en-US" dirty="0"/>
              <a:t>The Standalone option is used when no operating system is desired</a:t>
            </a:r>
          </a:p>
          <a:p>
            <a:pPr lvl="1"/>
            <a:r>
              <a:rPr lang="en-US" dirty="0"/>
              <a:t>Provides a minimal amount of processor and library services as previously illustrated</a:t>
            </a:r>
          </a:p>
          <a:p>
            <a:pPr lvl="1"/>
            <a:r>
              <a:rPr lang="en-US" dirty="0"/>
              <a:t>Can be considered a minimal, non-standard operating system</a:t>
            </a:r>
          </a:p>
          <a:p>
            <a:pPr lvl="1"/>
            <a:r>
              <a:rPr lang="en-US" dirty="0"/>
              <a:t>Installed as a software platform</a:t>
            </a:r>
          </a:p>
          <a:p>
            <a:r>
              <a:rPr lang="en-US" dirty="0"/>
              <a:t>Variety of third-party operating systems are available</a:t>
            </a:r>
          </a:p>
          <a:p>
            <a:pPr lvl="1"/>
            <a:r>
              <a:rPr lang="en-US" dirty="0"/>
              <a:t>Linux – many flavors</a:t>
            </a:r>
          </a:p>
          <a:p>
            <a:pPr lvl="1"/>
            <a:r>
              <a:rPr lang="en-US" dirty="0"/>
              <a:t>RTOS – real-time operating system; also has many flavors; Free RTOS (an option for the Cortex™-A9 processor)</a:t>
            </a:r>
          </a:p>
          <a:p>
            <a:pPr lvl="1"/>
            <a:r>
              <a:rPr lang="en-US" dirty="0"/>
              <a:t>XilKernel – provided by Xilinx; small and simple; only for </a:t>
            </a:r>
            <a:r>
              <a:rPr lang="en-US" dirty="0" err="1" smtClean="0"/>
              <a:t>MicroBlaze</a:t>
            </a:r>
            <a:endParaRPr lang="en-US" dirty="0"/>
          </a:p>
          <a:p>
            <a:r>
              <a:rPr lang="en-US" dirty="0"/>
              <a:t>Operating systems are installed and become part of the Board Support Package (BSP)</a:t>
            </a:r>
          </a:p>
          <a:p>
            <a:endParaRPr lang="en-US" dirty="0"/>
          </a:p>
        </p:txBody>
      </p:sp>
      <p:sp>
        <p:nvSpPr>
          <p:cNvPr id="4" name="Title 3"/>
          <p:cNvSpPr>
            <a:spLocks noGrp="1"/>
          </p:cNvSpPr>
          <p:nvPr>
            <p:ph type="title"/>
          </p:nvPr>
        </p:nvSpPr>
        <p:spPr/>
        <p:txBody>
          <a:bodyPr/>
          <a:lstStyle/>
          <a:p>
            <a:r>
              <a:rPr lang="en-US" dirty="0" smtClean="0"/>
              <a:t>Operating Systems</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Operating system services</a:t>
            </a:r>
          </a:p>
          <a:p>
            <a:pPr lvl="1"/>
            <a:r>
              <a:rPr lang="en-US" dirty="0"/>
              <a:t>GUI support</a:t>
            </a:r>
          </a:p>
          <a:p>
            <a:pPr lvl="1"/>
            <a:r>
              <a:rPr lang="en-US" dirty="0"/>
              <a:t>TCP/IP services**</a:t>
            </a:r>
          </a:p>
          <a:p>
            <a:pPr lvl="1"/>
            <a:r>
              <a:rPr lang="en-US" dirty="0"/>
              <a:t>Task management</a:t>
            </a:r>
          </a:p>
          <a:p>
            <a:pPr lvl="1"/>
            <a:r>
              <a:rPr lang="en-US" dirty="0"/>
              <a:t>Resource management**</a:t>
            </a:r>
          </a:p>
          <a:p>
            <a:pPr lvl="1"/>
            <a:r>
              <a:rPr lang="en-US" dirty="0"/>
              <a:t>Familiar programming services and tasks</a:t>
            </a:r>
          </a:p>
          <a:p>
            <a:pPr lvl="1"/>
            <a:r>
              <a:rPr lang="en-US" dirty="0"/>
              <a:t>Easy connection to already written applications</a:t>
            </a:r>
          </a:p>
          <a:p>
            <a:pPr lvl="1"/>
            <a:r>
              <a:rPr lang="en-US" dirty="0"/>
              <a:t>Ability to reload and change applications</a:t>
            </a:r>
          </a:p>
          <a:p>
            <a:pPr lvl="1"/>
            <a:r>
              <a:rPr lang="en-US" dirty="0"/>
              <a:t>Full file system services</a:t>
            </a:r>
            <a:r>
              <a:rPr lang="en-US" dirty="0" smtClean="0"/>
              <a:t>**</a:t>
            </a:r>
          </a:p>
          <a:p>
            <a:pPr lvl="1">
              <a:buNone/>
            </a:pPr>
            <a:endParaRPr lang="en-US" dirty="0"/>
          </a:p>
          <a:p>
            <a:pPr lvl="1">
              <a:buNone/>
            </a:pPr>
            <a:endParaRPr lang="en-US" dirty="0" smtClean="0"/>
          </a:p>
          <a:p>
            <a:pPr lvl="1">
              <a:buNone/>
            </a:pPr>
            <a:r>
              <a:rPr lang="en-US" dirty="0"/>
              <a:t>** Also available as additions to the Standalone BSP</a:t>
            </a:r>
          </a:p>
          <a:p>
            <a:endParaRPr lang="en-US" dirty="0"/>
          </a:p>
        </p:txBody>
      </p:sp>
      <p:sp>
        <p:nvSpPr>
          <p:cNvPr id="4" name="Title 3"/>
          <p:cNvSpPr>
            <a:spLocks noGrp="1"/>
          </p:cNvSpPr>
          <p:nvPr>
            <p:ph type="title"/>
          </p:nvPr>
        </p:nvSpPr>
        <p:spPr/>
        <p:txBody>
          <a:bodyPr/>
          <a:lstStyle/>
          <a:p>
            <a:r>
              <a:rPr lang="en-AU" dirty="0" smtClean="0"/>
              <a:t>What an Operating System Provides?</a:t>
            </a:r>
            <a:r>
              <a:rPr lang="en-US" dirty="0" smtClean="0"/>
              <a:t/>
            </a:r>
            <a:br>
              <a:rPr lang="en-US" dirty="0" smtClean="0"/>
            </a:b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Standalone BSP includes the previously discussed items</a:t>
            </a:r>
          </a:p>
          <a:p>
            <a:r>
              <a:rPr lang="en-US" dirty="0"/>
              <a:t>Design considerations for systems using the Standalone BSP</a:t>
            </a:r>
          </a:p>
          <a:p>
            <a:pPr lvl="1"/>
            <a:r>
              <a:rPr lang="en-US" dirty="0"/>
              <a:t>All services needed are included in the BSP</a:t>
            </a:r>
          </a:p>
          <a:p>
            <a:pPr lvl="1"/>
            <a:r>
              <a:rPr lang="en-US" dirty="0"/>
              <a:t>The application is static—it never changes</a:t>
            </a:r>
          </a:p>
          <a:p>
            <a:pPr lvl="1"/>
            <a:r>
              <a:rPr lang="en-US" dirty="0"/>
              <a:t>The application fits in block RAM (MicroBlaze™ processor), OCM RAM (Zynq™ </a:t>
            </a:r>
            <a:r>
              <a:rPr lang="en-US" dirty="0" smtClean="0"/>
              <a:t>AP </a:t>
            </a:r>
            <a:r>
              <a:rPr lang="en-US" dirty="0" err="1" smtClean="0"/>
              <a:t>SoC</a:t>
            </a:r>
            <a:r>
              <a:rPr lang="en-US" dirty="0" smtClean="0"/>
              <a:t>), </a:t>
            </a:r>
            <a:r>
              <a:rPr lang="en-US" dirty="0"/>
              <a:t>or DDR memory </a:t>
            </a:r>
          </a:p>
          <a:p>
            <a:pPr lvl="1"/>
            <a:r>
              <a:rPr lang="en-US" dirty="0"/>
              <a:t>The application is single-task based</a:t>
            </a:r>
          </a:p>
          <a:p>
            <a:pPr lvl="1"/>
            <a:r>
              <a:rPr lang="en-US" dirty="0"/>
              <a:t>Interrupts may or may not be used</a:t>
            </a:r>
          </a:p>
          <a:p>
            <a:endParaRPr lang="en-US" dirty="0"/>
          </a:p>
        </p:txBody>
      </p:sp>
      <p:sp>
        <p:nvSpPr>
          <p:cNvPr id="4" name="Title 3"/>
          <p:cNvSpPr>
            <a:spLocks noGrp="1"/>
          </p:cNvSpPr>
          <p:nvPr>
            <p:ph type="title"/>
          </p:nvPr>
        </p:nvSpPr>
        <p:spPr/>
        <p:txBody>
          <a:bodyPr/>
          <a:lstStyle/>
          <a:p>
            <a:r>
              <a:rPr lang="en-AU" dirty="0" smtClean="0"/>
              <a:t>Do I Need an Operating System?</a:t>
            </a:r>
            <a:r>
              <a:rPr lang="en-US" dirty="0" smtClean="0"/>
              <a:t/>
            </a:r>
            <a:br>
              <a:rPr lang="en-US" dirty="0" smtClean="0"/>
            </a:b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36</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5"/>
          <p:cNvSpPr>
            <a:spLocks noGrp="1" noChangeArrowheads="1"/>
          </p:cNvSpPr>
          <p:nvPr>
            <p:ph idx="1"/>
          </p:nvPr>
        </p:nvSpPr>
        <p:spPr/>
        <p:txBody>
          <a:bodyPr/>
          <a:lstStyle/>
          <a:p>
            <a:pPr eaLnBrk="1" hangingPunct="1">
              <a:lnSpc>
                <a:spcPct val="100000"/>
              </a:lnSpc>
            </a:pPr>
            <a:r>
              <a:rPr lang="en-US" sz="2000" b="1" dirty="0" smtClean="0"/>
              <a:t>Select the </a:t>
            </a:r>
            <a:r>
              <a:rPr lang="en-US" dirty="0" smtClean="0"/>
              <a:t>created board support package</a:t>
            </a:r>
            <a:br>
              <a:rPr lang="en-US" dirty="0" smtClean="0"/>
            </a:br>
            <a:r>
              <a:rPr lang="en-US" dirty="0" smtClean="0"/>
              <a:t>in the Project Explorer view</a:t>
            </a:r>
          </a:p>
          <a:p>
            <a:pPr>
              <a:lnSpc>
                <a:spcPct val="100000"/>
              </a:lnSpc>
            </a:pPr>
            <a:r>
              <a:rPr lang="en-US" sz="2000" b="1" dirty="0" smtClean="0"/>
              <a:t>Xilinx Tools </a:t>
            </a:r>
            <a:r>
              <a:rPr lang="en-US" sz="2000" dirty="0" smtClean="0">
                <a:solidFill>
                  <a:srgbClr val="000000"/>
                </a:solidFill>
                <a:sym typeface="Symbol" pitchFamily="18" charset="2"/>
              </a:rPr>
              <a:t>&gt;</a:t>
            </a:r>
            <a:r>
              <a:rPr lang="en-US" sz="2000" dirty="0" smtClean="0"/>
              <a:t> </a:t>
            </a:r>
            <a:r>
              <a:rPr lang="en-US" sz="2000" b="1" dirty="0" smtClean="0"/>
              <a:t>Board Support Package Settings</a:t>
            </a:r>
            <a:endParaRPr lang="en-US" sz="2000" dirty="0" smtClean="0"/>
          </a:p>
          <a:p>
            <a:pPr eaLnBrk="1" hangingPunct="1">
              <a:lnSpc>
                <a:spcPct val="100000"/>
              </a:lnSpc>
            </a:pPr>
            <a:r>
              <a:rPr lang="en-US" sz="2000" dirty="0" smtClean="0"/>
              <a:t>Sets all of the software BSP related</a:t>
            </a:r>
            <a:br>
              <a:rPr lang="en-US" sz="2000" dirty="0" smtClean="0"/>
            </a:br>
            <a:r>
              <a:rPr lang="en-US" sz="2000" dirty="0" smtClean="0"/>
              <a:t>options in the design</a:t>
            </a:r>
          </a:p>
          <a:p>
            <a:pPr eaLnBrk="1" hangingPunct="1">
              <a:lnSpc>
                <a:spcPct val="100000"/>
              </a:lnSpc>
            </a:pPr>
            <a:r>
              <a:rPr lang="en-US" sz="2000" dirty="0" smtClean="0"/>
              <a:t>Has multiple forms selection</a:t>
            </a:r>
          </a:p>
          <a:p>
            <a:pPr lvl="1" eaLnBrk="1" hangingPunct="1">
              <a:lnSpc>
                <a:spcPct val="100000"/>
              </a:lnSpc>
            </a:pPr>
            <a:r>
              <a:rPr lang="en-US" sz="1800" dirty="0" smtClean="0"/>
              <a:t>Overview</a:t>
            </a:r>
          </a:p>
          <a:p>
            <a:pPr lvl="1" eaLnBrk="1" hangingPunct="1">
              <a:lnSpc>
                <a:spcPct val="100000"/>
              </a:lnSpc>
            </a:pPr>
            <a:r>
              <a:rPr lang="en-US" sz="1800" dirty="0" smtClean="0"/>
              <a:t>Standalone</a:t>
            </a:r>
          </a:p>
          <a:p>
            <a:pPr lvl="1" eaLnBrk="1" hangingPunct="1">
              <a:lnSpc>
                <a:spcPct val="100000"/>
              </a:lnSpc>
            </a:pPr>
            <a:r>
              <a:rPr lang="en-US" sz="1800" dirty="0" smtClean="0"/>
              <a:t>Drivers</a:t>
            </a:r>
          </a:p>
          <a:p>
            <a:pPr lvl="1" eaLnBrk="1" hangingPunct="1">
              <a:lnSpc>
                <a:spcPct val="100000"/>
              </a:lnSpc>
            </a:pPr>
            <a:r>
              <a:rPr lang="en-US" sz="1800" dirty="0" smtClean="0"/>
              <a:t>CPU</a:t>
            </a:r>
          </a:p>
          <a:p>
            <a:pPr eaLnBrk="1" hangingPunct="1">
              <a:lnSpc>
                <a:spcPct val="100000"/>
              </a:lnSpc>
            </a:pPr>
            <a:r>
              <a:rPr lang="en-US" sz="2000" dirty="0" smtClean="0"/>
              <a:t>As individual Standalone services are </a:t>
            </a:r>
            <a:br>
              <a:rPr lang="en-US" sz="2000" dirty="0" smtClean="0"/>
            </a:br>
            <a:r>
              <a:rPr lang="en-US" sz="2000" dirty="0" smtClean="0"/>
              <a:t>selected a configurable menu selection</a:t>
            </a:r>
            <a:br>
              <a:rPr lang="en-US" sz="2000" dirty="0" smtClean="0"/>
            </a:br>
            <a:r>
              <a:rPr lang="en-US" sz="2000" dirty="0" smtClean="0"/>
              <a:t>item will appear </a:t>
            </a:r>
          </a:p>
        </p:txBody>
      </p:sp>
      <p:sp>
        <p:nvSpPr>
          <p:cNvPr id="38914" name="Rectangle 2"/>
          <p:cNvSpPr>
            <a:spLocks noGrp="1" noChangeArrowheads="1"/>
          </p:cNvSpPr>
          <p:nvPr>
            <p:ph type="title"/>
          </p:nvPr>
        </p:nvSpPr>
        <p:spPr/>
        <p:txBody>
          <a:bodyPr/>
          <a:lstStyle/>
          <a:p>
            <a:pPr eaLnBrk="1" hangingPunct="1"/>
            <a:r>
              <a:rPr lang="en-US" altLang="en-US" dirty="0" smtClean="0"/>
              <a:t>Accessing Software Platform Properties</a:t>
            </a:r>
            <a:endParaRPr lang="en-US" dirty="0" smtClean="0"/>
          </a:p>
        </p:txBody>
      </p:sp>
      <p:pic>
        <p:nvPicPr>
          <p:cNvPr id="33794" name="Picture 2" descr="c:\temp\SNAGHTML2d435ae.PNG"/>
          <p:cNvPicPr>
            <a:picLocks noChangeAspect="1" noChangeArrowheads="1"/>
          </p:cNvPicPr>
          <p:nvPr/>
        </p:nvPicPr>
        <p:blipFill>
          <a:blip r:embed="rId3"/>
          <a:srcRect/>
          <a:stretch>
            <a:fillRect/>
          </a:stretch>
        </p:blipFill>
        <p:spPr bwMode="auto">
          <a:xfrm>
            <a:off x="6533148" y="1822383"/>
            <a:ext cx="5372768" cy="3426811"/>
          </a:xfrm>
          <a:prstGeom prst="rect">
            <a:avLst/>
          </a:prstGeom>
          <a:noFill/>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37</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3"/>
          <p:cNvSpPr>
            <a:spLocks noChangeArrowheads="1"/>
          </p:cNvSpPr>
          <p:nvPr/>
        </p:nvSpPr>
        <p:spPr bwMode="auto">
          <a:xfrm>
            <a:off x="5161208" y="685801"/>
            <a:ext cx="2729789" cy="3967161"/>
          </a:xfrm>
          <a:prstGeom prst="rect">
            <a:avLst/>
          </a:prstGeom>
          <a:solidFill>
            <a:schemeClr val="bg1">
              <a:lumMod val="65000"/>
            </a:schemeClr>
          </a:solidFill>
          <a:ln w="9525">
            <a:solidFill>
              <a:schemeClr val="tx1"/>
            </a:solidFill>
            <a:miter lim="800000"/>
            <a:headEnd/>
            <a:tailEnd/>
          </a:ln>
          <a:effectLst/>
        </p:spPr>
        <p:txBody>
          <a:bodyPr wrap="none"/>
          <a:lstStyle/>
          <a:p>
            <a:pPr algn="r"/>
            <a:r>
              <a:rPr lang="en-US" sz="1200" b="1" dirty="0"/>
              <a:t>Hardware </a:t>
            </a:r>
          </a:p>
          <a:p>
            <a:pPr algn="r"/>
            <a:r>
              <a:rPr lang="en-US" sz="1200" b="1" dirty="0"/>
              <a:t>Platform Generation</a:t>
            </a:r>
          </a:p>
        </p:txBody>
      </p:sp>
      <p:grpSp>
        <p:nvGrpSpPr>
          <p:cNvPr id="2" name="Group 123"/>
          <p:cNvGrpSpPr/>
          <p:nvPr/>
        </p:nvGrpSpPr>
        <p:grpSpPr>
          <a:xfrm>
            <a:off x="187403" y="631319"/>
            <a:ext cx="6253590" cy="5349240"/>
            <a:chOff x="187403" y="631319"/>
            <a:chExt cx="6253590" cy="5349240"/>
          </a:xfrm>
        </p:grpSpPr>
        <p:sp>
          <p:nvSpPr>
            <p:cNvPr id="121" name="Rectangle 120"/>
            <p:cNvSpPr/>
            <p:nvPr/>
          </p:nvSpPr>
          <p:spPr bwMode="auto">
            <a:xfrm>
              <a:off x="3054701" y="2590784"/>
              <a:ext cx="492369" cy="3383280"/>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9575" name="Rectangle 118"/>
            <p:cNvSpPr>
              <a:spLocks noChangeArrowheads="1"/>
            </p:cNvSpPr>
            <p:nvPr/>
          </p:nvSpPr>
          <p:spPr bwMode="auto">
            <a:xfrm>
              <a:off x="187403" y="631319"/>
              <a:ext cx="2901735" cy="5349240"/>
            </a:xfrm>
            <a:prstGeom prst="rect">
              <a:avLst/>
            </a:prstGeom>
            <a:solidFill>
              <a:schemeClr val="accent5"/>
            </a:solidFill>
            <a:ln w="12700">
              <a:noFill/>
              <a:miter lim="800000"/>
              <a:headEnd/>
              <a:tailEnd/>
            </a:ln>
            <a:effectLst/>
          </p:spPr>
          <p:txBody>
            <a:bodyPr anchor="ctr">
              <a:spAutoFit/>
            </a:bodyPr>
            <a:lstStyle/>
            <a:p>
              <a:endParaRPr lang="en-US"/>
            </a:p>
          </p:txBody>
        </p:sp>
        <p:sp>
          <p:nvSpPr>
            <p:cNvPr id="125" name="Rectangle 124"/>
            <p:cNvSpPr/>
            <p:nvPr/>
          </p:nvSpPr>
          <p:spPr bwMode="auto">
            <a:xfrm>
              <a:off x="3512232" y="4869674"/>
              <a:ext cx="1548997" cy="503779"/>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sp>
          <p:nvSpPr>
            <p:cNvPr id="122" name="Rectangle 121"/>
            <p:cNvSpPr/>
            <p:nvPr/>
          </p:nvSpPr>
          <p:spPr bwMode="auto">
            <a:xfrm>
              <a:off x="3516923" y="5375869"/>
              <a:ext cx="2924070" cy="602901"/>
            </a:xfrm>
            <a:prstGeom prst="rect">
              <a:avLst/>
            </a:prstGeom>
            <a:solidFill>
              <a:schemeClr val="accent5"/>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
        <p:nvSpPr>
          <p:cNvPr id="19459" name="Rectangle 2"/>
          <p:cNvSpPr>
            <a:spLocks noChangeArrowheads="1"/>
          </p:cNvSpPr>
          <p:nvPr/>
        </p:nvSpPr>
        <p:spPr bwMode="auto">
          <a:xfrm>
            <a:off x="8119537" y="685800"/>
            <a:ext cx="3620673" cy="5195888"/>
          </a:xfrm>
          <a:prstGeom prst="rect">
            <a:avLst/>
          </a:prstGeom>
          <a:solidFill>
            <a:schemeClr val="bg1">
              <a:lumMod val="85000"/>
            </a:schemeClr>
          </a:solidFill>
          <a:ln w="9525">
            <a:solidFill>
              <a:schemeClr val="tx1"/>
            </a:solidFill>
            <a:miter lim="800000"/>
            <a:headEnd/>
            <a:tailEnd/>
          </a:ln>
        </p:spPr>
        <p:txBody>
          <a:bodyPr wrap="none" anchor="b"/>
          <a:lstStyle/>
          <a:p>
            <a:pPr algn="r"/>
            <a:r>
              <a:rPr lang="en-US" sz="1600" b="1"/>
              <a:t>Simulation </a:t>
            </a:r>
          </a:p>
          <a:p>
            <a:pPr algn="r"/>
            <a:r>
              <a:rPr lang="en-US" sz="1600" b="1"/>
              <a:t>Generator</a:t>
            </a:r>
          </a:p>
        </p:txBody>
      </p:sp>
      <p:sp>
        <p:nvSpPr>
          <p:cNvPr id="19461" name="Rectangle 4"/>
          <p:cNvSpPr>
            <a:spLocks noChangeArrowheads="1"/>
          </p:cNvSpPr>
          <p:nvPr/>
        </p:nvSpPr>
        <p:spPr bwMode="auto">
          <a:xfrm>
            <a:off x="438039" y="685800"/>
            <a:ext cx="2628215" cy="1752600"/>
          </a:xfrm>
          <a:prstGeom prst="rect">
            <a:avLst/>
          </a:prstGeom>
          <a:solidFill>
            <a:schemeClr val="bg1">
              <a:lumMod val="85000"/>
            </a:schemeClr>
          </a:solidFill>
          <a:ln w="9525">
            <a:solidFill>
              <a:schemeClr val="tx1"/>
            </a:solidFill>
            <a:miter lim="800000"/>
            <a:headEnd/>
            <a:tailEnd/>
          </a:ln>
        </p:spPr>
        <p:txBody>
          <a:bodyPr wrap="none"/>
          <a:lstStyle/>
          <a:p>
            <a:r>
              <a:rPr lang="en-US" sz="1200" b="1" dirty="0"/>
              <a:t>Library Generation</a:t>
            </a:r>
          </a:p>
        </p:txBody>
      </p:sp>
      <p:sp>
        <p:nvSpPr>
          <p:cNvPr id="19462" name="Rectangle 5"/>
          <p:cNvSpPr>
            <a:spLocks noChangeArrowheads="1"/>
          </p:cNvSpPr>
          <p:nvPr/>
        </p:nvSpPr>
        <p:spPr bwMode="auto">
          <a:xfrm>
            <a:off x="1237930" y="2676526"/>
            <a:ext cx="2247315" cy="3040063"/>
          </a:xfrm>
          <a:prstGeom prst="rect">
            <a:avLst/>
          </a:prstGeom>
          <a:solidFill>
            <a:schemeClr val="bg1">
              <a:lumMod val="85000"/>
            </a:schemeClr>
          </a:solidFill>
          <a:ln w="9525">
            <a:solidFill>
              <a:schemeClr val="tx1"/>
            </a:solidFill>
            <a:miter lim="800000"/>
            <a:headEnd/>
            <a:tailEnd/>
          </a:ln>
        </p:spPr>
        <p:txBody>
          <a:bodyPr wrap="none"/>
          <a:lstStyle/>
          <a:p>
            <a:pPr algn="ctr"/>
            <a:r>
              <a:rPr lang="en-US" sz="1200" b="1" dirty="0"/>
              <a:t>Embedded Software</a:t>
            </a:r>
          </a:p>
          <a:p>
            <a:pPr algn="ctr"/>
            <a:r>
              <a:rPr lang="en-US" sz="1200" b="1" dirty="0"/>
              <a:t>Development</a:t>
            </a:r>
          </a:p>
        </p:txBody>
      </p:sp>
      <p:sp>
        <p:nvSpPr>
          <p:cNvPr id="19464" name="Rectangle 7"/>
          <p:cNvSpPr>
            <a:spLocks noChangeArrowheads="1"/>
          </p:cNvSpPr>
          <p:nvPr/>
        </p:nvSpPr>
        <p:spPr bwMode="auto">
          <a:xfrm>
            <a:off x="3180522" y="1371600"/>
            <a:ext cx="1929897" cy="1066800"/>
          </a:xfrm>
          <a:prstGeom prst="rect">
            <a:avLst/>
          </a:prstGeom>
          <a:solidFill>
            <a:schemeClr val="bg1">
              <a:lumMod val="85000"/>
            </a:schemeClr>
          </a:solidFill>
          <a:ln w="9525" algn="ctr">
            <a:solidFill>
              <a:schemeClr val="tx1"/>
            </a:solidFill>
            <a:miter lim="800000"/>
            <a:headEnd/>
            <a:tailEnd/>
          </a:ln>
        </p:spPr>
        <p:txBody>
          <a:bodyPr wrap="none"/>
          <a:lstStyle/>
          <a:p>
            <a:pPr algn="ctr" eaLnBrk="1" hangingPunct="1"/>
            <a:r>
              <a:rPr lang="en-US" sz="800">
                <a:latin typeface="Arial" charset="0"/>
              </a:rPr>
              <a:t>IP Library or User Repository</a:t>
            </a:r>
          </a:p>
        </p:txBody>
      </p:sp>
      <p:sp>
        <p:nvSpPr>
          <p:cNvPr id="19465" name="Oval 8"/>
          <p:cNvSpPr>
            <a:spLocks noChangeArrowheads="1"/>
          </p:cNvSpPr>
          <p:nvPr/>
        </p:nvSpPr>
        <p:spPr bwMode="auto">
          <a:xfrm>
            <a:off x="2215574" y="954512"/>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a:latin typeface="Arial" charset="0"/>
              </a:rPr>
              <a:t>MSS</a:t>
            </a:r>
          </a:p>
        </p:txBody>
      </p:sp>
      <p:sp>
        <p:nvSpPr>
          <p:cNvPr id="19466" name="Rectangle 9"/>
          <p:cNvSpPr>
            <a:spLocks noChangeArrowheads="1"/>
          </p:cNvSpPr>
          <p:nvPr/>
        </p:nvSpPr>
        <p:spPr bwMode="auto">
          <a:xfrm>
            <a:off x="1910853" y="1752600"/>
            <a:ext cx="1015735" cy="236538"/>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dirty="0" smtClean="0">
                <a:latin typeface="Arial" charset="0"/>
              </a:rPr>
              <a:t>Library Generation</a:t>
            </a:r>
            <a:endParaRPr lang="en-US" sz="800" dirty="0">
              <a:latin typeface="Arial" charset="0"/>
            </a:endParaRPr>
          </a:p>
        </p:txBody>
      </p:sp>
      <p:sp>
        <p:nvSpPr>
          <p:cNvPr id="19467" name="Oval 10"/>
          <p:cNvSpPr>
            <a:spLocks noChangeArrowheads="1"/>
          </p:cNvSpPr>
          <p:nvPr/>
        </p:nvSpPr>
        <p:spPr bwMode="auto">
          <a:xfrm>
            <a:off x="2215574" y="2170113"/>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.a</a:t>
            </a:r>
          </a:p>
        </p:txBody>
      </p:sp>
      <p:sp>
        <p:nvSpPr>
          <p:cNvPr id="19468" name="Rectangle 11"/>
          <p:cNvSpPr>
            <a:spLocks noChangeArrowheads="1"/>
          </p:cNvSpPr>
          <p:nvPr/>
        </p:nvSpPr>
        <p:spPr bwMode="auto">
          <a:xfrm>
            <a:off x="1910853" y="38100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a:latin typeface="Arial" charset="0"/>
              </a:rPr>
              <a:t>Compiler (GCC)</a:t>
            </a:r>
          </a:p>
        </p:txBody>
      </p:sp>
      <p:sp>
        <p:nvSpPr>
          <p:cNvPr id="19469" name="Oval 12"/>
          <p:cNvSpPr>
            <a:spLocks noChangeArrowheads="1"/>
          </p:cNvSpPr>
          <p:nvPr/>
        </p:nvSpPr>
        <p:spPr bwMode="auto">
          <a:xfrm>
            <a:off x="2215574" y="411480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.o, .a</a:t>
            </a:r>
          </a:p>
        </p:txBody>
      </p:sp>
      <p:sp>
        <p:nvSpPr>
          <p:cNvPr id="19470" name="Rectangle 13"/>
          <p:cNvSpPr>
            <a:spLocks noChangeArrowheads="1"/>
          </p:cNvSpPr>
          <p:nvPr/>
        </p:nvSpPr>
        <p:spPr bwMode="auto">
          <a:xfrm>
            <a:off x="1910853" y="44196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a:latin typeface="Arial" charset="0"/>
              </a:rPr>
              <a:t>Linker (GCC)</a:t>
            </a:r>
          </a:p>
        </p:txBody>
      </p:sp>
      <p:sp>
        <p:nvSpPr>
          <p:cNvPr id="19471" name="Oval 14"/>
          <p:cNvSpPr>
            <a:spLocks noChangeArrowheads="1"/>
          </p:cNvSpPr>
          <p:nvPr/>
        </p:nvSpPr>
        <p:spPr bwMode="auto">
          <a:xfrm>
            <a:off x="2211768" y="5005388"/>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ELF</a:t>
            </a:r>
          </a:p>
        </p:txBody>
      </p:sp>
      <p:sp>
        <p:nvSpPr>
          <p:cNvPr id="19472" name="Oval 15"/>
          <p:cNvSpPr>
            <a:spLocks noChangeArrowheads="1"/>
          </p:cNvSpPr>
          <p:nvPr/>
        </p:nvSpPr>
        <p:spPr bwMode="auto">
          <a:xfrm>
            <a:off x="5669074" y="76200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IPI</a:t>
            </a:r>
            <a:endParaRPr lang="en-US" sz="800" dirty="0">
              <a:latin typeface="Arial" charset="0"/>
            </a:endParaRPr>
          </a:p>
        </p:txBody>
      </p:sp>
      <p:sp>
        <p:nvSpPr>
          <p:cNvPr id="19473" name="Rectangle 16"/>
          <p:cNvSpPr>
            <a:spLocks noChangeArrowheads="1"/>
          </p:cNvSpPr>
          <p:nvPr/>
        </p:nvSpPr>
        <p:spPr bwMode="auto">
          <a:xfrm>
            <a:off x="5364355" y="1752600"/>
            <a:ext cx="1015735" cy="1524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dirty="0" smtClean="0">
                <a:latin typeface="Arial" charset="0"/>
              </a:rPr>
              <a:t>Platform Generation</a:t>
            </a:r>
            <a:endParaRPr lang="en-US" sz="800" dirty="0">
              <a:latin typeface="Arial" charset="0"/>
            </a:endParaRPr>
          </a:p>
        </p:txBody>
      </p:sp>
      <p:sp>
        <p:nvSpPr>
          <p:cNvPr id="19474" name="Oval 17"/>
          <p:cNvSpPr>
            <a:spLocks noChangeArrowheads="1"/>
          </p:cNvSpPr>
          <p:nvPr/>
        </p:nvSpPr>
        <p:spPr bwMode="auto">
          <a:xfrm>
            <a:off x="3282096" y="1676400"/>
            <a:ext cx="812588"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Drivers</a:t>
            </a:r>
            <a:endParaRPr lang="en-US" sz="800" dirty="0">
              <a:latin typeface="Arial" charset="0"/>
            </a:endParaRPr>
          </a:p>
        </p:txBody>
      </p:sp>
      <p:sp>
        <p:nvSpPr>
          <p:cNvPr id="19475" name="Oval 18"/>
          <p:cNvSpPr>
            <a:spLocks noChangeArrowheads="1"/>
          </p:cNvSpPr>
          <p:nvPr/>
        </p:nvSpPr>
        <p:spPr bwMode="auto">
          <a:xfrm>
            <a:off x="4196258" y="1752600"/>
            <a:ext cx="812588"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a:t>
            </a:r>
            <a:r>
              <a:rPr lang="en-US" sz="800" dirty="0" err="1" smtClean="0">
                <a:latin typeface="Arial" charset="0"/>
              </a:rPr>
              <a:t>hdf</a:t>
            </a:r>
            <a:endParaRPr lang="en-US" sz="800" dirty="0">
              <a:latin typeface="Arial" charset="0"/>
            </a:endParaRPr>
          </a:p>
        </p:txBody>
      </p:sp>
      <p:sp>
        <p:nvSpPr>
          <p:cNvPr id="19476" name="Oval 19"/>
          <p:cNvSpPr>
            <a:spLocks noChangeArrowheads="1"/>
          </p:cNvSpPr>
          <p:nvPr/>
        </p:nvSpPr>
        <p:spPr bwMode="auto">
          <a:xfrm>
            <a:off x="4175098" y="2071688"/>
            <a:ext cx="82528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HDL</a:t>
            </a:r>
            <a:endParaRPr lang="en-US" sz="800" dirty="0">
              <a:latin typeface="Arial" charset="0"/>
            </a:endParaRPr>
          </a:p>
        </p:txBody>
      </p:sp>
      <p:sp>
        <p:nvSpPr>
          <p:cNvPr id="19477" name="Oval 20"/>
          <p:cNvSpPr>
            <a:spLocks noChangeArrowheads="1"/>
          </p:cNvSpPr>
          <p:nvPr/>
        </p:nvSpPr>
        <p:spPr bwMode="auto">
          <a:xfrm>
            <a:off x="5262781" y="2133600"/>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a:latin typeface="Arial" charset="0"/>
              </a:rPr>
              <a:t>System and</a:t>
            </a:r>
            <a:br>
              <a:rPr lang="en-US" sz="800" dirty="0">
                <a:latin typeface="Arial" charset="0"/>
              </a:rPr>
            </a:br>
            <a:r>
              <a:rPr lang="en-US" sz="800" dirty="0">
                <a:latin typeface="Arial" charset="0"/>
              </a:rPr>
              <a:t>Wrapper </a:t>
            </a:r>
            <a:r>
              <a:rPr lang="en-US" sz="800" dirty="0" smtClean="0">
                <a:latin typeface="Arial" charset="0"/>
              </a:rPr>
              <a:t>HDL</a:t>
            </a:r>
            <a:endParaRPr lang="en-US" sz="800" dirty="0">
              <a:latin typeface="Arial" charset="0"/>
            </a:endParaRPr>
          </a:p>
        </p:txBody>
      </p:sp>
      <p:sp>
        <p:nvSpPr>
          <p:cNvPr id="19478" name="Oval 21"/>
          <p:cNvSpPr>
            <a:spLocks noChangeArrowheads="1"/>
          </p:cNvSpPr>
          <p:nvPr/>
        </p:nvSpPr>
        <p:spPr bwMode="auto">
          <a:xfrm>
            <a:off x="6786383" y="2209800"/>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err="1">
                <a:latin typeface="Arial" charset="0"/>
              </a:rPr>
              <a:t>system.bmm</a:t>
            </a:r>
            <a:endParaRPr lang="en-US" sz="800" dirty="0">
              <a:latin typeface="Arial" charset="0"/>
            </a:endParaRPr>
          </a:p>
        </p:txBody>
      </p:sp>
      <p:sp>
        <p:nvSpPr>
          <p:cNvPr id="19479" name="Rectangle 22"/>
          <p:cNvSpPr>
            <a:spLocks noChangeArrowheads="1"/>
          </p:cNvSpPr>
          <p:nvPr/>
        </p:nvSpPr>
        <p:spPr bwMode="auto">
          <a:xfrm>
            <a:off x="5364355" y="266700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a:latin typeface="Arial" charset="0"/>
              </a:rPr>
              <a:t>Synthesis </a:t>
            </a:r>
          </a:p>
        </p:txBody>
      </p:sp>
      <p:sp>
        <p:nvSpPr>
          <p:cNvPr id="19481" name="Rectangle 24"/>
          <p:cNvSpPr>
            <a:spLocks noChangeArrowheads="1"/>
          </p:cNvSpPr>
          <p:nvPr/>
        </p:nvSpPr>
        <p:spPr bwMode="auto">
          <a:xfrm>
            <a:off x="5364355" y="370205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smtClean="0">
                <a:latin typeface="Arial" charset="0"/>
              </a:rPr>
              <a:t>Implementation</a:t>
            </a:r>
            <a:endParaRPr lang="en-US" sz="800" dirty="0">
              <a:latin typeface="Arial" charset="0"/>
            </a:endParaRPr>
          </a:p>
        </p:txBody>
      </p:sp>
      <p:sp>
        <p:nvSpPr>
          <p:cNvPr id="19482" name="Oval 25"/>
          <p:cNvSpPr>
            <a:spLocks noChangeArrowheads="1"/>
          </p:cNvSpPr>
          <p:nvPr/>
        </p:nvSpPr>
        <p:spPr bwMode="auto">
          <a:xfrm>
            <a:off x="4043897" y="3702050"/>
            <a:ext cx="406294"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XDC</a:t>
            </a:r>
            <a:endParaRPr lang="en-US" sz="800" dirty="0">
              <a:latin typeface="Arial" charset="0"/>
            </a:endParaRPr>
          </a:p>
        </p:txBody>
      </p:sp>
      <p:sp>
        <p:nvSpPr>
          <p:cNvPr id="19486" name="Rectangle 31"/>
          <p:cNvSpPr>
            <a:spLocks noChangeArrowheads="1"/>
          </p:cNvSpPr>
          <p:nvPr/>
        </p:nvSpPr>
        <p:spPr bwMode="auto">
          <a:xfrm>
            <a:off x="5364355" y="4381500"/>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err="1" smtClean="0">
                <a:latin typeface="Arial" charset="0"/>
              </a:rPr>
              <a:t>Bitstream</a:t>
            </a:r>
            <a:r>
              <a:rPr lang="en-US" sz="800" dirty="0" smtClean="0">
                <a:latin typeface="Arial" charset="0"/>
              </a:rPr>
              <a:t> Generation</a:t>
            </a:r>
            <a:endParaRPr lang="en-US" sz="800" dirty="0">
              <a:latin typeface="Arial" charset="0"/>
            </a:endParaRPr>
          </a:p>
        </p:txBody>
      </p:sp>
      <p:sp>
        <p:nvSpPr>
          <p:cNvPr id="19487" name="Oval 32"/>
          <p:cNvSpPr>
            <a:spLocks noChangeArrowheads="1"/>
          </p:cNvSpPr>
          <p:nvPr/>
        </p:nvSpPr>
        <p:spPr bwMode="auto">
          <a:xfrm>
            <a:off x="3840750" y="4381500"/>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t>system_bd.bmm</a:t>
            </a:r>
          </a:p>
        </p:txBody>
      </p:sp>
      <p:sp>
        <p:nvSpPr>
          <p:cNvPr id="19488" name="Rectangle 33"/>
          <p:cNvSpPr>
            <a:spLocks noChangeArrowheads="1"/>
          </p:cNvSpPr>
          <p:nvPr/>
        </p:nvSpPr>
        <p:spPr bwMode="auto">
          <a:xfrm>
            <a:off x="3840750" y="5005388"/>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smtClean="0">
                <a:latin typeface="Arial" charset="0"/>
              </a:rPr>
              <a:t>Configure BRAM</a:t>
            </a:r>
            <a:endParaRPr lang="en-US" sz="800" dirty="0">
              <a:latin typeface="Arial" charset="0"/>
            </a:endParaRPr>
          </a:p>
        </p:txBody>
      </p:sp>
      <p:sp>
        <p:nvSpPr>
          <p:cNvPr id="19489" name="Oval 34"/>
          <p:cNvSpPr>
            <a:spLocks noChangeArrowheads="1"/>
          </p:cNvSpPr>
          <p:nvPr/>
        </p:nvSpPr>
        <p:spPr bwMode="auto">
          <a:xfrm>
            <a:off x="5360121" y="5414963"/>
            <a:ext cx="1015735" cy="1524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download.bit</a:t>
            </a:r>
          </a:p>
        </p:txBody>
      </p:sp>
      <p:sp>
        <p:nvSpPr>
          <p:cNvPr id="19490" name="Rectangle 35"/>
          <p:cNvSpPr>
            <a:spLocks noChangeArrowheads="1"/>
          </p:cNvSpPr>
          <p:nvPr/>
        </p:nvSpPr>
        <p:spPr bwMode="auto">
          <a:xfrm>
            <a:off x="5360121" y="5719763"/>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smtClean="0">
                <a:latin typeface="Arial" charset="0"/>
              </a:rPr>
              <a:t>Hardware Manager</a:t>
            </a:r>
            <a:endParaRPr lang="en-US" sz="800" dirty="0">
              <a:latin typeface="Arial" charset="0"/>
            </a:endParaRPr>
          </a:p>
        </p:txBody>
      </p:sp>
      <p:sp>
        <p:nvSpPr>
          <p:cNvPr id="19491" name="Oval 36"/>
          <p:cNvSpPr>
            <a:spLocks noChangeArrowheads="1"/>
          </p:cNvSpPr>
          <p:nvPr/>
        </p:nvSpPr>
        <p:spPr bwMode="auto">
          <a:xfrm>
            <a:off x="5512483" y="4984753"/>
            <a:ext cx="721595" cy="195263"/>
          </a:xfrm>
          <a:prstGeom prst="ellipse">
            <a:avLst/>
          </a:prstGeom>
          <a:solidFill>
            <a:schemeClr val="bg1"/>
          </a:solidFill>
          <a:ln w="9525">
            <a:solidFill>
              <a:schemeClr val="tx1"/>
            </a:solidFill>
            <a:round/>
            <a:headEnd/>
            <a:tailEnd/>
          </a:ln>
        </p:spPr>
        <p:txBody>
          <a:bodyPr wrap="none" lIns="0" tIns="0" rIns="0" bIns="0" anchor="ctr" anchorCtr="1"/>
          <a:lstStyle/>
          <a:p>
            <a:pPr algn="ctr" eaLnBrk="1" hangingPunct="1"/>
            <a:r>
              <a:rPr lang="en-US" sz="800"/>
              <a:t>system.bit</a:t>
            </a:r>
            <a:endParaRPr lang="en-US" sz="800">
              <a:latin typeface="Arial" charset="0"/>
            </a:endParaRPr>
          </a:p>
        </p:txBody>
      </p:sp>
      <p:sp>
        <p:nvSpPr>
          <p:cNvPr id="19492" name="Rectangle 37"/>
          <p:cNvSpPr>
            <a:spLocks noChangeArrowheads="1"/>
          </p:cNvSpPr>
          <p:nvPr/>
        </p:nvSpPr>
        <p:spPr bwMode="auto">
          <a:xfrm>
            <a:off x="8309986" y="1666875"/>
            <a:ext cx="1015735" cy="381000"/>
          </a:xfrm>
          <a:prstGeom prst="rect">
            <a:avLst/>
          </a:prstGeom>
          <a:solidFill>
            <a:srgbClr val="CCECFF"/>
          </a:solidFill>
          <a:ln w="9525" algn="ctr">
            <a:solidFill>
              <a:schemeClr val="tx1"/>
            </a:solidFill>
            <a:miter lim="800000"/>
            <a:headEnd/>
            <a:tailEnd/>
          </a:ln>
        </p:spPr>
        <p:txBody>
          <a:bodyPr wrap="none" anchor="ctr"/>
          <a:lstStyle/>
          <a:p>
            <a:pPr algn="ctr" eaLnBrk="1" hangingPunct="1"/>
            <a:r>
              <a:rPr lang="en-US" sz="800" dirty="0" smtClean="0">
                <a:latin typeface="Arial" charset="0"/>
              </a:rPr>
              <a:t>Simulation model </a:t>
            </a:r>
          </a:p>
          <a:p>
            <a:pPr algn="ctr" eaLnBrk="1" hangingPunct="1"/>
            <a:r>
              <a:rPr lang="en-US" sz="800" dirty="0" smtClean="0">
                <a:latin typeface="Arial" charset="0"/>
              </a:rPr>
              <a:t>Generation</a:t>
            </a:r>
            <a:endParaRPr lang="en-US" sz="800" dirty="0">
              <a:latin typeface="Arial" charset="0"/>
            </a:endParaRPr>
          </a:p>
        </p:txBody>
      </p:sp>
      <p:sp>
        <p:nvSpPr>
          <p:cNvPr id="19493" name="Oval 38"/>
          <p:cNvSpPr>
            <a:spLocks noChangeArrowheads="1"/>
          </p:cNvSpPr>
          <p:nvPr/>
        </p:nvSpPr>
        <p:spPr bwMode="auto">
          <a:xfrm>
            <a:off x="8208412" y="2276475"/>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Behavioral</a:t>
            </a:r>
            <a:br>
              <a:rPr lang="en-US" sz="800">
                <a:latin typeface="Arial" charset="0"/>
              </a:rPr>
            </a:br>
            <a:r>
              <a:rPr lang="en-US" sz="800">
                <a:latin typeface="Arial" charset="0"/>
              </a:rPr>
              <a:t>VHD Model</a:t>
            </a:r>
          </a:p>
        </p:txBody>
      </p:sp>
      <p:sp>
        <p:nvSpPr>
          <p:cNvPr id="19494" name="Rectangle 39"/>
          <p:cNvSpPr>
            <a:spLocks noChangeArrowheads="1"/>
          </p:cNvSpPr>
          <p:nvPr/>
        </p:nvSpPr>
        <p:spPr bwMode="auto">
          <a:xfrm>
            <a:off x="8309986" y="3333750"/>
            <a:ext cx="1015735" cy="304800"/>
          </a:xfrm>
          <a:prstGeom prst="rect">
            <a:avLst/>
          </a:prstGeom>
          <a:solidFill>
            <a:srgbClr val="CCECFF"/>
          </a:solidFill>
          <a:ln w="9525" algn="ctr">
            <a:solidFill>
              <a:schemeClr val="tx1"/>
            </a:solidFill>
            <a:miter lim="800000"/>
            <a:headEnd/>
            <a:tailEnd/>
          </a:ln>
        </p:spPr>
        <p:txBody>
          <a:bodyPr wrap="none" anchor="ctr"/>
          <a:lstStyle/>
          <a:p>
            <a:r>
              <a:rPr lang="en-US" sz="800" dirty="0"/>
              <a:t>Simulation model </a:t>
            </a:r>
          </a:p>
          <a:p>
            <a:r>
              <a:rPr lang="en-US" sz="800" dirty="0" smtClean="0"/>
              <a:t>Generation</a:t>
            </a:r>
            <a:endParaRPr lang="en-US" sz="800" dirty="0"/>
          </a:p>
        </p:txBody>
      </p:sp>
      <p:sp>
        <p:nvSpPr>
          <p:cNvPr id="19495" name="Oval 40"/>
          <p:cNvSpPr>
            <a:spLocks noChangeArrowheads="1"/>
          </p:cNvSpPr>
          <p:nvPr/>
        </p:nvSpPr>
        <p:spPr bwMode="auto">
          <a:xfrm>
            <a:off x="8208412" y="3795713"/>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Structural/Timing</a:t>
            </a:r>
            <a:r>
              <a:rPr lang="en-US" sz="800" dirty="0">
                <a:latin typeface="Arial" charset="0"/>
              </a:rPr>
              <a:t/>
            </a:r>
            <a:br>
              <a:rPr lang="en-US" sz="800" dirty="0">
                <a:latin typeface="Arial" charset="0"/>
              </a:rPr>
            </a:br>
            <a:r>
              <a:rPr lang="en-US" sz="800" dirty="0">
                <a:latin typeface="Arial" charset="0"/>
              </a:rPr>
              <a:t>VHD Model</a:t>
            </a:r>
          </a:p>
        </p:txBody>
      </p:sp>
      <p:sp>
        <p:nvSpPr>
          <p:cNvPr id="19496" name="Rectangle 41"/>
          <p:cNvSpPr>
            <a:spLocks noChangeArrowheads="1"/>
          </p:cNvSpPr>
          <p:nvPr/>
        </p:nvSpPr>
        <p:spPr bwMode="auto">
          <a:xfrm>
            <a:off x="8309986" y="4652963"/>
            <a:ext cx="1015735" cy="304800"/>
          </a:xfrm>
          <a:prstGeom prst="rect">
            <a:avLst/>
          </a:prstGeom>
          <a:solidFill>
            <a:srgbClr val="CCECFF"/>
          </a:solidFill>
          <a:ln w="9525" algn="ctr">
            <a:solidFill>
              <a:schemeClr val="tx1"/>
            </a:solidFill>
            <a:miter lim="800000"/>
            <a:headEnd/>
            <a:tailEnd/>
          </a:ln>
        </p:spPr>
        <p:txBody>
          <a:bodyPr wrap="none" anchor="ctr"/>
          <a:lstStyle/>
          <a:p>
            <a:r>
              <a:rPr lang="en-US" sz="800" dirty="0"/>
              <a:t>Simulation model </a:t>
            </a:r>
          </a:p>
          <a:p>
            <a:r>
              <a:rPr lang="en-US" sz="800" dirty="0" smtClean="0"/>
              <a:t>Generation</a:t>
            </a:r>
            <a:endParaRPr lang="en-US" sz="800" dirty="0"/>
          </a:p>
        </p:txBody>
      </p:sp>
      <p:sp>
        <p:nvSpPr>
          <p:cNvPr id="19497" name="Oval 42"/>
          <p:cNvSpPr>
            <a:spLocks noChangeArrowheads="1"/>
          </p:cNvSpPr>
          <p:nvPr/>
        </p:nvSpPr>
        <p:spPr bwMode="auto">
          <a:xfrm>
            <a:off x="8208412" y="5186363"/>
            <a:ext cx="1218883"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Structural/Timing</a:t>
            </a:r>
            <a:r>
              <a:rPr lang="en-US" sz="800" dirty="0">
                <a:latin typeface="Arial" charset="0"/>
              </a:rPr>
              <a:t/>
            </a:r>
            <a:br>
              <a:rPr lang="en-US" sz="800" dirty="0">
                <a:latin typeface="Arial" charset="0"/>
              </a:rPr>
            </a:br>
            <a:r>
              <a:rPr lang="en-US" sz="800" dirty="0">
                <a:latin typeface="Arial" charset="0"/>
              </a:rPr>
              <a:t>VHD Model</a:t>
            </a:r>
          </a:p>
        </p:txBody>
      </p:sp>
      <p:sp>
        <p:nvSpPr>
          <p:cNvPr id="19498" name="Rectangle 43"/>
          <p:cNvSpPr>
            <a:spLocks noChangeArrowheads="1"/>
          </p:cNvSpPr>
          <p:nvPr/>
        </p:nvSpPr>
        <p:spPr bwMode="auto">
          <a:xfrm>
            <a:off x="9414600" y="5591175"/>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a:latin typeface="Arial" charset="0"/>
              </a:rPr>
              <a:t>Simulation</a:t>
            </a:r>
          </a:p>
        </p:txBody>
      </p:sp>
      <p:sp>
        <p:nvSpPr>
          <p:cNvPr id="19499" name="Oval 44"/>
          <p:cNvSpPr>
            <a:spLocks noChangeArrowheads="1"/>
          </p:cNvSpPr>
          <p:nvPr/>
        </p:nvSpPr>
        <p:spPr bwMode="auto">
          <a:xfrm>
            <a:off x="8309986" y="1209675"/>
            <a:ext cx="1015735" cy="2286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a:latin typeface="Arial" charset="0"/>
              </a:rPr>
              <a:t>IP Models</a:t>
            </a:r>
          </a:p>
        </p:txBody>
      </p:sp>
      <p:sp>
        <p:nvSpPr>
          <p:cNvPr id="19500" name="Oval 45"/>
          <p:cNvSpPr>
            <a:spLocks noChangeArrowheads="1"/>
          </p:cNvSpPr>
          <p:nvPr/>
        </p:nvSpPr>
        <p:spPr bwMode="auto">
          <a:xfrm>
            <a:off x="9732016" y="1209675"/>
            <a:ext cx="1015735" cy="2286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HDL Models</a:t>
            </a:r>
            <a:endParaRPr lang="en-US" sz="800" dirty="0">
              <a:latin typeface="Arial" charset="0"/>
            </a:endParaRPr>
          </a:p>
        </p:txBody>
      </p:sp>
      <p:sp>
        <p:nvSpPr>
          <p:cNvPr id="19501" name="Rectangle 48"/>
          <p:cNvSpPr>
            <a:spLocks noChangeArrowheads="1"/>
          </p:cNvSpPr>
          <p:nvPr/>
        </p:nvSpPr>
        <p:spPr bwMode="auto">
          <a:xfrm>
            <a:off x="8455997" y="828675"/>
            <a:ext cx="2158438" cy="1397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a:latin typeface="Arial" charset="0"/>
              </a:rPr>
              <a:t>CompXLib</a:t>
            </a:r>
          </a:p>
        </p:txBody>
      </p:sp>
      <p:cxnSp>
        <p:nvCxnSpPr>
          <p:cNvPr id="19502" name="AutoShape 49"/>
          <p:cNvCxnSpPr>
            <a:cxnSpLocks noChangeShapeType="1"/>
          </p:cNvCxnSpPr>
          <p:nvPr/>
        </p:nvCxnSpPr>
        <p:spPr bwMode="auto">
          <a:xfrm flipH="1">
            <a:off x="2012428" y="2246316"/>
            <a:ext cx="203147" cy="2173287"/>
          </a:xfrm>
          <a:prstGeom prst="bentConnector4">
            <a:avLst>
              <a:gd name="adj1" fmla="val 391667"/>
              <a:gd name="adj2" fmla="val 87361"/>
            </a:avLst>
          </a:prstGeom>
          <a:noFill/>
          <a:ln w="9525">
            <a:solidFill>
              <a:schemeClr val="tx1"/>
            </a:solidFill>
            <a:miter lim="800000"/>
            <a:headEnd/>
            <a:tailEnd type="triangle" w="med" len="med"/>
          </a:ln>
        </p:spPr>
      </p:cxnSp>
      <p:cxnSp>
        <p:nvCxnSpPr>
          <p:cNvPr id="19503" name="AutoShape 50"/>
          <p:cNvCxnSpPr>
            <a:cxnSpLocks noChangeShapeType="1"/>
          </p:cNvCxnSpPr>
          <p:nvPr/>
        </p:nvCxnSpPr>
        <p:spPr bwMode="auto">
          <a:xfrm>
            <a:off x="5884919" y="1143000"/>
            <a:ext cx="2437765" cy="533400"/>
          </a:xfrm>
          <a:prstGeom prst="bentConnector3">
            <a:avLst>
              <a:gd name="adj1" fmla="val 88630"/>
            </a:avLst>
          </a:prstGeom>
          <a:noFill/>
          <a:ln w="9525">
            <a:solidFill>
              <a:schemeClr val="tx1"/>
            </a:solidFill>
            <a:miter lim="800000"/>
            <a:headEnd/>
            <a:tailEnd type="triangle" w="med" len="med"/>
          </a:ln>
        </p:spPr>
      </p:cxnSp>
      <p:cxnSp>
        <p:nvCxnSpPr>
          <p:cNvPr id="19504" name="AutoShape 51"/>
          <p:cNvCxnSpPr>
            <a:cxnSpLocks noChangeShapeType="1"/>
            <a:endCxn id="19472" idx="4"/>
          </p:cNvCxnSpPr>
          <p:nvPr/>
        </p:nvCxnSpPr>
        <p:spPr bwMode="auto">
          <a:xfrm flipV="1">
            <a:off x="5872221" y="914400"/>
            <a:ext cx="0" cy="152400"/>
          </a:xfrm>
          <a:prstGeom prst="straightConnector1">
            <a:avLst/>
          </a:prstGeom>
          <a:noFill/>
          <a:ln w="9525">
            <a:solidFill>
              <a:schemeClr val="tx1"/>
            </a:solidFill>
            <a:round/>
            <a:headEnd/>
            <a:tailEnd/>
          </a:ln>
        </p:spPr>
      </p:cxnSp>
      <p:cxnSp>
        <p:nvCxnSpPr>
          <p:cNvPr id="19505" name="AutoShape 52"/>
          <p:cNvCxnSpPr>
            <a:cxnSpLocks noChangeShapeType="1"/>
            <a:stCxn id="19465" idx="4"/>
            <a:endCxn id="19466" idx="0"/>
          </p:cNvCxnSpPr>
          <p:nvPr/>
        </p:nvCxnSpPr>
        <p:spPr bwMode="auto">
          <a:xfrm>
            <a:off x="2418721" y="1106912"/>
            <a:ext cx="0" cy="645688"/>
          </a:xfrm>
          <a:prstGeom prst="straightConnector1">
            <a:avLst/>
          </a:prstGeom>
          <a:noFill/>
          <a:ln w="9525">
            <a:solidFill>
              <a:schemeClr val="tx1"/>
            </a:solidFill>
            <a:round/>
            <a:headEnd/>
            <a:tailEnd type="triangle" w="med" len="med"/>
          </a:ln>
        </p:spPr>
      </p:cxnSp>
      <p:cxnSp>
        <p:nvCxnSpPr>
          <p:cNvPr id="19506" name="AutoShape 53"/>
          <p:cNvCxnSpPr>
            <a:cxnSpLocks noChangeShapeType="1"/>
            <a:stCxn id="19466" idx="2"/>
            <a:endCxn id="19467" idx="0"/>
          </p:cNvCxnSpPr>
          <p:nvPr/>
        </p:nvCxnSpPr>
        <p:spPr bwMode="auto">
          <a:xfrm>
            <a:off x="2418721" y="1989140"/>
            <a:ext cx="0" cy="180975"/>
          </a:xfrm>
          <a:prstGeom prst="straightConnector1">
            <a:avLst/>
          </a:prstGeom>
          <a:noFill/>
          <a:ln w="9525">
            <a:solidFill>
              <a:schemeClr val="tx1"/>
            </a:solidFill>
            <a:round/>
            <a:headEnd/>
            <a:tailEnd type="triangle" w="med" len="med"/>
          </a:ln>
        </p:spPr>
      </p:cxnSp>
      <p:cxnSp>
        <p:nvCxnSpPr>
          <p:cNvPr id="19507" name="AutoShape 54"/>
          <p:cNvCxnSpPr>
            <a:cxnSpLocks noChangeShapeType="1"/>
            <a:stCxn id="19551" idx="4"/>
            <a:endCxn id="19468" idx="0"/>
          </p:cNvCxnSpPr>
          <p:nvPr/>
        </p:nvCxnSpPr>
        <p:spPr bwMode="auto">
          <a:xfrm>
            <a:off x="2418721" y="3657600"/>
            <a:ext cx="0" cy="152400"/>
          </a:xfrm>
          <a:prstGeom prst="straightConnector1">
            <a:avLst/>
          </a:prstGeom>
          <a:noFill/>
          <a:ln w="9525">
            <a:solidFill>
              <a:schemeClr val="tx1"/>
            </a:solidFill>
            <a:round/>
            <a:headEnd/>
            <a:tailEnd type="triangle" w="med" len="med"/>
          </a:ln>
        </p:spPr>
      </p:cxnSp>
      <p:cxnSp>
        <p:nvCxnSpPr>
          <p:cNvPr id="19508" name="AutoShape 55"/>
          <p:cNvCxnSpPr>
            <a:cxnSpLocks noChangeShapeType="1"/>
            <a:stCxn id="19468" idx="2"/>
            <a:endCxn id="19469" idx="0"/>
          </p:cNvCxnSpPr>
          <p:nvPr/>
        </p:nvCxnSpPr>
        <p:spPr bwMode="auto">
          <a:xfrm>
            <a:off x="2418721" y="3962400"/>
            <a:ext cx="0" cy="152400"/>
          </a:xfrm>
          <a:prstGeom prst="straightConnector1">
            <a:avLst/>
          </a:prstGeom>
          <a:noFill/>
          <a:ln w="9525">
            <a:solidFill>
              <a:schemeClr val="tx1"/>
            </a:solidFill>
            <a:round/>
            <a:headEnd/>
            <a:tailEnd type="triangle" w="med" len="med"/>
          </a:ln>
        </p:spPr>
      </p:cxnSp>
      <p:cxnSp>
        <p:nvCxnSpPr>
          <p:cNvPr id="19509" name="AutoShape 56"/>
          <p:cNvCxnSpPr>
            <a:cxnSpLocks noChangeShapeType="1"/>
            <a:stCxn id="19469" idx="4"/>
            <a:endCxn id="19470" idx="0"/>
          </p:cNvCxnSpPr>
          <p:nvPr/>
        </p:nvCxnSpPr>
        <p:spPr bwMode="auto">
          <a:xfrm>
            <a:off x="2418721" y="4267200"/>
            <a:ext cx="0" cy="152400"/>
          </a:xfrm>
          <a:prstGeom prst="straightConnector1">
            <a:avLst/>
          </a:prstGeom>
          <a:noFill/>
          <a:ln w="9525">
            <a:solidFill>
              <a:schemeClr val="tx1"/>
            </a:solidFill>
            <a:round/>
            <a:headEnd/>
            <a:tailEnd type="triangle" w="med" len="med"/>
          </a:ln>
        </p:spPr>
      </p:cxnSp>
      <p:cxnSp>
        <p:nvCxnSpPr>
          <p:cNvPr id="19510" name="AutoShape 57"/>
          <p:cNvCxnSpPr>
            <a:cxnSpLocks noChangeShapeType="1"/>
            <a:stCxn id="19470" idx="2"/>
            <a:endCxn id="19471" idx="0"/>
          </p:cNvCxnSpPr>
          <p:nvPr/>
        </p:nvCxnSpPr>
        <p:spPr bwMode="auto">
          <a:xfrm flipH="1">
            <a:off x="2414915" y="4572000"/>
            <a:ext cx="3806" cy="433388"/>
          </a:xfrm>
          <a:prstGeom prst="straightConnector1">
            <a:avLst/>
          </a:prstGeom>
          <a:noFill/>
          <a:ln w="9525">
            <a:solidFill>
              <a:schemeClr val="tx1"/>
            </a:solidFill>
            <a:round/>
            <a:headEnd/>
            <a:tailEnd type="triangle" w="med" len="med"/>
          </a:ln>
        </p:spPr>
      </p:cxnSp>
      <p:cxnSp>
        <p:nvCxnSpPr>
          <p:cNvPr id="19511" name="AutoShape 59"/>
          <p:cNvCxnSpPr>
            <a:cxnSpLocks noChangeShapeType="1"/>
            <a:stCxn id="19475" idx="6"/>
            <a:endCxn id="19473" idx="1"/>
          </p:cNvCxnSpPr>
          <p:nvPr/>
        </p:nvCxnSpPr>
        <p:spPr bwMode="auto">
          <a:xfrm>
            <a:off x="5008846" y="1828800"/>
            <a:ext cx="355507" cy="0"/>
          </a:xfrm>
          <a:prstGeom prst="straightConnector1">
            <a:avLst/>
          </a:prstGeom>
          <a:noFill/>
          <a:ln w="9525">
            <a:solidFill>
              <a:schemeClr val="tx1"/>
            </a:solidFill>
            <a:round/>
            <a:headEnd/>
            <a:tailEnd type="triangle" w="med" len="med"/>
          </a:ln>
        </p:spPr>
      </p:cxnSp>
      <p:cxnSp>
        <p:nvCxnSpPr>
          <p:cNvPr id="19512" name="AutoShape 60"/>
          <p:cNvCxnSpPr>
            <a:cxnSpLocks noChangeShapeType="1"/>
            <a:stCxn id="19482" idx="6"/>
            <a:endCxn id="19481" idx="1"/>
          </p:cNvCxnSpPr>
          <p:nvPr/>
        </p:nvCxnSpPr>
        <p:spPr bwMode="auto">
          <a:xfrm>
            <a:off x="4450191" y="3778250"/>
            <a:ext cx="914164" cy="0"/>
          </a:xfrm>
          <a:prstGeom prst="straightConnector1">
            <a:avLst/>
          </a:prstGeom>
          <a:noFill/>
          <a:ln w="9525">
            <a:solidFill>
              <a:schemeClr val="tx1"/>
            </a:solidFill>
            <a:round/>
            <a:headEnd/>
            <a:tailEnd type="triangle" w="med" len="med"/>
          </a:ln>
        </p:spPr>
      </p:cxnSp>
      <p:cxnSp>
        <p:nvCxnSpPr>
          <p:cNvPr id="19513" name="AutoShape 61"/>
          <p:cNvCxnSpPr>
            <a:cxnSpLocks noChangeShapeType="1"/>
            <a:stCxn id="19478" idx="4"/>
            <a:endCxn id="19481" idx="3"/>
          </p:cNvCxnSpPr>
          <p:nvPr/>
        </p:nvCxnSpPr>
        <p:spPr bwMode="auto">
          <a:xfrm rot="5400000">
            <a:off x="6129146" y="2613145"/>
            <a:ext cx="1416050" cy="914161"/>
          </a:xfrm>
          <a:prstGeom prst="bentConnector2">
            <a:avLst/>
          </a:prstGeom>
          <a:noFill/>
          <a:ln w="9525">
            <a:solidFill>
              <a:schemeClr val="tx1"/>
            </a:solidFill>
            <a:miter lim="800000"/>
            <a:headEnd/>
            <a:tailEnd type="triangle" w="med" len="med"/>
          </a:ln>
        </p:spPr>
      </p:cxnSp>
      <p:cxnSp>
        <p:nvCxnSpPr>
          <p:cNvPr id="19514" name="AutoShape 62"/>
          <p:cNvCxnSpPr>
            <a:cxnSpLocks noChangeShapeType="1"/>
            <a:stCxn id="19471" idx="4"/>
          </p:cNvCxnSpPr>
          <p:nvPr/>
        </p:nvCxnSpPr>
        <p:spPr bwMode="auto">
          <a:xfrm rot="5400000" flipH="1" flipV="1">
            <a:off x="3715101" y="547663"/>
            <a:ext cx="3309938" cy="5910311"/>
          </a:xfrm>
          <a:prstGeom prst="bentConnector4">
            <a:avLst>
              <a:gd name="adj1" fmla="val -29644"/>
              <a:gd name="adj2" fmla="val 95199"/>
            </a:avLst>
          </a:prstGeom>
          <a:noFill/>
          <a:ln w="9525">
            <a:solidFill>
              <a:schemeClr val="tx1"/>
            </a:solidFill>
            <a:miter lim="800000"/>
            <a:headEnd/>
            <a:tailEnd type="triangle" w="med" len="med"/>
          </a:ln>
        </p:spPr>
      </p:cxnSp>
      <p:cxnSp>
        <p:nvCxnSpPr>
          <p:cNvPr id="19515" name="AutoShape 63"/>
          <p:cNvCxnSpPr>
            <a:cxnSpLocks noChangeShapeType="1"/>
            <a:stCxn id="19471" idx="6"/>
            <a:endCxn id="19488" idx="1"/>
          </p:cNvCxnSpPr>
          <p:nvPr/>
        </p:nvCxnSpPr>
        <p:spPr bwMode="auto">
          <a:xfrm>
            <a:off x="2618062" y="5081588"/>
            <a:ext cx="1222688" cy="0"/>
          </a:xfrm>
          <a:prstGeom prst="straightConnector1">
            <a:avLst/>
          </a:prstGeom>
          <a:noFill/>
          <a:ln w="9525">
            <a:solidFill>
              <a:schemeClr val="tx1"/>
            </a:solidFill>
            <a:round/>
            <a:headEnd/>
            <a:tailEnd type="triangle" w="med" len="med"/>
          </a:ln>
        </p:spPr>
      </p:cxnSp>
      <p:sp>
        <p:nvSpPr>
          <p:cNvPr id="19516" name="Line 64"/>
          <p:cNvSpPr>
            <a:spLocks noChangeShapeType="1"/>
          </p:cNvSpPr>
          <p:nvPr/>
        </p:nvSpPr>
        <p:spPr bwMode="auto">
          <a:xfrm>
            <a:off x="10239883" y="1438278"/>
            <a:ext cx="0" cy="3382963"/>
          </a:xfrm>
          <a:prstGeom prst="line">
            <a:avLst/>
          </a:prstGeom>
          <a:noFill/>
          <a:ln w="9525">
            <a:solidFill>
              <a:schemeClr val="tx1"/>
            </a:solidFill>
            <a:round/>
            <a:headEnd/>
            <a:tailEnd/>
          </a:ln>
        </p:spPr>
        <p:txBody>
          <a:bodyPr wrap="none" anchor="ctr"/>
          <a:lstStyle/>
          <a:p>
            <a:endParaRPr lang="en-US"/>
          </a:p>
        </p:txBody>
      </p:sp>
      <p:sp>
        <p:nvSpPr>
          <p:cNvPr id="19517" name="Line 66"/>
          <p:cNvSpPr>
            <a:spLocks noChangeShapeType="1"/>
          </p:cNvSpPr>
          <p:nvPr/>
        </p:nvSpPr>
        <p:spPr bwMode="auto">
          <a:xfrm flipH="1">
            <a:off x="9325721" y="1843088"/>
            <a:ext cx="914162" cy="0"/>
          </a:xfrm>
          <a:prstGeom prst="line">
            <a:avLst/>
          </a:prstGeom>
          <a:noFill/>
          <a:ln w="9525">
            <a:solidFill>
              <a:schemeClr val="tx1"/>
            </a:solidFill>
            <a:round/>
            <a:headEnd/>
            <a:tailEnd type="triangle" w="med" len="med"/>
          </a:ln>
        </p:spPr>
        <p:txBody>
          <a:bodyPr wrap="none" anchor="ctr"/>
          <a:lstStyle/>
          <a:p>
            <a:endParaRPr lang="en-US"/>
          </a:p>
        </p:txBody>
      </p:sp>
      <p:sp>
        <p:nvSpPr>
          <p:cNvPr id="19518" name="Line 67"/>
          <p:cNvSpPr>
            <a:spLocks noChangeShapeType="1"/>
          </p:cNvSpPr>
          <p:nvPr/>
        </p:nvSpPr>
        <p:spPr bwMode="auto">
          <a:xfrm flipH="1">
            <a:off x="9325721" y="3467100"/>
            <a:ext cx="914162" cy="0"/>
          </a:xfrm>
          <a:prstGeom prst="line">
            <a:avLst/>
          </a:prstGeom>
          <a:noFill/>
          <a:ln w="9525">
            <a:solidFill>
              <a:schemeClr val="tx1"/>
            </a:solidFill>
            <a:round/>
            <a:headEnd/>
            <a:tailEnd type="triangle" w="med" len="med"/>
          </a:ln>
        </p:spPr>
        <p:txBody>
          <a:bodyPr wrap="none" anchor="ctr"/>
          <a:lstStyle/>
          <a:p>
            <a:endParaRPr lang="en-US"/>
          </a:p>
        </p:txBody>
      </p:sp>
      <p:sp>
        <p:nvSpPr>
          <p:cNvPr id="19519" name="Line 68"/>
          <p:cNvSpPr>
            <a:spLocks noChangeShapeType="1"/>
          </p:cNvSpPr>
          <p:nvPr/>
        </p:nvSpPr>
        <p:spPr bwMode="auto">
          <a:xfrm flipH="1">
            <a:off x="9325721" y="4800600"/>
            <a:ext cx="914162" cy="0"/>
          </a:xfrm>
          <a:prstGeom prst="line">
            <a:avLst/>
          </a:prstGeom>
          <a:noFill/>
          <a:ln w="9525">
            <a:solidFill>
              <a:schemeClr val="tx1"/>
            </a:solidFill>
            <a:round/>
            <a:headEnd/>
            <a:tailEnd type="triangle" w="med" len="med"/>
          </a:ln>
        </p:spPr>
        <p:txBody>
          <a:bodyPr wrap="none" anchor="ctr"/>
          <a:lstStyle/>
          <a:p>
            <a:endParaRPr lang="en-US"/>
          </a:p>
        </p:txBody>
      </p:sp>
      <p:sp>
        <p:nvSpPr>
          <p:cNvPr id="19520" name="Line 72"/>
          <p:cNvSpPr>
            <a:spLocks noChangeShapeType="1"/>
          </p:cNvSpPr>
          <p:nvPr/>
        </p:nvSpPr>
        <p:spPr bwMode="auto">
          <a:xfrm flipH="1">
            <a:off x="9909771" y="2428875"/>
            <a:ext cx="25393" cy="3181350"/>
          </a:xfrm>
          <a:prstGeom prst="line">
            <a:avLst/>
          </a:prstGeom>
          <a:noFill/>
          <a:ln w="9525">
            <a:solidFill>
              <a:schemeClr val="tx1"/>
            </a:solidFill>
            <a:round/>
            <a:headEnd/>
            <a:tailEnd type="triangle" w="med" len="med"/>
          </a:ln>
        </p:spPr>
        <p:txBody>
          <a:bodyPr wrap="none" anchor="ctr"/>
          <a:lstStyle/>
          <a:p>
            <a:endParaRPr lang="en-US"/>
          </a:p>
        </p:txBody>
      </p:sp>
      <p:sp>
        <p:nvSpPr>
          <p:cNvPr id="19521" name="Line 73"/>
          <p:cNvSpPr>
            <a:spLocks noChangeShapeType="1"/>
          </p:cNvSpPr>
          <p:nvPr/>
        </p:nvSpPr>
        <p:spPr bwMode="auto">
          <a:xfrm>
            <a:off x="9427295" y="2428875"/>
            <a:ext cx="507868" cy="0"/>
          </a:xfrm>
          <a:prstGeom prst="line">
            <a:avLst/>
          </a:prstGeom>
          <a:noFill/>
          <a:ln w="9525">
            <a:solidFill>
              <a:schemeClr val="tx1"/>
            </a:solidFill>
            <a:round/>
            <a:headEnd/>
            <a:tailEnd/>
          </a:ln>
        </p:spPr>
        <p:txBody>
          <a:bodyPr wrap="none" anchor="ctr"/>
          <a:lstStyle/>
          <a:p>
            <a:endParaRPr lang="en-US"/>
          </a:p>
        </p:txBody>
      </p:sp>
      <p:sp>
        <p:nvSpPr>
          <p:cNvPr id="19522" name="Line 74"/>
          <p:cNvSpPr>
            <a:spLocks noChangeShapeType="1"/>
          </p:cNvSpPr>
          <p:nvPr/>
        </p:nvSpPr>
        <p:spPr bwMode="auto">
          <a:xfrm>
            <a:off x="9427295" y="3962400"/>
            <a:ext cx="507868" cy="0"/>
          </a:xfrm>
          <a:prstGeom prst="line">
            <a:avLst/>
          </a:prstGeom>
          <a:noFill/>
          <a:ln w="9525">
            <a:solidFill>
              <a:schemeClr val="tx1"/>
            </a:solidFill>
            <a:round/>
            <a:headEnd/>
            <a:tailEnd/>
          </a:ln>
        </p:spPr>
        <p:txBody>
          <a:bodyPr wrap="none" anchor="ctr"/>
          <a:lstStyle/>
          <a:p>
            <a:endParaRPr lang="en-US"/>
          </a:p>
        </p:txBody>
      </p:sp>
      <p:sp>
        <p:nvSpPr>
          <p:cNvPr id="19523" name="Line 75"/>
          <p:cNvSpPr>
            <a:spLocks noChangeShapeType="1"/>
          </p:cNvSpPr>
          <p:nvPr/>
        </p:nvSpPr>
        <p:spPr bwMode="auto">
          <a:xfrm>
            <a:off x="9408249" y="5348288"/>
            <a:ext cx="507868" cy="0"/>
          </a:xfrm>
          <a:prstGeom prst="line">
            <a:avLst/>
          </a:prstGeom>
          <a:noFill/>
          <a:ln w="9525">
            <a:solidFill>
              <a:schemeClr val="tx1"/>
            </a:solidFill>
            <a:round/>
            <a:headEnd/>
            <a:tailEnd/>
          </a:ln>
        </p:spPr>
        <p:txBody>
          <a:bodyPr wrap="none" anchor="ctr"/>
          <a:lstStyle/>
          <a:p>
            <a:endParaRPr lang="en-US"/>
          </a:p>
        </p:txBody>
      </p:sp>
      <p:cxnSp>
        <p:nvCxnSpPr>
          <p:cNvPr id="19524" name="AutoShape 76"/>
          <p:cNvCxnSpPr>
            <a:cxnSpLocks noChangeShapeType="1"/>
            <a:stCxn id="19476" idx="4"/>
            <a:endCxn id="19479" idx="1"/>
          </p:cNvCxnSpPr>
          <p:nvPr/>
        </p:nvCxnSpPr>
        <p:spPr bwMode="auto">
          <a:xfrm rot="16200000" flipH="1">
            <a:off x="4792690" y="2171539"/>
            <a:ext cx="366712" cy="776615"/>
          </a:xfrm>
          <a:prstGeom prst="bentConnector2">
            <a:avLst/>
          </a:prstGeom>
          <a:noFill/>
          <a:ln w="9525">
            <a:solidFill>
              <a:schemeClr val="tx1"/>
            </a:solidFill>
            <a:miter lim="800000"/>
            <a:headEnd/>
            <a:tailEnd type="triangle" w="med" len="med"/>
          </a:ln>
        </p:spPr>
      </p:cxnSp>
      <p:cxnSp>
        <p:nvCxnSpPr>
          <p:cNvPr id="19525" name="AutoShape 77"/>
          <p:cNvCxnSpPr>
            <a:cxnSpLocks noChangeShapeType="1"/>
            <a:stCxn id="19472" idx="4"/>
            <a:endCxn id="19473" idx="0"/>
          </p:cNvCxnSpPr>
          <p:nvPr/>
        </p:nvCxnSpPr>
        <p:spPr bwMode="auto">
          <a:xfrm>
            <a:off x="5872221" y="914400"/>
            <a:ext cx="0" cy="838200"/>
          </a:xfrm>
          <a:prstGeom prst="straightConnector1">
            <a:avLst/>
          </a:prstGeom>
          <a:noFill/>
          <a:ln w="9525">
            <a:solidFill>
              <a:schemeClr val="tx1"/>
            </a:solidFill>
            <a:round/>
            <a:headEnd/>
            <a:tailEnd type="triangle" w="med" len="med"/>
          </a:ln>
        </p:spPr>
      </p:cxnSp>
      <p:cxnSp>
        <p:nvCxnSpPr>
          <p:cNvPr id="19526" name="AutoShape 78"/>
          <p:cNvCxnSpPr>
            <a:cxnSpLocks noChangeShapeType="1"/>
            <a:stCxn id="19473" idx="2"/>
            <a:endCxn id="19477" idx="0"/>
          </p:cNvCxnSpPr>
          <p:nvPr/>
        </p:nvCxnSpPr>
        <p:spPr bwMode="auto">
          <a:xfrm>
            <a:off x="5872221" y="1905000"/>
            <a:ext cx="0" cy="228600"/>
          </a:xfrm>
          <a:prstGeom prst="straightConnector1">
            <a:avLst/>
          </a:prstGeom>
          <a:noFill/>
          <a:ln w="9525">
            <a:solidFill>
              <a:schemeClr val="tx1"/>
            </a:solidFill>
            <a:round/>
            <a:headEnd/>
            <a:tailEnd type="triangle" w="med" len="med"/>
          </a:ln>
        </p:spPr>
      </p:cxnSp>
      <p:cxnSp>
        <p:nvCxnSpPr>
          <p:cNvPr id="19527" name="AutoShape 79"/>
          <p:cNvCxnSpPr>
            <a:cxnSpLocks noChangeShapeType="1"/>
            <a:stCxn id="19477" idx="4"/>
            <a:endCxn id="19479" idx="0"/>
          </p:cNvCxnSpPr>
          <p:nvPr/>
        </p:nvCxnSpPr>
        <p:spPr bwMode="auto">
          <a:xfrm>
            <a:off x="5872221" y="2438400"/>
            <a:ext cx="0" cy="228600"/>
          </a:xfrm>
          <a:prstGeom prst="straightConnector1">
            <a:avLst/>
          </a:prstGeom>
          <a:noFill/>
          <a:ln w="9525">
            <a:solidFill>
              <a:schemeClr val="tx1"/>
            </a:solidFill>
            <a:round/>
            <a:headEnd/>
            <a:tailEnd type="triangle" w="med" len="med"/>
          </a:ln>
        </p:spPr>
      </p:cxnSp>
      <p:cxnSp>
        <p:nvCxnSpPr>
          <p:cNvPr id="19529" name="AutoShape 81"/>
          <p:cNvCxnSpPr>
            <a:cxnSpLocks noChangeShapeType="1"/>
            <a:stCxn id="19479" idx="2"/>
            <a:endCxn id="19481" idx="0"/>
          </p:cNvCxnSpPr>
          <p:nvPr/>
        </p:nvCxnSpPr>
        <p:spPr bwMode="auto">
          <a:xfrm>
            <a:off x="5872223" y="2819400"/>
            <a:ext cx="0" cy="882650"/>
          </a:xfrm>
          <a:prstGeom prst="straightConnector1">
            <a:avLst/>
          </a:prstGeom>
          <a:noFill/>
          <a:ln w="9525">
            <a:solidFill>
              <a:schemeClr val="tx1"/>
            </a:solidFill>
            <a:round/>
            <a:headEnd/>
            <a:tailEnd type="triangle" w="med" len="med"/>
          </a:ln>
        </p:spPr>
      </p:cxnSp>
      <p:cxnSp>
        <p:nvCxnSpPr>
          <p:cNvPr id="19532" name="AutoShape 86"/>
          <p:cNvCxnSpPr>
            <a:cxnSpLocks noChangeShapeType="1"/>
            <a:stCxn id="19481" idx="2"/>
            <a:endCxn id="19486" idx="0"/>
          </p:cNvCxnSpPr>
          <p:nvPr/>
        </p:nvCxnSpPr>
        <p:spPr bwMode="auto">
          <a:xfrm>
            <a:off x="5872223" y="3854450"/>
            <a:ext cx="0" cy="527050"/>
          </a:xfrm>
          <a:prstGeom prst="straightConnector1">
            <a:avLst/>
          </a:prstGeom>
          <a:noFill/>
          <a:ln w="9525">
            <a:solidFill>
              <a:schemeClr val="tx1"/>
            </a:solidFill>
            <a:round/>
            <a:headEnd/>
            <a:tailEnd type="triangle" w="med" len="med"/>
          </a:ln>
        </p:spPr>
      </p:cxnSp>
      <p:cxnSp>
        <p:nvCxnSpPr>
          <p:cNvPr id="19534" name="AutoShape 88"/>
          <p:cNvCxnSpPr>
            <a:cxnSpLocks noChangeShapeType="1"/>
            <a:stCxn id="19486" idx="2"/>
            <a:endCxn id="19491" idx="0"/>
          </p:cNvCxnSpPr>
          <p:nvPr/>
        </p:nvCxnSpPr>
        <p:spPr bwMode="auto">
          <a:xfrm>
            <a:off x="5872223" y="4533900"/>
            <a:ext cx="1058" cy="450853"/>
          </a:xfrm>
          <a:prstGeom prst="straightConnector1">
            <a:avLst/>
          </a:prstGeom>
          <a:noFill/>
          <a:ln w="9525">
            <a:solidFill>
              <a:schemeClr val="tx1"/>
            </a:solidFill>
            <a:round/>
            <a:headEnd/>
            <a:tailEnd type="triangle" w="med" len="med"/>
          </a:ln>
        </p:spPr>
      </p:cxnSp>
      <p:cxnSp>
        <p:nvCxnSpPr>
          <p:cNvPr id="19535" name="AutoShape 89"/>
          <p:cNvCxnSpPr>
            <a:cxnSpLocks noChangeShapeType="1"/>
            <a:stCxn id="19491" idx="2"/>
            <a:endCxn id="19488" idx="3"/>
          </p:cNvCxnSpPr>
          <p:nvPr/>
        </p:nvCxnSpPr>
        <p:spPr bwMode="auto">
          <a:xfrm flipH="1" flipV="1">
            <a:off x="4856486" y="5081591"/>
            <a:ext cx="655996" cy="1587"/>
          </a:xfrm>
          <a:prstGeom prst="straightConnector1">
            <a:avLst/>
          </a:prstGeom>
          <a:noFill/>
          <a:ln w="9525">
            <a:solidFill>
              <a:schemeClr val="tx1"/>
            </a:solidFill>
            <a:round/>
            <a:headEnd/>
            <a:tailEnd type="triangle" w="med" len="med"/>
          </a:ln>
        </p:spPr>
      </p:cxnSp>
      <p:cxnSp>
        <p:nvCxnSpPr>
          <p:cNvPr id="19536" name="AutoShape 90"/>
          <p:cNvCxnSpPr>
            <a:cxnSpLocks noChangeShapeType="1"/>
            <a:stCxn id="19486" idx="1"/>
            <a:endCxn id="19487" idx="6"/>
          </p:cNvCxnSpPr>
          <p:nvPr/>
        </p:nvCxnSpPr>
        <p:spPr bwMode="auto">
          <a:xfrm flipH="1">
            <a:off x="4856485" y="4457700"/>
            <a:ext cx="507868" cy="0"/>
          </a:xfrm>
          <a:prstGeom prst="straightConnector1">
            <a:avLst/>
          </a:prstGeom>
          <a:noFill/>
          <a:ln w="9525">
            <a:solidFill>
              <a:schemeClr val="tx1"/>
            </a:solidFill>
            <a:round/>
            <a:headEnd/>
            <a:tailEnd type="triangle" w="med" len="med"/>
          </a:ln>
        </p:spPr>
      </p:cxnSp>
      <p:cxnSp>
        <p:nvCxnSpPr>
          <p:cNvPr id="19537" name="AutoShape 91"/>
          <p:cNvCxnSpPr>
            <a:cxnSpLocks noChangeShapeType="1"/>
            <a:stCxn id="19487" idx="4"/>
            <a:endCxn id="19488" idx="0"/>
          </p:cNvCxnSpPr>
          <p:nvPr/>
        </p:nvCxnSpPr>
        <p:spPr bwMode="auto">
          <a:xfrm>
            <a:off x="4348618" y="4533900"/>
            <a:ext cx="0" cy="471488"/>
          </a:xfrm>
          <a:prstGeom prst="straightConnector1">
            <a:avLst/>
          </a:prstGeom>
          <a:noFill/>
          <a:ln w="9525">
            <a:solidFill>
              <a:schemeClr val="tx1"/>
            </a:solidFill>
            <a:round/>
            <a:headEnd/>
            <a:tailEnd type="triangle" w="med" len="med"/>
          </a:ln>
        </p:spPr>
      </p:cxnSp>
      <p:cxnSp>
        <p:nvCxnSpPr>
          <p:cNvPr id="19538" name="AutoShape 92"/>
          <p:cNvCxnSpPr>
            <a:cxnSpLocks noChangeShapeType="1"/>
            <a:stCxn id="19473" idx="3"/>
            <a:endCxn id="19478" idx="0"/>
          </p:cNvCxnSpPr>
          <p:nvPr/>
        </p:nvCxnSpPr>
        <p:spPr bwMode="auto">
          <a:xfrm>
            <a:off x="6380089" y="1828800"/>
            <a:ext cx="914162" cy="381000"/>
          </a:xfrm>
          <a:prstGeom prst="bentConnector2">
            <a:avLst/>
          </a:prstGeom>
          <a:noFill/>
          <a:ln w="9525">
            <a:solidFill>
              <a:schemeClr val="tx1"/>
            </a:solidFill>
            <a:miter lim="800000"/>
            <a:headEnd/>
            <a:tailEnd type="triangle" w="med" len="med"/>
          </a:ln>
        </p:spPr>
      </p:cxnSp>
      <p:cxnSp>
        <p:nvCxnSpPr>
          <p:cNvPr id="19539" name="AutoShape 94"/>
          <p:cNvCxnSpPr>
            <a:cxnSpLocks noChangeShapeType="1"/>
            <a:stCxn id="19489" idx="4"/>
            <a:endCxn id="19490" idx="0"/>
          </p:cNvCxnSpPr>
          <p:nvPr/>
        </p:nvCxnSpPr>
        <p:spPr bwMode="auto">
          <a:xfrm>
            <a:off x="5867989" y="5567363"/>
            <a:ext cx="0" cy="152400"/>
          </a:xfrm>
          <a:prstGeom prst="straightConnector1">
            <a:avLst/>
          </a:prstGeom>
          <a:noFill/>
          <a:ln w="9525">
            <a:solidFill>
              <a:schemeClr val="tx1"/>
            </a:solidFill>
            <a:round/>
            <a:headEnd/>
            <a:tailEnd type="triangle" w="med" len="med"/>
          </a:ln>
        </p:spPr>
      </p:cxnSp>
      <p:cxnSp>
        <p:nvCxnSpPr>
          <p:cNvPr id="19540" name="AutoShape 95"/>
          <p:cNvCxnSpPr>
            <a:cxnSpLocks noChangeShapeType="1"/>
          </p:cNvCxnSpPr>
          <p:nvPr/>
        </p:nvCxnSpPr>
        <p:spPr bwMode="auto">
          <a:xfrm>
            <a:off x="8024311" y="3457575"/>
            <a:ext cx="304721" cy="0"/>
          </a:xfrm>
          <a:prstGeom prst="straightConnector1">
            <a:avLst/>
          </a:prstGeom>
          <a:noFill/>
          <a:ln w="9525">
            <a:solidFill>
              <a:schemeClr val="tx1"/>
            </a:solidFill>
            <a:round/>
            <a:headEnd/>
            <a:tailEnd type="triangle" w="med" len="med"/>
          </a:ln>
        </p:spPr>
      </p:cxnSp>
      <p:cxnSp>
        <p:nvCxnSpPr>
          <p:cNvPr id="19541" name="AutoShape 96"/>
          <p:cNvCxnSpPr>
            <a:cxnSpLocks noChangeShapeType="1"/>
          </p:cNvCxnSpPr>
          <p:nvPr/>
        </p:nvCxnSpPr>
        <p:spPr bwMode="auto">
          <a:xfrm>
            <a:off x="8024311" y="4805363"/>
            <a:ext cx="304721" cy="0"/>
          </a:xfrm>
          <a:prstGeom prst="straightConnector1">
            <a:avLst/>
          </a:prstGeom>
          <a:noFill/>
          <a:ln w="9525">
            <a:solidFill>
              <a:schemeClr val="tx1"/>
            </a:solidFill>
            <a:round/>
            <a:headEnd/>
            <a:tailEnd type="triangle" w="med" len="med"/>
          </a:ln>
        </p:spPr>
      </p:cxnSp>
      <p:cxnSp>
        <p:nvCxnSpPr>
          <p:cNvPr id="19542" name="AutoShape 97"/>
          <p:cNvCxnSpPr>
            <a:cxnSpLocks noChangeShapeType="1"/>
            <a:endCxn id="19494" idx="0"/>
          </p:cNvCxnSpPr>
          <p:nvPr/>
        </p:nvCxnSpPr>
        <p:spPr bwMode="auto">
          <a:xfrm>
            <a:off x="5884919" y="3048000"/>
            <a:ext cx="2932935" cy="285750"/>
          </a:xfrm>
          <a:prstGeom prst="bentConnector2">
            <a:avLst/>
          </a:prstGeom>
          <a:noFill/>
          <a:ln w="9525">
            <a:solidFill>
              <a:schemeClr val="tx1"/>
            </a:solidFill>
            <a:miter lim="800000"/>
            <a:headEnd/>
            <a:tailEnd type="triangle" w="med" len="med"/>
          </a:ln>
        </p:spPr>
      </p:cxnSp>
      <p:cxnSp>
        <p:nvCxnSpPr>
          <p:cNvPr id="19543" name="AutoShape 98"/>
          <p:cNvCxnSpPr>
            <a:cxnSpLocks noChangeShapeType="1"/>
            <a:endCxn id="19496" idx="0"/>
          </p:cNvCxnSpPr>
          <p:nvPr/>
        </p:nvCxnSpPr>
        <p:spPr bwMode="auto">
          <a:xfrm>
            <a:off x="5884919" y="4191000"/>
            <a:ext cx="2932935" cy="461963"/>
          </a:xfrm>
          <a:prstGeom prst="bentConnector2">
            <a:avLst/>
          </a:prstGeom>
          <a:noFill/>
          <a:ln w="9525">
            <a:solidFill>
              <a:schemeClr val="tx1"/>
            </a:solidFill>
            <a:miter lim="800000"/>
            <a:headEnd/>
            <a:tailEnd type="triangle" w="med" len="med"/>
          </a:ln>
        </p:spPr>
      </p:cxnSp>
      <p:cxnSp>
        <p:nvCxnSpPr>
          <p:cNvPr id="19544" name="AutoShape 99"/>
          <p:cNvCxnSpPr>
            <a:cxnSpLocks noChangeShapeType="1"/>
            <a:endCxn id="19499" idx="0"/>
          </p:cNvCxnSpPr>
          <p:nvPr/>
        </p:nvCxnSpPr>
        <p:spPr bwMode="auto">
          <a:xfrm>
            <a:off x="8817854" y="981075"/>
            <a:ext cx="0" cy="228600"/>
          </a:xfrm>
          <a:prstGeom prst="straightConnector1">
            <a:avLst/>
          </a:prstGeom>
          <a:noFill/>
          <a:ln w="9525">
            <a:solidFill>
              <a:schemeClr val="tx1"/>
            </a:solidFill>
            <a:round/>
            <a:headEnd/>
            <a:tailEnd type="triangle" w="med" len="med"/>
          </a:ln>
        </p:spPr>
      </p:cxnSp>
      <p:cxnSp>
        <p:nvCxnSpPr>
          <p:cNvPr id="19545" name="AutoShape 100"/>
          <p:cNvCxnSpPr>
            <a:cxnSpLocks noChangeShapeType="1"/>
          </p:cNvCxnSpPr>
          <p:nvPr/>
        </p:nvCxnSpPr>
        <p:spPr bwMode="auto">
          <a:xfrm>
            <a:off x="10212373" y="966788"/>
            <a:ext cx="0" cy="228600"/>
          </a:xfrm>
          <a:prstGeom prst="straightConnector1">
            <a:avLst/>
          </a:prstGeom>
          <a:noFill/>
          <a:ln w="9525">
            <a:solidFill>
              <a:schemeClr val="tx1"/>
            </a:solidFill>
            <a:round/>
            <a:headEnd/>
            <a:tailEnd type="triangle" w="med" len="med"/>
          </a:ln>
        </p:spPr>
      </p:cxnSp>
      <p:cxnSp>
        <p:nvCxnSpPr>
          <p:cNvPr id="19546" name="AutoShape 101"/>
          <p:cNvCxnSpPr>
            <a:cxnSpLocks noChangeShapeType="1"/>
            <a:stCxn id="19499" idx="4"/>
            <a:endCxn id="19492" idx="0"/>
          </p:cNvCxnSpPr>
          <p:nvPr/>
        </p:nvCxnSpPr>
        <p:spPr bwMode="auto">
          <a:xfrm>
            <a:off x="8817854" y="1438275"/>
            <a:ext cx="0" cy="228600"/>
          </a:xfrm>
          <a:prstGeom prst="straightConnector1">
            <a:avLst/>
          </a:prstGeom>
          <a:noFill/>
          <a:ln w="9525">
            <a:solidFill>
              <a:schemeClr val="tx1"/>
            </a:solidFill>
            <a:round/>
            <a:headEnd/>
            <a:tailEnd type="triangle" w="med" len="med"/>
          </a:ln>
        </p:spPr>
      </p:cxnSp>
      <p:cxnSp>
        <p:nvCxnSpPr>
          <p:cNvPr id="19547" name="AutoShape 102"/>
          <p:cNvCxnSpPr>
            <a:cxnSpLocks noChangeShapeType="1"/>
            <a:stCxn id="19492" idx="2"/>
            <a:endCxn id="19493" idx="0"/>
          </p:cNvCxnSpPr>
          <p:nvPr/>
        </p:nvCxnSpPr>
        <p:spPr bwMode="auto">
          <a:xfrm>
            <a:off x="8817854" y="2047875"/>
            <a:ext cx="0" cy="228600"/>
          </a:xfrm>
          <a:prstGeom prst="straightConnector1">
            <a:avLst/>
          </a:prstGeom>
          <a:noFill/>
          <a:ln w="9525">
            <a:solidFill>
              <a:schemeClr val="tx1"/>
            </a:solidFill>
            <a:round/>
            <a:headEnd/>
            <a:tailEnd type="triangle" w="med" len="med"/>
          </a:ln>
        </p:spPr>
      </p:cxnSp>
      <p:cxnSp>
        <p:nvCxnSpPr>
          <p:cNvPr id="19548" name="AutoShape 103"/>
          <p:cNvCxnSpPr>
            <a:cxnSpLocks noChangeShapeType="1"/>
            <a:stCxn id="19494" idx="2"/>
            <a:endCxn id="19495" idx="0"/>
          </p:cNvCxnSpPr>
          <p:nvPr/>
        </p:nvCxnSpPr>
        <p:spPr bwMode="auto">
          <a:xfrm>
            <a:off x="8817854" y="3638550"/>
            <a:ext cx="0" cy="157163"/>
          </a:xfrm>
          <a:prstGeom prst="straightConnector1">
            <a:avLst/>
          </a:prstGeom>
          <a:noFill/>
          <a:ln w="9525">
            <a:solidFill>
              <a:schemeClr val="tx1"/>
            </a:solidFill>
            <a:round/>
            <a:headEnd/>
            <a:tailEnd type="triangle" w="med" len="med"/>
          </a:ln>
        </p:spPr>
      </p:cxnSp>
      <p:cxnSp>
        <p:nvCxnSpPr>
          <p:cNvPr id="19549" name="AutoShape 104"/>
          <p:cNvCxnSpPr>
            <a:cxnSpLocks noChangeShapeType="1"/>
            <a:stCxn id="19496" idx="2"/>
            <a:endCxn id="19497" idx="0"/>
          </p:cNvCxnSpPr>
          <p:nvPr/>
        </p:nvCxnSpPr>
        <p:spPr bwMode="auto">
          <a:xfrm>
            <a:off x="8817854" y="4957763"/>
            <a:ext cx="0" cy="228600"/>
          </a:xfrm>
          <a:prstGeom prst="straightConnector1">
            <a:avLst/>
          </a:prstGeom>
          <a:noFill/>
          <a:ln w="9525">
            <a:solidFill>
              <a:schemeClr val="tx1"/>
            </a:solidFill>
            <a:round/>
            <a:headEnd/>
            <a:tailEnd type="triangle" w="med" len="med"/>
          </a:ln>
        </p:spPr>
      </p:cxnSp>
      <p:cxnSp>
        <p:nvCxnSpPr>
          <p:cNvPr id="19550" name="AutoShape 105"/>
          <p:cNvCxnSpPr>
            <a:cxnSpLocks noChangeShapeType="1"/>
            <a:endCxn id="19466" idx="1"/>
          </p:cNvCxnSpPr>
          <p:nvPr/>
        </p:nvCxnSpPr>
        <p:spPr bwMode="auto">
          <a:xfrm>
            <a:off x="1504559" y="1871663"/>
            <a:ext cx="406294" cy="0"/>
          </a:xfrm>
          <a:prstGeom prst="straightConnector1">
            <a:avLst/>
          </a:prstGeom>
          <a:noFill/>
          <a:ln w="9525">
            <a:solidFill>
              <a:schemeClr val="tx1"/>
            </a:solidFill>
            <a:round/>
            <a:headEnd/>
            <a:tailEnd type="triangle" w="med" len="med"/>
          </a:ln>
        </p:spPr>
      </p:cxnSp>
      <p:sp>
        <p:nvSpPr>
          <p:cNvPr id="19551" name="Oval 106"/>
          <p:cNvSpPr>
            <a:spLocks noChangeArrowheads="1"/>
          </p:cNvSpPr>
          <p:nvPr/>
        </p:nvSpPr>
        <p:spPr bwMode="auto">
          <a:xfrm>
            <a:off x="1910853" y="3200400"/>
            <a:ext cx="1015735" cy="4572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a:latin typeface="Arial" charset="0"/>
              </a:rPr>
              <a:t>Application</a:t>
            </a:r>
            <a:br>
              <a:rPr lang="en-US" sz="800">
                <a:latin typeface="Arial" charset="0"/>
              </a:rPr>
            </a:br>
            <a:r>
              <a:rPr lang="en-US" sz="800">
                <a:latin typeface="Arial" charset="0"/>
              </a:rPr>
              <a:t>Source</a:t>
            </a:r>
            <a:br>
              <a:rPr lang="en-US" sz="800">
                <a:latin typeface="Arial" charset="0"/>
              </a:rPr>
            </a:br>
            <a:r>
              <a:rPr lang="en-US" sz="800">
                <a:latin typeface="Arial" charset="0"/>
              </a:rPr>
              <a:t>.c, .h, .s</a:t>
            </a:r>
          </a:p>
        </p:txBody>
      </p:sp>
      <p:sp>
        <p:nvSpPr>
          <p:cNvPr id="19552" name="Text Box 107"/>
          <p:cNvSpPr txBox="1">
            <a:spLocks noChangeArrowheads="1"/>
          </p:cNvSpPr>
          <p:nvPr/>
        </p:nvSpPr>
        <p:spPr bwMode="auto">
          <a:xfrm>
            <a:off x="3635487" y="182563"/>
            <a:ext cx="4845904" cy="336550"/>
          </a:xfrm>
          <a:prstGeom prst="rect">
            <a:avLst/>
          </a:prstGeom>
          <a:noFill/>
          <a:ln w="9525" algn="ctr">
            <a:noFill/>
            <a:miter lim="800000"/>
            <a:headEnd/>
            <a:tailEnd/>
          </a:ln>
        </p:spPr>
        <p:txBody>
          <a:bodyPr>
            <a:spAutoFit/>
          </a:bodyPr>
          <a:lstStyle/>
          <a:p>
            <a:pPr algn="ctr" eaLnBrk="1" hangingPunct="1">
              <a:spcBef>
                <a:spcPct val="50000"/>
              </a:spcBef>
            </a:pPr>
            <a:r>
              <a:rPr lang="en-US" sz="1600" b="1" dirty="0" smtClean="0"/>
              <a:t>Embedded </a:t>
            </a:r>
            <a:r>
              <a:rPr lang="en-US" sz="1600" b="1" dirty="0" smtClean="0">
                <a:latin typeface="Arial" charset="0"/>
              </a:rPr>
              <a:t>Tool Flow (SDK)</a:t>
            </a:r>
            <a:endParaRPr lang="en-US" sz="1600" b="1" dirty="0">
              <a:latin typeface="Arial" charset="0"/>
            </a:endParaRPr>
          </a:p>
        </p:txBody>
      </p:sp>
      <p:sp>
        <p:nvSpPr>
          <p:cNvPr id="19553" name="Line 108"/>
          <p:cNvSpPr>
            <a:spLocks noChangeShapeType="1"/>
          </p:cNvSpPr>
          <p:nvPr/>
        </p:nvSpPr>
        <p:spPr bwMode="auto">
          <a:xfrm>
            <a:off x="2723441" y="1143000"/>
            <a:ext cx="0" cy="609600"/>
          </a:xfrm>
          <a:prstGeom prst="line">
            <a:avLst/>
          </a:prstGeom>
          <a:noFill/>
          <a:ln w="9525">
            <a:solidFill>
              <a:schemeClr val="tx1"/>
            </a:solidFill>
            <a:round/>
            <a:headEnd/>
            <a:tailEnd type="triangle" w="med" len="med"/>
          </a:ln>
        </p:spPr>
        <p:txBody>
          <a:bodyPr wrap="none" anchor="ctr"/>
          <a:lstStyle/>
          <a:p>
            <a:endParaRPr lang="en-US"/>
          </a:p>
        </p:txBody>
      </p:sp>
      <p:cxnSp>
        <p:nvCxnSpPr>
          <p:cNvPr id="19554" name="AutoShape 109"/>
          <p:cNvCxnSpPr>
            <a:cxnSpLocks noChangeShapeType="1"/>
          </p:cNvCxnSpPr>
          <p:nvPr/>
        </p:nvCxnSpPr>
        <p:spPr bwMode="auto">
          <a:xfrm>
            <a:off x="2723441" y="1143000"/>
            <a:ext cx="3148780" cy="1588"/>
          </a:xfrm>
          <a:prstGeom prst="straightConnector1">
            <a:avLst/>
          </a:prstGeom>
          <a:noFill/>
          <a:ln w="9525">
            <a:solidFill>
              <a:schemeClr val="tx1"/>
            </a:solidFill>
            <a:round/>
            <a:headEnd/>
            <a:tailEnd/>
          </a:ln>
        </p:spPr>
      </p:cxnSp>
      <p:sp>
        <p:nvSpPr>
          <p:cNvPr id="19557" name="Oval 112"/>
          <p:cNvSpPr>
            <a:spLocks noChangeArrowheads="1"/>
          </p:cNvSpPr>
          <p:nvPr/>
        </p:nvSpPr>
        <p:spPr bwMode="auto">
          <a:xfrm>
            <a:off x="545958" y="1733550"/>
            <a:ext cx="101573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smtClean="0">
                <a:latin typeface="Arial" charset="0"/>
              </a:rPr>
              <a:t>SW</a:t>
            </a:r>
            <a:r>
              <a:rPr lang="en-US" sz="800" dirty="0">
                <a:latin typeface="Arial" charset="0"/>
              </a:rPr>
              <a:t/>
            </a:r>
            <a:br>
              <a:rPr lang="en-US" sz="800" dirty="0">
                <a:latin typeface="Arial" charset="0"/>
              </a:rPr>
            </a:br>
            <a:r>
              <a:rPr lang="en-US" sz="800" dirty="0">
                <a:latin typeface="Arial" charset="0"/>
              </a:rPr>
              <a:t>Libraries</a:t>
            </a:r>
          </a:p>
        </p:txBody>
      </p:sp>
      <p:sp>
        <p:nvSpPr>
          <p:cNvPr id="19558" name="Oval 19"/>
          <p:cNvSpPr>
            <a:spLocks noChangeArrowheads="1"/>
          </p:cNvSpPr>
          <p:nvPr/>
        </p:nvSpPr>
        <p:spPr bwMode="auto">
          <a:xfrm>
            <a:off x="3271517" y="2041525"/>
            <a:ext cx="825285" cy="304800"/>
          </a:xfrm>
          <a:prstGeom prst="ellipse">
            <a:avLst/>
          </a:prstGeom>
          <a:solidFill>
            <a:schemeClr val="bg1"/>
          </a:solidFill>
          <a:ln w="9525">
            <a:solidFill>
              <a:schemeClr val="tx1"/>
            </a:solidFill>
            <a:round/>
            <a:headEnd/>
            <a:tailEnd/>
          </a:ln>
        </p:spPr>
        <p:txBody>
          <a:bodyPr wrap="none" anchor="ctr"/>
          <a:lstStyle/>
          <a:p>
            <a:pPr algn="ctr" eaLnBrk="1" hangingPunct="1"/>
            <a:r>
              <a:rPr lang="en-US" sz="800" dirty="0">
                <a:latin typeface="Arial" charset="0"/>
              </a:rPr>
              <a:t>Libraries,</a:t>
            </a:r>
          </a:p>
          <a:p>
            <a:pPr algn="ctr" eaLnBrk="1" hangingPunct="1"/>
            <a:r>
              <a:rPr lang="en-US" sz="800" dirty="0">
                <a:latin typeface="Arial" charset="0"/>
              </a:rPr>
              <a:t>OS, MLD</a:t>
            </a:r>
          </a:p>
        </p:txBody>
      </p:sp>
      <p:cxnSp>
        <p:nvCxnSpPr>
          <p:cNvPr id="19559" name="AutoShape 118"/>
          <p:cNvCxnSpPr>
            <a:cxnSpLocks noChangeShapeType="1"/>
            <a:stCxn id="19558" idx="2"/>
            <a:endCxn id="19466" idx="3"/>
          </p:cNvCxnSpPr>
          <p:nvPr/>
        </p:nvCxnSpPr>
        <p:spPr bwMode="auto">
          <a:xfrm rot="10800000">
            <a:off x="2926588" y="1871663"/>
            <a:ext cx="344926" cy="322262"/>
          </a:xfrm>
          <a:prstGeom prst="bentConnector3">
            <a:avLst>
              <a:gd name="adj1" fmla="val 49694"/>
            </a:avLst>
          </a:prstGeom>
          <a:noFill/>
          <a:ln w="12700">
            <a:solidFill>
              <a:schemeClr val="tx1"/>
            </a:solidFill>
            <a:miter lim="800000"/>
            <a:headEnd/>
            <a:tailEnd type="triangle" w="med" len="med"/>
          </a:ln>
        </p:spPr>
      </p:cxnSp>
      <p:cxnSp>
        <p:nvCxnSpPr>
          <p:cNvPr id="19560" name="AutoShape 119"/>
          <p:cNvCxnSpPr>
            <a:cxnSpLocks noChangeShapeType="1"/>
            <a:stCxn id="19488" idx="2"/>
            <a:endCxn id="19489" idx="0"/>
          </p:cNvCxnSpPr>
          <p:nvPr/>
        </p:nvCxnSpPr>
        <p:spPr bwMode="auto">
          <a:xfrm rot="16200000" flipH="1">
            <a:off x="4979718" y="4526693"/>
            <a:ext cx="257175" cy="1519371"/>
          </a:xfrm>
          <a:prstGeom prst="bentConnector3">
            <a:avLst>
              <a:gd name="adj1" fmla="val 50000"/>
            </a:avLst>
          </a:prstGeom>
          <a:noFill/>
          <a:ln w="12700">
            <a:solidFill>
              <a:schemeClr val="tx1"/>
            </a:solidFill>
            <a:miter lim="800000"/>
            <a:headEnd/>
            <a:tailEnd type="triangle" w="med" len="med"/>
          </a:ln>
        </p:spPr>
      </p:cxnSp>
      <p:sp>
        <p:nvSpPr>
          <p:cNvPr id="19561" name="Rectangle 27"/>
          <p:cNvSpPr>
            <a:spLocks noChangeArrowheads="1"/>
          </p:cNvSpPr>
          <p:nvPr/>
        </p:nvSpPr>
        <p:spPr bwMode="auto">
          <a:xfrm>
            <a:off x="2654873" y="5426078"/>
            <a:ext cx="799892" cy="180975"/>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a:latin typeface="Arial" charset="0"/>
              </a:rPr>
              <a:t>XMD</a:t>
            </a:r>
            <a:r>
              <a:rPr lang="en-US" sz="800" dirty="0" smtClean="0">
                <a:latin typeface="Arial" charset="0"/>
              </a:rPr>
              <a:t>, TCF </a:t>
            </a:r>
            <a:r>
              <a:rPr lang="en-US" sz="800" dirty="0">
                <a:latin typeface="Arial" charset="0"/>
              </a:rPr>
              <a:t>GDB</a:t>
            </a:r>
          </a:p>
        </p:txBody>
      </p:sp>
      <p:sp>
        <p:nvSpPr>
          <p:cNvPr id="19562" name="Line 123"/>
          <p:cNvSpPr>
            <a:spLocks noChangeShapeType="1"/>
          </p:cNvSpPr>
          <p:nvPr/>
        </p:nvSpPr>
        <p:spPr bwMode="auto">
          <a:xfrm>
            <a:off x="1280251" y="6288088"/>
            <a:ext cx="8066632" cy="0"/>
          </a:xfrm>
          <a:prstGeom prst="line">
            <a:avLst/>
          </a:prstGeom>
          <a:noFill/>
          <a:ln w="25400">
            <a:solidFill>
              <a:schemeClr val="tx1"/>
            </a:solidFill>
            <a:round/>
            <a:headEnd/>
            <a:tailEnd/>
          </a:ln>
        </p:spPr>
        <p:txBody>
          <a:bodyPr>
            <a:spAutoFit/>
          </a:bodyPr>
          <a:lstStyle/>
          <a:p>
            <a:endParaRPr lang="en-US"/>
          </a:p>
        </p:txBody>
      </p:sp>
      <p:sp>
        <p:nvSpPr>
          <p:cNvPr id="19563" name="Rectangle 37"/>
          <p:cNvSpPr>
            <a:spLocks noChangeArrowheads="1"/>
          </p:cNvSpPr>
          <p:nvPr/>
        </p:nvSpPr>
        <p:spPr bwMode="auto">
          <a:xfrm>
            <a:off x="9348998" y="6165853"/>
            <a:ext cx="1015735" cy="239713"/>
          </a:xfrm>
          <a:prstGeom prst="rect">
            <a:avLst/>
          </a:prstGeom>
          <a:noFill/>
          <a:ln w="9525" algn="ctr">
            <a:solidFill>
              <a:schemeClr val="tx1"/>
            </a:solidFill>
            <a:miter lim="800000"/>
            <a:headEnd/>
            <a:tailEnd/>
          </a:ln>
        </p:spPr>
        <p:txBody>
          <a:bodyPr wrap="none" anchor="ctr"/>
          <a:lstStyle/>
          <a:p>
            <a:pPr algn="ctr" eaLnBrk="1" hangingPunct="1"/>
            <a:r>
              <a:rPr lang="en-US" sz="800">
                <a:latin typeface="Arial" charset="0"/>
              </a:rPr>
              <a:t>FPGA</a:t>
            </a:r>
          </a:p>
        </p:txBody>
      </p:sp>
      <p:sp>
        <p:nvSpPr>
          <p:cNvPr id="19564" name="Rectangle 37"/>
          <p:cNvSpPr>
            <a:spLocks noChangeArrowheads="1"/>
          </p:cNvSpPr>
          <p:nvPr/>
        </p:nvSpPr>
        <p:spPr bwMode="auto">
          <a:xfrm>
            <a:off x="1085568" y="6053138"/>
            <a:ext cx="1015735" cy="239712"/>
          </a:xfrm>
          <a:prstGeom prst="rect">
            <a:avLst/>
          </a:prstGeom>
          <a:noFill/>
          <a:ln w="9525" algn="ctr">
            <a:noFill/>
            <a:miter lim="800000"/>
            <a:headEnd/>
            <a:tailEnd/>
          </a:ln>
        </p:spPr>
        <p:txBody>
          <a:bodyPr wrap="none" anchor="ctr"/>
          <a:lstStyle/>
          <a:p>
            <a:pPr algn="ctr" eaLnBrk="1" hangingPunct="1"/>
            <a:r>
              <a:rPr lang="en-US" sz="800">
                <a:latin typeface="Arial" charset="0"/>
              </a:rPr>
              <a:t>JTAG Cable</a:t>
            </a:r>
          </a:p>
        </p:txBody>
      </p:sp>
      <p:sp>
        <p:nvSpPr>
          <p:cNvPr id="19565" name="Line 127"/>
          <p:cNvSpPr>
            <a:spLocks noChangeShapeType="1"/>
          </p:cNvSpPr>
          <p:nvPr/>
        </p:nvSpPr>
        <p:spPr bwMode="auto">
          <a:xfrm>
            <a:off x="3004884" y="5613403"/>
            <a:ext cx="0" cy="676275"/>
          </a:xfrm>
          <a:prstGeom prst="line">
            <a:avLst/>
          </a:prstGeom>
          <a:noFill/>
          <a:ln w="12700">
            <a:solidFill>
              <a:schemeClr val="tx1"/>
            </a:solidFill>
            <a:round/>
            <a:headEnd type="triangle" w="med" len="med"/>
            <a:tailEnd type="triangle" w="med" len="med"/>
          </a:ln>
        </p:spPr>
        <p:txBody>
          <a:bodyPr>
            <a:spAutoFit/>
          </a:bodyPr>
          <a:lstStyle/>
          <a:p>
            <a:endParaRPr lang="en-US"/>
          </a:p>
        </p:txBody>
      </p:sp>
      <p:sp>
        <p:nvSpPr>
          <p:cNvPr id="19566" name="Line 128"/>
          <p:cNvSpPr>
            <a:spLocks noChangeShapeType="1"/>
          </p:cNvSpPr>
          <p:nvPr/>
        </p:nvSpPr>
        <p:spPr bwMode="auto">
          <a:xfrm>
            <a:off x="5855292" y="5880100"/>
            <a:ext cx="0" cy="420688"/>
          </a:xfrm>
          <a:prstGeom prst="line">
            <a:avLst/>
          </a:prstGeom>
          <a:noFill/>
          <a:ln w="12700">
            <a:solidFill>
              <a:schemeClr val="tx1"/>
            </a:solidFill>
            <a:round/>
            <a:headEnd type="triangle" w="med" len="med"/>
            <a:tailEnd type="triangle" w="med" len="med"/>
          </a:ln>
        </p:spPr>
        <p:txBody>
          <a:bodyPr>
            <a:spAutoFit/>
          </a:bodyPr>
          <a:lstStyle/>
          <a:p>
            <a:endParaRPr lang="en-US"/>
          </a:p>
        </p:txBody>
      </p:sp>
      <p:cxnSp>
        <p:nvCxnSpPr>
          <p:cNvPr id="19567" name="AutoShape 96"/>
          <p:cNvCxnSpPr>
            <a:cxnSpLocks noChangeShapeType="1"/>
            <a:endCxn id="19561" idx="1"/>
          </p:cNvCxnSpPr>
          <p:nvPr/>
        </p:nvCxnSpPr>
        <p:spPr bwMode="auto">
          <a:xfrm>
            <a:off x="2414915" y="5507038"/>
            <a:ext cx="239958" cy="9528"/>
          </a:xfrm>
          <a:prstGeom prst="straightConnector1">
            <a:avLst/>
          </a:prstGeom>
          <a:noFill/>
          <a:ln w="9525">
            <a:solidFill>
              <a:schemeClr val="tx1"/>
            </a:solidFill>
            <a:round/>
            <a:headEnd/>
            <a:tailEnd type="triangle" w="med" len="med"/>
          </a:ln>
        </p:spPr>
      </p:cxnSp>
      <p:cxnSp>
        <p:nvCxnSpPr>
          <p:cNvPr id="19568" name="AutoShape 96"/>
          <p:cNvCxnSpPr>
            <a:cxnSpLocks noChangeShapeType="1"/>
          </p:cNvCxnSpPr>
          <p:nvPr/>
        </p:nvCxnSpPr>
        <p:spPr bwMode="auto">
          <a:xfrm>
            <a:off x="2958329" y="1793875"/>
            <a:ext cx="304721" cy="0"/>
          </a:xfrm>
          <a:prstGeom prst="straightConnector1">
            <a:avLst/>
          </a:prstGeom>
          <a:noFill/>
          <a:ln w="9525">
            <a:solidFill>
              <a:schemeClr val="tx1"/>
            </a:solidFill>
            <a:round/>
            <a:headEnd type="triangle" w="med" len="med"/>
            <a:tailEnd/>
          </a:ln>
        </p:spPr>
      </p:cxnSp>
      <p:sp>
        <p:nvSpPr>
          <p:cNvPr id="19569" name="Rectangle 33"/>
          <p:cNvSpPr>
            <a:spLocks noChangeArrowheads="1"/>
          </p:cNvSpPr>
          <p:nvPr/>
        </p:nvSpPr>
        <p:spPr bwMode="auto">
          <a:xfrm>
            <a:off x="205278" y="4421188"/>
            <a:ext cx="1015735" cy="152400"/>
          </a:xfrm>
          <a:prstGeom prst="rect">
            <a:avLst/>
          </a:prstGeom>
          <a:solidFill>
            <a:schemeClr val="bg1"/>
          </a:solidFill>
          <a:ln w="9525" algn="ctr">
            <a:solidFill>
              <a:schemeClr val="tx1"/>
            </a:solidFill>
            <a:miter lim="800000"/>
            <a:headEnd/>
            <a:tailEnd/>
          </a:ln>
        </p:spPr>
        <p:txBody>
          <a:bodyPr wrap="none" anchor="ctr"/>
          <a:lstStyle/>
          <a:p>
            <a:pPr algn="ctr" eaLnBrk="1" hangingPunct="1"/>
            <a:r>
              <a:rPr lang="en-US" sz="800" dirty="0">
                <a:latin typeface="Arial" charset="0"/>
              </a:rPr>
              <a:t>Linker Script</a:t>
            </a:r>
          </a:p>
        </p:txBody>
      </p:sp>
      <p:sp>
        <p:nvSpPr>
          <p:cNvPr id="19570" name="Line 137"/>
          <p:cNvSpPr>
            <a:spLocks noChangeShapeType="1"/>
          </p:cNvSpPr>
          <p:nvPr/>
        </p:nvSpPr>
        <p:spPr bwMode="auto">
          <a:xfrm>
            <a:off x="1219199" y="4495800"/>
            <a:ext cx="693769" cy="0"/>
          </a:xfrm>
          <a:prstGeom prst="line">
            <a:avLst/>
          </a:prstGeom>
          <a:noFill/>
          <a:ln w="12700">
            <a:solidFill>
              <a:schemeClr val="tx1"/>
            </a:solidFill>
            <a:round/>
            <a:headEnd/>
            <a:tailEnd type="triangle" w="med" len="med"/>
          </a:ln>
        </p:spPr>
        <p:txBody>
          <a:bodyPr wrap="square">
            <a:spAutoFit/>
          </a:bodyPr>
          <a:lstStyle/>
          <a:p>
            <a:endParaRPr lang="en-US"/>
          </a:p>
        </p:txBody>
      </p:sp>
      <p:sp>
        <p:nvSpPr>
          <p:cNvPr id="124" name="Slide Number Placeholder 123"/>
          <p:cNvSpPr>
            <a:spLocks noGrp="1"/>
          </p:cNvSpPr>
          <p:nvPr>
            <p:ph type="sldNum" sz="quarter" idx="10"/>
          </p:nvPr>
        </p:nvSpPr>
        <p:spPr/>
        <p:txBody>
          <a:bodyPr/>
          <a:lstStyle/>
          <a:p>
            <a:pPr>
              <a:defRPr/>
            </a:pPr>
            <a:r>
              <a:rPr lang="en-US" smtClean="0"/>
              <a:t>Software Development Environment 21- </a:t>
            </a:r>
            <a:fld id="{48005198-8FB0-4BE5-A5FF-99FA69737174}" type="slidenum">
              <a:rPr lang="en-US" smtClean="0"/>
              <a:pPr>
                <a:defRPr/>
              </a:pPr>
              <a:t>38</a:t>
            </a:fld>
            <a:endParaRPr lang="en-US" dirty="0"/>
          </a:p>
        </p:txBody>
      </p:sp>
      <p:sp>
        <p:nvSpPr>
          <p:cNvPr id="127" name="Footer Placeholder 126"/>
          <p:cNvSpPr>
            <a:spLocks noGrp="1"/>
          </p:cNvSpPr>
          <p:nvPr>
            <p:ph type="ftr" sz="quarter" idx="3"/>
          </p:nvPr>
        </p:nvSpPr>
        <p:spPr/>
        <p:txBody>
          <a:bodyPr/>
          <a:lstStyle/>
          <a:p>
            <a:r>
              <a:rPr lang="en-US" dirty="0" smtClean="0"/>
              <a:t>© Copyright 2014 Xilinx</a:t>
            </a:r>
            <a:endParaRPr lang="en-US" dirty="0"/>
          </a:p>
        </p:txBody>
      </p:sp>
      <p:sp>
        <p:nvSpPr>
          <p:cNvPr id="114" name="Rectangle 113"/>
          <p:cNvSpPr/>
          <p:nvPr/>
        </p:nvSpPr>
        <p:spPr bwMode="auto">
          <a:xfrm>
            <a:off x="406252" y="660400"/>
            <a:ext cx="3742415" cy="1820334"/>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08009856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idx="1"/>
          </p:nvPr>
        </p:nvSpPr>
        <p:spPr/>
        <p:txBody>
          <a:bodyPr/>
          <a:lstStyle/>
          <a:p>
            <a:r>
              <a:rPr lang="en-US" altLang="zh-CN" dirty="0" smtClean="0">
                <a:ea typeface="SimSun" pitchFamily="2" charset="-122"/>
              </a:rPr>
              <a:t>Library Generator </a:t>
            </a:r>
          </a:p>
          <a:p>
            <a:r>
              <a:rPr lang="en-US" altLang="zh-CN" dirty="0" smtClean="0">
                <a:ea typeface="SimSun" pitchFamily="2" charset="-122"/>
              </a:rPr>
              <a:t>Input files → MSS</a:t>
            </a:r>
          </a:p>
          <a:p>
            <a:pPr lvl="1"/>
            <a:r>
              <a:rPr lang="en-US" altLang="zh-CN" dirty="0" smtClean="0">
                <a:ea typeface="SimSun" pitchFamily="2" charset="-122"/>
              </a:rPr>
              <a:t>Output files → </a:t>
            </a:r>
            <a:r>
              <a:rPr lang="en-US" altLang="zh-CN" dirty="0" err="1" smtClean="0">
                <a:ea typeface="SimSun" pitchFamily="2" charset="-122"/>
              </a:rPr>
              <a:t>libc.a</a:t>
            </a:r>
            <a:r>
              <a:rPr lang="en-US" altLang="zh-CN" dirty="0" smtClean="0">
                <a:ea typeface="SimSun" pitchFamily="2" charset="-122"/>
              </a:rPr>
              <a:t>, </a:t>
            </a:r>
            <a:r>
              <a:rPr lang="en-US" altLang="zh-CN" dirty="0" err="1" smtClean="0">
                <a:ea typeface="SimSun" pitchFamily="2" charset="-122"/>
              </a:rPr>
              <a:t>libXil.a</a:t>
            </a:r>
            <a:r>
              <a:rPr lang="en-US" altLang="zh-CN" dirty="0" smtClean="0">
                <a:ea typeface="SimSun" pitchFamily="2" charset="-122"/>
              </a:rPr>
              <a:t>, </a:t>
            </a:r>
            <a:r>
              <a:rPr lang="en-US" altLang="zh-CN" dirty="0" err="1" smtClean="0">
                <a:ea typeface="SimSun" pitchFamily="2" charset="-122"/>
              </a:rPr>
              <a:t>libm.a</a:t>
            </a:r>
            <a:endParaRPr lang="en-US" altLang="zh-CN" dirty="0" smtClean="0">
              <a:ea typeface="SimSun" pitchFamily="2" charset="-122"/>
            </a:endParaRPr>
          </a:p>
          <a:p>
            <a:pPr lvl="1"/>
            <a:endParaRPr lang="en-US" altLang="zh-CN" dirty="0" smtClean="0">
              <a:ea typeface="SimSun" pitchFamily="2" charset="-122"/>
            </a:endParaRPr>
          </a:p>
          <a:p>
            <a:pPr lvl="1"/>
            <a:r>
              <a:rPr lang="en-US" altLang="zh-CN" dirty="0" err="1" smtClean="0">
                <a:ea typeface="SimSun" pitchFamily="2" charset="-122"/>
              </a:rPr>
              <a:t>LibGen</a:t>
            </a:r>
            <a:r>
              <a:rPr lang="en-US" altLang="zh-CN" dirty="0" smtClean="0">
                <a:ea typeface="SimSun" pitchFamily="2" charset="-122"/>
              </a:rPr>
              <a:t> is generally the first tool run to configure libraries and device drivers</a:t>
            </a:r>
          </a:p>
          <a:p>
            <a:pPr lvl="2"/>
            <a:r>
              <a:rPr lang="en-US" altLang="zh-CN" dirty="0" smtClean="0">
                <a:ea typeface="SimSun" pitchFamily="2" charset="-122"/>
              </a:rPr>
              <a:t>The MSS file defines the drivers associated with peripherals, standard input/output devices, and other related software features </a:t>
            </a:r>
          </a:p>
          <a:p>
            <a:pPr lvl="1"/>
            <a:r>
              <a:rPr lang="en-US" altLang="zh-CN" dirty="0" err="1" smtClean="0">
                <a:ea typeface="SimSun" pitchFamily="2" charset="-122"/>
              </a:rPr>
              <a:t>LibGen</a:t>
            </a:r>
            <a:r>
              <a:rPr lang="en-US" altLang="zh-CN" dirty="0" smtClean="0">
                <a:ea typeface="SimSun" pitchFamily="2" charset="-122"/>
              </a:rPr>
              <a:t> configures libraries and drivers with this information and produces an archive of object files:</a:t>
            </a:r>
          </a:p>
          <a:p>
            <a:pPr lvl="2"/>
            <a:r>
              <a:rPr lang="en-US" altLang="zh-CN" dirty="0" err="1" smtClean="0">
                <a:ea typeface="SimSun" pitchFamily="2" charset="-122"/>
              </a:rPr>
              <a:t>libc.a</a:t>
            </a:r>
            <a:r>
              <a:rPr lang="en-US" altLang="zh-CN" dirty="0" smtClean="0">
                <a:ea typeface="SimSun" pitchFamily="2" charset="-122"/>
              </a:rPr>
              <a:t> - Standard C library</a:t>
            </a:r>
          </a:p>
          <a:p>
            <a:pPr lvl="2"/>
            <a:r>
              <a:rPr lang="en-US" altLang="zh-CN" dirty="0" err="1" smtClean="0">
                <a:ea typeface="SimSun" pitchFamily="2" charset="-122"/>
              </a:rPr>
              <a:t>libXil.a</a:t>
            </a:r>
            <a:r>
              <a:rPr lang="en-US" altLang="zh-CN" dirty="0" smtClean="0">
                <a:ea typeface="SimSun" pitchFamily="2" charset="-122"/>
              </a:rPr>
              <a:t> - Xilinx library</a:t>
            </a:r>
          </a:p>
          <a:p>
            <a:pPr lvl="2"/>
            <a:r>
              <a:rPr lang="en-US" altLang="zh-CN" dirty="0" err="1" smtClean="0">
                <a:ea typeface="SimSun" pitchFamily="2" charset="-122"/>
              </a:rPr>
              <a:t>libm.a</a:t>
            </a:r>
            <a:r>
              <a:rPr lang="en-US" altLang="zh-CN" dirty="0" smtClean="0">
                <a:ea typeface="SimSun" pitchFamily="2" charset="-122"/>
              </a:rPr>
              <a:t> - Math functions library</a:t>
            </a:r>
          </a:p>
        </p:txBody>
      </p:sp>
      <p:sp>
        <p:nvSpPr>
          <p:cNvPr id="31746" name="Rectangle 2"/>
          <p:cNvSpPr>
            <a:spLocks noGrp="1" noChangeArrowheads="1"/>
          </p:cNvSpPr>
          <p:nvPr>
            <p:ph type="title"/>
          </p:nvPr>
        </p:nvSpPr>
        <p:spPr/>
        <p:txBody>
          <a:bodyPr/>
          <a:lstStyle/>
          <a:p>
            <a:r>
              <a:rPr lang="en-GB" dirty="0" smtClean="0"/>
              <a:t>Library Generation Flow (in SDK)</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39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8"/>
          <p:cNvSpPr>
            <a:spLocks noGrp="1" noChangeArrowheads="1"/>
          </p:cNvSpPr>
          <p:nvPr>
            <p:ph type="title"/>
          </p:nvPr>
        </p:nvSpPr>
        <p:spPr/>
        <p:txBody>
          <a:bodyPr/>
          <a:lstStyle/>
          <a:p>
            <a:r>
              <a:rPr lang="en-US" dirty="0" smtClean="0"/>
              <a:t>Desktop versus Embedded</a:t>
            </a:r>
          </a:p>
        </p:txBody>
      </p:sp>
      <p:sp>
        <p:nvSpPr>
          <p:cNvPr id="7171" name="Rectangle 1029"/>
          <p:cNvSpPr>
            <a:spLocks noGrp="1" noChangeArrowheads="1"/>
          </p:cNvSpPr>
          <p:nvPr>
            <p:ph sz="half" idx="1"/>
          </p:nvPr>
        </p:nvSpPr>
        <p:spPr/>
        <p:txBody>
          <a:bodyPr/>
          <a:lstStyle/>
          <a:p>
            <a:r>
              <a:rPr lang="en-US" dirty="0" smtClean="0"/>
              <a:t>Desktop development: written, debugged, and run on the same machine</a:t>
            </a:r>
          </a:p>
          <a:p>
            <a:r>
              <a:rPr lang="en-US" dirty="0" smtClean="0"/>
              <a:t>OS loads the program into the memory when the program </a:t>
            </a:r>
            <a:br>
              <a:rPr lang="en-US" dirty="0" smtClean="0"/>
            </a:br>
            <a:r>
              <a:rPr lang="en-US" dirty="0" smtClean="0"/>
              <a:t>has been requested to run</a:t>
            </a:r>
          </a:p>
          <a:p>
            <a:r>
              <a:rPr lang="en-US" dirty="0" smtClean="0"/>
              <a:t>Address resolution takes place at the time of loading by a program called the loader </a:t>
            </a:r>
          </a:p>
          <a:p>
            <a:pPr lvl="1"/>
            <a:r>
              <a:rPr lang="en-US" dirty="0" smtClean="0"/>
              <a:t>The loader is included in the OS</a:t>
            </a:r>
          </a:p>
        </p:txBody>
      </p:sp>
      <p:sp>
        <p:nvSpPr>
          <p:cNvPr id="7172" name="Rectangle 1030"/>
          <p:cNvSpPr>
            <a:spLocks noGrp="1" noChangeArrowheads="1"/>
          </p:cNvSpPr>
          <p:nvPr>
            <p:ph sz="half" idx="2"/>
          </p:nvPr>
        </p:nvSpPr>
        <p:spPr/>
        <p:txBody>
          <a:bodyPr/>
          <a:lstStyle/>
          <a:p>
            <a:r>
              <a:rPr lang="en-US" dirty="0" smtClean="0"/>
              <a:t>The programmer glues into one executable file called ELF </a:t>
            </a:r>
          </a:p>
          <a:p>
            <a:pPr lvl="1"/>
            <a:r>
              <a:rPr lang="en-US" sz="2000" dirty="0" smtClean="0"/>
              <a:t>Boot code, application code, RTOS, and ISRs </a:t>
            </a:r>
          </a:p>
          <a:p>
            <a:pPr lvl="1"/>
            <a:r>
              <a:rPr lang="en-US" sz="2000" dirty="0" smtClean="0"/>
              <a:t>Address resolution takes place during the </a:t>
            </a:r>
            <a:r>
              <a:rPr lang="en-US" sz="2000" i="1" dirty="0" smtClean="0"/>
              <a:t>gluing </a:t>
            </a:r>
            <a:r>
              <a:rPr lang="en-US" sz="2000" dirty="0" smtClean="0"/>
              <a:t>stage</a:t>
            </a:r>
          </a:p>
          <a:p>
            <a:r>
              <a:rPr lang="en-US" dirty="0" smtClean="0"/>
              <a:t>The executable file is downloaded into the target system through different methods</a:t>
            </a:r>
          </a:p>
          <a:p>
            <a:pPr lvl="1"/>
            <a:r>
              <a:rPr lang="en-US" dirty="0" smtClean="0"/>
              <a:t>Ethernet, serial, JTAG, BDM, ROM programmer</a:t>
            </a:r>
          </a:p>
        </p:txBody>
      </p:sp>
      <p:sp>
        <p:nvSpPr>
          <p:cNvPr id="7" name="Slide Number Placeholder 6"/>
          <p:cNvSpPr>
            <a:spLocks noGrp="1"/>
          </p:cNvSpPr>
          <p:nvPr>
            <p:ph type="sldNum" sz="quarter" idx="10"/>
          </p:nvPr>
        </p:nvSpPr>
        <p:spPr/>
        <p:txBody>
          <a:bodyPr/>
          <a:lstStyle/>
          <a:p>
            <a:pPr>
              <a:defRPr/>
            </a:pPr>
            <a:r>
              <a:rPr lang="en-US" smtClean="0"/>
              <a:t>Software Development Environment 21- </a:t>
            </a:r>
            <a:fld id="{99D29FBF-A473-46DA-BC14-675AC1C8F9A5}" type="slidenum">
              <a:rPr lang="en-US" smtClean="0"/>
              <a:pPr>
                <a:defRPr/>
              </a:pPr>
              <a:t>4</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i="1" dirty="0" smtClean="0">
                <a:solidFill>
                  <a:schemeClr val="tx1"/>
                </a:solidFill>
              </a:rPr>
              <a:t>Software Settings</a:t>
            </a:r>
          </a:p>
          <a:p>
            <a:pPr lvl="1"/>
            <a:r>
              <a:rPr lang="en-US" dirty="0" smtClean="0">
                <a:solidFill>
                  <a:srgbClr val="FF0000"/>
                </a:solidFill>
              </a:rPr>
              <a:t>Software Platform Settings</a:t>
            </a:r>
          </a:p>
          <a:p>
            <a:pPr lvl="1"/>
            <a:r>
              <a:rPr lang="en-US" i="1" dirty="0" smtClean="0"/>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40</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temp\SNAGHTML2d72e4f.PNG"/>
          <p:cNvPicPr>
            <a:picLocks noChangeAspect="1" noChangeArrowheads="1"/>
          </p:cNvPicPr>
          <p:nvPr/>
        </p:nvPicPr>
        <p:blipFill>
          <a:blip r:embed="rId3"/>
          <a:srcRect/>
          <a:stretch>
            <a:fillRect/>
          </a:stretch>
        </p:blipFill>
        <p:spPr bwMode="auto">
          <a:xfrm>
            <a:off x="6014954" y="1684790"/>
            <a:ext cx="5667709" cy="4714925"/>
          </a:xfrm>
          <a:prstGeom prst="rect">
            <a:avLst/>
          </a:prstGeom>
          <a:noFill/>
        </p:spPr>
      </p:pic>
      <p:sp>
        <p:nvSpPr>
          <p:cNvPr id="41988" name="Rectangle 8"/>
          <p:cNvSpPr>
            <a:spLocks noGrp="1" noChangeArrowheads="1"/>
          </p:cNvSpPr>
          <p:nvPr>
            <p:ph idx="1"/>
          </p:nvPr>
        </p:nvSpPr>
        <p:spPr/>
        <p:txBody>
          <a:bodyPr/>
          <a:lstStyle/>
          <a:p>
            <a:pPr eaLnBrk="1" hangingPunct="1"/>
            <a:r>
              <a:rPr lang="en-US" dirty="0"/>
              <a:t>Right-click the top level of </a:t>
            </a:r>
            <a:r>
              <a:rPr lang="en-US" dirty="0" smtClean="0"/>
              <a:t/>
            </a:r>
            <a:br>
              <a:rPr lang="en-US" dirty="0" smtClean="0"/>
            </a:br>
            <a:r>
              <a:rPr lang="en-US" dirty="0" smtClean="0"/>
              <a:t>an </a:t>
            </a:r>
            <a:r>
              <a:rPr lang="en-US" dirty="0"/>
              <a:t>application </a:t>
            </a:r>
            <a:r>
              <a:rPr lang="en-US" dirty="0" smtClean="0"/>
              <a:t>project and select</a:t>
            </a:r>
            <a:br>
              <a:rPr lang="en-US" dirty="0" smtClean="0"/>
            </a:br>
            <a:r>
              <a:rPr lang="en-US" dirty="0" smtClean="0"/>
              <a:t>C/C</a:t>
            </a:r>
            <a:r>
              <a:rPr lang="en-US" dirty="0"/>
              <a:t>++ Build </a:t>
            </a:r>
            <a:r>
              <a:rPr lang="en-US" dirty="0" smtClean="0"/>
              <a:t>Settings</a:t>
            </a:r>
          </a:p>
          <a:p>
            <a:pPr eaLnBrk="1" hangingPunct="1"/>
            <a:r>
              <a:rPr lang="en-US" dirty="0" smtClean="0"/>
              <a:t>Most-accessed properties </a:t>
            </a:r>
            <a:br>
              <a:rPr lang="en-US" dirty="0" smtClean="0"/>
            </a:br>
            <a:r>
              <a:rPr lang="en-US" dirty="0" smtClean="0"/>
              <a:t>are in the C/C++ Build </a:t>
            </a:r>
            <a:br>
              <a:rPr lang="en-US" dirty="0" smtClean="0"/>
            </a:br>
            <a:r>
              <a:rPr lang="en-US" dirty="0" smtClean="0"/>
              <a:t>panel </a:t>
            </a:r>
            <a:r>
              <a:rPr lang="en-US" b="1" dirty="0" smtClean="0"/>
              <a:t>Settings </a:t>
            </a:r>
            <a:r>
              <a:rPr lang="en-US" dirty="0" smtClean="0"/>
              <a:t>tab</a:t>
            </a:r>
          </a:p>
          <a:p>
            <a:pPr eaLnBrk="1" hangingPunct="1"/>
            <a:r>
              <a:rPr lang="en-US" dirty="0" smtClean="0"/>
              <a:t>Each configuration has its </a:t>
            </a:r>
            <a:br>
              <a:rPr lang="en-US" dirty="0" smtClean="0"/>
            </a:br>
            <a:r>
              <a:rPr lang="en-US" dirty="0" smtClean="0"/>
              <a:t>own properties</a:t>
            </a:r>
            <a:endParaRPr lang="en-US" sz="1800" dirty="0" smtClean="0"/>
          </a:p>
          <a:p>
            <a:pPr eaLnBrk="1" hangingPunct="1"/>
            <a:endParaRPr lang="en-US" dirty="0" smtClean="0"/>
          </a:p>
          <a:p>
            <a:pPr eaLnBrk="1" hangingPunct="1"/>
            <a:endParaRPr lang="en-US" dirty="0" smtClean="0"/>
          </a:p>
        </p:txBody>
      </p:sp>
      <p:sp>
        <p:nvSpPr>
          <p:cNvPr id="41987" name="Rectangle 2"/>
          <p:cNvSpPr>
            <a:spLocks noGrp="1" noChangeArrowheads="1"/>
          </p:cNvSpPr>
          <p:nvPr>
            <p:ph type="title"/>
          </p:nvPr>
        </p:nvSpPr>
        <p:spPr/>
        <p:txBody>
          <a:bodyPr/>
          <a:lstStyle/>
          <a:p>
            <a:pPr eaLnBrk="1" hangingPunct="1"/>
            <a:r>
              <a:rPr lang="en-US" altLang="en-US" dirty="0" smtClean="0"/>
              <a:t>C/C++ Build Settings</a:t>
            </a:r>
            <a:endParaRPr lang="en-US" dirty="0" smtClean="0"/>
          </a:p>
        </p:txBody>
      </p:sp>
      <p:sp>
        <p:nvSpPr>
          <p:cNvPr id="41990" name="AutoShape 10"/>
          <p:cNvSpPr>
            <a:spLocks noChangeArrowheads="1"/>
          </p:cNvSpPr>
          <p:nvPr/>
        </p:nvSpPr>
        <p:spPr bwMode="auto">
          <a:xfrm>
            <a:off x="4132399" y="3622989"/>
            <a:ext cx="2494901" cy="1001712"/>
          </a:xfrm>
          <a:prstGeom prst="wedgeRoundRectCallout">
            <a:avLst>
              <a:gd name="adj1" fmla="val 95972"/>
              <a:gd name="adj2" fmla="val -177894"/>
              <a:gd name="adj3" fmla="val 16667"/>
            </a:avLst>
          </a:prstGeom>
          <a:solidFill>
            <a:schemeClr val="bg1"/>
          </a:solidFill>
          <a:ln w="9525">
            <a:solidFill>
              <a:schemeClr val="tx1"/>
            </a:solidFill>
            <a:miter lim="800000"/>
            <a:headEnd/>
            <a:tailEnd/>
          </a:ln>
        </p:spPr>
        <p:txBody>
          <a:bodyPr lIns="91432" tIns="45717" rIns="91432" bIns="45717" anchor="ctr"/>
          <a:lstStyle/>
          <a:p>
            <a:pPr defTabSz="115888"/>
            <a:r>
              <a:rPr lang="en-US">
                <a:latin typeface="Arial Narrow" pitchFamily="34" charset="0"/>
              </a:rPr>
              <a:t>Set options for this configuration</a:t>
            </a:r>
          </a:p>
        </p:txBody>
      </p:sp>
      <p:sp>
        <p:nvSpPr>
          <p:cNvPr id="41991" name="AutoShape 12"/>
          <p:cNvSpPr>
            <a:spLocks noChangeArrowheads="1"/>
          </p:cNvSpPr>
          <p:nvPr/>
        </p:nvSpPr>
        <p:spPr bwMode="auto">
          <a:xfrm>
            <a:off x="4985568" y="5082313"/>
            <a:ext cx="2226153" cy="1103312"/>
          </a:xfrm>
          <a:prstGeom prst="wedgeRoundRectCallout">
            <a:avLst>
              <a:gd name="adj1" fmla="val 46671"/>
              <a:gd name="adj2" fmla="val -120792"/>
              <a:gd name="adj3" fmla="val 16667"/>
            </a:avLst>
          </a:prstGeom>
          <a:solidFill>
            <a:schemeClr val="bg1"/>
          </a:solidFill>
          <a:ln w="9525">
            <a:solidFill>
              <a:schemeClr val="tx1"/>
            </a:solidFill>
            <a:miter lim="800000"/>
            <a:headEnd/>
            <a:tailEnd/>
          </a:ln>
        </p:spPr>
        <p:txBody>
          <a:bodyPr lIns="91432" tIns="45717" rIns="91432" bIns="45717" anchor="ctr"/>
          <a:lstStyle/>
          <a:p>
            <a:r>
              <a:rPr lang="en-US">
                <a:latin typeface="Arial Narrow" pitchFamily="34" charset="0"/>
              </a:rPr>
              <a:t>Tool settings for assembler, compiler, and linker</a:t>
            </a:r>
          </a:p>
        </p:txBody>
      </p:sp>
      <p:sp>
        <p:nvSpPr>
          <p:cNvPr id="9" name="Slide Number Placeholder 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41</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idx="1"/>
          </p:nvPr>
        </p:nvSpPr>
        <p:spPr/>
        <p:txBody>
          <a:bodyPr/>
          <a:lstStyle/>
          <a:p>
            <a:pPr eaLnBrk="1" hangingPunct="1"/>
            <a:r>
              <a:rPr lang="en-US" sz="2000" dirty="0" smtClean="0"/>
              <a:t>Compiler optimization level</a:t>
            </a:r>
          </a:p>
          <a:p>
            <a:pPr lvl="1" eaLnBrk="1" hangingPunct="1"/>
            <a:r>
              <a:rPr lang="en-US" sz="1800" dirty="0" smtClean="0"/>
              <a:t>None</a:t>
            </a:r>
          </a:p>
          <a:p>
            <a:pPr lvl="1" eaLnBrk="1" hangingPunct="1"/>
            <a:r>
              <a:rPr lang="en-US" sz="1800" dirty="0" smtClean="0"/>
              <a:t>Low</a:t>
            </a:r>
          </a:p>
          <a:p>
            <a:pPr lvl="1" eaLnBrk="1" hangingPunct="1"/>
            <a:r>
              <a:rPr lang="en-US" sz="1800" dirty="0" smtClean="0"/>
              <a:t>Medium</a:t>
            </a:r>
          </a:p>
          <a:p>
            <a:pPr lvl="1" eaLnBrk="1" hangingPunct="1"/>
            <a:r>
              <a:rPr lang="en-US" sz="1800" dirty="0" smtClean="0"/>
              <a:t>High</a:t>
            </a:r>
          </a:p>
          <a:p>
            <a:pPr lvl="1" eaLnBrk="1" hangingPunct="1"/>
            <a:r>
              <a:rPr lang="en-US" sz="1800" dirty="0" smtClean="0"/>
              <a:t>Size Optimized</a:t>
            </a:r>
          </a:p>
          <a:p>
            <a:pPr eaLnBrk="1" hangingPunct="1"/>
            <a:endParaRPr lang="en-US" sz="2000" dirty="0" smtClean="0"/>
          </a:p>
          <a:p>
            <a:pPr eaLnBrk="1" hangingPunct="1"/>
            <a:r>
              <a:rPr lang="en-US" sz="2000" dirty="0" smtClean="0"/>
              <a:t>Enable debug symbols in </a:t>
            </a:r>
            <a:br>
              <a:rPr lang="en-US" sz="2000" dirty="0" smtClean="0"/>
            </a:br>
            <a:r>
              <a:rPr lang="en-US" sz="2000" dirty="0" smtClean="0"/>
              <a:t>executable</a:t>
            </a:r>
          </a:p>
          <a:p>
            <a:pPr lvl="1" eaLnBrk="1" hangingPunct="1"/>
            <a:r>
              <a:rPr lang="en-US" sz="1800" dirty="0" smtClean="0"/>
              <a:t>Necessary for debugging</a:t>
            </a:r>
          </a:p>
          <a:p>
            <a:pPr lvl="1" eaLnBrk="1" hangingPunct="1"/>
            <a:r>
              <a:rPr lang="en-US" sz="1800" dirty="0" smtClean="0"/>
              <a:t>Set optimization level to </a:t>
            </a:r>
            <a:br>
              <a:rPr lang="en-US" sz="1800" dirty="0" smtClean="0"/>
            </a:br>
            <a:r>
              <a:rPr lang="en-US" sz="1800" dirty="0" smtClean="0"/>
              <a:t>none if possible</a:t>
            </a:r>
            <a:endParaRPr lang="en-US" dirty="0" smtClean="0"/>
          </a:p>
        </p:txBody>
      </p:sp>
      <p:sp>
        <p:nvSpPr>
          <p:cNvPr id="43011" name="Rectangle 2"/>
          <p:cNvSpPr>
            <a:spLocks noGrp="1" noChangeArrowheads="1"/>
          </p:cNvSpPr>
          <p:nvPr>
            <p:ph type="title"/>
          </p:nvPr>
        </p:nvSpPr>
        <p:spPr/>
        <p:txBody>
          <a:bodyPr/>
          <a:lstStyle/>
          <a:p>
            <a:pPr eaLnBrk="1" hangingPunct="1"/>
            <a:r>
              <a:rPr lang="en-US" altLang="en-US" dirty="0" smtClean="0"/>
              <a:t>Debug/Optimization Properties</a:t>
            </a:r>
            <a:endParaRPr lang="en-US" dirty="0" smtClean="0"/>
          </a:p>
        </p:txBody>
      </p:sp>
      <p:pic>
        <p:nvPicPr>
          <p:cNvPr id="24577" name="Picture 1"/>
          <p:cNvPicPr>
            <a:picLocks noChangeAspect="1" noChangeArrowheads="1"/>
          </p:cNvPicPr>
          <p:nvPr/>
        </p:nvPicPr>
        <p:blipFill>
          <a:blip r:embed="rId3"/>
          <a:srcRect/>
          <a:stretch>
            <a:fillRect/>
          </a:stretch>
        </p:blipFill>
        <p:spPr bwMode="auto">
          <a:xfrm>
            <a:off x="5588404" y="1958139"/>
            <a:ext cx="5967412" cy="2171700"/>
          </a:xfrm>
          <a:prstGeom prst="rect">
            <a:avLst/>
          </a:prstGeom>
          <a:noFill/>
          <a:ln w="9525">
            <a:noFill/>
            <a:miter lim="800000"/>
            <a:headEnd/>
            <a:tailEnd/>
          </a:ln>
        </p:spPr>
      </p:pic>
      <p:pic>
        <p:nvPicPr>
          <p:cNvPr id="24578" name="Picture 2"/>
          <p:cNvPicPr>
            <a:picLocks noChangeAspect="1" noChangeArrowheads="1"/>
          </p:cNvPicPr>
          <p:nvPr/>
        </p:nvPicPr>
        <p:blipFill>
          <a:blip r:embed="rId4"/>
          <a:srcRect/>
          <a:stretch>
            <a:fillRect/>
          </a:stretch>
        </p:blipFill>
        <p:spPr bwMode="auto">
          <a:xfrm>
            <a:off x="5607467" y="4219083"/>
            <a:ext cx="5929312" cy="1981200"/>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42</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3"/>
          <a:srcRect/>
          <a:stretch>
            <a:fillRect/>
          </a:stretch>
        </p:blipFill>
        <p:spPr bwMode="auto">
          <a:xfrm>
            <a:off x="5623344" y="1947361"/>
            <a:ext cx="5899150" cy="1493837"/>
          </a:xfrm>
          <a:prstGeom prst="rect">
            <a:avLst/>
          </a:prstGeom>
          <a:noFill/>
          <a:ln w="9525">
            <a:noFill/>
            <a:miter lim="800000"/>
            <a:headEnd/>
            <a:tailEnd/>
          </a:ln>
        </p:spPr>
      </p:pic>
      <p:sp>
        <p:nvSpPr>
          <p:cNvPr id="44036" name="Rectangle 7"/>
          <p:cNvSpPr>
            <a:spLocks noGrp="1" noChangeArrowheads="1"/>
          </p:cNvSpPr>
          <p:nvPr>
            <p:ph idx="1"/>
          </p:nvPr>
        </p:nvSpPr>
        <p:spPr/>
        <p:txBody>
          <a:bodyPr/>
          <a:lstStyle/>
          <a:p>
            <a:pPr eaLnBrk="1" hangingPunct="1">
              <a:lnSpc>
                <a:spcPct val="100000"/>
              </a:lnSpc>
            </a:pPr>
            <a:r>
              <a:rPr lang="en-US" dirty="0" smtClean="0"/>
              <a:t>Define symbols for </a:t>
            </a:r>
            <a:br>
              <a:rPr lang="en-US" dirty="0" smtClean="0"/>
            </a:br>
            <a:r>
              <a:rPr lang="en-US" dirty="0" smtClean="0"/>
              <a:t>conditional compiling</a:t>
            </a:r>
          </a:p>
          <a:p>
            <a:pPr lvl="1" eaLnBrk="1" hangingPunct="1">
              <a:lnSpc>
                <a:spcPct val="100000"/>
              </a:lnSpc>
            </a:pPr>
            <a:r>
              <a:rPr lang="en-US" dirty="0" smtClean="0"/>
              <a:t>Add</a:t>
            </a:r>
          </a:p>
          <a:p>
            <a:pPr lvl="1" eaLnBrk="1" hangingPunct="1">
              <a:lnSpc>
                <a:spcPct val="100000"/>
              </a:lnSpc>
            </a:pPr>
            <a:r>
              <a:rPr lang="en-US" dirty="0" smtClean="0"/>
              <a:t>Delete</a:t>
            </a:r>
          </a:p>
          <a:p>
            <a:pPr lvl="1" eaLnBrk="1" hangingPunct="1">
              <a:lnSpc>
                <a:spcPct val="100000"/>
              </a:lnSpc>
            </a:pPr>
            <a:r>
              <a:rPr lang="en-US" dirty="0" smtClean="0"/>
              <a:t>Edit</a:t>
            </a:r>
          </a:p>
          <a:p>
            <a:pPr eaLnBrk="1" hangingPunct="1">
              <a:lnSpc>
                <a:spcPct val="100000"/>
              </a:lnSpc>
            </a:pPr>
            <a:r>
              <a:rPr lang="en-US" dirty="0" smtClean="0"/>
              <a:t>References C source</a:t>
            </a:r>
            <a:br>
              <a:rPr lang="en-US" dirty="0" smtClean="0"/>
            </a:br>
            <a:r>
              <a:rPr lang="en-US" sz="1200" dirty="0" smtClean="0">
                <a:latin typeface="Courier New" pitchFamily="49" charset="0"/>
              </a:rPr>
              <a:t>#</a:t>
            </a:r>
            <a:r>
              <a:rPr lang="en-US" sz="1200" dirty="0" err="1" smtClean="0">
                <a:latin typeface="Courier New" pitchFamily="49" charset="0"/>
              </a:rPr>
              <a:t>ifdef</a:t>
            </a:r>
            <a:r>
              <a:rPr lang="en-US" sz="1200" dirty="0" smtClean="0">
                <a:latin typeface="Courier New" pitchFamily="49" charset="0"/>
              </a:rPr>
              <a:t> </a:t>
            </a:r>
            <a:r>
              <a:rPr lang="en-US" sz="1200" b="1" i="1" dirty="0" smtClean="0">
                <a:latin typeface="Courier New" pitchFamily="49" charset="0"/>
              </a:rPr>
              <a:t>symbol</a:t>
            </a:r>
            <a:r>
              <a:rPr lang="en-US" sz="1200" dirty="0" smtClean="0">
                <a:latin typeface="Courier New" pitchFamily="49" charset="0"/>
              </a:rPr>
              <a:t> </a:t>
            </a:r>
            <a:br>
              <a:rPr lang="en-US" sz="1200" dirty="0" smtClean="0">
                <a:latin typeface="Courier New" pitchFamily="49" charset="0"/>
              </a:rPr>
            </a:br>
            <a:r>
              <a:rPr lang="en-US" sz="1200" b="1" i="1" dirty="0" smtClean="0">
                <a:latin typeface="Courier New" pitchFamily="49" charset="0"/>
              </a:rPr>
              <a:t>conditional statements</a:t>
            </a:r>
            <a:r>
              <a:rPr lang="en-US" sz="1200" dirty="0" smtClean="0">
                <a:latin typeface="Courier New" pitchFamily="49" charset="0"/>
              </a:rPr>
              <a:t/>
            </a:r>
            <a:br>
              <a:rPr lang="en-US" sz="1200" dirty="0" smtClean="0">
                <a:latin typeface="Courier New" pitchFamily="49" charset="0"/>
              </a:rPr>
            </a:br>
            <a:r>
              <a:rPr lang="en-US" sz="1200" dirty="0" smtClean="0">
                <a:latin typeface="Courier New" pitchFamily="49" charset="0"/>
              </a:rPr>
              <a:t>#</a:t>
            </a:r>
            <a:r>
              <a:rPr lang="en-US" sz="1200" dirty="0" err="1" smtClean="0">
                <a:latin typeface="Courier New" pitchFamily="49" charset="0"/>
              </a:rPr>
              <a:t>endif</a:t>
            </a:r>
            <a:endParaRPr lang="en-US" sz="1200" dirty="0" smtClean="0">
              <a:latin typeface="Courier New" pitchFamily="49" charset="0"/>
            </a:endParaRPr>
          </a:p>
          <a:p>
            <a:pPr eaLnBrk="1" hangingPunct="1">
              <a:lnSpc>
                <a:spcPct val="100000"/>
              </a:lnSpc>
            </a:pPr>
            <a:r>
              <a:rPr lang="en-US" dirty="0" smtClean="0"/>
              <a:t>Passed to compiler as </a:t>
            </a:r>
            <a:br>
              <a:rPr lang="en-US" dirty="0" smtClean="0"/>
            </a:br>
            <a:r>
              <a:rPr lang="en-US" i="1" dirty="0" smtClean="0"/>
              <a:t>–D</a:t>
            </a:r>
            <a:r>
              <a:rPr lang="en-US" dirty="0" smtClean="0"/>
              <a:t> option</a:t>
            </a:r>
          </a:p>
          <a:p>
            <a:pPr eaLnBrk="1" hangingPunct="1">
              <a:lnSpc>
                <a:spcPct val="100000"/>
              </a:lnSpc>
              <a:spcBef>
                <a:spcPts val="600"/>
              </a:spcBef>
            </a:pPr>
            <a:r>
              <a:rPr lang="en-US" dirty="0" smtClean="0"/>
              <a:t>Other compiler options </a:t>
            </a:r>
            <a:br>
              <a:rPr lang="en-US" dirty="0" smtClean="0"/>
            </a:br>
            <a:r>
              <a:rPr lang="en-US" dirty="0" smtClean="0"/>
              <a:t>are available</a:t>
            </a:r>
            <a:r>
              <a:rPr lang="en-US" sz="1800" dirty="0" smtClean="0"/>
              <a:t> </a:t>
            </a:r>
          </a:p>
        </p:txBody>
      </p:sp>
      <p:sp>
        <p:nvSpPr>
          <p:cNvPr id="44035" name="Rectangle 2"/>
          <p:cNvSpPr>
            <a:spLocks noGrp="1" noChangeArrowheads="1"/>
          </p:cNvSpPr>
          <p:nvPr>
            <p:ph type="title"/>
          </p:nvPr>
        </p:nvSpPr>
        <p:spPr/>
        <p:txBody>
          <a:bodyPr/>
          <a:lstStyle/>
          <a:p>
            <a:pPr eaLnBrk="1" hangingPunct="1"/>
            <a:r>
              <a:rPr lang="en-US" altLang="en-US" dirty="0" smtClean="0"/>
              <a:t>Miscellaneous Compiler Properties</a:t>
            </a:r>
            <a:endParaRPr lang="en-US" dirty="0" smtClean="0"/>
          </a:p>
        </p:txBody>
      </p:sp>
      <p:sp>
        <p:nvSpPr>
          <p:cNvPr id="44038" name="AutoShape 13"/>
          <p:cNvSpPr>
            <a:spLocks noChangeArrowheads="1"/>
          </p:cNvSpPr>
          <p:nvPr/>
        </p:nvSpPr>
        <p:spPr bwMode="auto">
          <a:xfrm>
            <a:off x="9261881" y="3629974"/>
            <a:ext cx="1758493" cy="857250"/>
          </a:xfrm>
          <a:prstGeom prst="wedgeRoundRectCallout">
            <a:avLst>
              <a:gd name="adj1" fmla="val 43019"/>
              <a:gd name="adj2" fmla="val -178148"/>
              <a:gd name="adj3" fmla="val 16667"/>
            </a:avLst>
          </a:prstGeom>
          <a:solidFill>
            <a:schemeClr val="bg1"/>
          </a:solidFill>
          <a:ln w="9525">
            <a:solidFill>
              <a:schemeClr val="tx1"/>
            </a:solidFill>
            <a:miter lim="800000"/>
            <a:headEnd/>
            <a:tailEnd/>
          </a:ln>
        </p:spPr>
        <p:txBody>
          <a:bodyPr lIns="91432" tIns="45717" rIns="91432" bIns="45717" anchor="ctr"/>
          <a:lstStyle/>
          <a:p>
            <a:r>
              <a:rPr lang="en-US">
                <a:latin typeface="Arial Narrow" pitchFamily="34" charset="0"/>
              </a:rPr>
              <a:t>Add, Delete, Edit Icons</a:t>
            </a:r>
          </a:p>
        </p:txBody>
      </p:sp>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dirty="0" smtClean="0"/>
              <a:t>The Root panel displays </a:t>
            </a:r>
            <a:br>
              <a:rPr lang="en-US" dirty="0" smtClean="0"/>
            </a:br>
            <a:r>
              <a:rPr lang="en-US" dirty="0" smtClean="0"/>
              <a:t>properties for the selected </a:t>
            </a:r>
            <a:br>
              <a:rPr lang="en-US" dirty="0" smtClean="0"/>
            </a:br>
            <a:r>
              <a:rPr lang="en-US" dirty="0" smtClean="0"/>
              <a:t>configuration</a:t>
            </a:r>
          </a:p>
          <a:p>
            <a:pPr eaLnBrk="1" hangingPunct="1"/>
            <a:r>
              <a:rPr lang="en-US" dirty="0" smtClean="0"/>
              <a:t>Shown are the linker options</a:t>
            </a:r>
            <a:br>
              <a:rPr lang="en-US" dirty="0" smtClean="0"/>
            </a:br>
            <a:r>
              <a:rPr lang="en-US" dirty="0" smtClean="0"/>
              <a:t>for the Debug configuration</a:t>
            </a:r>
          </a:p>
          <a:p>
            <a:pPr eaLnBrk="1" hangingPunct="1"/>
            <a:r>
              <a:rPr lang="en-US" dirty="0" smtClean="0"/>
              <a:t>Default settings are fine</a:t>
            </a:r>
            <a:br>
              <a:rPr lang="en-US" dirty="0" smtClean="0"/>
            </a:br>
            <a:r>
              <a:rPr lang="en-US" dirty="0" smtClean="0"/>
              <a:t>for simple applications</a:t>
            </a:r>
          </a:p>
        </p:txBody>
      </p:sp>
      <p:sp>
        <p:nvSpPr>
          <p:cNvPr id="45059" name="Rectangle 2"/>
          <p:cNvSpPr>
            <a:spLocks noGrp="1" noChangeArrowheads="1"/>
          </p:cNvSpPr>
          <p:nvPr>
            <p:ph type="title"/>
          </p:nvPr>
        </p:nvSpPr>
        <p:spPr/>
        <p:txBody>
          <a:bodyPr/>
          <a:lstStyle/>
          <a:p>
            <a:pPr eaLnBrk="1" hangingPunct="1"/>
            <a:r>
              <a:rPr lang="en-US" altLang="en-US" dirty="0" smtClean="0"/>
              <a:t>Linker Properties</a:t>
            </a:r>
            <a:endParaRPr lang="en-US" dirty="0" smtClean="0"/>
          </a:p>
        </p:txBody>
      </p:sp>
      <p:pic>
        <p:nvPicPr>
          <p:cNvPr id="20481" name="Picture 1"/>
          <p:cNvPicPr>
            <a:picLocks noChangeAspect="1" noChangeArrowheads="1"/>
          </p:cNvPicPr>
          <p:nvPr/>
        </p:nvPicPr>
        <p:blipFill>
          <a:blip r:embed="rId3"/>
          <a:srcRect/>
          <a:stretch>
            <a:fillRect/>
          </a:stretch>
        </p:blipFill>
        <p:spPr bwMode="auto">
          <a:xfrm>
            <a:off x="5090109" y="1770898"/>
            <a:ext cx="6726559" cy="3077828"/>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44</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i="1" dirty="0" smtClean="0">
                <a:solidFill>
                  <a:schemeClr val="tx1"/>
                </a:solidFill>
              </a:rPr>
              <a:t>Address Management</a:t>
            </a:r>
          </a:p>
          <a:p>
            <a:r>
              <a:rPr lang="en-US" dirty="0" smtClean="0">
                <a:solidFill>
                  <a:srgbClr val="FF0000"/>
                </a:solidFill>
              </a:rPr>
              <a:t>Object File Sections</a:t>
            </a:r>
          </a:p>
          <a:p>
            <a:r>
              <a:rPr lang="en-US" dirty="0" smtClean="0">
                <a:solidFill>
                  <a:srgbClr val="FF0000"/>
                </a:solidFill>
              </a:rPr>
              <a:t>Linker Script</a:t>
            </a:r>
          </a:p>
          <a:p>
            <a:r>
              <a:rPr lang="en-US" dirty="0" smtClean="0">
                <a:solidFill>
                  <a:schemeClr val="bg2"/>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idx="1"/>
          </p:nvPr>
        </p:nvSpPr>
        <p:spPr/>
        <p:txBody>
          <a:bodyPr/>
          <a:lstStyle/>
          <a:p>
            <a:r>
              <a:rPr lang="en-US" dirty="0" smtClean="0"/>
              <a:t>Embedded processor design requires you to manage the following:</a:t>
            </a:r>
          </a:p>
          <a:p>
            <a:pPr lvl="1"/>
            <a:r>
              <a:rPr lang="en-US" dirty="0" smtClean="0"/>
              <a:t>Address map for the peripherals</a:t>
            </a:r>
          </a:p>
          <a:p>
            <a:pPr lvl="1"/>
            <a:r>
              <a:rPr lang="en-US" dirty="0" smtClean="0"/>
              <a:t>Location of the application code in the memory space</a:t>
            </a:r>
          </a:p>
          <a:p>
            <a:pPr lvl="2"/>
            <a:r>
              <a:rPr lang="en-US" dirty="0" smtClean="0"/>
              <a:t>Block RAM</a:t>
            </a:r>
          </a:p>
          <a:p>
            <a:pPr lvl="2"/>
            <a:r>
              <a:rPr lang="en-US" dirty="0" smtClean="0"/>
              <a:t>External memory (Flash, DDR3, SRAM)</a:t>
            </a:r>
          </a:p>
          <a:p>
            <a:r>
              <a:rPr lang="en-US" dirty="0" smtClean="0"/>
              <a:t>Memory requirements for your programs are based on the following:</a:t>
            </a:r>
          </a:p>
          <a:p>
            <a:pPr lvl="1"/>
            <a:r>
              <a:rPr lang="en-US" dirty="0" smtClean="0"/>
              <a:t>The amount of memory required for storing the instructions</a:t>
            </a:r>
          </a:p>
          <a:p>
            <a:pPr lvl="1"/>
            <a:r>
              <a:rPr lang="en-US" dirty="0" smtClean="0"/>
              <a:t>The amount of memory required for storing the data associated with the program</a:t>
            </a:r>
            <a:endParaRPr lang="en-US" sz="2000" dirty="0" smtClean="0"/>
          </a:p>
        </p:txBody>
      </p:sp>
      <p:sp>
        <p:nvSpPr>
          <p:cNvPr id="6146" name="Rectangle 6"/>
          <p:cNvSpPr>
            <a:spLocks noGrp="1" noChangeArrowheads="1"/>
          </p:cNvSpPr>
          <p:nvPr>
            <p:ph type="title"/>
          </p:nvPr>
        </p:nvSpPr>
        <p:spPr/>
        <p:txBody>
          <a:bodyPr/>
          <a:lstStyle/>
          <a:p>
            <a:r>
              <a:rPr lang="en-US" dirty="0" smtClean="0"/>
              <a:t>Address Management</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46</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286033" cy="4268337"/>
          </a:xfrm>
        </p:spPr>
        <p:txBody>
          <a:bodyPr/>
          <a:lstStyle/>
          <a:p>
            <a:r>
              <a:rPr lang="en-US" dirty="0"/>
              <a:t>Processing system and programmable logic look the same</a:t>
            </a:r>
          </a:p>
          <a:p>
            <a:pPr lvl="1"/>
            <a:r>
              <a:rPr lang="en-US" dirty="0"/>
              <a:t>AMBA® and AXI interfaces</a:t>
            </a:r>
          </a:p>
          <a:p>
            <a:pPr lvl="1"/>
            <a:r>
              <a:rPr lang="en-US" dirty="0"/>
              <a:t>Memory-mapped I/O</a:t>
            </a:r>
          </a:p>
          <a:p>
            <a:pPr lvl="1"/>
            <a:r>
              <a:rPr lang="en-US" dirty="0"/>
              <a:t>Register access</a:t>
            </a:r>
          </a:p>
          <a:p>
            <a:r>
              <a:rPr lang="en-US" dirty="0"/>
              <a:t>Consistency for PS and PL = ease of use</a:t>
            </a:r>
          </a:p>
          <a:p>
            <a:r>
              <a:rPr lang="en-US" dirty="0"/>
              <a:t>Memory map usage: total of 4 GB</a:t>
            </a:r>
          </a:p>
          <a:p>
            <a:pPr lvl="1"/>
            <a:r>
              <a:rPr lang="en-US" dirty="0"/>
              <a:t>1 GB: DDR RAM</a:t>
            </a:r>
          </a:p>
          <a:p>
            <a:pPr lvl="1"/>
            <a:r>
              <a:rPr lang="en-US" dirty="0"/>
              <a:t>2 GB: dedicated to PL peripherals</a:t>
            </a:r>
          </a:p>
          <a:p>
            <a:pPr lvl="1"/>
            <a:r>
              <a:rPr lang="en-US" dirty="0"/>
              <a:t>1 GB: PS peripherals, OCM, external flash</a:t>
            </a:r>
          </a:p>
        </p:txBody>
      </p:sp>
      <p:sp>
        <p:nvSpPr>
          <p:cNvPr id="4" name="Title 3"/>
          <p:cNvSpPr>
            <a:spLocks noGrp="1"/>
          </p:cNvSpPr>
          <p:nvPr>
            <p:ph type="title"/>
          </p:nvPr>
        </p:nvSpPr>
        <p:spPr/>
        <p:txBody>
          <a:bodyPr/>
          <a:lstStyle/>
          <a:p>
            <a:r>
              <a:rPr lang="en-AU" dirty="0" smtClean="0"/>
              <a:t>Standard ARM Programming Model</a:t>
            </a:r>
            <a:r>
              <a:rPr lang="en-US" dirty="0" smtClean="0"/>
              <a:t/>
            </a:r>
            <a:br>
              <a:rPr lang="en-US" dirty="0" smtClean="0"/>
            </a:br>
            <a:endParaRPr lang="en-US" dirty="0"/>
          </a:p>
        </p:txBody>
      </p:sp>
      <p:pic>
        <p:nvPicPr>
          <p:cNvPr id="6146" name="Picture 2"/>
          <p:cNvPicPr>
            <a:picLocks noChangeAspect="1" noChangeArrowheads="1"/>
          </p:cNvPicPr>
          <p:nvPr/>
        </p:nvPicPr>
        <p:blipFill>
          <a:blip r:embed="rId2"/>
          <a:srcRect/>
          <a:stretch>
            <a:fillRect/>
          </a:stretch>
        </p:blipFill>
        <p:spPr bwMode="auto">
          <a:xfrm>
            <a:off x="6472988" y="1576136"/>
            <a:ext cx="5197643" cy="4875965"/>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47</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502601" cy="4268337"/>
          </a:xfrm>
        </p:spPr>
        <p:txBody>
          <a:bodyPr/>
          <a:lstStyle/>
          <a:p>
            <a:r>
              <a:rPr lang="en-US" dirty="0"/>
              <a:t>Programmable logic (PL) memory map</a:t>
            </a:r>
          </a:p>
          <a:p>
            <a:pPr lvl="1"/>
            <a:r>
              <a:rPr lang="en-US" dirty="0"/>
              <a:t>2 GB total space</a:t>
            </a:r>
          </a:p>
          <a:p>
            <a:pPr lvl="2"/>
            <a:r>
              <a:rPr lang="en-US" dirty="0"/>
              <a:t>1 GB for each AXI master: GP0, and GP1</a:t>
            </a:r>
          </a:p>
          <a:p>
            <a:pPr lvl="1"/>
            <a:r>
              <a:rPr lang="en-US" dirty="0"/>
              <a:t>Accessible from any processing system (PS) master</a:t>
            </a:r>
          </a:p>
          <a:p>
            <a:pPr lvl="2"/>
            <a:r>
              <a:rPr lang="en-US" dirty="0"/>
              <a:t>Either Cortex-A9 CPU</a:t>
            </a:r>
          </a:p>
          <a:p>
            <a:pPr lvl="2"/>
            <a:r>
              <a:rPr lang="en-US" dirty="0"/>
              <a:t>PS DMA engine</a:t>
            </a:r>
          </a:p>
          <a:p>
            <a:pPr lvl="2"/>
            <a:r>
              <a:rPr lang="en-US" dirty="0"/>
              <a:t>PS peripheral DMA engine</a:t>
            </a:r>
          </a:p>
          <a:p>
            <a:pPr marL="1077913" lvl="3"/>
            <a:r>
              <a:rPr lang="en-US" dirty="0"/>
              <a:t>Ethernet</a:t>
            </a:r>
          </a:p>
          <a:p>
            <a:pPr marL="1077913" lvl="3"/>
            <a:r>
              <a:rPr lang="en-US" dirty="0"/>
              <a:t>USB</a:t>
            </a:r>
          </a:p>
          <a:p>
            <a:pPr marL="1077913" lvl="3"/>
            <a:r>
              <a:rPr lang="en-US" dirty="0"/>
              <a:t>SD/SDIO</a:t>
            </a:r>
          </a:p>
          <a:p>
            <a:endParaRPr lang="en-US" dirty="0"/>
          </a:p>
        </p:txBody>
      </p:sp>
      <p:sp>
        <p:nvSpPr>
          <p:cNvPr id="4" name="Title 3"/>
          <p:cNvSpPr>
            <a:spLocks noGrp="1"/>
          </p:cNvSpPr>
          <p:nvPr>
            <p:ph type="title"/>
          </p:nvPr>
        </p:nvSpPr>
        <p:spPr/>
        <p:txBody>
          <a:bodyPr/>
          <a:lstStyle/>
          <a:p>
            <a:r>
              <a:rPr lang="en-US" dirty="0" smtClean="0"/>
              <a:t>Programmer’s View of Programmable Logic</a:t>
            </a:r>
            <a:endParaRPr lang="en-US" dirty="0"/>
          </a:p>
        </p:txBody>
      </p:sp>
      <p:graphicFrame>
        <p:nvGraphicFramePr>
          <p:cNvPr id="6" name="Table 5"/>
          <p:cNvGraphicFramePr>
            <a:graphicFrameLocks noGrp="1"/>
          </p:cNvGraphicFramePr>
          <p:nvPr/>
        </p:nvGraphicFramePr>
        <p:xfrm>
          <a:off x="6671927" y="1744828"/>
          <a:ext cx="5070894" cy="4511593"/>
        </p:xfrm>
        <a:graphic>
          <a:graphicData uri="http://schemas.openxmlformats.org/drawingml/2006/table">
            <a:tbl>
              <a:tblPr/>
              <a:tblGrid>
                <a:gridCol w="5070894"/>
              </a:tblGrid>
              <a:tr h="4511593">
                <a:tc>
                  <a:txBody>
                    <a:bodyPr/>
                    <a:lstStyle/>
                    <a:p>
                      <a:pPr marL="0" marR="0" algn="ctr">
                        <a:lnSpc>
                          <a:spcPct val="115000"/>
                        </a:lnSpc>
                        <a:spcBef>
                          <a:spcPts val="300"/>
                        </a:spcBef>
                        <a:spcAft>
                          <a:spcPts val="300"/>
                        </a:spcAft>
                      </a:pPr>
                      <a:r>
                        <a:rPr lang="en-US" sz="1600" b="1" spc="0" dirty="0">
                          <a:solidFill>
                            <a:srgbClr val="3F3F3F"/>
                          </a:solidFill>
                          <a:latin typeface="Arial"/>
                          <a:ea typeface="Times New Roman"/>
                          <a:cs typeface="Times New Roman"/>
                        </a:rPr>
                        <a:t>Custom </a:t>
                      </a:r>
                      <a:r>
                        <a:rPr lang="en-US" sz="1600" b="1" spc="0" dirty="0" smtClean="0">
                          <a:solidFill>
                            <a:srgbClr val="3F3F3F"/>
                          </a:solidFill>
                          <a:latin typeface="Arial"/>
                          <a:ea typeface="Times New Roman"/>
                          <a:cs typeface="Times New Roman"/>
                        </a:rPr>
                        <a:t>Peripheral</a:t>
                      </a:r>
                    </a:p>
                    <a:p>
                      <a:pPr marL="0" marR="0" algn="ctr">
                        <a:lnSpc>
                          <a:spcPct val="115000"/>
                        </a:lnSpc>
                        <a:spcBef>
                          <a:spcPts val="300"/>
                        </a:spcBef>
                        <a:spcAft>
                          <a:spcPts val="300"/>
                        </a:spcAft>
                      </a:pPr>
                      <a:endParaRPr lang="en-US" sz="1600" b="1" spc="0" dirty="0" smtClean="0">
                        <a:solidFill>
                          <a:srgbClr val="3F3F3F"/>
                        </a:solidFill>
                        <a:latin typeface="Arial"/>
                        <a:ea typeface="Times New Roman"/>
                        <a:cs typeface="Times New Roman"/>
                      </a:endParaRPr>
                    </a:p>
                    <a:p>
                      <a:pPr marL="0" marR="0" algn="ctr">
                        <a:lnSpc>
                          <a:spcPct val="115000"/>
                        </a:lnSpc>
                        <a:spcBef>
                          <a:spcPts val="300"/>
                        </a:spcBef>
                        <a:spcAft>
                          <a:spcPts val="300"/>
                        </a:spcAft>
                      </a:pPr>
                      <a:endParaRPr lang="en-US" sz="1600" b="1" spc="0" dirty="0" smtClean="0">
                        <a:solidFill>
                          <a:srgbClr val="3F3F3F"/>
                        </a:solidFill>
                        <a:latin typeface="Arial"/>
                        <a:ea typeface="Times New Roman"/>
                        <a:cs typeface="Times New Roman"/>
                      </a:endParaRPr>
                    </a:p>
                    <a:p>
                      <a:pPr marL="0" marR="0" algn="ctr">
                        <a:lnSpc>
                          <a:spcPct val="115000"/>
                        </a:lnSpc>
                        <a:spcBef>
                          <a:spcPts val="300"/>
                        </a:spcBef>
                        <a:spcAft>
                          <a:spcPts val="300"/>
                        </a:spcAft>
                      </a:pPr>
                      <a:endParaRPr lang="en-US" sz="1600" b="1" spc="0" dirty="0" smtClean="0">
                        <a:solidFill>
                          <a:srgbClr val="3F3F3F"/>
                        </a:solidFill>
                        <a:latin typeface="Arial"/>
                        <a:ea typeface="Times New Roman"/>
                        <a:cs typeface="Times New Roman"/>
                      </a:endParaRPr>
                    </a:p>
                    <a:p>
                      <a:pPr marL="0" marR="0" algn="ctr">
                        <a:lnSpc>
                          <a:spcPct val="115000"/>
                        </a:lnSpc>
                        <a:spcBef>
                          <a:spcPts val="300"/>
                        </a:spcBef>
                        <a:spcAft>
                          <a:spcPts val="300"/>
                        </a:spcAft>
                      </a:pPr>
                      <a:endParaRPr lang="en-US" sz="1600" dirty="0">
                        <a:solidFill>
                          <a:srgbClr val="3F3F3F"/>
                        </a:solidFill>
                        <a:latin typeface="Arial"/>
                        <a:ea typeface="Times New Roman"/>
                        <a:cs typeface="Times New Roman"/>
                      </a:endParaRPr>
                    </a:p>
                    <a:p>
                      <a:pPr marL="0" marR="0" algn="ctr">
                        <a:lnSpc>
                          <a:spcPct val="115000"/>
                        </a:lnSpc>
                        <a:spcBef>
                          <a:spcPts val="300"/>
                        </a:spcBef>
                        <a:spcAft>
                          <a:spcPts val="300"/>
                        </a:spcAft>
                      </a:pPr>
                      <a:endParaRPr lang="en-US" sz="1600" b="1" spc="0" dirty="0" smtClean="0">
                        <a:solidFill>
                          <a:srgbClr val="3F3F3F"/>
                        </a:solidFill>
                        <a:latin typeface="Arial"/>
                        <a:ea typeface="Times New Roman"/>
                        <a:cs typeface="Times New Roman"/>
                      </a:endParaRPr>
                    </a:p>
                    <a:p>
                      <a:pPr marL="0" marR="0" algn="ctr">
                        <a:lnSpc>
                          <a:spcPct val="115000"/>
                        </a:lnSpc>
                        <a:spcBef>
                          <a:spcPts val="300"/>
                        </a:spcBef>
                        <a:spcAft>
                          <a:spcPts val="300"/>
                        </a:spcAft>
                      </a:pPr>
                      <a:r>
                        <a:rPr lang="en-US" sz="1600" b="1" spc="0" dirty="0" smtClean="0">
                          <a:solidFill>
                            <a:srgbClr val="3F3F3F"/>
                          </a:solidFill>
                          <a:latin typeface="Arial"/>
                          <a:ea typeface="Times New Roman"/>
                          <a:cs typeface="Times New Roman"/>
                        </a:rPr>
                        <a:t>Code </a:t>
                      </a:r>
                      <a:r>
                        <a:rPr lang="en-US" sz="1600" b="1" spc="0" dirty="0">
                          <a:solidFill>
                            <a:srgbClr val="3F3F3F"/>
                          </a:solidFill>
                          <a:latin typeface="Arial"/>
                          <a:ea typeface="Times New Roman"/>
                          <a:cs typeface="Times New Roman"/>
                        </a:rPr>
                        <a:t>Snippet</a:t>
                      </a:r>
                      <a:endParaRPr lang="en-US" sz="1600" dirty="0">
                        <a:solidFill>
                          <a:srgbClr val="3F3F3F"/>
                        </a:solidFill>
                        <a:latin typeface="Arial"/>
                        <a:ea typeface="Times New Roman"/>
                        <a:cs typeface="Times New Roman"/>
                      </a:endParaRPr>
                    </a:p>
                  </a:txBody>
                  <a:tcPr marL="39370" marR="39370" marT="0" marB="0">
                    <a:lnL>
                      <a:noFill/>
                    </a:lnL>
                    <a:lnR>
                      <a:noFill/>
                    </a:lnR>
                    <a:lnT>
                      <a:noFill/>
                    </a:lnT>
                    <a:lnB>
                      <a:noFill/>
                    </a:lnB>
                  </a:tcPr>
                </a:tc>
              </a:tr>
            </a:tbl>
          </a:graphicData>
        </a:graphic>
      </p:graphicFrame>
      <p:pic>
        <p:nvPicPr>
          <p:cNvPr id="7170" name="Picture 2"/>
          <p:cNvPicPr>
            <a:picLocks noChangeAspect="1" noChangeArrowheads="1"/>
          </p:cNvPicPr>
          <p:nvPr/>
        </p:nvPicPr>
        <p:blipFill>
          <a:blip r:embed="rId3"/>
          <a:srcRect/>
          <a:stretch>
            <a:fillRect/>
          </a:stretch>
        </p:blipFill>
        <p:spPr bwMode="auto">
          <a:xfrm>
            <a:off x="7279096" y="2009274"/>
            <a:ext cx="3920061" cy="1876927"/>
          </a:xfrm>
          <a:prstGeom prst="rect">
            <a:avLst/>
          </a:prstGeom>
          <a:noFill/>
        </p:spPr>
      </p:pic>
      <p:pic>
        <p:nvPicPr>
          <p:cNvPr id="7169" name="Picture 1"/>
          <p:cNvPicPr>
            <a:picLocks noChangeAspect="1" noChangeArrowheads="1"/>
          </p:cNvPicPr>
          <p:nvPr/>
        </p:nvPicPr>
        <p:blipFill>
          <a:blip r:embed="rId4"/>
          <a:srcRect/>
          <a:stretch>
            <a:fillRect/>
          </a:stretch>
        </p:blipFill>
        <p:spPr bwMode="auto">
          <a:xfrm>
            <a:off x="7519719" y="4162938"/>
            <a:ext cx="3416975" cy="2305450"/>
          </a:xfrm>
          <a:prstGeom prst="rect">
            <a:avLst/>
          </a:prstGeom>
          <a:noFill/>
        </p:spPr>
      </p:pic>
      <p:sp>
        <p:nvSpPr>
          <p:cNvPr id="9" name="Slide Number Placeholder 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48</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Address Map: I/O Peripherals (</a:t>
            </a:r>
            <a:r>
              <a:rPr lang="en-AU" dirty="0" err="1" smtClean="0"/>
              <a:t>Zynq</a:t>
            </a:r>
            <a:r>
              <a:rPr lang="en-AU" dirty="0" smtClean="0"/>
              <a:t> AP </a:t>
            </a:r>
            <a:r>
              <a:rPr lang="en-AU" dirty="0" err="1" smtClean="0"/>
              <a:t>SoC</a:t>
            </a:r>
            <a:r>
              <a:rPr lang="en-AU" dirty="0" smtClean="0"/>
              <a:t>)</a:t>
            </a:r>
            <a:r>
              <a:rPr lang="en-US" dirty="0" smtClean="0"/>
              <a:t/>
            </a:r>
            <a:br>
              <a:rPr lang="en-US" dirty="0" smtClean="0"/>
            </a:br>
            <a:endParaRPr lang="en-US" dirty="0"/>
          </a:p>
        </p:txBody>
      </p:sp>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49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pic>
        <p:nvPicPr>
          <p:cNvPr id="17410" name="Picture 2"/>
          <p:cNvPicPr>
            <a:picLocks noChangeAspect="1" noChangeArrowheads="1"/>
          </p:cNvPicPr>
          <p:nvPr/>
        </p:nvPicPr>
        <p:blipFill>
          <a:blip r:embed="rId2"/>
          <a:srcRect/>
          <a:stretch>
            <a:fillRect/>
          </a:stretch>
        </p:blipFill>
        <p:spPr bwMode="auto">
          <a:xfrm>
            <a:off x="2083097" y="1774825"/>
            <a:ext cx="7936085" cy="44094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8"/>
          <p:cNvSpPr>
            <a:spLocks noGrp="1" noChangeArrowheads="1"/>
          </p:cNvSpPr>
          <p:nvPr>
            <p:ph idx="1"/>
          </p:nvPr>
        </p:nvSpPr>
        <p:spPr/>
        <p:txBody>
          <a:bodyPr/>
          <a:lstStyle/>
          <a:p>
            <a:r>
              <a:rPr lang="en-US" sz="2000" dirty="0" smtClean="0"/>
              <a:t>Development takes place on one machine (host) and is downloaded to the embedded system (target)</a:t>
            </a:r>
          </a:p>
        </p:txBody>
      </p:sp>
      <p:sp>
        <p:nvSpPr>
          <p:cNvPr id="1027" name="Rectangle 17"/>
          <p:cNvSpPr>
            <a:spLocks noGrp="1" noChangeArrowheads="1"/>
          </p:cNvSpPr>
          <p:nvPr>
            <p:ph type="title"/>
          </p:nvPr>
        </p:nvSpPr>
        <p:spPr/>
        <p:txBody>
          <a:bodyPr/>
          <a:lstStyle/>
          <a:p>
            <a:r>
              <a:rPr lang="en-US" smtClean="0"/>
              <a:t>Embedded versus Desktop</a:t>
            </a:r>
          </a:p>
        </p:txBody>
      </p:sp>
      <p:grpSp>
        <p:nvGrpSpPr>
          <p:cNvPr id="2" name="Group 4"/>
          <p:cNvGrpSpPr>
            <a:grpSpLocks/>
          </p:cNvGrpSpPr>
          <p:nvPr/>
        </p:nvGrpSpPr>
        <p:grpSpPr bwMode="auto">
          <a:xfrm>
            <a:off x="1015736" y="2971801"/>
            <a:ext cx="3976182" cy="2741613"/>
            <a:chOff x="2250" y="867"/>
            <a:chExt cx="1199" cy="1079"/>
          </a:xfrm>
        </p:grpSpPr>
        <p:graphicFrame>
          <p:nvGraphicFramePr>
            <p:cNvPr id="1026" name="Object 5"/>
            <p:cNvGraphicFramePr>
              <a:graphicFrameLocks/>
            </p:cNvGraphicFramePr>
            <p:nvPr/>
          </p:nvGraphicFramePr>
          <p:xfrm>
            <a:off x="2250" y="867"/>
            <a:ext cx="1199" cy="1079"/>
          </p:xfrm>
          <a:graphic>
            <a:graphicData uri="http://schemas.openxmlformats.org/presentationml/2006/ole">
              <mc:AlternateContent xmlns:mc="http://schemas.openxmlformats.org/markup-compatibility/2006">
                <mc:Choice xmlns:v="urn:schemas-microsoft-com:vml" Requires="v">
                  <p:oleObj spid="_x0000_s1067" name="Clip" r:id="rId4" imgW="2725560" imgH="2454120" progId="">
                    <p:embed/>
                  </p:oleObj>
                </mc:Choice>
                <mc:Fallback>
                  <p:oleObj name="Clip" r:id="rId4" imgW="2725560" imgH="245412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0" y="867"/>
                          <a:ext cx="1199"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9" name="Picture 6" descr="cw"/>
            <p:cNvPicPr>
              <a:picLocks noChangeAspect="1" noChangeArrowheads="1"/>
            </p:cNvPicPr>
            <p:nvPr/>
          </p:nvPicPr>
          <p:blipFill>
            <a:blip r:embed="rId6" cstate="print"/>
            <a:srcRect/>
            <a:stretch>
              <a:fillRect/>
            </a:stretch>
          </p:blipFill>
          <p:spPr bwMode="auto">
            <a:xfrm>
              <a:off x="2568" y="951"/>
              <a:ext cx="392" cy="338"/>
            </a:xfrm>
            <a:prstGeom prst="rect">
              <a:avLst/>
            </a:prstGeom>
            <a:noFill/>
            <a:ln w="9525">
              <a:noFill/>
              <a:miter lim="800000"/>
              <a:headEnd/>
              <a:tailEnd/>
            </a:ln>
          </p:spPr>
        </p:pic>
        <p:pic>
          <p:nvPicPr>
            <p:cNvPr id="1040" name="Picture 7" descr="sh1"/>
            <p:cNvPicPr>
              <a:picLocks noChangeAspect="1" noChangeArrowheads="1"/>
            </p:cNvPicPr>
            <p:nvPr/>
          </p:nvPicPr>
          <p:blipFill>
            <a:blip r:embed="rId7" cstate="print"/>
            <a:srcRect/>
            <a:stretch>
              <a:fillRect/>
            </a:stretch>
          </p:blipFill>
          <p:spPr bwMode="auto">
            <a:xfrm>
              <a:off x="2598" y="996"/>
              <a:ext cx="363" cy="404"/>
            </a:xfrm>
            <a:prstGeom prst="rect">
              <a:avLst/>
            </a:prstGeom>
            <a:noFill/>
            <a:ln w="9525">
              <a:noFill/>
              <a:miter lim="800000"/>
              <a:headEnd/>
              <a:tailEnd/>
            </a:ln>
          </p:spPr>
        </p:pic>
        <p:pic>
          <p:nvPicPr>
            <p:cNvPr id="1041" name="Picture 8" descr="br"/>
            <p:cNvPicPr>
              <a:picLocks noChangeAspect="1" noChangeArrowheads="1"/>
            </p:cNvPicPr>
            <p:nvPr/>
          </p:nvPicPr>
          <p:blipFill>
            <a:blip r:embed="rId8" cstate="print"/>
            <a:srcRect/>
            <a:stretch>
              <a:fillRect/>
            </a:stretch>
          </p:blipFill>
          <p:spPr bwMode="auto">
            <a:xfrm>
              <a:off x="2724" y="981"/>
              <a:ext cx="363" cy="403"/>
            </a:xfrm>
            <a:prstGeom prst="rect">
              <a:avLst/>
            </a:prstGeom>
            <a:noFill/>
            <a:ln w="9525">
              <a:noFill/>
              <a:miter lim="800000"/>
              <a:headEnd/>
              <a:tailEnd/>
            </a:ln>
          </p:spPr>
        </p:pic>
      </p:grpSp>
      <p:sp>
        <p:nvSpPr>
          <p:cNvPr id="1034" name="Text Box 13"/>
          <p:cNvSpPr txBox="1">
            <a:spLocks noChangeArrowheads="1"/>
          </p:cNvSpPr>
          <p:nvPr/>
        </p:nvSpPr>
        <p:spPr bwMode="auto">
          <a:xfrm>
            <a:off x="2147236" y="2665512"/>
            <a:ext cx="1478290" cy="307777"/>
          </a:xfrm>
          <a:prstGeom prst="rect">
            <a:avLst/>
          </a:prstGeom>
          <a:noFill/>
          <a:ln w="9525">
            <a:noFill/>
            <a:miter lim="800000"/>
            <a:headEnd/>
            <a:tailEnd/>
          </a:ln>
        </p:spPr>
        <p:txBody>
          <a:bodyPr wrap="none" anchor="ctr">
            <a:spAutoFit/>
          </a:bodyPr>
          <a:lstStyle/>
          <a:p>
            <a:pPr algn="ctr">
              <a:spcBef>
                <a:spcPct val="50000"/>
              </a:spcBef>
            </a:pPr>
            <a:r>
              <a:rPr lang="en-US" sz="1400" b="1"/>
              <a:t>Host Computer</a:t>
            </a:r>
          </a:p>
        </p:txBody>
      </p:sp>
      <p:sp>
        <p:nvSpPr>
          <p:cNvPr id="1035" name="Text Box 14"/>
          <p:cNvSpPr txBox="1">
            <a:spLocks noChangeArrowheads="1"/>
          </p:cNvSpPr>
          <p:nvPr/>
        </p:nvSpPr>
        <p:spPr bwMode="auto">
          <a:xfrm>
            <a:off x="10496876" y="5654440"/>
            <a:ext cx="1285416" cy="307777"/>
          </a:xfrm>
          <a:prstGeom prst="rect">
            <a:avLst/>
          </a:prstGeom>
          <a:noFill/>
          <a:ln w="9525">
            <a:noFill/>
            <a:miter lim="800000"/>
            <a:headEnd/>
            <a:tailEnd/>
          </a:ln>
        </p:spPr>
        <p:txBody>
          <a:bodyPr wrap="none" anchor="ctr">
            <a:spAutoFit/>
          </a:bodyPr>
          <a:lstStyle/>
          <a:p>
            <a:pPr algn="ctr">
              <a:spcBef>
                <a:spcPct val="50000"/>
              </a:spcBef>
            </a:pPr>
            <a:r>
              <a:rPr lang="en-US" sz="1400" b="1" dirty="0"/>
              <a:t>Target </a:t>
            </a:r>
            <a:r>
              <a:rPr lang="en-US" sz="1400" b="1" dirty="0" smtClean="0"/>
              <a:t>Board</a:t>
            </a:r>
            <a:endParaRPr lang="en-US" sz="1400" b="1" dirty="0"/>
          </a:p>
        </p:txBody>
      </p:sp>
      <p:sp>
        <p:nvSpPr>
          <p:cNvPr id="1036" name="Text Box 16"/>
          <p:cNvSpPr txBox="1">
            <a:spLocks noChangeArrowheads="1"/>
          </p:cNvSpPr>
          <p:nvPr/>
        </p:nvSpPr>
        <p:spPr bwMode="auto">
          <a:xfrm>
            <a:off x="1229386" y="5756275"/>
            <a:ext cx="4113882" cy="400110"/>
          </a:xfrm>
          <a:prstGeom prst="rect">
            <a:avLst/>
          </a:prstGeom>
          <a:noFill/>
          <a:ln w="9525">
            <a:noFill/>
            <a:miter lim="800000"/>
            <a:headEnd/>
            <a:tailEnd/>
          </a:ln>
        </p:spPr>
        <p:txBody>
          <a:bodyPr wrap="none">
            <a:spAutoFit/>
          </a:bodyPr>
          <a:lstStyle/>
          <a:p>
            <a:r>
              <a:rPr lang="en-US" sz="2000" dirty="0">
                <a:latin typeface="+mn-lt"/>
              </a:rPr>
              <a:t>A cross-compiler is run on the host</a:t>
            </a:r>
          </a:p>
        </p:txBody>
      </p:sp>
      <p:sp>
        <p:nvSpPr>
          <p:cNvPr id="25" name="TextBox 24"/>
          <p:cNvSpPr txBox="1"/>
          <p:nvPr/>
        </p:nvSpPr>
        <p:spPr>
          <a:xfrm>
            <a:off x="5543607" y="2305631"/>
            <a:ext cx="757451" cy="369332"/>
          </a:xfrm>
          <a:prstGeom prst="rect">
            <a:avLst/>
          </a:prstGeom>
          <a:noFill/>
        </p:spPr>
        <p:txBody>
          <a:bodyPr wrap="none" rtlCol="0">
            <a:spAutoFit/>
          </a:bodyPr>
          <a:lstStyle/>
          <a:p>
            <a:r>
              <a:rPr lang="en-US" dirty="0" smtClean="0"/>
              <a:t>JTAG</a:t>
            </a:r>
            <a:endParaRPr lang="en-US" dirty="0"/>
          </a:p>
        </p:txBody>
      </p:sp>
      <p:sp>
        <p:nvSpPr>
          <p:cNvPr id="26" name="TextBox 25"/>
          <p:cNvSpPr txBox="1"/>
          <p:nvPr/>
        </p:nvSpPr>
        <p:spPr>
          <a:xfrm>
            <a:off x="6301058" y="3443501"/>
            <a:ext cx="808876" cy="369332"/>
          </a:xfrm>
          <a:prstGeom prst="rect">
            <a:avLst/>
          </a:prstGeom>
          <a:noFill/>
        </p:spPr>
        <p:txBody>
          <a:bodyPr wrap="none" rtlCol="0">
            <a:spAutoFit/>
          </a:bodyPr>
          <a:lstStyle/>
          <a:p>
            <a:r>
              <a:rPr lang="en-US" dirty="0" smtClean="0"/>
              <a:t>UART</a:t>
            </a:r>
            <a:endParaRPr lang="en-US" dirty="0"/>
          </a:p>
        </p:txBody>
      </p:sp>
      <p:sp>
        <p:nvSpPr>
          <p:cNvPr id="19" name="Slide Number Placeholder 1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a:t>
            </a:fld>
            <a:endParaRPr lang="en-US" dirty="0"/>
          </a:p>
        </p:txBody>
      </p:sp>
      <p:sp>
        <p:nvSpPr>
          <p:cNvPr id="20" name="Footer Placeholder 19"/>
          <p:cNvSpPr>
            <a:spLocks noGrp="1"/>
          </p:cNvSpPr>
          <p:nvPr>
            <p:ph type="ftr" sz="quarter" idx="3"/>
          </p:nvPr>
        </p:nvSpPr>
        <p:spPr/>
        <p:txBody>
          <a:bodyPr/>
          <a:lstStyle/>
          <a:p>
            <a:r>
              <a:rPr lang="en-US" dirty="0" smtClean="0"/>
              <a:t>© Copyright 2014 Xilinx</a:t>
            </a:r>
            <a:endParaRPr lang="en-US" dirty="0"/>
          </a:p>
        </p:txBody>
      </p:sp>
      <p:sp>
        <p:nvSpPr>
          <p:cNvPr id="9" name="Freeform 8"/>
          <p:cNvSpPr/>
          <p:nvPr/>
        </p:nvSpPr>
        <p:spPr bwMode="auto">
          <a:xfrm>
            <a:off x="4521200" y="2321133"/>
            <a:ext cx="3985126" cy="2377867"/>
          </a:xfrm>
          <a:custGeom>
            <a:avLst/>
            <a:gdLst>
              <a:gd name="connsiteX0" fmla="*/ 34343 w 4758743"/>
              <a:gd name="connsiteY0" fmla="*/ 2377867 h 2407019"/>
              <a:gd name="connsiteX1" fmla="*/ 161343 w 4758743"/>
              <a:gd name="connsiteY1" fmla="*/ 2250867 h 2407019"/>
              <a:gd name="connsiteX2" fmla="*/ 2282243 w 4758743"/>
              <a:gd name="connsiteY2" fmla="*/ 295067 h 2407019"/>
              <a:gd name="connsiteX3" fmla="*/ 3945943 w 4758743"/>
              <a:gd name="connsiteY3" fmla="*/ 28367 h 2407019"/>
              <a:gd name="connsiteX4" fmla="*/ 4758743 w 4758743"/>
              <a:gd name="connsiteY4" fmla="*/ 498267 h 2407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8743" h="2407019">
                <a:moveTo>
                  <a:pt x="34343" y="2377867"/>
                </a:moveTo>
                <a:cubicBezTo>
                  <a:pt x="-89482" y="2487933"/>
                  <a:pt x="161343" y="2250867"/>
                  <a:pt x="161343" y="2250867"/>
                </a:cubicBezTo>
                <a:cubicBezTo>
                  <a:pt x="535993" y="1903734"/>
                  <a:pt x="1651476" y="665484"/>
                  <a:pt x="2282243" y="295067"/>
                </a:cubicBezTo>
                <a:cubicBezTo>
                  <a:pt x="2913010" y="-75350"/>
                  <a:pt x="3533193" y="-5500"/>
                  <a:pt x="3945943" y="28367"/>
                </a:cubicBezTo>
                <a:cubicBezTo>
                  <a:pt x="4358693" y="62234"/>
                  <a:pt x="4608460" y="415717"/>
                  <a:pt x="4758743" y="498267"/>
                </a:cubicBezTo>
              </a:path>
            </a:pathLst>
          </a:custGeom>
          <a:noFill/>
          <a:ln w="19050"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4610100" y="3362863"/>
            <a:ext cx="3274925" cy="1336137"/>
          </a:xfrm>
          <a:custGeom>
            <a:avLst/>
            <a:gdLst>
              <a:gd name="connsiteX0" fmla="*/ 3263900 w 3274925"/>
              <a:gd name="connsiteY0" fmla="*/ 256637 h 1336137"/>
              <a:gd name="connsiteX1" fmla="*/ 3124200 w 3274925"/>
              <a:gd name="connsiteY1" fmla="*/ 243937 h 1336137"/>
              <a:gd name="connsiteX2" fmla="*/ 1714500 w 3274925"/>
              <a:gd name="connsiteY2" fmla="*/ 53437 h 1336137"/>
              <a:gd name="connsiteX3" fmla="*/ 0 w 3274925"/>
              <a:gd name="connsiteY3" fmla="*/ 1336137 h 1336137"/>
            </a:gdLst>
            <a:ahLst/>
            <a:cxnLst>
              <a:cxn ang="0">
                <a:pos x="connsiteX0" y="connsiteY0"/>
              </a:cxn>
              <a:cxn ang="0">
                <a:pos x="connsiteX1" y="connsiteY1"/>
              </a:cxn>
              <a:cxn ang="0">
                <a:pos x="connsiteX2" y="connsiteY2"/>
              </a:cxn>
              <a:cxn ang="0">
                <a:pos x="connsiteX3" y="connsiteY3"/>
              </a:cxn>
            </a:cxnLst>
            <a:rect l="l" t="t" r="r" b="b"/>
            <a:pathLst>
              <a:path w="3274925" h="1336137">
                <a:moveTo>
                  <a:pt x="3263900" y="256637"/>
                </a:moveTo>
                <a:cubicBezTo>
                  <a:pt x="3323166" y="267220"/>
                  <a:pt x="3124200" y="243937"/>
                  <a:pt x="3124200" y="243937"/>
                </a:cubicBezTo>
                <a:cubicBezTo>
                  <a:pt x="2865967" y="210070"/>
                  <a:pt x="2235200" y="-128596"/>
                  <a:pt x="1714500" y="53437"/>
                </a:cubicBezTo>
                <a:cubicBezTo>
                  <a:pt x="1193800" y="235470"/>
                  <a:pt x="25400" y="1122354"/>
                  <a:pt x="0" y="1336137"/>
                </a:cubicBezTo>
              </a:path>
            </a:pathLst>
          </a:custGeom>
          <a:noFill/>
          <a:ln w="2857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060" name="Picture 36" descr="http://www.digilentinc.com/Data/Products/ZYBO/ZYBO-revB-obl-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8573" y="2532484"/>
            <a:ext cx="4220252" cy="3587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Address Map: SLCR Registers (</a:t>
            </a:r>
            <a:r>
              <a:rPr lang="en-AU" dirty="0" err="1" smtClean="0"/>
              <a:t>Zynq</a:t>
            </a:r>
            <a:r>
              <a:rPr lang="en-AU" dirty="0" smtClean="0"/>
              <a:t> AP </a:t>
            </a:r>
            <a:r>
              <a:rPr lang="en-AU" dirty="0" err="1" smtClean="0"/>
              <a:t>SoC</a:t>
            </a:r>
            <a:r>
              <a:rPr lang="en-AU" dirty="0" smtClean="0"/>
              <a:t>)</a:t>
            </a:r>
            <a:r>
              <a:rPr lang="en-US" dirty="0" smtClean="0"/>
              <a:t/>
            </a:r>
            <a:br>
              <a:rPr lang="en-US" dirty="0" smtClean="0"/>
            </a:b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50</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pic>
        <p:nvPicPr>
          <p:cNvPr id="16386" name="Picture 2"/>
          <p:cNvPicPr>
            <a:picLocks noChangeAspect="1" noChangeArrowheads="1"/>
          </p:cNvPicPr>
          <p:nvPr/>
        </p:nvPicPr>
        <p:blipFill>
          <a:blip r:embed="rId2"/>
          <a:srcRect/>
          <a:stretch>
            <a:fillRect/>
          </a:stretch>
        </p:blipFill>
        <p:spPr bwMode="auto">
          <a:xfrm>
            <a:off x="1828802" y="1284794"/>
            <a:ext cx="8432986" cy="50678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Map: PS Registers (</a:t>
            </a:r>
            <a:r>
              <a:rPr lang="en-US" dirty="0" err="1" smtClean="0"/>
              <a:t>Zynq</a:t>
            </a:r>
            <a:r>
              <a:rPr lang="en-US" dirty="0" smtClean="0"/>
              <a:t> AP </a:t>
            </a:r>
            <a:r>
              <a:rPr lang="en-US" dirty="0" err="1" smtClean="0"/>
              <a:t>SoC</a:t>
            </a:r>
            <a:r>
              <a:rPr lang="en-US" dirty="0" smtClean="0"/>
              <a:t>)</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51</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pic>
        <p:nvPicPr>
          <p:cNvPr id="15362" name="Picture 2"/>
          <p:cNvPicPr>
            <a:picLocks noChangeAspect="1" noChangeArrowheads="1"/>
          </p:cNvPicPr>
          <p:nvPr/>
        </p:nvPicPr>
        <p:blipFill>
          <a:blip r:embed="rId2"/>
          <a:srcRect/>
          <a:stretch>
            <a:fillRect/>
          </a:stretch>
        </p:blipFill>
        <p:spPr bwMode="auto">
          <a:xfrm>
            <a:off x="2321511" y="1488156"/>
            <a:ext cx="7544384" cy="486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Map: CPU Private Bus Registers </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pic>
        <p:nvPicPr>
          <p:cNvPr id="14338" name="Picture 2"/>
          <p:cNvPicPr>
            <a:picLocks noChangeAspect="1" noChangeArrowheads="1"/>
          </p:cNvPicPr>
          <p:nvPr/>
        </p:nvPicPr>
        <p:blipFill>
          <a:blip r:embed="rId2"/>
          <a:srcRect/>
          <a:stretch>
            <a:fillRect/>
          </a:stretch>
        </p:blipFill>
        <p:spPr bwMode="auto">
          <a:xfrm>
            <a:off x="1485646" y="2099760"/>
            <a:ext cx="9350379" cy="4012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smtClean="0">
                <a:solidFill>
                  <a:schemeClr val="bg2"/>
                </a:solidFill>
              </a:rPr>
              <a:t>Address Management</a:t>
            </a:r>
          </a:p>
          <a:p>
            <a:r>
              <a:rPr lang="en-US" i="1" dirty="0" smtClean="0">
                <a:solidFill>
                  <a:schemeClr val="tx1"/>
                </a:solidFill>
              </a:rPr>
              <a:t>Object File Sections</a:t>
            </a:r>
          </a:p>
          <a:p>
            <a:r>
              <a:rPr lang="en-US" dirty="0" smtClean="0">
                <a:solidFill>
                  <a:srgbClr val="FF0000"/>
                </a:solidFill>
              </a:rPr>
              <a:t>Linker Script</a:t>
            </a:r>
          </a:p>
          <a:p>
            <a:r>
              <a:rPr lang="en-US" dirty="0" smtClean="0">
                <a:solidFill>
                  <a:schemeClr val="bg2"/>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53</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idx="1"/>
          </p:nvPr>
        </p:nvSpPr>
        <p:spPr/>
        <p:txBody>
          <a:bodyPr/>
          <a:lstStyle/>
          <a:p>
            <a:r>
              <a:rPr lang="en-US" dirty="0" smtClean="0"/>
              <a:t>What is an object file?</a:t>
            </a:r>
          </a:p>
          <a:p>
            <a:pPr lvl="1"/>
            <a:r>
              <a:rPr lang="en-US" dirty="0" smtClean="0"/>
              <a:t>An object file is an assembled piece of code</a:t>
            </a:r>
          </a:p>
          <a:p>
            <a:pPr lvl="2"/>
            <a:r>
              <a:rPr lang="en-US" dirty="0" smtClean="0"/>
              <a:t>Machine language: </a:t>
            </a:r>
            <a:br>
              <a:rPr lang="en-US" dirty="0" smtClean="0"/>
            </a:br>
            <a:r>
              <a:rPr lang="en-US" dirty="0" err="1" smtClean="0"/>
              <a:t>li</a:t>
            </a:r>
            <a:r>
              <a:rPr lang="en-US" dirty="0" smtClean="0"/>
              <a:t> r31,0      =      0x3BE0 0000</a:t>
            </a:r>
          </a:p>
          <a:p>
            <a:pPr lvl="1"/>
            <a:r>
              <a:rPr lang="en-US" dirty="0" smtClean="0"/>
              <a:t>Constant data</a:t>
            </a:r>
          </a:p>
          <a:p>
            <a:pPr lvl="1"/>
            <a:r>
              <a:rPr lang="en-US" dirty="0" smtClean="0"/>
              <a:t>There may be references to external objects that are defined elsewhere</a:t>
            </a:r>
          </a:p>
          <a:p>
            <a:pPr lvl="1"/>
            <a:r>
              <a:rPr lang="en-US" dirty="0" smtClean="0"/>
              <a:t>This file may contain debugging information</a:t>
            </a:r>
          </a:p>
          <a:p>
            <a:pPr lvl="1"/>
            <a:endParaRPr lang="en-US" dirty="0" smtClean="0"/>
          </a:p>
          <a:p>
            <a:pPr lvl="1"/>
            <a:endParaRPr lang="en-US" dirty="0" smtClean="0"/>
          </a:p>
        </p:txBody>
      </p:sp>
      <p:sp>
        <p:nvSpPr>
          <p:cNvPr id="17410" name="Rectangle 4"/>
          <p:cNvSpPr>
            <a:spLocks noGrp="1" noChangeArrowheads="1"/>
          </p:cNvSpPr>
          <p:nvPr>
            <p:ph type="title"/>
          </p:nvPr>
        </p:nvSpPr>
        <p:spPr/>
        <p:txBody>
          <a:bodyPr/>
          <a:lstStyle/>
          <a:p>
            <a:r>
              <a:rPr lang="en-US" dirty="0" smtClean="0"/>
              <a:t>Object File Sections</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54</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Object File Sections</a:t>
            </a:r>
            <a:br>
              <a:rPr lang="en-US" dirty="0" smtClean="0"/>
            </a:br>
            <a:r>
              <a:rPr lang="en-US" dirty="0" smtClean="0"/>
              <a:t>Sectional layout of an object or an executable file</a:t>
            </a:r>
          </a:p>
        </p:txBody>
      </p:sp>
      <p:sp>
        <p:nvSpPr>
          <p:cNvPr id="18435" name="Rectangle 3"/>
          <p:cNvSpPr>
            <a:spLocks noChangeArrowheads="1"/>
          </p:cNvSpPr>
          <p:nvPr/>
        </p:nvSpPr>
        <p:spPr bwMode="auto">
          <a:xfrm>
            <a:off x="964949" y="1757363"/>
            <a:ext cx="2336191" cy="4038600"/>
          </a:xfrm>
          <a:prstGeom prst="rect">
            <a:avLst/>
          </a:prstGeom>
          <a:noFill/>
          <a:ln w="9525">
            <a:solidFill>
              <a:schemeClr val="tx1"/>
            </a:solidFill>
            <a:miter lim="800000"/>
            <a:headEnd/>
            <a:tailEnd/>
          </a:ln>
        </p:spPr>
        <p:txBody>
          <a:bodyPr wrap="none" anchor="ctr"/>
          <a:lstStyle/>
          <a:p>
            <a:pPr algn="l">
              <a:spcBef>
                <a:spcPct val="50000"/>
              </a:spcBef>
            </a:pPr>
            <a:r>
              <a:rPr lang="en-US" sz="2400" dirty="0"/>
              <a:t>    </a:t>
            </a:r>
            <a:r>
              <a:rPr lang="en-US" sz="2200" dirty="0"/>
              <a:t>.text</a:t>
            </a:r>
          </a:p>
          <a:p>
            <a:pPr algn="l">
              <a:spcBef>
                <a:spcPct val="50000"/>
              </a:spcBef>
            </a:pPr>
            <a:r>
              <a:rPr lang="en-US" sz="2200" dirty="0"/>
              <a:t>    .</a:t>
            </a:r>
            <a:r>
              <a:rPr lang="en-US" sz="2200" dirty="0" err="1"/>
              <a:t>rodata</a:t>
            </a:r>
            <a:endParaRPr lang="en-US" sz="2200" dirty="0"/>
          </a:p>
          <a:p>
            <a:pPr algn="l">
              <a:spcBef>
                <a:spcPct val="50000"/>
              </a:spcBef>
            </a:pPr>
            <a:r>
              <a:rPr lang="en-US" sz="2200" dirty="0"/>
              <a:t>    .sdata2</a:t>
            </a:r>
          </a:p>
          <a:p>
            <a:pPr algn="l">
              <a:spcBef>
                <a:spcPct val="50000"/>
              </a:spcBef>
            </a:pPr>
            <a:r>
              <a:rPr lang="en-US" sz="2200" dirty="0"/>
              <a:t>    .sbss2</a:t>
            </a:r>
          </a:p>
          <a:p>
            <a:pPr algn="l">
              <a:spcBef>
                <a:spcPct val="50000"/>
              </a:spcBef>
            </a:pPr>
            <a:r>
              <a:rPr lang="en-US" sz="2200" dirty="0"/>
              <a:t>    .data</a:t>
            </a:r>
          </a:p>
          <a:p>
            <a:pPr algn="l">
              <a:spcBef>
                <a:spcPct val="50000"/>
              </a:spcBef>
            </a:pPr>
            <a:r>
              <a:rPr lang="en-US" sz="2200" dirty="0"/>
              <a:t>    .</a:t>
            </a:r>
            <a:r>
              <a:rPr lang="en-US" sz="2200" dirty="0" err="1"/>
              <a:t>sdata</a:t>
            </a:r>
            <a:endParaRPr lang="en-US" sz="2200" dirty="0"/>
          </a:p>
          <a:p>
            <a:pPr algn="l">
              <a:spcBef>
                <a:spcPct val="50000"/>
              </a:spcBef>
            </a:pPr>
            <a:r>
              <a:rPr lang="en-US" sz="2200" dirty="0"/>
              <a:t>    .</a:t>
            </a:r>
            <a:r>
              <a:rPr lang="en-US" sz="2200" dirty="0" err="1"/>
              <a:t>sbss</a:t>
            </a:r>
            <a:endParaRPr lang="en-US" sz="2200" dirty="0"/>
          </a:p>
          <a:p>
            <a:pPr algn="l">
              <a:spcBef>
                <a:spcPct val="50000"/>
              </a:spcBef>
            </a:pPr>
            <a:r>
              <a:rPr lang="en-US" sz="2200" dirty="0"/>
              <a:t>    .</a:t>
            </a:r>
            <a:r>
              <a:rPr lang="en-US" sz="2200" dirty="0" err="1"/>
              <a:t>bss</a:t>
            </a:r>
            <a:endParaRPr lang="en-US" sz="2200" dirty="0"/>
          </a:p>
        </p:txBody>
      </p:sp>
      <p:sp>
        <p:nvSpPr>
          <p:cNvPr id="18436" name="Rectangle 4"/>
          <p:cNvSpPr>
            <a:spLocks noChangeArrowheads="1"/>
          </p:cNvSpPr>
          <p:nvPr/>
        </p:nvSpPr>
        <p:spPr bwMode="auto">
          <a:xfrm>
            <a:off x="3955021" y="1727004"/>
            <a:ext cx="7211721" cy="4114800"/>
          </a:xfrm>
          <a:prstGeom prst="rect">
            <a:avLst/>
          </a:prstGeom>
          <a:noFill/>
          <a:ln w="9525">
            <a:noFill/>
            <a:miter lim="800000"/>
            <a:headEnd/>
            <a:tailEnd/>
          </a:ln>
        </p:spPr>
        <p:txBody>
          <a:bodyPr wrap="none" anchor="ctr"/>
          <a:lstStyle/>
          <a:p>
            <a:pPr algn="l">
              <a:spcBef>
                <a:spcPct val="50000"/>
              </a:spcBef>
            </a:pPr>
            <a:r>
              <a:rPr lang="en-US" sz="2200" dirty="0"/>
              <a:t>Text section</a:t>
            </a:r>
          </a:p>
          <a:p>
            <a:pPr algn="l">
              <a:spcBef>
                <a:spcPct val="50000"/>
              </a:spcBef>
            </a:pPr>
            <a:r>
              <a:rPr lang="en-US" sz="2200" dirty="0"/>
              <a:t>Read-only data section</a:t>
            </a:r>
          </a:p>
          <a:p>
            <a:pPr algn="l">
              <a:spcBef>
                <a:spcPct val="50000"/>
              </a:spcBef>
            </a:pPr>
            <a:r>
              <a:rPr lang="en-US" sz="2200" dirty="0"/>
              <a:t>Small read-only data section (less than eight bytes)</a:t>
            </a:r>
          </a:p>
          <a:p>
            <a:pPr algn="l">
              <a:spcBef>
                <a:spcPct val="50000"/>
              </a:spcBef>
            </a:pPr>
            <a:r>
              <a:rPr lang="en-US" sz="2200" dirty="0"/>
              <a:t>Small read-only uninitialized data section</a:t>
            </a:r>
          </a:p>
          <a:p>
            <a:pPr algn="l">
              <a:spcBef>
                <a:spcPct val="50000"/>
              </a:spcBef>
            </a:pPr>
            <a:r>
              <a:rPr lang="en-US" sz="2200" dirty="0"/>
              <a:t>Read-write data section</a:t>
            </a:r>
          </a:p>
          <a:p>
            <a:pPr algn="l">
              <a:spcBef>
                <a:spcPct val="50000"/>
              </a:spcBef>
            </a:pPr>
            <a:r>
              <a:rPr lang="en-US" sz="2200" dirty="0"/>
              <a:t>Small read-write data section</a:t>
            </a:r>
          </a:p>
          <a:p>
            <a:pPr algn="l">
              <a:spcBef>
                <a:spcPct val="50000"/>
              </a:spcBef>
            </a:pPr>
            <a:r>
              <a:rPr lang="en-US" sz="2200" dirty="0"/>
              <a:t>Small uninitialized data section</a:t>
            </a:r>
          </a:p>
          <a:p>
            <a:pPr algn="l">
              <a:spcBef>
                <a:spcPct val="50000"/>
              </a:spcBef>
            </a:pPr>
            <a:r>
              <a:rPr lang="en-US" sz="2200" dirty="0"/>
              <a:t>Uninitialized data section</a:t>
            </a:r>
          </a:p>
        </p:txBody>
      </p:sp>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55</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idx="4294967295"/>
          </p:nvPr>
        </p:nvSpPr>
        <p:spPr/>
        <p:txBody>
          <a:bodyPr/>
          <a:lstStyle/>
          <a:p>
            <a:r>
              <a:rPr lang="en-US" dirty="0" smtClean="0"/>
              <a:t>Sections Example</a:t>
            </a:r>
          </a:p>
        </p:txBody>
      </p:sp>
      <p:sp>
        <p:nvSpPr>
          <p:cNvPr id="19459" name="Rectangle 6"/>
          <p:cNvSpPr>
            <a:spLocks noChangeArrowheads="1"/>
          </p:cNvSpPr>
          <p:nvPr/>
        </p:nvSpPr>
        <p:spPr bwMode="auto">
          <a:xfrm>
            <a:off x="812589" y="1685925"/>
            <a:ext cx="10563648" cy="3810000"/>
          </a:xfrm>
          <a:prstGeom prst="rect">
            <a:avLst/>
          </a:prstGeom>
          <a:noFill/>
          <a:ln w="9525">
            <a:noFill/>
            <a:miter lim="800000"/>
            <a:headEnd/>
            <a:tailEnd/>
          </a:ln>
        </p:spPr>
        <p:txBody>
          <a:bodyPr/>
          <a:lstStyle/>
          <a:p>
            <a:pPr marL="342900" indent="-342900" algn="l">
              <a:spcBef>
                <a:spcPct val="20000"/>
              </a:spcBef>
              <a:buSzPct val="50000"/>
            </a:pPr>
            <a:r>
              <a:rPr lang="en-US" sz="1400" b="1">
                <a:latin typeface="Courier New" pitchFamily="49" charset="0"/>
              </a:rPr>
              <a:t>int ram_data[10] = {0,1,2,3,4,5,6,7,8,9};       /* DATA */</a:t>
            </a:r>
          </a:p>
          <a:p>
            <a:pPr marL="342900" indent="-342900" algn="l">
              <a:spcBef>
                <a:spcPct val="20000"/>
              </a:spcBef>
              <a:buSzPct val="50000"/>
            </a:pPr>
            <a:endParaRPr lang="en-US" sz="1400" b="1">
              <a:latin typeface="Courier New" pitchFamily="49" charset="0"/>
            </a:endParaRPr>
          </a:p>
          <a:p>
            <a:pPr marL="342900" indent="-342900" algn="l">
              <a:spcBef>
                <a:spcPct val="20000"/>
              </a:spcBef>
              <a:buSzPct val="50000"/>
            </a:pPr>
            <a:r>
              <a:rPr lang="en-US" sz="1400" b="1">
                <a:latin typeface="Courier New" pitchFamily="49" charset="0"/>
              </a:rPr>
              <a:t>const int rom_data[10] = {9,8,7,6,5,4,3,2,1};   /* RODATA */</a:t>
            </a:r>
          </a:p>
          <a:p>
            <a:pPr marL="342900" indent="-342900" algn="l">
              <a:spcBef>
                <a:spcPct val="20000"/>
              </a:spcBef>
              <a:buSzPct val="50000"/>
            </a:pPr>
            <a:endParaRPr lang="en-US" sz="1400" b="1">
              <a:latin typeface="Courier New" pitchFamily="49" charset="0"/>
            </a:endParaRPr>
          </a:p>
          <a:p>
            <a:pPr marL="342900" indent="-342900" algn="l">
              <a:spcBef>
                <a:spcPct val="20000"/>
              </a:spcBef>
              <a:buSzPct val="50000"/>
            </a:pPr>
            <a:r>
              <a:rPr lang="en-US" sz="1400" b="1">
                <a:latin typeface="Courier New" pitchFamily="49" charset="0"/>
              </a:rPr>
              <a:t>int I;   /* BSS */</a:t>
            </a:r>
          </a:p>
          <a:p>
            <a:pPr marL="342900" indent="-342900" algn="l">
              <a:spcBef>
                <a:spcPct val="20000"/>
              </a:spcBef>
              <a:buSzPct val="50000"/>
            </a:pPr>
            <a:endParaRPr lang="en-US" sz="1400" b="1">
              <a:latin typeface="Courier New" pitchFamily="49" charset="0"/>
            </a:endParaRPr>
          </a:p>
          <a:p>
            <a:pPr marL="342900" indent="-342900" algn="l">
              <a:spcBef>
                <a:spcPct val="20000"/>
              </a:spcBef>
              <a:buSzPct val="50000"/>
            </a:pPr>
            <a:r>
              <a:rPr lang="en-US" sz="1400" b="1">
                <a:latin typeface="Courier New" pitchFamily="49" charset="0"/>
              </a:rPr>
              <a:t>main(){</a:t>
            </a:r>
          </a:p>
          <a:p>
            <a:pPr marL="342900" indent="-342900" algn="l">
              <a:spcBef>
                <a:spcPct val="20000"/>
              </a:spcBef>
              <a:buSzPct val="50000"/>
            </a:pPr>
            <a:endParaRPr lang="en-US" sz="1400" b="1">
              <a:latin typeface="Courier New" pitchFamily="49" charset="0"/>
            </a:endParaRPr>
          </a:p>
          <a:p>
            <a:pPr marL="342900" indent="-342900" algn="l">
              <a:spcBef>
                <a:spcPct val="20000"/>
              </a:spcBef>
              <a:buSzPct val="50000"/>
            </a:pPr>
            <a:r>
              <a:rPr lang="en-US" sz="1400" b="1">
                <a:latin typeface="Courier New" pitchFamily="49" charset="0"/>
              </a:rPr>
              <a:t>...</a:t>
            </a:r>
          </a:p>
          <a:p>
            <a:pPr marL="342900" indent="-342900" algn="l">
              <a:spcBef>
                <a:spcPct val="20000"/>
              </a:spcBef>
              <a:buSzPct val="50000"/>
            </a:pPr>
            <a:r>
              <a:rPr lang="en-US" sz="1400" b="1">
                <a:latin typeface="Courier New" pitchFamily="49" charset="0"/>
              </a:rPr>
              <a:t>I = I + 10;  /* TEXT */</a:t>
            </a:r>
          </a:p>
          <a:p>
            <a:pPr marL="342900" indent="-342900" algn="l">
              <a:spcBef>
                <a:spcPct val="20000"/>
              </a:spcBef>
              <a:buSzPct val="50000"/>
            </a:pPr>
            <a:r>
              <a:rPr lang="en-US" sz="1400" b="1">
                <a:latin typeface="Courier New" pitchFamily="49" charset="0"/>
              </a:rPr>
              <a:t>...</a:t>
            </a:r>
          </a:p>
          <a:p>
            <a:pPr marL="342900" indent="-342900" algn="l">
              <a:spcBef>
                <a:spcPct val="20000"/>
              </a:spcBef>
              <a:buSzPct val="50000"/>
            </a:pPr>
            <a:endParaRPr lang="en-US" sz="1400" b="1">
              <a:latin typeface="Courier New" pitchFamily="49" charset="0"/>
            </a:endParaRPr>
          </a:p>
          <a:p>
            <a:pPr marL="342900" indent="-342900" algn="l">
              <a:spcBef>
                <a:spcPct val="20000"/>
              </a:spcBef>
              <a:buSzPct val="50000"/>
            </a:pPr>
            <a:r>
              <a:rPr lang="en-US" sz="1400" b="1">
                <a:latin typeface="Courier New" pitchFamily="49" charset="0"/>
              </a:rPr>
              <a:t>}</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48005198-8FB0-4BE5-A5FF-99FA69737174}" type="slidenum">
              <a:rPr lang="en-US" smtClean="0"/>
              <a:pPr>
                <a:defRPr/>
              </a:pPr>
              <a:t>56</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Object File Sections</a:t>
            </a:r>
            <a:br>
              <a:rPr lang="en-US" dirty="0" smtClean="0"/>
            </a:br>
            <a:r>
              <a:rPr lang="en-US" dirty="0" smtClean="0"/>
              <a:t>Reserved sections that you typically would not modify</a:t>
            </a:r>
          </a:p>
        </p:txBody>
      </p:sp>
      <p:sp>
        <p:nvSpPr>
          <p:cNvPr id="20483" name="Rectangle 3"/>
          <p:cNvSpPr>
            <a:spLocks noChangeArrowheads="1"/>
          </p:cNvSpPr>
          <p:nvPr/>
        </p:nvSpPr>
        <p:spPr bwMode="auto">
          <a:xfrm>
            <a:off x="964949" y="1757363"/>
            <a:ext cx="2336191" cy="4038600"/>
          </a:xfrm>
          <a:prstGeom prst="rect">
            <a:avLst/>
          </a:prstGeom>
          <a:noFill/>
          <a:ln w="9525">
            <a:solidFill>
              <a:schemeClr val="tx1"/>
            </a:solidFill>
            <a:miter lim="800000"/>
            <a:headEnd/>
            <a:tailEnd/>
          </a:ln>
        </p:spPr>
        <p:txBody>
          <a:bodyPr wrap="none" anchor="ctr"/>
          <a:lstStyle/>
          <a:p>
            <a:pPr algn="l">
              <a:spcBef>
                <a:spcPct val="50000"/>
              </a:spcBef>
            </a:pPr>
            <a:r>
              <a:rPr lang="en-US" sz="2400"/>
              <a:t>    </a:t>
            </a:r>
            <a:r>
              <a:rPr lang="en-US" sz="2200"/>
              <a:t>.init</a:t>
            </a:r>
          </a:p>
          <a:p>
            <a:pPr algn="l">
              <a:spcBef>
                <a:spcPct val="50000"/>
              </a:spcBef>
            </a:pPr>
            <a:r>
              <a:rPr lang="en-US" sz="2200"/>
              <a:t>    .fini</a:t>
            </a:r>
          </a:p>
          <a:p>
            <a:pPr algn="l">
              <a:spcBef>
                <a:spcPct val="50000"/>
              </a:spcBef>
            </a:pPr>
            <a:r>
              <a:rPr lang="en-US" sz="2200"/>
              <a:t>    .ctors</a:t>
            </a:r>
          </a:p>
          <a:p>
            <a:pPr algn="l">
              <a:spcBef>
                <a:spcPct val="50000"/>
              </a:spcBef>
            </a:pPr>
            <a:r>
              <a:rPr lang="en-US" sz="2200"/>
              <a:t>    .dtors</a:t>
            </a:r>
          </a:p>
          <a:p>
            <a:pPr algn="l">
              <a:spcBef>
                <a:spcPct val="50000"/>
              </a:spcBef>
            </a:pPr>
            <a:r>
              <a:rPr lang="en-US" sz="2200"/>
              <a:t>    .got</a:t>
            </a:r>
          </a:p>
          <a:p>
            <a:pPr algn="l">
              <a:spcBef>
                <a:spcPct val="50000"/>
              </a:spcBef>
            </a:pPr>
            <a:r>
              <a:rPr lang="en-US" sz="2200"/>
              <a:t>    .got2</a:t>
            </a:r>
          </a:p>
          <a:p>
            <a:pPr algn="l">
              <a:spcBef>
                <a:spcPct val="50000"/>
              </a:spcBef>
            </a:pPr>
            <a:r>
              <a:rPr lang="en-US" sz="2200"/>
              <a:t>    .eh_frame</a:t>
            </a:r>
          </a:p>
        </p:txBody>
      </p:sp>
      <p:sp>
        <p:nvSpPr>
          <p:cNvPr id="20484" name="Rectangle 4"/>
          <p:cNvSpPr>
            <a:spLocks noChangeArrowheads="1"/>
          </p:cNvSpPr>
          <p:nvPr/>
        </p:nvSpPr>
        <p:spPr bwMode="auto">
          <a:xfrm>
            <a:off x="4266089" y="1757363"/>
            <a:ext cx="7211721" cy="4114800"/>
          </a:xfrm>
          <a:prstGeom prst="rect">
            <a:avLst/>
          </a:prstGeom>
          <a:noFill/>
          <a:ln w="9525">
            <a:noFill/>
            <a:miter lim="800000"/>
            <a:headEnd/>
            <a:tailEnd/>
          </a:ln>
        </p:spPr>
        <p:txBody>
          <a:bodyPr wrap="none" anchor="ctr"/>
          <a:lstStyle/>
          <a:p>
            <a:pPr algn="l">
              <a:spcBef>
                <a:spcPct val="50000"/>
              </a:spcBef>
            </a:pPr>
            <a:r>
              <a:rPr lang="en-US" sz="2200"/>
              <a:t>Language initialization code</a:t>
            </a:r>
          </a:p>
          <a:p>
            <a:pPr algn="l">
              <a:spcBef>
                <a:spcPct val="50000"/>
              </a:spcBef>
            </a:pPr>
            <a:r>
              <a:rPr lang="en-US" sz="2200"/>
              <a:t>Language cleanup code</a:t>
            </a:r>
          </a:p>
          <a:p>
            <a:pPr algn="l">
              <a:spcBef>
                <a:spcPct val="50000"/>
              </a:spcBef>
            </a:pPr>
            <a:r>
              <a:rPr lang="en-US" sz="2200"/>
              <a:t>List of functions to be invoked at program startup</a:t>
            </a:r>
          </a:p>
          <a:p>
            <a:pPr algn="l">
              <a:spcBef>
                <a:spcPct val="50000"/>
              </a:spcBef>
            </a:pPr>
            <a:r>
              <a:rPr lang="en-US" sz="2200"/>
              <a:t>List of functions to be invoked at program end</a:t>
            </a:r>
          </a:p>
          <a:p>
            <a:pPr algn="l">
              <a:spcBef>
                <a:spcPct val="50000"/>
              </a:spcBef>
            </a:pPr>
            <a:r>
              <a:rPr lang="en-US" sz="2200"/>
              <a:t>Pointers to program data</a:t>
            </a:r>
          </a:p>
          <a:p>
            <a:pPr algn="l">
              <a:spcBef>
                <a:spcPct val="50000"/>
              </a:spcBef>
            </a:pPr>
            <a:r>
              <a:rPr lang="en-US" sz="2200"/>
              <a:t>Pointers to program data</a:t>
            </a:r>
          </a:p>
          <a:p>
            <a:pPr algn="l">
              <a:spcBef>
                <a:spcPct val="50000"/>
              </a:spcBef>
            </a:pPr>
            <a:r>
              <a:rPr lang="en-US" sz="2200"/>
              <a:t>Frame unwind information for exception handling</a:t>
            </a:r>
            <a:endParaRPr lang="en-US" sz="2500">
              <a:latin typeface="Times New Roman" pitchFamily="18" charset="0"/>
            </a:endParaRPr>
          </a:p>
        </p:txBody>
      </p:sp>
      <p:sp>
        <p:nvSpPr>
          <p:cNvPr id="8" name="Slide Number Placeholder 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57</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smtClean="0">
                <a:solidFill>
                  <a:schemeClr val="bg2"/>
                </a:solidFill>
              </a:rPr>
              <a:t>Address Management</a:t>
            </a:r>
          </a:p>
          <a:p>
            <a:r>
              <a:rPr lang="en-US" dirty="0" smtClean="0">
                <a:solidFill>
                  <a:srgbClr val="FF0000"/>
                </a:solidFill>
              </a:rPr>
              <a:t>Object File Sections</a:t>
            </a:r>
          </a:p>
          <a:p>
            <a:r>
              <a:rPr lang="en-US" i="1" dirty="0" smtClean="0">
                <a:solidFill>
                  <a:schemeClr val="tx1"/>
                </a:solidFill>
              </a:rPr>
              <a:t>Linker Script</a:t>
            </a:r>
          </a:p>
          <a:p>
            <a:r>
              <a:rPr lang="en-US" dirty="0" smtClean="0">
                <a:solidFill>
                  <a:schemeClr val="bg2"/>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58</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noChangeArrowheads="1"/>
          </p:cNvSpPr>
          <p:nvPr>
            <p:ph idx="1"/>
          </p:nvPr>
        </p:nvSpPr>
        <p:spPr/>
        <p:txBody>
          <a:bodyPr/>
          <a:lstStyle/>
          <a:p>
            <a:r>
              <a:rPr lang="en-US" altLang="en-US" dirty="0" smtClean="0"/>
              <a:t>Linker script controls the linking process</a:t>
            </a:r>
          </a:p>
          <a:p>
            <a:pPr lvl="1"/>
            <a:r>
              <a:rPr lang="en-US" altLang="en-US" dirty="0" smtClean="0"/>
              <a:t>Map the code and data to a specified memory space</a:t>
            </a:r>
          </a:p>
          <a:p>
            <a:pPr lvl="1"/>
            <a:r>
              <a:rPr lang="en-US" altLang="en-US" dirty="0" smtClean="0"/>
              <a:t>Set the entry point to the executable</a:t>
            </a:r>
          </a:p>
          <a:p>
            <a:pPr lvl="1"/>
            <a:r>
              <a:rPr lang="en-US" altLang="en-US" dirty="0" smtClean="0"/>
              <a:t>Reserve space for the stack</a:t>
            </a:r>
          </a:p>
          <a:p>
            <a:r>
              <a:rPr lang="en-US" dirty="0" smtClean="0"/>
              <a:t>Required if the design contains a discontinuous memory space</a:t>
            </a:r>
          </a:p>
          <a:p>
            <a:endParaRPr lang="en-US" dirty="0" smtClean="0"/>
          </a:p>
        </p:txBody>
      </p:sp>
      <p:sp>
        <p:nvSpPr>
          <p:cNvPr id="22530" name="Rectangle 1026"/>
          <p:cNvSpPr>
            <a:spLocks noGrp="1" noChangeArrowheads="1"/>
          </p:cNvSpPr>
          <p:nvPr>
            <p:ph type="title"/>
          </p:nvPr>
        </p:nvSpPr>
        <p:spPr/>
        <p:txBody>
          <a:bodyPr/>
          <a:lstStyle/>
          <a:p>
            <a:r>
              <a:rPr lang="en-US" dirty="0" smtClean="0"/>
              <a:t>Linker Script</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59</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p:txBody>
          <a:bodyPr/>
          <a:lstStyle/>
          <a:p>
            <a:r>
              <a:rPr lang="en-US" dirty="0" smtClean="0"/>
              <a:t>Different set of problems </a:t>
            </a:r>
          </a:p>
          <a:p>
            <a:pPr lvl="1"/>
            <a:r>
              <a:rPr lang="en-US" dirty="0" smtClean="0"/>
              <a:t>Unique hardware for every design</a:t>
            </a:r>
          </a:p>
          <a:p>
            <a:pPr lvl="1"/>
            <a:r>
              <a:rPr lang="en-US" dirty="0" smtClean="0"/>
              <a:t>Reliability</a:t>
            </a:r>
          </a:p>
          <a:p>
            <a:pPr lvl="1"/>
            <a:r>
              <a:rPr lang="en-US" dirty="0" smtClean="0"/>
              <a:t>Real-time response requirement (sometimes)</a:t>
            </a:r>
          </a:p>
          <a:p>
            <a:pPr lvl="2"/>
            <a:r>
              <a:rPr lang="en-US" dirty="0" smtClean="0"/>
              <a:t>RTOS versus OS</a:t>
            </a:r>
          </a:p>
          <a:p>
            <a:pPr lvl="1"/>
            <a:r>
              <a:rPr lang="en-US" dirty="0" smtClean="0"/>
              <a:t>Code compactness</a:t>
            </a:r>
          </a:p>
          <a:p>
            <a:pPr lvl="1"/>
            <a:r>
              <a:rPr lang="en-US" dirty="0" smtClean="0"/>
              <a:t>High-level languages and assembly</a:t>
            </a:r>
          </a:p>
        </p:txBody>
      </p:sp>
      <p:sp>
        <p:nvSpPr>
          <p:cNvPr id="8194" name="Rectangle 6"/>
          <p:cNvSpPr>
            <a:spLocks noGrp="1" noChangeArrowheads="1"/>
          </p:cNvSpPr>
          <p:nvPr>
            <p:ph type="title"/>
          </p:nvPr>
        </p:nvSpPr>
        <p:spPr/>
        <p:txBody>
          <a:bodyPr/>
          <a:lstStyle/>
          <a:p>
            <a:r>
              <a:rPr lang="en-US" dirty="0" smtClean="0"/>
              <a:t>Embedded Development</a:t>
            </a:r>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Linker and Locator Flows </a:t>
            </a:r>
          </a:p>
        </p:txBody>
      </p:sp>
      <p:grpSp>
        <p:nvGrpSpPr>
          <p:cNvPr id="2" name="Group 67"/>
          <p:cNvGrpSpPr/>
          <p:nvPr/>
        </p:nvGrpSpPr>
        <p:grpSpPr>
          <a:xfrm>
            <a:off x="1504560" y="1668464"/>
            <a:ext cx="9215682" cy="4348105"/>
            <a:chOff x="1504560" y="1668464"/>
            <a:chExt cx="9215682" cy="4348105"/>
          </a:xfrm>
        </p:grpSpPr>
        <p:sp>
          <p:nvSpPr>
            <p:cNvPr id="23555" name="Rectangle 3"/>
            <p:cNvSpPr>
              <a:spLocks noChangeArrowheads="1"/>
            </p:cNvSpPr>
            <p:nvPr/>
          </p:nvSpPr>
          <p:spPr bwMode="auto">
            <a:xfrm>
              <a:off x="1504560" y="2215223"/>
              <a:ext cx="1170211" cy="731520"/>
            </a:xfrm>
            <a:prstGeom prst="rect">
              <a:avLst/>
            </a:prstGeom>
            <a:noFill/>
            <a:ln w="28575">
              <a:solidFill>
                <a:schemeClr val="tx1"/>
              </a:solidFill>
              <a:miter lim="800000"/>
              <a:headEnd/>
              <a:tailEnd/>
            </a:ln>
          </p:spPr>
          <p:txBody>
            <a:bodyPr anchor="ctr">
              <a:spAutoFit/>
            </a:bodyPr>
            <a:lstStyle/>
            <a:p>
              <a:endParaRPr lang="en-US"/>
            </a:p>
          </p:txBody>
        </p:sp>
        <p:sp>
          <p:nvSpPr>
            <p:cNvPr id="23556" name="Rectangle 4"/>
            <p:cNvSpPr>
              <a:spLocks noChangeArrowheads="1"/>
            </p:cNvSpPr>
            <p:nvPr/>
          </p:nvSpPr>
          <p:spPr bwMode="auto">
            <a:xfrm>
              <a:off x="1504560" y="2950647"/>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23557" name="Rectangle 5"/>
            <p:cNvSpPr>
              <a:spLocks noChangeArrowheads="1"/>
            </p:cNvSpPr>
            <p:nvPr/>
          </p:nvSpPr>
          <p:spPr bwMode="auto">
            <a:xfrm>
              <a:off x="1504560" y="3408445"/>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23564" name="Text Box 12"/>
            <p:cNvSpPr txBox="1">
              <a:spLocks noChangeArrowheads="1"/>
            </p:cNvSpPr>
            <p:nvPr/>
          </p:nvSpPr>
          <p:spPr bwMode="auto">
            <a:xfrm>
              <a:off x="1595552" y="2415901"/>
              <a:ext cx="988227" cy="336550"/>
            </a:xfrm>
            <a:prstGeom prst="rect">
              <a:avLst/>
            </a:prstGeom>
            <a:noFill/>
            <a:ln w="9525">
              <a:noFill/>
              <a:miter lim="800000"/>
              <a:headEnd/>
              <a:tailEnd/>
            </a:ln>
          </p:spPr>
          <p:txBody>
            <a:bodyPr anchor="ctr">
              <a:spAutoFit/>
            </a:bodyPr>
            <a:lstStyle/>
            <a:p>
              <a:pPr algn="ctr">
                <a:spcBef>
                  <a:spcPct val="50000"/>
                </a:spcBef>
              </a:pPr>
              <a:r>
                <a:rPr lang="en-US" sz="1600" dirty="0"/>
                <a:t>.text1</a:t>
              </a:r>
            </a:p>
          </p:txBody>
        </p:sp>
        <p:sp>
          <p:nvSpPr>
            <p:cNvPr id="23565" name="Text Box 13"/>
            <p:cNvSpPr txBox="1">
              <a:spLocks noChangeArrowheads="1"/>
            </p:cNvSpPr>
            <p:nvPr/>
          </p:nvSpPr>
          <p:spPr bwMode="auto">
            <a:xfrm>
              <a:off x="1595552" y="2967038"/>
              <a:ext cx="988227" cy="336550"/>
            </a:xfrm>
            <a:prstGeom prst="rect">
              <a:avLst/>
            </a:prstGeom>
            <a:noFill/>
            <a:ln w="9525">
              <a:noFill/>
              <a:miter lim="800000"/>
              <a:headEnd/>
              <a:tailEnd/>
            </a:ln>
          </p:spPr>
          <p:txBody>
            <a:bodyPr anchor="ctr">
              <a:spAutoFit/>
            </a:bodyPr>
            <a:lstStyle/>
            <a:p>
              <a:pPr algn="ctr">
                <a:spcBef>
                  <a:spcPct val="50000"/>
                </a:spcBef>
              </a:pPr>
              <a:r>
                <a:rPr lang="en-US" sz="1600" dirty="0"/>
                <a:t>.data1</a:t>
              </a:r>
            </a:p>
          </p:txBody>
        </p:sp>
        <p:sp>
          <p:nvSpPr>
            <p:cNvPr id="23566" name="Text Box 14"/>
            <p:cNvSpPr txBox="1">
              <a:spLocks noChangeArrowheads="1"/>
            </p:cNvSpPr>
            <p:nvPr/>
          </p:nvSpPr>
          <p:spPr bwMode="auto">
            <a:xfrm>
              <a:off x="1595552" y="3480604"/>
              <a:ext cx="988227" cy="336550"/>
            </a:xfrm>
            <a:prstGeom prst="rect">
              <a:avLst/>
            </a:prstGeom>
            <a:noFill/>
            <a:ln w="9525">
              <a:noFill/>
              <a:miter lim="800000"/>
              <a:headEnd/>
              <a:tailEnd/>
            </a:ln>
          </p:spPr>
          <p:txBody>
            <a:bodyPr anchor="ctr">
              <a:spAutoFit/>
            </a:bodyPr>
            <a:lstStyle/>
            <a:p>
              <a:pPr algn="ctr">
                <a:spcBef>
                  <a:spcPct val="50000"/>
                </a:spcBef>
              </a:pPr>
              <a:r>
                <a:rPr lang="en-US" sz="1600" dirty="0"/>
                <a:t>.bss1</a:t>
              </a:r>
            </a:p>
          </p:txBody>
        </p:sp>
        <p:sp>
          <p:nvSpPr>
            <p:cNvPr id="23570" name="Text Box 18"/>
            <p:cNvSpPr txBox="1">
              <a:spLocks noChangeArrowheads="1"/>
            </p:cNvSpPr>
            <p:nvPr/>
          </p:nvSpPr>
          <p:spPr bwMode="auto">
            <a:xfrm>
              <a:off x="1548997" y="1793875"/>
              <a:ext cx="1081336" cy="336550"/>
            </a:xfrm>
            <a:prstGeom prst="rect">
              <a:avLst/>
            </a:prstGeom>
            <a:noFill/>
            <a:ln w="9525">
              <a:noFill/>
              <a:miter lim="800000"/>
              <a:headEnd/>
              <a:tailEnd/>
            </a:ln>
          </p:spPr>
          <p:txBody>
            <a:bodyPr anchor="ctr">
              <a:spAutoFit/>
            </a:bodyPr>
            <a:lstStyle/>
            <a:p>
              <a:pPr algn="ctr">
                <a:spcBef>
                  <a:spcPct val="50000"/>
                </a:spcBef>
              </a:pPr>
              <a:r>
                <a:rPr lang="en-US" sz="1600" b="1" dirty="0"/>
                <a:t>foo1.o</a:t>
              </a:r>
            </a:p>
          </p:txBody>
        </p:sp>
        <p:sp>
          <p:nvSpPr>
            <p:cNvPr id="23571" name="Text Box 19"/>
            <p:cNvSpPr txBox="1">
              <a:spLocks noChangeArrowheads="1"/>
            </p:cNvSpPr>
            <p:nvPr/>
          </p:nvSpPr>
          <p:spPr bwMode="auto">
            <a:xfrm>
              <a:off x="1548997" y="4013200"/>
              <a:ext cx="1081336" cy="336550"/>
            </a:xfrm>
            <a:prstGeom prst="rect">
              <a:avLst/>
            </a:prstGeom>
            <a:noFill/>
            <a:ln w="9525">
              <a:noFill/>
              <a:miter lim="800000"/>
              <a:headEnd/>
              <a:tailEnd/>
            </a:ln>
          </p:spPr>
          <p:txBody>
            <a:bodyPr anchor="ctr">
              <a:spAutoFit/>
            </a:bodyPr>
            <a:lstStyle/>
            <a:p>
              <a:pPr algn="ctr">
                <a:spcBef>
                  <a:spcPct val="50000"/>
                </a:spcBef>
              </a:pPr>
              <a:r>
                <a:rPr lang="en-US" sz="1600" b="1"/>
                <a:t>foo2.o</a:t>
              </a:r>
            </a:p>
          </p:txBody>
        </p:sp>
        <p:sp>
          <p:nvSpPr>
            <p:cNvPr id="23573" name="Line 22"/>
            <p:cNvSpPr>
              <a:spLocks noChangeShapeType="1"/>
            </p:cNvSpPr>
            <p:nvPr/>
          </p:nvSpPr>
          <p:spPr bwMode="auto">
            <a:xfrm>
              <a:off x="2655725" y="2519364"/>
              <a:ext cx="1074987" cy="1012825"/>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74" name="Line 23"/>
            <p:cNvSpPr>
              <a:spLocks noChangeShapeType="1"/>
            </p:cNvSpPr>
            <p:nvPr/>
          </p:nvSpPr>
          <p:spPr bwMode="auto">
            <a:xfrm flipV="1">
              <a:off x="2693816" y="3937000"/>
              <a:ext cx="1036897" cy="757238"/>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75" name="Line 24"/>
            <p:cNvSpPr>
              <a:spLocks noChangeShapeType="1"/>
            </p:cNvSpPr>
            <p:nvPr/>
          </p:nvSpPr>
          <p:spPr bwMode="auto">
            <a:xfrm>
              <a:off x="4272438" y="3733800"/>
              <a:ext cx="928974" cy="0"/>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79" name="Rectangle 28"/>
            <p:cNvSpPr>
              <a:spLocks noChangeArrowheads="1"/>
            </p:cNvSpPr>
            <p:nvPr/>
          </p:nvSpPr>
          <p:spPr bwMode="auto">
            <a:xfrm>
              <a:off x="8736297" y="2263015"/>
              <a:ext cx="1828800" cy="1097280"/>
            </a:xfrm>
            <a:prstGeom prst="rect">
              <a:avLst/>
            </a:prstGeom>
            <a:noFill/>
            <a:ln w="28575">
              <a:solidFill>
                <a:schemeClr val="tx1"/>
              </a:solidFill>
              <a:miter lim="800000"/>
              <a:headEnd/>
              <a:tailEnd/>
            </a:ln>
          </p:spPr>
          <p:txBody>
            <a:bodyPr wrap="none" anchor="ctr">
              <a:spAutoFit/>
            </a:bodyPr>
            <a:lstStyle/>
            <a:p>
              <a:endParaRPr lang="en-US"/>
            </a:p>
          </p:txBody>
        </p:sp>
        <p:sp>
          <p:nvSpPr>
            <p:cNvPr id="23580" name="Rectangle 29"/>
            <p:cNvSpPr>
              <a:spLocks noChangeArrowheads="1"/>
            </p:cNvSpPr>
            <p:nvPr/>
          </p:nvSpPr>
          <p:spPr bwMode="auto">
            <a:xfrm>
              <a:off x="8740917" y="3357723"/>
              <a:ext cx="1828800" cy="640080"/>
            </a:xfrm>
            <a:prstGeom prst="rect">
              <a:avLst/>
            </a:prstGeom>
            <a:noFill/>
            <a:ln w="28575">
              <a:solidFill>
                <a:schemeClr val="tx1"/>
              </a:solidFill>
              <a:miter lim="800000"/>
              <a:headEnd/>
              <a:tailEnd/>
            </a:ln>
          </p:spPr>
          <p:txBody>
            <a:bodyPr anchor="ctr">
              <a:spAutoFit/>
            </a:bodyPr>
            <a:lstStyle/>
            <a:p>
              <a:endParaRPr lang="en-US"/>
            </a:p>
          </p:txBody>
        </p:sp>
        <p:sp>
          <p:nvSpPr>
            <p:cNvPr id="23581" name="Rectangle 30"/>
            <p:cNvSpPr>
              <a:spLocks noChangeArrowheads="1"/>
            </p:cNvSpPr>
            <p:nvPr/>
          </p:nvSpPr>
          <p:spPr bwMode="auto">
            <a:xfrm>
              <a:off x="8736297" y="3999936"/>
              <a:ext cx="1828800" cy="1097280"/>
            </a:xfrm>
            <a:prstGeom prst="rect">
              <a:avLst/>
            </a:prstGeom>
            <a:noFill/>
            <a:ln w="28575">
              <a:solidFill>
                <a:schemeClr val="tx1"/>
              </a:solidFill>
              <a:miter lim="800000"/>
              <a:headEnd/>
              <a:tailEnd/>
            </a:ln>
          </p:spPr>
          <p:txBody>
            <a:bodyPr wrap="none" anchor="ctr">
              <a:spAutoFit/>
            </a:bodyPr>
            <a:lstStyle/>
            <a:p>
              <a:endParaRPr lang="en-US"/>
            </a:p>
          </p:txBody>
        </p:sp>
        <p:sp>
          <p:nvSpPr>
            <p:cNvPr id="23582" name="Rectangle 31"/>
            <p:cNvSpPr>
              <a:spLocks noChangeArrowheads="1"/>
            </p:cNvSpPr>
            <p:nvPr/>
          </p:nvSpPr>
          <p:spPr bwMode="auto">
            <a:xfrm>
              <a:off x="8740917" y="5104757"/>
              <a:ext cx="1828800" cy="731520"/>
            </a:xfrm>
            <a:prstGeom prst="rect">
              <a:avLst/>
            </a:prstGeom>
            <a:noFill/>
            <a:ln w="28575">
              <a:solidFill>
                <a:schemeClr val="tx1"/>
              </a:solidFill>
              <a:miter lim="800000"/>
              <a:headEnd/>
              <a:tailEnd/>
            </a:ln>
          </p:spPr>
          <p:txBody>
            <a:bodyPr anchor="ctr">
              <a:spAutoFit/>
            </a:bodyPr>
            <a:lstStyle/>
            <a:p>
              <a:endParaRPr lang="en-US"/>
            </a:p>
          </p:txBody>
        </p:sp>
        <p:sp>
          <p:nvSpPr>
            <p:cNvPr id="23583" name="Text Box 32"/>
            <p:cNvSpPr txBox="1">
              <a:spLocks noChangeArrowheads="1"/>
            </p:cNvSpPr>
            <p:nvPr/>
          </p:nvSpPr>
          <p:spPr bwMode="auto">
            <a:xfrm>
              <a:off x="8629519" y="2219325"/>
              <a:ext cx="990342" cy="304800"/>
            </a:xfrm>
            <a:prstGeom prst="rect">
              <a:avLst/>
            </a:prstGeom>
            <a:noFill/>
            <a:ln w="9525">
              <a:noFill/>
              <a:miter lim="800000"/>
              <a:headEnd/>
              <a:tailEnd/>
            </a:ln>
          </p:spPr>
          <p:txBody>
            <a:bodyPr anchor="ctr">
              <a:spAutoFit/>
            </a:bodyPr>
            <a:lstStyle/>
            <a:p>
              <a:pPr>
                <a:spcBef>
                  <a:spcPct val="50000"/>
                </a:spcBef>
              </a:pPr>
              <a:r>
                <a:rPr lang="en-US" sz="1400"/>
                <a:t>0xFFFF</a:t>
              </a:r>
            </a:p>
          </p:txBody>
        </p:sp>
        <p:sp>
          <p:nvSpPr>
            <p:cNvPr id="23584" name="Text Box 33"/>
            <p:cNvSpPr txBox="1">
              <a:spLocks noChangeArrowheads="1"/>
            </p:cNvSpPr>
            <p:nvPr/>
          </p:nvSpPr>
          <p:spPr bwMode="auto">
            <a:xfrm>
              <a:off x="8629519" y="3092450"/>
              <a:ext cx="990342" cy="304800"/>
            </a:xfrm>
            <a:prstGeom prst="rect">
              <a:avLst/>
            </a:prstGeom>
            <a:noFill/>
            <a:ln w="9525">
              <a:noFill/>
              <a:miter lim="800000"/>
              <a:headEnd/>
              <a:tailEnd/>
            </a:ln>
          </p:spPr>
          <p:txBody>
            <a:bodyPr anchor="ctr">
              <a:spAutoFit/>
            </a:bodyPr>
            <a:lstStyle/>
            <a:p>
              <a:pPr>
                <a:spcBef>
                  <a:spcPct val="50000"/>
                </a:spcBef>
              </a:pPr>
              <a:r>
                <a:rPr lang="en-US" sz="1400"/>
                <a:t>0xF000</a:t>
              </a:r>
            </a:p>
          </p:txBody>
        </p:sp>
        <p:sp>
          <p:nvSpPr>
            <p:cNvPr id="23585" name="Text Box 34"/>
            <p:cNvSpPr txBox="1">
              <a:spLocks noChangeArrowheads="1"/>
            </p:cNvSpPr>
            <p:nvPr/>
          </p:nvSpPr>
          <p:spPr bwMode="auto">
            <a:xfrm>
              <a:off x="8629519" y="3362325"/>
              <a:ext cx="990342" cy="304800"/>
            </a:xfrm>
            <a:prstGeom prst="rect">
              <a:avLst/>
            </a:prstGeom>
            <a:noFill/>
            <a:ln w="9525">
              <a:noFill/>
              <a:miter lim="800000"/>
              <a:headEnd/>
              <a:tailEnd/>
            </a:ln>
          </p:spPr>
          <p:txBody>
            <a:bodyPr anchor="ctr">
              <a:spAutoFit/>
            </a:bodyPr>
            <a:lstStyle/>
            <a:p>
              <a:pPr>
                <a:spcBef>
                  <a:spcPct val="50000"/>
                </a:spcBef>
              </a:pPr>
              <a:r>
                <a:rPr lang="en-US" sz="1400"/>
                <a:t>0xEFFF</a:t>
              </a:r>
            </a:p>
          </p:txBody>
        </p:sp>
        <p:sp>
          <p:nvSpPr>
            <p:cNvPr id="23586" name="Text Box 35"/>
            <p:cNvSpPr txBox="1">
              <a:spLocks noChangeArrowheads="1"/>
            </p:cNvSpPr>
            <p:nvPr/>
          </p:nvSpPr>
          <p:spPr bwMode="auto">
            <a:xfrm>
              <a:off x="8629519" y="3700463"/>
              <a:ext cx="990342" cy="304800"/>
            </a:xfrm>
            <a:prstGeom prst="rect">
              <a:avLst/>
            </a:prstGeom>
            <a:noFill/>
            <a:ln w="9525">
              <a:noFill/>
              <a:miter lim="800000"/>
              <a:headEnd/>
              <a:tailEnd/>
            </a:ln>
          </p:spPr>
          <p:txBody>
            <a:bodyPr anchor="ctr">
              <a:spAutoFit/>
            </a:bodyPr>
            <a:lstStyle/>
            <a:p>
              <a:pPr>
                <a:spcBef>
                  <a:spcPct val="50000"/>
                </a:spcBef>
              </a:pPr>
              <a:r>
                <a:rPr lang="en-US" sz="1400"/>
                <a:t>0xEF00</a:t>
              </a:r>
            </a:p>
          </p:txBody>
        </p:sp>
        <p:sp>
          <p:nvSpPr>
            <p:cNvPr id="23587" name="Text Box 36"/>
            <p:cNvSpPr txBox="1">
              <a:spLocks noChangeArrowheads="1"/>
            </p:cNvSpPr>
            <p:nvPr/>
          </p:nvSpPr>
          <p:spPr bwMode="auto">
            <a:xfrm>
              <a:off x="8629519" y="5588894"/>
              <a:ext cx="990342" cy="307777"/>
            </a:xfrm>
            <a:prstGeom prst="rect">
              <a:avLst/>
            </a:prstGeom>
            <a:noFill/>
            <a:ln w="9525">
              <a:noFill/>
              <a:miter lim="800000"/>
              <a:headEnd/>
              <a:tailEnd/>
            </a:ln>
          </p:spPr>
          <p:txBody>
            <a:bodyPr anchor="ctr">
              <a:spAutoFit/>
            </a:bodyPr>
            <a:lstStyle/>
            <a:p>
              <a:pPr>
                <a:spcBef>
                  <a:spcPct val="50000"/>
                </a:spcBef>
              </a:pPr>
              <a:r>
                <a:rPr lang="en-US" sz="1400"/>
                <a:t>0x0000</a:t>
              </a:r>
            </a:p>
          </p:txBody>
        </p:sp>
        <p:sp>
          <p:nvSpPr>
            <p:cNvPr id="23588" name="Text Box 37"/>
            <p:cNvSpPr txBox="1">
              <a:spLocks noChangeArrowheads="1"/>
            </p:cNvSpPr>
            <p:nvPr/>
          </p:nvSpPr>
          <p:spPr bwMode="auto">
            <a:xfrm>
              <a:off x="8629519" y="5116513"/>
              <a:ext cx="990342" cy="304800"/>
            </a:xfrm>
            <a:prstGeom prst="rect">
              <a:avLst/>
            </a:prstGeom>
            <a:noFill/>
            <a:ln w="9525">
              <a:noFill/>
              <a:miter lim="800000"/>
              <a:headEnd/>
              <a:tailEnd/>
            </a:ln>
          </p:spPr>
          <p:txBody>
            <a:bodyPr anchor="ctr">
              <a:spAutoFit/>
            </a:bodyPr>
            <a:lstStyle/>
            <a:p>
              <a:pPr>
                <a:spcBef>
                  <a:spcPct val="50000"/>
                </a:spcBef>
              </a:pPr>
              <a:r>
                <a:rPr lang="en-US" sz="1400"/>
                <a:t>0x1FFF</a:t>
              </a:r>
            </a:p>
          </p:txBody>
        </p:sp>
        <p:sp>
          <p:nvSpPr>
            <p:cNvPr id="23589" name="Text Box 38"/>
            <p:cNvSpPr txBox="1">
              <a:spLocks noChangeArrowheads="1"/>
            </p:cNvSpPr>
            <p:nvPr/>
          </p:nvSpPr>
          <p:spPr bwMode="auto">
            <a:xfrm>
              <a:off x="8629519" y="4843463"/>
              <a:ext cx="990342" cy="304800"/>
            </a:xfrm>
            <a:prstGeom prst="rect">
              <a:avLst/>
            </a:prstGeom>
            <a:noFill/>
            <a:ln w="9525">
              <a:noFill/>
              <a:miter lim="800000"/>
              <a:headEnd/>
              <a:tailEnd/>
            </a:ln>
          </p:spPr>
          <p:txBody>
            <a:bodyPr anchor="ctr">
              <a:spAutoFit/>
            </a:bodyPr>
            <a:lstStyle/>
            <a:p>
              <a:pPr>
                <a:spcBef>
                  <a:spcPct val="50000"/>
                </a:spcBef>
              </a:pPr>
              <a:r>
                <a:rPr lang="en-US" sz="1400"/>
                <a:t>0x2000</a:t>
              </a:r>
            </a:p>
          </p:txBody>
        </p:sp>
        <p:sp>
          <p:nvSpPr>
            <p:cNvPr id="23590" name="Text Box 39"/>
            <p:cNvSpPr txBox="1">
              <a:spLocks noChangeArrowheads="1"/>
            </p:cNvSpPr>
            <p:nvPr/>
          </p:nvSpPr>
          <p:spPr bwMode="auto">
            <a:xfrm>
              <a:off x="8629519" y="3986213"/>
              <a:ext cx="990342" cy="304800"/>
            </a:xfrm>
            <a:prstGeom prst="rect">
              <a:avLst/>
            </a:prstGeom>
            <a:noFill/>
            <a:ln w="9525">
              <a:noFill/>
              <a:miter lim="800000"/>
              <a:headEnd/>
              <a:tailEnd/>
            </a:ln>
          </p:spPr>
          <p:txBody>
            <a:bodyPr anchor="ctr">
              <a:spAutoFit/>
            </a:bodyPr>
            <a:lstStyle/>
            <a:p>
              <a:pPr>
                <a:spcBef>
                  <a:spcPct val="50000"/>
                </a:spcBef>
              </a:pPr>
              <a:r>
                <a:rPr lang="en-US" sz="1400"/>
                <a:t>0xEEFF</a:t>
              </a:r>
            </a:p>
          </p:txBody>
        </p:sp>
        <p:sp>
          <p:nvSpPr>
            <p:cNvPr id="23591" name="Line 40"/>
            <p:cNvSpPr>
              <a:spLocks noChangeShapeType="1"/>
            </p:cNvSpPr>
            <p:nvPr/>
          </p:nvSpPr>
          <p:spPr bwMode="auto">
            <a:xfrm flipV="1">
              <a:off x="6333535" y="2654300"/>
              <a:ext cx="2228269" cy="433388"/>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92" name="Line 41"/>
            <p:cNvSpPr>
              <a:spLocks noChangeShapeType="1"/>
            </p:cNvSpPr>
            <p:nvPr/>
          </p:nvSpPr>
          <p:spPr bwMode="auto">
            <a:xfrm>
              <a:off x="6352578" y="3883025"/>
              <a:ext cx="2209225" cy="1538288"/>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93" name="Line 42"/>
            <p:cNvSpPr>
              <a:spLocks noChangeShapeType="1"/>
            </p:cNvSpPr>
            <p:nvPr/>
          </p:nvSpPr>
          <p:spPr bwMode="auto">
            <a:xfrm flipV="1">
              <a:off x="6333535" y="3598864"/>
              <a:ext cx="2228269" cy="820737"/>
            </a:xfrm>
            <a:prstGeom prst="line">
              <a:avLst/>
            </a:prstGeom>
            <a:noFill/>
            <a:ln w="19050">
              <a:solidFill>
                <a:schemeClr val="tx1"/>
              </a:solidFill>
              <a:round/>
              <a:headEnd/>
              <a:tailEnd type="triangle" w="med" len="med"/>
            </a:ln>
          </p:spPr>
          <p:txBody>
            <a:bodyPr anchor="ctr">
              <a:spAutoFit/>
            </a:bodyPr>
            <a:lstStyle/>
            <a:p>
              <a:endParaRPr lang="en-US"/>
            </a:p>
          </p:txBody>
        </p:sp>
        <p:sp>
          <p:nvSpPr>
            <p:cNvPr id="23594" name="Text Box 43"/>
            <p:cNvSpPr txBox="1">
              <a:spLocks noChangeArrowheads="1"/>
            </p:cNvSpPr>
            <p:nvPr/>
          </p:nvSpPr>
          <p:spPr bwMode="auto">
            <a:xfrm>
              <a:off x="6907001" y="3228975"/>
              <a:ext cx="990342" cy="336550"/>
            </a:xfrm>
            <a:prstGeom prst="rect">
              <a:avLst/>
            </a:prstGeom>
            <a:noFill/>
            <a:ln w="9525">
              <a:noFill/>
              <a:miter lim="800000"/>
              <a:headEnd/>
              <a:tailEnd/>
            </a:ln>
          </p:spPr>
          <p:txBody>
            <a:bodyPr anchor="ctr">
              <a:spAutoFit/>
            </a:bodyPr>
            <a:lstStyle/>
            <a:p>
              <a:pPr algn="ctr">
                <a:spcBef>
                  <a:spcPct val="50000"/>
                </a:spcBef>
              </a:pPr>
              <a:r>
                <a:rPr lang="en-US" sz="1600" b="1"/>
                <a:t>Locate</a:t>
              </a:r>
            </a:p>
          </p:txBody>
        </p:sp>
        <p:sp>
          <p:nvSpPr>
            <p:cNvPr id="23595" name="Text Box 44"/>
            <p:cNvSpPr txBox="1">
              <a:spLocks noChangeArrowheads="1"/>
            </p:cNvSpPr>
            <p:nvPr/>
          </p:nvSpPr>
          <p:spPr bwMode="auto">
            <a:xfrm>
              <a:off x="5133697" y="1943100"/>
              <a:ext cx="1259089" cy="825500"/>
            </a:xfrm>
            <a:prstGeom prst="rect">
              <a:avLst/>
            </a:prstGeom>
            <a:noFill/>
            <a:ln w="9525">
              <a:noFill/>
              <a:miter lim="800000"/>
              <a:headEnd/>
              <a:tailEnd/>
            </a:ln>
          </p:spPr>
          <p:txBody>
            <a:bodyPr anchor="ctr">
              <a:spAutoFit/>
            </a:bodyPr>
            <a:lstStyle/>
            <a:p>
              <a:pPr algn="ctr">
                <a:spcBef>
                  <a:spcPct val="50000"/>
                </a:spcBef>
              </a:pPr>
              <a:r>
                <a:rPr lang="en-US" sz="1600" b="1" dirty="0"/>
                <a:t>Merged Output Sections</a:t>
              </a:r>
            </a:p>
          </p:txBody>
        </p:sp>
        <p:sp>
          <p:nvSpPr>
            <p:cNvPr id="23596" name="Text Box 45"/>
            <p:cNvSpPr txBox="1">
              <a:spLocks noChangeArrowheads="1"/>
            </p:cNvSpPr>
            <p:nvPr/>
          </p:nvSpPr>
          <p:spPr bwMode="auto">
            <a:xfrm>
              <a:off x="9192406" y="4407794"/>
              <a:ext cx="988227" cy="307777"/>
            </a:xfrm>
            <a:prstGeom prst="rect">
              <a:avLst/>
            </a:prstGeom>
            <a:noFill/>
            <a:ln w="9525">
              <a:noFill/>
              <a:miter lim="800000"/>
              <a:headEnd/>
              <a:tailEnd/>
            </a:ln>
          </p:spPr>
          <p:txBody>
            <a:bodyPr anchor="ctr">
              <a:spAutoFit/>
            </a:bodyPr>
            <a:lstStyle/>
            <a:p>
              <a:pPr algn="ctr">
                <a:spcBef>
                  <a:spcPct val="50000"/>
                </a:spcBef>
              </a:pPr>
              <a:r>
                <a:rPr lang="en-US" sz="1400" b="1"/>
                <a:t>Unused</a:t>
              </a:r>
            </a:p>
          </p:txBody>
        </p:sp>
        <p:sp>
          <p:nvSpPr>
            <p:cNvPr id="23597" name="Text Box 46"/>
            <p:cNvSpPr txBox="1">
              <a:spLocks noChangeArrowheads="1"/>
            </p:cNvSpPr>
            <p:nvPr/>
          </p:nvSpPr>
          <p:spPr bwMode="auto">
            <a:xfrm>
              <a:off x="8786112" y="1668464"/>
              <a:ext cx="1800815" cy="581025"/>
            </a:xfrm>
            <a:prstGeom prst="rect">
              <a:avLst/>
            </a:prstGeom>
            <a:noFill/>
            <a:ln w="9525">
              <a:noFill/>
              <a:miter lim="800000"/>
              <a:headEnd/>
              <a:tailEnd/>
            </a:ln>
          </p:spPr>
          <p:txBody>
            <a:bodyPr anchor="ctr">
              <a:spAutoFit/>
            </a:bodyPr>
            <a:lstStyle/>
            <a:p>
              <a:pPr algn="ctr">
                <a:spcBef>
                  <a:spcPct val="50000"/>
                </a:spcBef>
              </a:pPr>
              <a:r>
                <a:rPr lang="en-US" sz="1600" b="1"/>
                <a:t>Executable Image</a:t>
              </a:r>
            </a:p>
          </p:txBody>
        </p:sp>
        <p:sp>
          <p:nvSpPr>
            <p:cNvPr id="23598" name="Text Box 47"/>
            <p:cNvSpPr txBox="1">
              <a:spLocks noChangeArrowheads="1"/>
            </p:cNvSpPr>
            <p:nvPr/>
          </p:nvSpPr>
          <p:spPr bwMode="auto">
            <a:xfrm>
              <a:off x="9192406" y="2652713"/>
              <a:ext cx="988227" cy="304800"/>
            </a:xfrm>
            <a:prstGeom prst="rect">
              <a:avLst/>
            </a:prstGeom>
            <a:noFill/>
            <a:ln w="9525">
              <a:noFill/>
              <a:miter lim="800000"/>
              <a:headEnd/>
              <a:tailEnd/>
            </a:ln>
          </p:spPr>
          <p:txBody>
            <a:bodyPr anchor="ctr">
              <a:spAutoFit/>
            </a:bodyPr>
            <a:lstStyle/>
            <a:p>
              <a:pPr algn="ctr">
                <a:spcBef>
                  <a:spcPct val="50000"/>
                </a:spcBef>
              </a:pPr>
              <a:r>
                <a:rPr lang="en-US" sz="1400" b="1"/>
                <a:t>Code</a:t>
              </a:r>
            </a:p>
          </p:txBody>
        </p:sp>
        <p:sp>
          <p:nvSpPr>
            <p:cNvPr id="23599" name="Text Box 48"/>
            <p:cNvSpPr txBox="1">
              <a:spLocks noChangeArrowheads="1"/>
            </p:cNvSpPr>
            <p:nvPr/>
          </p:nvSpPr>
          <p:spPr bwMode="auto">
            <a:xfrm>
              <a:off x="8650681" y="3546089"/>
              <a:ext cx="2069561" cy="276999"/>
            </a:xfrm>
            <a:prstGeom prst="rect">
              <a:avLst/>
            </a:prstGeom>
            <a:noFill/>
            <a:ln w="9525">
              <a:noFill/>
              <a:miter lim="800000"/>
              <a:headEnd/>
              <a:tailEnd/>
            </a:ln>
          </p:spPr>
          <p:txBody>
            <a:bodyPr anchor="ctr">
              <a:spAutoFit/>
            </a:bodyPr>
            <a:lstStyle/>
            <a:p>
              <a:pPr algn="ctr">
                <a:spcBef>
                  <a:spcPct val="50000"/>
                </a:spcBef>
              </a:pPr>
              <a:r>
                <a:rPr lang="en-US" sz="1200" b="1"/>
                <a:t>uninitialized data</a:t>
              </a:r>
              <a:endParaRPr lang="en-US" sz="1400" b="1"/>
            </a:p>
          </p:txBody>
        </p:sp>
        <p:sp>
          <p:nvSpPr>
            <p:cNvPr id="23600" name="Text Box 49"/>
            <p:cNvSpPr txBox="1">
              <a:spLocks noChangeArrowheads="1"/>
            </p:cNvSpPr>
            <p:nvPr/>
          </p:nvSpPr>
          <p:spPr bwMode="auto">
            <a:xfrm>
              <a:off x="8713393" y="5377966"/>
              <a:ext cx="1889690" cy="276999"/>
            </a:xfrm>
            <a:prstGeom prst="rect">
              <a:avLst/>
            </a:prstGeom>
            <a:noFill/>
            <a:ln w="9525">
              <a:noFill/>
              <a:miter lim="800000"/>
              <a:headEnd/>
              <a:tailEnd/>
            </a:ln>
          </p:spPr>
          <p:txBody>
            <a:bodyPr anchor="ctr">
              <a:spAutoFit/>
            </a:bodyPr>
            <a:lstStyle/>
            <a:p>
              <a:pPr algn="ctr">
                <a:spcBef>
                  <a:spcPct val="50000"/>
                </a:spcBef>
              </a:pPr>
              <a:r>
                <a:rPr lang="en-US" sz="1200" b="1"/>
                <a:t>Initialized data</a:t>
              </a:r>
            </a:p>
          </p:txBody>
        </p:sp>
        <p:sp>
          <p:nvSpPr>
            <p:cNvPr id="54" name="Rectangle 3"/>
            <p:cNvSpPr>
              <a:spLocks noChangeArrowheads="1"/>
            </p:cNvSpPr>
            <p:nvPr/>
          </p:nvSpPr>
          <p:spPr bwMode="auto">
            <a:xfrm>
              <a:off x="1506128" y="4366147"/>
              <a:ext cx="1170211" cy="731520"/>
            </a:xfrm>
            <a:prstGeom prst="rect">
              <a:avLst/>
            </a:prstGeom>
            <a:noFill/>
            <a:ln w="28575">
              <a:solidFill>
                <a:schemeClr val="tx1"/>
              </a:solidFill>
              <a:miter lim="800000"/>
              <a:headEnd/>
              <a:tailEnd/>
            </a:ln>
          </p:spPr>
          <p:txBody>
            <a:bodyPr anchor="ctr">
              <a:spAutoFit/>
            </a:bodyPr>
            <a:lstStyle/>
            <a:p>
              <a:endParaRPr lang="en-US"/>
            </a:p>
          </p:txBody>
        </p:sp>
        <p:sp>
          <p:nvSpPr>
            <p:cNvPr id="55" name="Rectangle 4"/>
            <p:cNvSpPr>
              <a:spLocks noChangeArrowheads="1"/>
            </p:cNvSpPr>
            <p:nvPr/>
          </p:nvSpPr>
          <p:spPr bwMode="auto">
            <a:xfrm>
              <a:off x="1506128" y="5101571"/>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56" name="Rectangle 5"/>
            <p:cNvSpPr>
              <a:spLocks noChangeArrowheads="1"/>
            </p:cNvSpPr>
            <p:nvPr/>
          </p:nvSpPr>
          <p:spPr bwMode="auto">
            <a:xfrm>
              <a:off x="1506128" y="5559369"/>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57" name="Text Box 12"/>
            <p:cNvSpPr txBox="1">
              <a:spLocks noChangeArrowheads="1"/>
            </p:cNvSpPr>
            <p:nvPr/>
          </p:nvSpPr>
          <p:spPr bwMode="auto">
            <a:xfrm>
              <a:off x="1597120" y="4566825"/>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smtClean="0"/>
                <a:t>text2</a:t>
              </a:r>
              <a:endParaRPr lang="en-US" sz="1600" dirty="0"/>
            </a:p>
          </p:txBody>
        </p:sp>
        <p:sp>
          <p:nvSpPr>
            <p:cNvPr id="58" name="Text Box 13"/>
            <p:cNvSpPr txBox="1">
              <a:spLocks noChangeArrowheads="1"/>
            </p:cNvSpPr>
            <p:nvPr/>
          </p:nvSpPr>
          <p:spPr bwMode="auto">
            <a:xfrm>
              <a:off x="1597120" y="5117962"/>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smtClean="0"/>
                <a:t>data2</a:t>
              </a:r>
              <a:endParaRPr lang="en-US" sz="1600" dirty="0"/>
            </a:p>
          </p:txBody>
        </p:sp>
        <p:sp>
          <p:nvSpPr>
            <p:cNvPr id="59" name="Text Box 14"/>
            <p:cNvSpPr txBox="1">
              <a:spLocks noChangeArrowheads="1"/>
            </p:cNvSpPr>
            <p:nvPr/>
          </p:nvSpPr>
          <p:spPr bwMode="auto">
            <a:xfrm>
              <a:off x="1597120" y="5631528"/>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smtClean="0"/>
                <a:t>bss2</a:t>
              </a:r>
              <a:endParaRPr lang="en-US" sz="1600" dirty="0"/>
            </a:p>
          </p:txBody>
        </p:sp>
        <p:sp>
          <p:nvSpPr>
            <p:cNvPr id="60" name="Oval 59"/>
            <p:cNvSpPr/>
            <p:nvPr/>
          </p:nvSpPr>
          <p:spPr bwMode="auto">
            <a:xfrm>
              <a:off x="3676451" y="3459635"/>
              <a:ext cx="556181" cy="556181"/>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61" name="TextBox 60"/>
            <p:cNvSpPr txBox="1"/>
            <p:nvPr/>
          </p:nvSpPr>
          <p:spPr>
            <a:xfrm>
              <a:off x="3634574" y="3553900"/>
              <a:ext cx="607859" cy="369332"/>
            </a:xfrm>
            <a:prstGeom prst="rect">
              <a:avLst/>
            </a:prstGeom>
            <a:noFill/>
          </p:spPr>
          <p:txBody>
            <a:bodyPr wrap="none" rtlCol="0">
              <a:spAutoFit/>
            </a:bodyPr>
            <a:lstStyle/>
            <a:p>
              <a:r>
                <a:rPr lang="en-US" dirty="0" smtClean="0"/>
                <a:t>Link</a:t>
              </a:r>
              <a:endParaRPr lang="en-US" dirty="0"/>
            </a:p>
          </p:txBody>
        </p:sp>
        <p:sp>
          <p:nvSpPr>
            <p:cNvPr id="62" name="Rectangle 3"/>
            <p:cNvSpPr>
              <a:spLocks noChangeArrowheads="1"/>
            </p:cNvSpPr>
            <p:nvPr/>
          </p:nvSpPr>
          <p:spPr bwMode="auto">
            <a:xfrm>
              <a:off x="5182602" y="2904954"/>
              <a:ext cx="1170211" cy="731520"/>
            </a:xfrm>
            <a:prstGeom prst="rect">
              <a:avLst/>
            </a:prstGeom>
            <a:noFill/>
            <a:ln w="28575">
              <a:solidFill>
                <a:schemeClr val="tx1"/>
              </a:solidFill>
              <a:miter lim="800000"/>
              <a:headEnd/>
              <a:tailEnd/>
            </a:ln>
          </p:spPr>
          <p:txBody>
            <a:bodyPr anchor="ctr">
              <a:spAutoFit/>
            </a:bodyPr>
            <a:lstStyle/>
            <a:p>
              <a:endParaRPr lang="en-US"/>
            </a:p>
          </p:txBody>
        </p:sp>
        <p:sp>
          <p:nvSpPr>
            <p:cNvPr id="63" name="Rectangle 4"/>
            <p:cNvSpPr>
              <a:spLocks noChangeArrowheads="1"/>
            </p:cNvSpPr>
            <p:nvPr/>
          </p:nvSpPr>
          <p:spPr bwMode="auto">
            <a:xfrm>
              <a:off x="5182602" y="3640378"/>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64" name="Rectangle 5"/>
            <p:cNvSpPr>
              <a:spLocks noChangeArrowheads="1"/>
            </p:cNvSpPr>
            <p:nvPr/>
          </p:nvSpPr>
          <p:spPr bwMode="auto">
            <a:xfrm>
              <a:off x="5182602" y="4098176"/>
              <a:ext cx="1170211" cy="457200"/>
            </a:xfrm>
            <a:prstGeom prst="rect">
              <a:avLst/>
            </a:prstGeom>
            <a:noFill/>
            <a:ln w="28575">
              <a:solidFill>
                <a:schemeClr val="tx1"/>
              </a:solidFill>
              <a:miter lim="800000"/>
              <a:headEnd/>
              <a:tailEnd/>
            </a:ln>
          </p:spPr>
          <p:txBody>
            <a:bodyPr anchor="ctr">
              <a:spAutoFit/>
            </a:bodyPr>
            <a:lstStyle/>
            <a:p>
              <a:endParaRPr lang="en-US"/>
            </a:p>
          </p:txBody>
        </p:sp>
        <p:sp>
          <p:nvSpPr>
            <p:cNvPr id="65" name="Text Box 12"/>
            <p:cNvSpPr txBox="1">
              <a:spLocks noChangeArrowheads="1"/>
            </p:cNvSpPr>
            <p:nvPr/>
          </p:nvSpPr>
          <p:spPr bwMode="auto">
            <a:xfrm>
              <a:off x="5273594" y="3105632"/>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smtClean="0"/>
                <a:t>text</a:t>
              </a:r>
              <a:endParaRPr lang="en-US" sz="1600" dirty="0"/>
            </a:p>
          </p:txBody>
        </p:sp>
        <p:sp>
          <p:nvSpPr>
            <p:cNvPr id="66" name="Text Box 13"/>
            <p:cNvSpPr txBox="1">
              <a:spLocks noChangeArrowheads="1"/>
            </p:cNvSpPr>
            <p:nvPr/>
          </p:nvSpPr>
          <p:spPr bwMode="auto">
            <a:xfrm>
              <a:off x="5273594" y="3656769"/>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smtClean="0"/>
                <a:t>data</a:t>
              </a:r>
              <a:endParaRPr lang="en-US" sz="1600" dirty="0"/>
            </a:p>
          </p:txBody>
        </p:sp>
        <p:sp>
          <p:nvSpPr>
            <p:cNvPr id="67" name="Text Box 14"/>
            <p:cNvSpPr txBox="1">
              <a:spLocks noChangeArrowheads="1"/>
            </p:cNvSpPr>
            <p:nvPr/>
          </p:nvSpPr>
          <p:spPr bwMode="auto">
            <a:xfrm>
              <a:off x="5273594" y="4170335"/>
              <a:ext cx="988227" cy="336550"/>
            </a:xfrm>
            <a:prstGeom prst="rect">
              <a:avLst/>
            </a:prstGeom>
            <a:noFill/>
            <a:ln w="9525">
              <a:noFill/>
              <a:miter lim="800000"/>
              <a:headEnd/>
              <a:tailEnd/>
            </a:ln>
          </p:spPr>
          <p:txBody>
            <a:bodyPr anchor="ctr">
              <a:spAutoFit/>
            </a:bodyPr>
            <a:lstStyle/>
            <a:p>
              <a:pPr algn="ctr">
                <a:spcBef>
                  <a:spcPct val="50000"/>
                </a:spcBef>
              </a:pPr>
              <a:r>
                <a:rPr lang="en-US" sz="1600" dirty="0"/>
                <a:t>.</a:t>
              </a:r>
              <a:r>
                <a:rPr lang="en-US" sz="1600" dirty="0" err="1" smtClean="0"/>
                <a:t>bss</a:t>
              </a:r>
              <a:endParaRPr lang="en-US" sz="1600" dirty="0"/>
            </a:p>
          </p:txBody>
        </p:sp>
      </p:grpSp>
      <p:sp>
        <p:nvSpPr>
          <p:cNvPr id="68" name="Slide Number Placeholder 67"/>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60</a:t>
            </a:fld>
            <a:endParaRPr lang="en-US" dirty="0"/>
          </a:p>
        </p:txBody>
      </p:sp>
      <p:sp>
        <p:nvSpPr>
          <p:cNvPr id="69" name="Footer Placeholder 6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sz="2000" dirty="0" smtClean="0"/>
              <a:t>Table-based GUI allows you </a:t>
            </a:r>
            <a:br>
              <a:rPr lang="en-US" sz="2000" dirty="0" smtClean="0"/>
            </a:br>
            <a:r>
              <a:rPr lang="en-US" sz="2000" dirty="0" smtClean="0"/>
              <a:t>to define the memory space </a:t>
            </a:r>
            <a:br>
              <a:rPr lang="en-US" sz="2000" dirty="0" smtClean="0"/>
            </a:br>
            <a:r>
              <a:rPr lang="en-US" sz="2000" dirty="0" smtClean="0"/>
              <a:t>for code and data sections</a:t>
            </a:r>
          </a:p>
          <a:p>
            <a:r>
              <a:rPr lang="en-US" sz="2000" dirty="0" smtClean="0"/>
              <a:t>Launch from </a:t>
            </a:r>
            <a:r>
              <a:rPr lang="en-US" sz="2000" b="1" dirty="0" smtClean="0">
                <a:ea typeface="MS PGothic" pitchFamily="34" charset="-128"/>
              </a:rPr>
              <a:t>Xilinx</a:t>
            </a:r>
            <a:r>
              <a:rPr lang="en-US" sz="2000" dirty="0" smtClean="0"/>
              <a:t> </a:t>
            </a:r>
            <a:r>
              <a:rPr lang="en-US" altLang="ja-JP" sz="2000" b="1" dirty="0" smtClean="0">
                <a:ea typeface="MS PGothic" pitchFamily="34" charset="-128"/>
              </a:rPr>
              <a:t>Tools </a:t>
            </a:r>
            <a:br>
              <a:rPr lang="en-US" altLang="ja-JP" sz="2000" b="1" dirty="0" smtClean="0">
                <a:ea typeface="MS PGothic" pitchFamily="34" charset="-128"/>
              </a:rPr>
            </a:br>
            <a:r>
              <a:rPr lang="en-US" altLang="ja-JP" sz="2000" b="1" dirty="0" smtClean="0">
                <a:ea typeface="MS PGothic" pitchFamily="34" charset="-128"/>
              </a:rPr>
              <a:t>&gt; Generate Linker Script</a:t>
            </a:r>
            <a:r>
              <a:rPr lang="en-US" sz="2000" dirty="0" smtClean="0"/>
              <a:t>, or </a:t>
            </a:r>
            <a:br>
              <a:rPr lang="en-US" sz="2000" dirty="0" smtClean="0"/>
            </a:br>
            <a:r>
              <a:rPr lang="en-US" sz="2000" dirty="0" smtClean="0"/>
              <a:t>from the C/C++ perspective, </a:t>
            </a:r>
            <a:br>
              <a:rPr lang="en-US" sz="2000" dirty="0" smtClean="0"/>
            </a:br>
            <a:r>
              <a:rPr lang="en-US" sz="2000" dirty="0" smtClean="0"/>
              <a:t>right-click on &lt;project&gt; </a:t>
            </a:r>
            <a:br>
              <a:rPr lang="en-US" sz="2000" dirty="0" smtClean="0"/>
            </a:br>
            <a:r>
              <a:rPr lang="en-US" sz="2000" dirty="0" smtClean="0"/>
              <a:t>&gt;</a:t>
            </a:r>
            <a:r>
              <a:rPr lang="en-US" sz="2000" dirty="0" smtClean="0">
                <a:latin typeface="Times New Roman" pitchFamily="18" charset="0"/>
                <a:cs typeface="Times New Roman" pitchFamily="18" charset="0"/>
              </a:rPr>
              <a:t> </a:t>
            </a:r>
            <a:r>
              <a:rPr lang="en-US" sz="2000" b="1" dirty="0" smtClean="0"/>
              <a:t>Generate Linker</a:t>
            </a:r>
            <a:r>
              <a:rPr lang="en-US" sz="2000" dirty="0" smtClean="0"/>
              <a:t> </a:t>
            </a:r>
            <a:r>
              <a:rPr lang="en-US" sz="2000" b="1" dirty="0" smtClean="0"/>
              <a:t>Script</a:t>
            </a:r>
            <a:r>
              <a:rPr lang="en-US" sz="2000" dirty="0" smtClean="0"/>
              <a:t> </a:t>
            </a:r>
          </a:p>
          <a:p>
            <a:r>
              <a:rPr lang="en-US" sz="2000" dirty="0" smtClean="0"/>
              <a:t>The tool will create a new </a:t>
            </a:r>
            <a:br>
              <a:rPr lang="en-US" sz="2000" dirty="0" smtClean="0"/>
            </a:br>
            <a:r>
              <a:rPr lang="en-US" sz="2000" dirty="0" smtClean="0"/>
              <a:t>linker script (the old script is </a:t>
            </a:r>
            <a:br>
              <a:rPr lang="en-US" sz="2000" dirty="0" smtClean="0"/>
            </a:br>
            <a:r>
              <a:rPr lang="en-US" sz="2000" dirty="0" smtClean="0"/>
              <a:t>backed up)</a:t>
            </a:r>
          </a:p>
        </p:txBody>
      </p:sp>
      <p:sp>
        <p:nvSpPr>
          <p:cNvPr id="25602" name="Rectangle 2"/>
          <p:cNvSpPr>
            <a:spLocks noGrp="1" noChangeArrowheads="1"/>
          </p:cNvSpPr>
          <p:nvPr>
            <p:ph type="title"/>
          </p:nvPr>
        </p:nvSpPr>
        <p:spPr/>
        <p:txBody>
          <a:bodyPr/>
          <a:lstStyle/>
          <a:p>
            <a:r>
              <a:rPr lang="en-US" dirty="0" smtClean="0"/>
              <a:t>Linker Script Generator GUI</a:t>
            </a:r>
            <a:endParaRPr lang="en-US" sz="3600" dirty="0" smtClean="0"/>
          </a:p>
        </p:txBody>
      </p:sp>
      <p:sp>
        <p:nvSpPr>
          <p:cNvPr id="9" name="Slide Number Placeholder 8"/>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61</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pic>
        <p:nvPicPr>
          <p:cNvPr id="18434" name="Picture 2"/>
          <p:cNvPicPr>
            <a:picLocks noChangeAspect="1" noChangeArrowheads="1"/>
          </p:cNvPicPr>
          <p:nvPr/>
        </p:nvPicPr>
        <p:blipFill>
          <a:blip r:embed="rId3"/>
          <a:srcRect/>
          <a:stretch>
            <a:fillRect/>
          </a:stretch>
        </p:blipFill>
        <p:spPr bwMode="auto">
          <a:xfrm>
            <a:off x="4842376" y="1694698"/>
            <a:ext cx="3513138" cy="1493837"/>
          </a:xfrm>
          <a:prstGeom prst="rect">
            <a:avLst/>
          </a:prstGeom>
          <a:noFill/>
          <a:ln w="9525">
            <a:noFill/>
            <a:miter lim="800000"/>
            <a:headEnd/>
            <a:tailEnd/>
          </a:ln>
        </p:spPr>
      </p:pic>
      <p:pic>
        <p:nvPicPr>
          <p:cNvPr id="18435" name="Picture 3"/>
          <p:cNvPicPr>
            <a:picLocks noChangeAspect="1" noChangeArrowheads="1"/>
          </p:cNvPicPr>
          <p:nvPr/>
        </p:nvPicPr>
        <p:blipFill>
          <a:blip r:embed="rId4"/>
          <a:srcRect/>
          <a:stretch>
            <a:fillRect/>
          </a:stretch>
        </p:blipFill>
        <p:spPr bwMode="auto">
          <a:xfrm>
            <a:off x="6785809" y="2866389"/>
            <a:ext cx="4875213" cy="32907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dirty="0" smtClean="0">
                <a:solidFill>
                  <a:srgbClr val="FF0000"/>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smtClean="0">
                <a:solidFill>
                  <a:schemeClr val="bg2"/>
                </a:solidFill>
              </a:rPr>
              <a:t>Address Management</a:t>
            </a:r>
          </a:p>
          <a:p>
            <a:r>
              <a:rPr lang="en-US" dirty="0" smtClean="0">
                <a:solidFill>
                  <a:srgbClr val="FF0000"/>
                </a:solidFill>
              </a:rPr>
              <a:t>Object File Sections</a:t>
            </a:r>
          </a:p>
          <a:p>
            <a:r>
              <a:rPr lang="en-US" dirty="0" smtClean="0">
                <a:solidFill>
                  <a:srgbClr val="FF0000"/>
                </a:solidFill>
              </a:rPr>
              <a:t>Linker Script</a:t>
            </a:r>
          </a:p>
          <a:p>
            <a:r>
              <a:rPr lang="en-US" i="1" dirty="0" smtClean="0">
                <a:solidFill>
                  <a:schemeClr val="tx1"/>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62</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Software development for an embedded system in FPGA imposes unique challenges due to unique hardware platform</a:t>
            </a:r>
          </a:p>
          <a:p>
            <a:r>
              <a:rPr lang="en-US" sz="2000" dirty="0" smtClean="0"/>
              <a:t>SDK provides many rich perspectives which enable ease of accessing information through related views</a:t>
            </a:r>
          </a:p>
          <a:p>
            <a:r>
              <a:rPr lang="en-US" sz="2000" dirty="0" smtClean="0"/>
              <a:t>GNU tools are used for compiling C/C++ source files, linking, creating executable output, and debugging </a:t>
            </a:r>
          </a:p>
          <a:p>
            <a:r>
              <a:rPr lang="en-US" sz="2000" dirty="0" smtClean="0"/>
              <a:t>Software platform settings allow inclusion of software library support</a:t>
            </a:r>
          </a:p>
          <a:p>
            <a:r>
              <a:rPr lang="en-US" sz="2000" dirty="0" smtClean="0"/>
              <a:t>Compiler settings provide switches including compiling, linking, debugging, and profiling</a:t>
            </a:r>
          </a:p>
          <a:p>
            <a:endParaRPr lang="en-US" sz="2000" dirty="0" smtClean="0"/>
          </a:p>
          <a:p>
            <a:endParaRPr lang="en-US" sz="2400" dirty="0"/>
          </a:p>
        </p:txBody>
      </p:sp>
      <p:sp>
        <p:nvSpPr>
          <p:cNvPr id="4" name="Title 3"/>
          <p:cNvSpPr>
            <a:spLocks noGrp="1"/>
          </p:cNvSpPr>
          <p:nvPr>
            <p:ph type="title"/>
          </p:nvPr>
        </p:nvSpPr>
        <p:spPr/>
        <p:txBody>
          <a:bodyPr/>
          <a:lstStyle/>
          <a:p>
            <a:r>
              <a:rPr lang="en-US" dirty="0" smtClean="0"/>
              <a:t>Summary</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Embedded processor design requires you to manage</a:t>
            </a:r>
          </a:p>
          <a:p>
            <a:pPr lvl="1"/>
            <a:r>
              <a:rPr lang="en-US" sz="1800" dirty="0" smtClean="0"/>
              <a:t>Peripheral address space</a:t>
            </a:r>
          </a:p>
          <a:p>
            <a:pPr lvl="1"/>
            <a:r>
              <a:rPr lang="en-US" sz="1800" dirty="0" smtClean="0"/>
              <a:t>Memory address space to store data and instructions</a:t>
            </a:r>
          </a:p>
          <a:p>
            <a:pPr lvl="2"/>
            <a:r>
              <a:rPr lang="en-US" sz="1600" dirty="0" smtClean="0"/>
              <a:t>Internal block memory</a:t>
            </a:r>
          </a:p>
          <a:p>
            <a:pPr lvl="2"/>
            <a:r>
              <a:rPr lang="en-US" sz="1600" dirty="0" smtClean="0"/>
              <a:t>External memory</a:t>
            </a:r>
          </a:p>
          <a:p>
            <a:r>
              <a:rPr lang="en-US" dirty="0" smtClean="0"/>
              <a:t>Linker script is required when the software segments do not reside in a contiguous memory space</a:t>
            </a:r>
          </a:p>
        </p:txBody>
      </p:sp>
      <p:sp>
        <p:nvSpPr>
          <p:cNvPr id="2" name="Title 1"/>
          <p:cNvSpPr>
            <a:spLocks noGrp="1"/>
          </p:cNvSpPr>
          <p:nvPr>
            <p:ph type="title"/>
          </p:nvPr>
        </p:nvSpPr>
        <p:spPr/>
        <p:txBody>
          <a:bodyPr/>
          <a:lstStyle/>
          <a:p>
            <a:r>
              <a:rPr lang="en-US" dirty="0" smtClean="0"/>
              <a:t>Summary</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64</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Tools</a:t>
            </a:r>
            <a:endParaRPr lang="en-US" dirty="0"/>
          </a:p>
        </p:txBody>
      </p:sp>
      <p:pic>
        <p:nvPicPr>
          <p:cNvPr id="71682" name="Picture 2"/>
          <p:cNvPicPr>
            <a:picLocks noChangeAspect="1" noChangeArrowheads="1"/>
          </p:cNvPicPr>
          <p:nvPr/>
        </p:nvPicPr>
        <p:blipFill>
          <a:blip r:embed="rId2"/>
          <a:srcRect/>
          <a:stretch>
            <a:fillRect/>
          </a:stretch>
        </p:blipFill>
        <p:spPr bwMode="auto">
          <a:xfrm>
            <a:off x="1648327" y="1407695"/>
            <a:ext cx="8891336" cy="5016230"/>
          </a:xfrm>
          <a:prstGeom prst="rect">
            <a:avLst/>
          </a:prstGeom>
          <a:noFill/>
          <a:ln w="9525">
            <a:noFill/>
            <a:miter lim="800000"/>
            <a:headEnd/>
            <a:tailEnd/>
          </a:ln>
        </p:spPr>
      </p:pic>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7</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Introduction</a:t>
            </a:r>
          </a:p>
          <a:p>
            <a:r>
              <a:rPr lang="en-US" i="1" dirty="0" smtClean="0">
                <a:solidFill>
                  <a:schemeClr val="tx1"/>
                </a:solidFill>
              </a:rPr>
              <a:t>SDK Development Environment</a:t>
            </a:r>
          </a:p>
          <a:p>
            <a:r>
              <a:rPr lang="en-US" dirty="0" smtClean="0">
                <a:solidFill>
                  <a:srgbClr val="FF0000"/>
                </a:solidFill>
              </a:rPr>
              <a:t>SDK Project Creation</a:t>
            </a:r>
          </a:p>
          <a:p>
            <a:r>
              <a:rPr lang="en-US" dirty="0" smtClean="0">
                <a:solidFill>
                  <a:srgbClr val="FF0000"/>
                </a:solidFill>
              </a:rPr>
              <a:t>GNU Development Tools: GCC, AS, LD, </a:t>
            </a:r>
            <a:r>
              <a:rPr lang="en-US" dirty="0" err="1" smtClean="0">
                <a:solidFill>
                  <a:srgbClr val="FF0000"/>
                </a:solidFill>
              </a:rPr>
              <a:t>Binutils</a:t>
            </a:r>
            <a:endParaRPr lang="en-US" dirty="0" smtClean="0">
              <a:solidFill>
                <a:srgbClr val="FF0000"/>
              </a:solidFill>
            </a:endParaRPr>
          </a:p>
          <a:p>
            <a:r>
              <a:rPr lang="en-US" dirty="0" smtClean="0">
                <a:solidFill>
                  <a:srgbClr val="FF0000"/>
                </a:solidFill>
              </a:rPr>
              <a:t>Software Settings</a:t>
            </a:r>
          </a:p>
          <a:p>
            <a:pPr lvl="1"/>
            <a:r>
              <a:rPr lang="en-US" dirty="0" smtClean="0">
                <a:solidFill>
                  <a:srgbClr val="FF0000"/>
                </a:solidFill>
              </a:rPr>
              <a:t>Software Platform Settings</a:t>
            </a:r>
          </a:p>
          <a:p>
            <a:pPr lvl="1"/>
            <a:r>
              <a:rPr lang="en-US" dirty="0" smtClean="0">
                <a:solidFill>
                  <a:srgbClr val="FF0000"/>
                </a:solidFill>
              </a:rPr>
              <a:t>Compiler Settings</a:t>
            </a:r>
          </a:p>
          <a:p>
            <a:r>
              <a:rPr lang="en-US" dirty="0">
                <a:solidFill>
                  <a:schemeClr val="bg2"/>
                </a:solidFill>
              </a:rPr>
              <a:t>Address Management</a:t>
            </a:r>
          </a:p>
          <a:p>
            <a:r>
              <a:rPr lang="en-US" dirty="0">
                <a:solidFill>
                  <a:srgbClr val="FF0000"/>
                </a:solidFill>
              </a:rPr>
              <a:t>Object File Sections</a:t>
            </a:r>
          </a:p>
          <a:p>
            <a:r>
              <a:rPr lang="en-US" dirty="0">
                <a:solidFill>
                  <a:srgbClr val="FF0000"/>
                </a:solidFill>
              </a:rPr>
              <a:t>Linker Script</a:t>
            </a:r>
          </a:p>
          <a:p>
            <a:r>
              <a:rPr lang="en-US" dirty="0" smtClean="0">
                <a:solidFill>
                  <a:srgbClr val="FF0000"/>
                </a:solidFill>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6" name="Slide Number Placeholder 5"/>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8</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SDK Application Development Flow</a:t>
            </a:r>
            <a:endParaRPr lang="en-US" dirty="0"/>
          </a:p>
        </p:txBody>
      </p:sp>
      <p:sp>
        <p:nvSpPr>
          <p:cNvPr id="7" name="Slide Number Placeholder 6"/>
          <p:cNvSpPr>
            <a:spLocks noGrp="1"/>
          </p:cNvSpPr>
          <p:nvPr>
            <p:ph type="sldNum" sz="quarter" idx="10"/>
          </p:nvPr>
        </p:nvSpPr>
        <p:spPr/>
        <p:txBody>
          <a:bodyPr/>
          <a:lstStyle/>
          <a:p>
            <a:pPr>
              <a:defRPr/>
            </a:pPr>
            <a:r>
              <a:rPr lang="en-US" smtClean="0"/>
              <a:t>Software Development Environment 21- </a:t>
            </a:r>
            <a:fld id="{060BD193-E118-4B16-863C-C8C12C675E3E}" type="slidenum">
              <a:rPr lang="en-US" smtClean="0"/>
              <a:pPr>
                <a:defRPr/>
              </a:pPr>
              <a:t>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123950"/>
            <a:ext cx="840105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schemas.microsoft.com/office/2006/documentManagement/types"/>
    <ds:schemaRef ds:uri="http://schemas.microsoft.com/office/2006/metadata/properties"/>
    <ds:schemaRef ds:uri="http://purl.org/dc/terms/"/>
    <ds:schemaRef ds:uri="http://purl.org/dc/elements/1.1/"/>
    <ds:schemaRef ds:uri="D46A7F71-384C-4B0A-B6CB-1869FF28952A"/>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1993</TotalTime>
  <Words>4578</Words>
  <Application>Microsoft Office PowerPoint</Application>
  <PresentationFormat>Custom</PresentationFormat>
  <Paragraphs>859</Paragraphs>
  <Slides>64</Slides>
  <Notes>30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Xilinx_All_Programmable_Template</vt:lpstr>
      <vt:lpstr>Clip</vt:lpstr>
      <vt:lpstr>Software Development Environment</vt:lpstr>
      <vt:lpstr>Objectives</vt:lpstr>
      <vt:lpstr>Outline</vt:lpstr>
      <vt:lpstr>Desktop versus Embedded</vt:lpstr>
      <vt:lpstr>Embedded versus Desktop</vt:lpstr>
      <vt:lpstr>Embedded Development</vt:lpstr>
      <vt:lpstr>Software Development Tools</vt:lpstr>
      <vt:lpstr>Outline</vt:lpstr>
      <vt:lpstr>SDK Application Development Flow</vt:lpstr>
      <vt:lpstr>Eclipse/CDT Frameworks of SDK</vt:lpstr>
      <vt:lpstr>Workspaces and Perspectives</vt:lpstr>
      <vt:lpstr>Views</vt:lpstr>
      <vt:lpstr>C/C++ Project View</vt:lpstr>
      <vt:lpstr>Outline View</vt:lpstr>
      <vt:lpstr>C/C++ Perspective</vt:lpstr>
      <vt:lpstr>Opening Perspectives and Views</vt:lpstr>
      <vt:lpstr>Editor</vt:lpstr>
      <vt:lpstr>Outline</vt:lpstr>
      <vt:lpstr>Launching SDK</vt:lpstr>
      <vt:lpstr>Creating a Board Support Package</vt:lpstr>
      <vt:lpstr>Creating a Software Application Project</vt:lpstr>
      <vt:lpstr>Directory Structure</vt:lpstr>
      <vt:lpstr>Outline</vt:lpstr>
      <vt:lpstr>PowerPoint Presentation</vt:lpstr>
      <vt:lpstr>GNU Tools: GCC</vt:lpstr>
      <vt:lpstr>GNU Tools: GCC</vt:lpstr>
      <vt:lpstr>GNU Tools: AS</vt:lpstr>
      <vt:lpstr>GNU Tools: LD</vt:lpstr>
      <vt:lpstr>GNU Utilities</vt:lpstr>
      <vt:lpstr>Object Dump Display summary information from the section headers</vt:lpstr>
      <vt:lpstr>Object Dump Dumping the source and assembly code</vt:lpstr>
      <vt:lpstr>Outline</vt:lpstr>
      <vt:lpstr>Minimal Required Services</vt:lpstr>
      <vt:lpstr>Operating Systems</vt:lpstr>
      <vt:lpstr>What an Operating System Provides? </vt:lpstr>
      <vt:lpstr>Do I Need an Operating System? </vt:lpstr>
      <vt:lpstr>Accessing Software Platform Properties</vt:lpstr>
      <vt:lpstr>PowerPoint Presentation</vt:lpstr>
      <vt:lpstr>Library Generation Flow (in SDK)</vt:lpstr>
      <vt:lpstr>Outline</vt:lpstr>
      <vt:lpstr>C/C++ Build Settings</vt:lpstr>
      <vt:lpstr>Debug/Optimization Properties</vt:lpstr>
      <vt:lpstr>Miscellaneous Compiler Properties</vt:lpstr>
      <vt:lpstr>Linker Properties</vt:lpstr>
      <vt:lpstr>Outline</vt:lpstr>
      <vt:lpstr>Address Management</vt:lpstr>
      <vt:lpstr>Standard ARM Programming Model </vt:lpstr>
      <vt:lpstr>Programmer’s View of Programmable Logic</vt:lpstr>
      <vt:lpstr>Address Map: I/O Peripherals (Zynq AP SoC) </vt:lpstr>
      <vt:lpstr>Address Map: SLCR Registers (Zynq AP SoC) </vt:lpstr>
      <vt:lpstr>Address Map: PS Registers (Zynq AP SoC)</vt:lpstr>
      <vt:lpstr>Address Map: CPU Private Bus Registers </vt:lpstr>
      <vt:lpstr>Outline</vt:lpstr>
      <vt:lpstr>Object File Sections</vt:lpstr>
      <vt:lpstr>Object File Sections Sectional layout of an object or an executable file</vt:lpstr>
      <vt:lpstr>Sections Example</vt:lpstr>
      <vt:lpstr>Object File Sections Reserved sections that you typically would not modify</vt:lpstr>
      <vt:lpstr>Outline</vt:lpstr>
      <vt:lpstr>Linker Script</vt:lpstr>
      <vt:lpstr>Linker and Locator Flows </vt:lpstr>
      <vt:lpstr>Linker Script Generator GUI</vt:lpstr>
      <vt:lpstr>Outline</vt:lpstr>
      <vt:lpstr>Summary</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 Basic</dc:title>
  <dc:creator>Xilinx</dc:creator>
  <cp:keywords>Public</cp:keywords>
  <cp:lastModifiedBy>admin</cp:lastModifiedBy>
  <cp:revision>96</cp:revision>
  <cp:lastPrinted>2014-02-21T00:26:18Z</cp:lastPrinted>
  <dcterms:created xsi:type="dcterms:W3CDTF">2012-07-19T13:21:55Z</dcterms:created>
  <dcterms:modified xsi:type="dcterms:W3CDTF">2014-08-11T15:11:20Z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db725dc8-967b-44ff-a85e-f418952b8648</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