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899" r:id="rId5"/>
    <p:sldId id="904" r:id="rId6"/>
    <p:sldId id="901" r:id="rId7"/>
    <p:sldId id="907" r:id="rId8"/>
    <p:sldId id="906" r:id="rId9"/>
  </p:sldIdLst>
  <p:sldSz cx="12188825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linx" initials="X" lastIdx="43" clrIdx="0"/>
  <p:cmAuthor id="1" name="Jennifer Lockhart" initials="JL" lastIdx="3" clrIdx="1"/>
  <p:cmAuthor id="2" name="Bielby" initials="T" lastIdx="106" clrIdx="2"/>
  <p:cmAuthor id="3" name="glaser" initials="g" lastIdx="7" clrIdx="3"/>
  <p:cmAuthor id="4" name="Intersil Corporate Template" initials="SV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446A"/>
    <a:srgbClr val="965B8E"/>
    <a:srgbClr val="7B4B88"/>
    <a:srgbClr val="E9EEF1"/>
    <a:srgbClr val="91B800"/>
    <a:srgbClr val="CA1D10"/>
    <a:srgbClr val="E06262"/>
    <a:srgbClr val="CF7373"/>
    <a:srgbClr val="C1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5732" autoAdjust="0"/>
    <p:restoredTop sz="95738" autoAdjust="0"/>
  </p:normalViewPr>
  <p:slideViewPr>
    <p:cSldViewPr snapToGrid="0" showGuides="1">
      <p:cViewPr>
        <p:scale>
          <a:sx n="66" d="100"/>
          <a:sy n="66" d="100"/>
        </p:scale>
        <p:origin x="-2460" y="-1134"/>
      </p:cViewPr>
      <p:guideLst>
        <p:guide orient="horz" pos="2160"/>
        <p:guide orient="horz" pos="836"/>
        <p:guide pos="7306"/>
        <p:guide pos="384"/>
        <p:guide pos="3840"/>
      </p:guideLst>
    </p:cSldViewPr>
  </p:slideViewPr>
  <p:outlineViewPr>
    <p:cViewPr>
      <p:scale>
        <a:sx n="33" d="100"/>
        <a:sy n="33" d="100"/>
      </p:scale>
      <p:origin x="0" y="1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34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304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7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r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1"/>
            <a:ext cx="5851525" cy="431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b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359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3838" y="498475"/>
            <a:ext cx="6861175" cy="38608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9" y="4959351"/>
            <a:ext cx="5260975" cy="3862388"/>
          </a:xfrm>
          <a:noFill/>
          <a:ln/>
        </p:spPr>
        <p:txBody>
          <a:bodyPr lIns="98472" tIns="49237" rIns="98472" bIns="49237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3363" y="500063"/>
            <a:ext cx="6838950" cy="384810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875" y="4959351"/>
            <a:ext cx="5251451" cy="3862388"/>
          </a:xfrm>
          <a:noFill/>
          <a:ln/>
        </p:spPr>
        <p:txBody>
          <a:bodyPr lIns="98472" tIns="49237" rIns="98472" bIns="49237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495300"/>
            <a:ext cx="6848475" cy="3852863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9" y="4959351"/>
            <a:ext cx="5259387" cy="3862388"/>
          </a:xfrm>
          <a:noFill/>
          <a:ln/>
        </p:spPr>
        <p:txBody>
          <a:bodyPr lIns="98472" tIns="49237" rIns="98472" bIns="49237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7943" y="0"/>
            <a:ext cx="12196768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1986" y="5535486"/>
            <a:ext cx="6627673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7171" y="3660649"/>
            <a:ext cx="7099834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77319" y="1068534"/>
            <a:ext cx="4340322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325438" y="6621463"/>
            <a:ext cx="4440237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latin typeface="+mj-lt"/>
              </a:rPr>
              <a:t>This material exempt per Department of Commerce license exception TSU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0"/>
            <a:ext cx="1097533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Lab4 Intro 21a-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12188825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Lab4 Intro 21a-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078677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2951" y="1600201"/>
            <a:ext cx="5135478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Lab4 Intro 21a- </a:t>
            </a:r>
            <a:fld id="{99D29FBF-A473-46DA-BC14-675AC1C8F9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Lab4 Intro 21a- </a:t>
            </a:r>
            <a:fld id="{48005198-8FB0-4BE5-A5FF-99FA697371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88825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09550"/>
            <a:ext cx="1096994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600200"/>
            <a:ext cx="10964549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09441" y="6580373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Lab4 Intro 21a-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3890" y="6623977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05" r:id="rId2"/>
    <p:sldLayoutId id="2147483948" r:id="rId3"/>
    <p:sldLayoutId id="2147483907" r:id="rId4"/>
    <p:sldLayoutId id="2147483910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181986" y="5535487"/>
            <a:ext cx="6627674" cy="676275"/>
          </a:xfrm>
        </p:spPr>
        <p:txBody>
          <a:bodyPr/>
          <a:lstStyle/>
          <a:p>
            <a:r>
              <a:rPr lang="en-US" dirty="0" err="1" smtClean="0"/>
              <a:t>Zynq</a:t>
            </a:r>
            <a:endParaRPr lang="en-US" dirty="0" smtClean="0"/>
          </a:p>
          <a:p>
            <a:r>
              <a:rPr lang="en-US" dirty="0" smtClean="0"/>
              <a:t>Vivado 2014.2 Version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167173" y="3660650"/>
            <a:ext cx="7099835" cy="1114425"/>
          </a:xfrm>
        </p:spPr>
        <p:txBody>
          <a:bodyPr/>
          <a:lstStyle/>
          <a:p>
            <a:r>
              <a:rPr lang="en-US" dirty="0" smtClean="0"/>
              <a:t>Lab4 Intro</a:t>
            </a:r>
            <a:br>
              <a:rPr lang="en-US" dirty="0" smtClean="0"/>
            </a:br>
            <a:r>
              <a:rPr lang="en-US" dirty="0" smtClean="0"/>
              <a:t>Writing Basic Software Application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lab guides you through the process of writing a basic software application. You will add AXI BRAM controller and a BRAM memory.  </a:t>
            </a:r>
          </a:p>
          <a:p>
            <a:r>
              <a:rPr lang="en-US" dirty="0" smtClean="0"/>
              <a:t>Then you will create a software project in SDK and develop a software that will monitor dip switches and write to the LED_IP device to which LEDs are connected. </a:t>
            </a:r>
          </a:p>
          <a:p>
            <a:r>
              <a:rPr lang="en-US" dirty="0" smtClean="0"/>
              <a:t>You will also modify a linker script file and view its effect on the sections location. </a:t>
            </a:r>
          </a:p>
          <a:p>
            <a:r>
              <a:rPr lang="en-US" dirty="0" smtClean="0"/>
              <a:t>Finally, you will download the bit file and verify the functionality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Copyright 2014 Xilinx</a:t>
            </a:r>
            <a:endParaRPr lang="zh-CN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Lab4 Intro 21a- </a:t>
            </a:r>
            <a:fld id="{060BD193-E118-4B16-863C-C8C12C675E3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Cortex-A9 based Embedded System Design</a:t>
            </a:r>
            <a:br>
              <a:rPr lang="en-US" dirty="0" smtClean="0"/>
            </a:br>
            <a:r>
              <a:rPr lang="en-US" dirty="0" smtClean="0"/>
              <a:t>Lab4: Add BRAM and develop software</a:t>
            </a:r>
          </a:p>
        </p:txBody>
      </p:sp>
      <p:sp>
        <p:nvSpPr>
          <p:cNvPr id="144" name="Footer Placeholder 14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Lab4 Intro 21a- </a:t>
            </a:r>
            <a:fld id="{060BD193-E118-4B16-863C-C8C12C675E3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9629522" y="1262357"/>
            <a:ext cx="1626499" cy="22726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622601" y="1261009"/>
            <a:ext cx="4023105" cy="4191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225309" y="1246173"/>
            <a:ext cx="2969777" cy="4191675"/>
          </a:xfrm>
          <a:prstGeom prst="rect">
            <a:avLst/>
          </a:prstGeom>
          <a:solidFill>
            <a:srgbClr val="92D05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3992416" y="1387161"/>
            <a:ext cx="1117309" cy="365632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200" dirty="0" smtClean="0"/>
              <a:t>ARM</a:t>
            </a:r>
          </a:p>
          <a:p>
            <a:pPr algn="ctr"/>
            <a:r>
              <a:rPr lang="en-US" sz="1200" dirty="0" smtClean="0"/>
              <a:t>Cortex-A9</a:t>
            </a:r>
            <a:endParaRPr lang="en-US" sz="1200" dirty="0"/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2404779" y="1556154"/>
            <a:ext cx="1188720" cy="646331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spAutoFit/>
          </a:bodyPr>
          <a:lstStyle/>
          <a:p>
            <a:pPr algn="ctr"/>
            <a:r>
              <a:rPr lang="en-US" sz="1200" dirty="0" smtClean="0"/>
              <a:t>DDR3 </a:t>
            </a:r>
            <a:endParaRPr lang="en-US" sz="1200" dirty="0"/>
          </a:p>
          <a:p>
            <a:pPr algn="ctr"/>
            <a:r>
              <a:rPr lang="en-US" sz="1200" dirty="0"/>
              <a:t>Memory </a:t>
            </a:r>
          </a:p>
          <a:p>
            <a:pPr algn="ctr"/>
            <a:r>
              <a:rPr lang="en-US" sz="1200" dirty="0"/>
              <a:t>Controller</a:t>
            </a: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5741444" y="2993298"/>
            <a:ext cx="1218883" cy="23555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200" dirty="0" smtClean="0"/>
              <a:t>AXI </a:t>
            </a:r>
          </a:p>
          <a:p>
            <a:pPr algn="ctr"/>
            <a:r>
              <a:rPr lang="en-US" sz="1200" dirty="0" smtClean="0"/>
              <a:t>Interconnect</a:t>
            </a:r>
          </a:p>
          <a:p>
            <a:pPr algn="ctr"/>
            <a:r>
              <a:rPr lang="en-US" sz="1200" dirty="0" smtClean="0"/>
              <a:t>Block</a:t>
            </a:r>
            <a:endParaRPr lang="en-US" sz="1000" dirty="0"/>
          </a:p>
        </p:txBody>
      </p:sp>
      <p:sp>
        <p:nvSpPr>
          <p:cNvPr id="48" name="Rectangle 18"/>
          <p:cNvSpPr>
            <a:spLocks noChangeArrowheads="1"/>
          </p:cNvSpPr>
          <p:nvPr/>
        </p:nvSpPr>
        <p:spPr bwMode="auto">
          <a:xfrm>
            <a:off x="7659564" y="3105272"/>
            <a:ext cx="1785968" cy="304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200" dirty="0" smtClean="0"/>
              <a:t>AXI-BRAM Controller</a:t>
            </a:r>
            <a:endParaRPr lang="en-US" sz="1200" dirty="0"/>
          </a:p>
        </p:txBody>
      </p:sp>
      <p:sp>
        <p:nvSpPr>
          <p:cNvPr id="49" name="Line 19"/>
          <p:cNvSpPr>
            <a:spLocks noChangeShapeType="1"/>
          </p:cNvSpPr>
          <p:nvPr/>
        </p:nvSpPr>
        <p:spPr bwMode="auto">
          <a:xfrm flipV="1">
            <a:off x="6958853" y="3248894"/>
            <a:ext cx="685800" cy="75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AutoShape 21"/>
          <p:cNvSpPr>
            <a:spLocks noChangeArrowheads="1"/>
          </p:cNvSpPr>
          <p:nvPr/>
        </p:nvSpPr>
        <p:spPr bwMode="auto">
          <a:xfrm>
            <a:off x="1067142" y="1669036"/>
            <a:ext cx="1326378" cy="381000"/>
          </a:xfrm>
          <a:prstGeom prst="leftRightArrow">
            <a:avLst>
              <a:gd name="adj1" fmla="val 50000"/>
              <a:gd name="adj2" fmla="val 64000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51" name="Rectangle 52"/>
          <p:cNvSpPr>
            <a:spLocks noChangeArrowheads="1"/>
          </p:cNvSpPr>
          <p:nvPr/>
        </p:nvSpPr>
        <p:spPr bwMode="auto">
          <a:xfrm>
            <a:off x="8224428" y="4783377"/>
            <a:ext cx="1218883" cy="381000"/>
          </a:xfrm>
          <a:prstGeom prst="rect">
            <a:avLst/>
          </a:prstGeom>
          <a:solidFill>
            <a:srgbClr val="71DA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200" dirty="0"/>
              <a:t>GPIO</a:t>
            </a:r>
          </a:p>
        </p:txBody>
      </p:sp>
      <p:sp>
        <p:nvSpPr>
          <p:cNvPr id="52" name="Rectangle 53"/>
          <p:cNvSpPr>
            <a:spLocks noChangeArrowheads="1"/>
          </p:cNvSpPr>
          <p:nvPr/>
        </p:nvSpPr>
        <p:spPr bwMode="auto">
          <a:xfrm>
            <a:off x="2398162" y="2620393"/>
            <a:ext cx="1218883" cy="3810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200" dirty="0" smtClean="0"/>
              <a:t>UART</a:t>
            </a:r>
            <a:endParaRPr lang="en-US" sz="1200" dirty="0"/>
          </a:p>
        </p:txBody>
      </p:sp>
      <p:sp>
        <p:nvSpPr>
          <p:cNvPr id="53" name="Line 54"/>
          <p:cNvSpPr>
            <a:spLocks noChangeShapeType="1"/>
          </p:cNvSpPr>
          <p:nvPr/>
        </p:nvSpPr>
        <p:spPr bwMode="auto">
          <a:xfrm flipV="1">
            <a:off x="6932046" y="4538410"/>
            <a:ext cx="1284252" cy="118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55"/>
          <p:cNvSpPr>
            <a:spLocks noChangeShapeType="1"/>
          </p:cNvSpPr>
          <p:nvPr/>
        </p:nvSpPr>
        <p:spPr bwMode="auto">
          <a:xfrm flipV="1">
            <a:off x="6932046" y="4972980"/>
            <a:ext cx="1296320" cy="20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AutoShape 56"/>
          <p:cNvSpPr>
            <a:spLocks noChangeArrowheads="1"/>
          </p:cNvSpPr>
          <p:nvPr/>
        </p:nvSpPr>
        <p:spPr bwMode="auto">
          <a:xfrm>
            <a:off x="1072033" y="2612298"/>
            <a:ext cx="1319326" cy="381000"/>
          </a:xfrm>
          <a:prstGeom prst="leftRightArrow">
            <a:avLst>
              <a:gd name="adj1" fmla="val 50000"/>
              <a:gd name="adj2" fmla="val 64000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RS232 </a:t>
            </a:r>
          </a:p>
        </p:txBody>
      </p:sp>
      <p:sp>
        <p:nvSpPr>
          <p:cNvPr id="58" name="AutoShape 57"/>
          <p:cNvSpPr>
            <a:spLocks noChangeArrowheads="1"/>
          </p:cNvSpPr>
          <p:nvPr/>
        </p:nvSpPr>
        <p:spPr bwMode="auto">
          <a:xfrm>
            <a:off x="9431156" y="4756217"/>
            <a:ext cx="1355615" cy="381000"/>
          </a:xfrm>
          <a:prstGeom prst="leftRightArrow">
            <a:avLst>
              <a:gd name="adj1" fmla="val 50000"/>
              <a:gd name="adj2" fmla="val 64000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DIP Switches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>
            <a:off x="5109724" y="4188786"/>
            <a:ext cx="629691" cy="0"/>
          </a:xfrm>
          <a:prstGeom prst="straightConnector1">
            <a:avLst/>
          </a:prstGeom>
          <a:solidFill>
            <a:srgbClr val="0096C8"/>
          </a:solidFill>
          <a:ln w="8001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7055159" y="3000160"/>
            <a:ext cx="476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AXI4</a:t>
            </a:r>
            <a:endParaRPr lang="en-US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7173952" y="3699820"/>
            <a:ext cx="7393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AXI4-Lite</a:t>
            </a:r>
            <a:endParaRPr lang="en-US" sz="1050" dirty="0"/>
          </a:p>
        </p:txBody>
      </p:sp>
      <p:sp>
        <p:nvSpPr>
          <p:cNvPr id="72" name="TextBox 71"/>
          <p:cNvSpPr txBox="1"/>
          <p:nvPr/>
        </p:nvSpPr>
        <p:spPr>
          <a:xfrm>
            <a:off x="7166943" y="4737950"/>
            <a:ext cx="7393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AXI4-Lite</a:t>
            </a:r>
            <a:endParaRPr lang="en-US" sz="1050" dirty="0"/>
          </a:p>
        </p:txBody>
      </p:sp>
      <p:sp>
        <p:nvSpPr>
          <p:cNvPr id="73" name="Rectangle 52"/>
          <p:cNvSpPr>
            <a:spLocks noChangeArrowheads="1"/>
          </p:cNvSpPr>
          <p:nvPr/>
        </p:nvSpPr>
        <p:spPr bwMode="auto">
          <a:xfrm>
            <a:off x="8210359" y="4311120"/>
            <a:ext cx="1218883" cy="381000"/>
          </a:xfrm>
          <a:prstGeom prst="rect">
            <a:avLst/>
          </a:prstGeom>
          <a:solidFill>
            <a:srgbClr val="71DA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200" dirty="0"/>
              <a:t>GPIO</a:t>
            </a:r>
          </a:p>
        </p:txBody>
      </p:sp>
      <p:sp>
        <p:nvSpPr>
          <p:cNvPr id="80" name="Rectangle 52"/>
          <p:cNvSpPr>
            <a:spLocks noChangeArrowheads="1"/>
          </p:cNvSpPr>
          <p:nvPr/>
        </p:nvSpPr>
        <p:spPr bwMode="auto">
          <a:xfrm>
            <a:off x="8208423" y="3766381"/>
            <a:ext cx="1218883" cy="381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200" dirty="0" smtClean="0"/>
              <a:t>LED_IP</a:t>
            </a:r>
            <a:endParaRPr lang="en-US" sz="1200" dirty="0"/>
          </a:p>
        </p:txBody>
      </p:sp>
      <p:sp>
        <p:nvSpPr>
          <p:cNvPr id="87" name="AutoShape 57"/>
          <p:cNvSpPr>
            <a:spLocks noChangeArrowheads="1"/>
          </p:cNvSpPr>
          <p:nvPr/>
        </p:nvSpPr>
        <p:spPr bwMode="auto">
          <a:xfrm>
            <a:off x="9429156" y="4302066"/>
            <a:ext cx="1357617" cy="381000"/>
          </a:xfrm>
          <a:prstGeom prst="leftRightArrow">
            <a:avLst>
              <a:gd name="adj1" fmla="val 50000"/>
              <a:gd name="adj2" fmla="val 64000"/>
            </a:avLst>
          </a:prstGeom>
          <a:solidFill>
            <a:srgbClr val="00B0F0"/>
          </a:solidFill>
          <a:ln w="0">
            <a:solidFill>
              <a:schemeClr val="tx1"/>
            </a:solidFill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Push-Buttons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52862" y="4265658"/>
            <a:ext cx="7393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AXI4-Lite</a:t>
            </a:r>
            <a:endParaRPr lang="en-US" sz="1050" dirty="0"/>
          </a:p>
        </p:txBody>
      </p:sp>
      <p:sp>
        <p:nvSpPr>
          <p:cNvPr id="89" name="AutoShape 57"/>
          <p:cNvSpPr>
            <a:spLocks noChangeArrowheads="1"/>
          </p:cNvSpPr>
          <p:nvPr/>
        </p:nvSpPr>
        <p:spPr bwMode="auto">
          <a:xfrm>
            <a:off x="9415188" y="3766381"/>
            <a:ext cx="1371585" cy="381000"/>
          </a:xfrm>
          <a:prstGeom prst="leftRightArrow">
            <a:avLst>
              <a:gd name="adj1" fmla="val 50000"/>
              <a:gd name="adj2" fmla="val 64000"/>
            </a:avLst>
          </a:prstGeom>
          <a:solidFill>
            <a:srgbClr val="00B0F0"/>
          </a:solidFill>
          <a:ln w="0">
            <a:solidFill>
              <a:schemeClr val="tx1"/>
            </a:solidFill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LED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0" name="Rectangle 18"/>
          <p:cNvSpPr>
            <a:spLocks noChangeArrowheads="1"/>
          </p:cNvSpPr>
          <p:nvPr/>
        </p:nvSpPr>
        <p:spPr bwMode="auto">
          <a:xfrm>
            <a:off x="9902264" y="3103771"/>
            <a:ext cx="1218883" cy="304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200"/>
              <a:t>BRAM</a:t>
            </a:r>
          </a:p>
        </p:txBody>
      </p:sp>
      <p:cxnSp>
        <p:nvCxnSpPr>
          <p:cNvPr id="91" name="Straight Connector 90"/>
          <p:cNvCxnSpPr/>
          <p:nvPr/>
        </p:nvCxnSpPr>
        <p:spPr bwMode="auto">
          <a:xfrm flipV="1">
            <a:off x="9461716" y="3256172"/>
            <a:ext cx="432457" cy="108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92" name="Line 54"/>
          <p:cNvSpPr>
            <a:spLocks noChangeShapeType="1"/>
          </p:cNvSpPr>
          <p:nvPr/>
        </p:nvSpPr>
        <p:spPr bwMode="auto">
          <a:xfrm flipV="1">
            <a:off x="6942113" y="3966570"/>
            <a:ext cx="1284252" cy="118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4215944" y="4065167"/>
            <a:ext cx="9499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M_AXI_GP0</a:t>
            </a:r>
            <a:endParaRPr lang="en-US" sz="1050" dirty="0"/>
          </a:p>
        </p:txBody>
      </p:sp>
      <p:cxnSp>
        <p:nvCxnSpPr>
          <p:cNvPr id="106" name="Straight Arrow Connector 105"/>
          <p:cNvCxnSpPr/>
          <p:nvPr/>
        </p:nvCxnSpPr>
        <p:spPr bwMode="auto">
          <a:xfrm>
            <a:off x="3609048" y="1877352"/>
            <a:ext cx="365760" cy="0"/>
          </a:xfrm>
          <a:prstGeom prst="straightConnector1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07" name="Straight Arrow Connector 106"/>
          <p:cNvCxnSpPr/>
          <p:nvPr/>
        </p:nvCxnSpPr>
        <p:spPr bwMode="auto">
          <a:xfrm>
            <a:off x="3623884" y="2822768"/>
            <a:ext cx="365760" cy="0"/>
          </a:xfrm>
          <a:prstGeom prst="straightConnector1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10" name="Text Box 54"/>
          <p:cNvSpPr txBox="1">
            <a:spLocks noChangeArrowheads="1"/>
          </p:cNvSpPr>
          <p:nvPr/>
        </p:nvSpPr>
        <p:spPr bwMode="auto">
          <a:xfrm>
            <a:off x="2661179" y="4765967"/>
            <a:ext cx="5597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200" b="1" dirty="0" smtClean="0"/>
              <a:t>PS</a:t>
            </a:r>
            <a:endParaRPr lang="en-US" sz="2200" b="1" dirty="0"/>
          </a:p>
        </p:txBody>
      </p:sp>
      <p:sp>
        <p:nvSpPr>
          <p:cNvPr id="111" name="Text Box 54"/>
          <p:cNvSpPr txBox="1">
            <a:spLocks noChangeArrowheads="1"/>
          </p:cNvSpPr>
          <p:nvPr/>
        </p:nvSpPr>
        <p:spPr bwMode="auto">
          <a:xfrm>
            <a:off x="9966363" y="1428649"/>
            <a:ext cx="5453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200" b="1" dirty="0" smtClean="0"/>
              <a:t>PL</a:t>
            </a:r>
            <a:endParaRPr lang="en-US" sz="2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project in </a:t>
            </a:r>
            <a:r>
              <a:rPr lang="en-US" dirty="0" err="1" smtClean="0"/>
              <a:t>Vivado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/>
              <a:t>an internal </a:t>
            </a:r>
            <a:r>
              <a:rPr lang="en-US" dirty="0" smtClean="0"/>
              <a:t>BRAM</a:t>
            </a:r>
          </a:p>
          <a:p>
            <a:r>
              <a:rPr lang="en-US" dirty="0" smtClean="0"/>
              <a:t>Generate </a:t>
            </a:r>
            <a:r>
              <a:rPr lang="en-US" dirty="0"/>
              <a:t>bitstream and invoke </a:t>
            </a:r>
            <a:r>
              <a:rPr lang="en-US" dirty="0" smtClean="0"/>
              <a:t>SDK</a:t>
            </a:r>
          </a:p>
          <a:p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a software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Analyze </a:t>
            </a:r>
            <a:r>
              <a:rPr lang="en-US" dirty="0"/>
              <a:t>assembled object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Verify </a:t>
            </a:r>
            <a:r>
              <a:rPr lang="en-US" dirty="0"/>
              <a:t>the design in </a:t>
            </a:r>
            <a:r>
              <a:rPr lang="en-US" dirty="0" smtClean="0"/>
              <a:t>hardware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Lab4 Intro 21a- </a:t>
            </a:r>
            <a:fld id="{060BD193-E118-4B16-863C-C8C12C675E3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SDK to define, develop, and integrate the software components of the embedded system. 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define a device driver interface for each of the peripherals and the processor.  </a:t>
            </a:r>
            <a:endParaRPr lang="en-US" dirty="0" smtClean="0"/>
          </a:p>
          <a:p>
            <a:r>
              <a:rPr lang="en-US" dirty="0" smtClean="0"/>
              <a:t>SDK </a:t>
            </a:r>
            <a:r>
              <a:rPr lang="en-US" dirty="0"/>
              <a:t>imports </a:t>
            </a:r>
            <a:r>
              <a:rPr lang="en-US" dirty="0" smtClean="0"/>
              <a:t>an xml file and lets </a:t>
            </a:r>
            <a:r>
              <a:rPr lang="en-US" dirty="0"/>
              <a:t>you update the settings so you can develop the software side of the processor system. 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then develop and compile peripheral-specific functional software and generate the executable file from the compiled object codes and libraries.  If needed, you can also use a linker script to target various segments in various memories. 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Copyright 2014 Xilinx</a:t>
            </a:r>
            <a:endParaRPr lang="zh-CN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Lab4 Intro 21a- </a:t>
            </a:r>
            <a:fld id="{060BD193-E118-4B16-863C-C8C12C675E3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7F6AD44C380A4BB6CB1869FF28952A" ma:contentTypeVersion="0" ma:contentTypeDescription="Create a new document." ma:contentTypeScope="" ma:versionID="cbec7fb8faa159a01dcec9b5572a4f9b">
  <xsd:schema xmlns:xsd="http://www.w3.org/2001/XMLSchema" xmlns:p="http://schemas.microsoft.com/office/2006/metadata/properties" xmlns:ns2="D46A7F71-384C-4B0A-B6CB-1869FF28952A" targetNamespace="http://schemas.microsoft.com/office/2006/metadata/properties" ma:root="true" ma:fieldsID="e6a1f69f03052b316a7875f7c9741570" ns2:_="">
    <xsd:import namespace="D46A7F71-384C-4B0A-B6CB-1869FF28952A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46A7F71-384C-4B0A-B6CB-1869FF28952A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Description0 xmlns="D46A7F71-384C-4B0A-B6CB-1869FF28952A">The wide-frame format of the new All Programmable template.</Description0>
  </documentManagement>
</p:properties>
</file>

<file path=customXml/itemProps1.xml><?xml version="1.0" encoding="utf-8"?>
<ds:datastoreItem xmlns:ds="http://schemas.openxmlformats.org/officeDocument/2006/customXml" ds:itemID="{A2570465-C410-4C49-BB43-C779FFF280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6A7F71-384C-4B0A-B6CB-1869FF28952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645E401-49A1-479D-B023-F249450A84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47654C-B272-4B15-B46C-BB332E6C5466}">
  <ds:schemaRefs>
    <ds:schemaRef ds:uri="http://schemas.microsoft.com/office/2006/documentManagement/types"/>
    <ds:schemaRef ds:uri="http://purl.org/dc/elements/1.1/"/>
    <ds:schemaRef ds:uri="http://purl.org/dc/dcmitype/"/>
    <ds:schemaRef ds:uri="D46A7F71-384C-4B0A-B6CB-1869FF28952A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Xilinx_All_Programmable_Template</Template>
  <TotalTime>311</TotalTime>
  <Words>285</Words>
  <Application>Microsoft Office PowerPoint</Application>
  <PresentationFormat>Custom</PresentationFormat>
  <Paragraphs>56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Xilinx_All_Programmable_Template</vt:lpstr>
      <vt:lpstr>Lab4 Intro Writing Basic Software Application</vt:lpstr>
      <vt:lpstr>Introduction</vt:lpstr>
      <vt:lpstr>ARM Cortex-A9 based Embedded System Design Lab4: Add BRAM and develop software</vt:lpstr>
      <vt:lpstr>Procedure</vt:lpstr>
      <vt:lpstr>Summary</vt:lpstr>
    </vt:vector>
  </TitlesOfParts>
  <Company>Xilinx Inc,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 Intro Creating and Adding a Custom IP</dc:title>
  <dc:creator>Xilinx</dc:creator>
  <cp:keywords>Public</cp:keywords>
  <cp:lastModifiedBy>admin</cp:lastModifiedBy>
  <cp:revision>30</cp:revision>
  <cp:lastPrinted>2014-02-21T00:27:11Z</cp:lastPrinted>
  <dcterms:created xsi:type="dcterms:W3CDTF">2012-07-14T17:00:48Z</dcterms:created>
  <dcterms:modified xsi:type="dcterms:W3CDTF">2014-08-11T15:11:32Z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scription0">
    <vt:lpwstr/>
  </property>
  <property fmtid="{D5CDD505-2E9C-101B-9397-08002B2CF9AE}" pid="3" name="ContentTypeId">
    <vt:lpwstr>0x010100717F6AD44C380A4BB6CB1869FF28952A</vt:lpwstr>
  </property>
  <property fmtid="{D5CDD505-2E9C-101B-9397-08002B2CF9AE}" pid="4" name="TitusGUID">
    <vt:lpwstr>51cc2394-5b25-4b38-9992-4adec0d430fb</vt:lpwstr>
  </property>
  <property fmtid="{D5CDD505-2E9C-101B-9397-08002B2CF9AE}" pid="5" name="TITUSCustom1">
    <vt:lpwstr>1</vt:lpwstr>
  </property>
  <property fmtid="{D5CDD505-2E9C-101B-9397-08002B2CF9AE}" pid="6" name="XilinxClassification">
    <vt:lpwstr>Public</vt:lpwstr>
  </property>
  <property fmtid="{D5CDD505-2E9C-101B-9397-08002B2CF9AE}" pid="7" name="XilinxVisual Markings">
    <vt:lpwstr>No</vt:lpwstr>
  </property>
  <property fmtid="{D5CDD505-2E9C-101B-9397-08002B2CF9AE}" pid="8" name="XilinxPublication Year">
    <vt:lpwstr>2012</vt:lpwstr>
  </property>
  <property fmtid="{D5CDD505-2E9C-101B-9397-08002B2CF9AE}" pid="9" name="XilinxRemoveLegacyFooters">
    <vt:lpwstr>Yes</vt:lpwstr>
  </property>
</Properties>
</file>