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3"/>
  </p:notesMasterIdLst>
  <p:handoutMasterIdLst>
    <p:handoutMasterId r:id="rId44"/>
  </p:handoutMasterIdLst>
  <p:sldIdLst>
    <p:sldId id="899" r:id="rId5"/>
    <p:sldId id="900" r:id="rId6"/>
    <p:sldId id="901" r:id="rId7"/>
    <p:sldId id="946" r:id="rId8"/>
    <p:sldId id="947" r:id="rId9"/>
    <p:sldId id="948" r:id="rId10"/>
    <p:sldId id="949" r:id="rId11"/>
    <p:sldId id="950" r:id="rId12"/>
    <p:sldId id="951" r:id="rId13"/>
    <p:sldId id="944" r:id="rId14"/>
    <p:sldId id="952" r:id="rId15"/>
    <p:sldId id="956" r:id="rId16"/>
    <p:sldId id="957" r:id="rId17"/>
    <p:sldId id="953" r:id="rId18"/>
    <p:sldId id="954" r:id="rId19"/>
    <p:sldId id="955" r:id="rId20"/>
    <p:sldId id="945" r:id="rId21"/>
    <p:sldId id="905" r:id="rId22"/>
    <p:sldId id="907" r:id="rId23"/>
    <p:sldId id="906" r:id="rId24"/>
    <p:sldId id="958" r:id="rId25"/>
    <p:sldId id="959" r:id="rId26"/>
    <p:sldId id="960" r:id="rId27"/>
    <p:sldId id="961" r:id="rId28"/>
    <p:sldId id="962" r:id="rId29"/>
    <p:sldId id="970" r:id="rId30"/>
    <p:sldId id="971" r:id="rId31"/>
    <p:sldId id="920" r:id="rId32"/>
    <p:sldId id="963" r:id="rId33"/>
    <p:sldId id="964" r:id="rId34"/>
    <p:sldId id="965" r:id="rId35"/>
    <p:sldId id="966" r:id="rId36"/>
    <p:sldId id="916" r:id="rId37"/>
    <p:sldId id="929" r:id="rId38"/>
    <p:sldId id="969" r:id="rId39"/>
    <p:sldId id="934" r:id="rId40"/>
    <p:sldId id="918" r:id="rId41"/>
    <p:sldId id="940" r:id="rId42"/>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2D1E2"/>
    <a:srgbClr val="99CCFF"/>
    <a:srgbClr val="FFFFFF"/>
    <a:srgbClr val="00446A"/>
    <a:srgbClr val="965B8E"/>
    <a:srgbClr val="7B4B88"/>
    <a:srgbClr val="E9EEF1"/>
    <a:srgbClr val="91B800"/>
    <a:srgbClr val="CA1D10"/>
    <a:srgbClr val="E06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5732" autoAdjust="0"/>
    <p:restoredTop sz="91817" autoAdjust="0"/>
  </p:normalViewPr>
  <p:slideViewPr>
    <p:cSldViewPr snapToGrid="0" showGuides="1">
      <p:cViewPr varScale="1">
        <p:scale>
          <a:sx n="66" d="100"/>
          <a:sy n="66" d="100"/>
        </p:scale>
        <p:origin x="-258" y="-108"/>
      </p:cViewPr>
      <p:guideLst>
        <p:guide orient="horz" pos="2160"/>
        <p:guide orient="horz" pos="836"/>
        <p:guide pos="7306"/>
        <p:guide pos="384"/>
        <p:guide pos="3840"/>
      </p:guideLst>
    </p:cSldViewPr>
  </p:slideViewPr>
  <p:outlineViewPr>
    <p:cViewPr>
      <p:scale>
        <a:sx n="33" d="100"/>
        <a:sy n="33" d="100"/>
      </p:scale>
      <p:origin x="0" y="1758"/>
    </p:cViewPr>
    <p:sldLst>
      <p:sld r:id="rId1" collapse="1"/>
    </p:sldLst>
  </p:outlineViewPr>
  <p:notesTextViewPr>
    <p:cViewPr>
      <p:scale>
        <a:sx n="100" d="100"/>
        <a:sy n="100" d="100"/>
      </p:scale>
      <p:origin x="0" y="221"/>
    </p:cViewPr>
  </p:notesTextViewPr>
  <p:sorterViewPr>
    <p:cViewPr>
      <p:scale>
        <a:sx n="100" d="100"/>
        <a:sy n="100" d="100"/>
      </p:scale>
      <p:origin x="0" y="0"/>
    </p:cViewPr>
  </p:sorterViewPr>
  <p:notesViewPr>
    <p:cSldViewPr snapToGrid="0">
      <p:cViewPr varScale="1">
        <p:scale>
          <a:sx n="48" d="100"/>
          <a:sy n="48" d="100"/>
        </p:scale>
        <p:origin x="-2218" y="-6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s>
</file>

<file path=ppt/_rels/viewProps.xml.rels><?xml version="1.0" encoding="UTF-8" standalone="yes"?>
<Relationships xmlns="http://schemas.openxmlformats.org/package/2006/relationships"><Relationship Id="rId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3E828B2E-29A1-43BD-9E3A-86E809EAC27D}" type="slidenum">
              <a:rPr lang="en-US" smtClean="0"/>
              <a:pPr/>
              <a:t>‹#›</a:t>
            </a:fld>
            <a:endParaRPr lang="en-US"/>
          </a:p>
        </p:txBody>
      </p:sp>
    </p:spTree>
    <p:extLst>
      <p:ext uri="{BB962C8B-B14F-4D97-AF65-F5344CB8AC3E}">
        <p14:creationId xmlns:p14="http://schemas.microsoft.com/office/powerpoint/2010/main" val="3673211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9120191"/>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1665639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1"/>
          <p:cNvSpPr>
            <a:spLocks noGrp="1" noRot="1" noChangeAspect="1" noChangeArrowheads="1" noTextEdit="1"/>
          </p:cNvSpPr>
          <p:nvPr>
            <p:ph type="sldImg"/>
          </p:nvPr>
        </p:nvSpPr>
        <p:spPr>
          <a:xfrm>
            <a:off x="171450" y="433388"/>
            <a:ext cx="6975475" cy="3924300"/>
          </a:xfrm>
          <a:ln/>
        </p:spPr>
      </p:sp>
      <p:sp>
        <p:nvSpPr>
          <p:cNvPr id="43011" name="Rectangle 12"/>
          <p:cNvSpPr>
            <a:spLocks noGrp="1" noChangeArrowheads="1"/>
          </p:cNvSpPr>
          <p:nvPr>
            <p:ph type="body" idx="1"/>
          </p:nvPr>
        </p:nvSpPr>
        <p:spPr>
          <a:xfrm>
            <a:off x="1030289" y="4932364"/>
            <a:ext cx="5254626" cy="3863975"/>
          </a:xfrm>
          <a:noFill/>
          <a:ln/>
        </p:spPr>
        <p:txBody>
          <a:bodyPr lIns="98459" tIns="49229" rIns="98459" bIns="49229"/>
          <a:lstStyle/>
          <a:p>
            <a:r>
              <a:rPr lang="en-US" dirty="0" smtClean="0"/>
              <a:t>The Xilinx device drivers are designed to meet the following goals and objectives.</a:t>
            </a:r>
          </a:p>
          <a:p>
            <a:r>
              <a:rPr lang="en-US" dirty="0" smtClean="0"/>
              <a:t>Provide maximum portability: The device drivers are provided as ANSI C source code. ANSI C was chosen to maximize portability across processors and development tools. Source code is provided both to aid designers in debugging their applications as well as modifying or optimizing the device driver if necessary. A layered device-driver architecture additionally separates device communication from processor and Real Time Operating System (RTOS) dependencies. This provides portability of core device driver functionality across processors and operating systems.</a:t>
            </a:r>
          </a:p>
          <a:p>
            <a:r>
              <a:rPr lang="en-US" dirty="0" smtClean="0"/>
              <a:t>Support FPGA configurability: Because FPGA-based devices can be parameterized to provide varying functionality, the device drivers must support this varying functionality. The configurability of device drivers should be supported at compile time and at run time. Run-time configurability provides the flexibility required for future dynamic system reconfiguration. In addition, a device driver supports multiple instances of the device without code duplication for each instance, while at the same time managing unique characteristics on a per-instance basis.</a:t>
            </a:r>
          </a:p>
          <a:p>
            <a:r>
              <a:rPr lang="en-US" dirty="0" smtClean="0"/>
              <a:t>Support simple and complex use cases: Device drivers are required for simple tasks, such as board bring-up and testing, as well as complex embedded system applications. A layered device driver architecture provides both simple device drivers with minimal memory footprints and more robust, full-featured device drivers with larger memory footprints.</a:t>
            </a:r>
          </a:p>
          <a:p>
            <a:r>
              <a:rPr lang="en-US" dirty="0" smtClean="0"/>
              <a:t>Ease of use and maintenance: Xilinx makes use of coding standards and provides well-documented source code to give developers (for example, customers and internal development) a consistent view of source code that is easy to understand and maintain. In addition, the API for all device drivers is consistent to provide a similar look and feel between drivers.</a:t>
            </a:r>
          </a:p>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74625" y="434975"/>
            <a:ext cx="6954838" cy="3913188"/>
          </a:xfrm>
          <a:ln/>
        </p:spPr>
      </p:sp>
      <p:sp>
        <p:nvSpPr>
          <p:cNvPr id="95235" name="Rectangle 3"/>
          <p:cNvSpPr>
            <a:spLocks noGrp="1" noChangeArrowheads="1"/>
          </p:cNvSpPr>
          <p:nvPr>
            <p:ph type="body" idx="1"/>
          </p:nvPr>
        </p:nvSpPr>
        <p:spPr>
          <a:noFill/>
          <a:ln/>
        </p:spPr>
        <p:txBody>
          <a:bodyPr/>
          <a:lstStyle/>
          <a:p>
            <a:pPr marL="205174" indent="-205174">
              <a:buFontTx/>
              <a:buAutoNum type="arabicPeriod"/>
            </a:pPr>
            <a:r>
              <a:rPr lang="en-US" dirty="0" smtClean="0"/>
              <a:t>Stack frame for target threads that you are debugging. Each thread in your program is represented as a node in the tree.</a:t>
            </a:r>
          </a:p>
          <a:p>
            <a:pPr marL="205174" indent="-205174">
              <a:buFontTx/>
              <a:buAutoNum type="arabicPeriod"/>
            </a:pPr>
            <a:r>
              <a:rPr lang="en-US" dirty="0" smtClean="0"/>
              <a:t>Variables, breakpoints, and registers views allow for viewing and real-time interaction with the displayed contents.</a:t>
            </a:r>
          </a:p>
          <a:p>
            <a:pPr marL="205174" indent="-205174">
              <a:buFontTx/>
              <a:buAutoNum type="arabicPeriod"/>
            </a:pPr>
            <a:r>
              <a:rPr lang="en-US" dirty="0" smtClean="0"/>
              <a:t>The C/C++ editor highlights the location of the execution pointer and allows you to set breakpoints.</a:t>
            </a:r>
          </a:p>
          <a:p>
            <a:pPr marL="205174" indent="-205174">
              <a:buFontTx/>
              <a:buAutoNum type="arabicPeriod"/>
            </a:pPr>
            <a:r>
              <a:rPr lang="en-US" dirty="0" smtClean="0"/>
              <a:t>The Code Outline and Disassembly view provide compiler-level insight to what is occurring in the running source.</a:t>
            </a:r>
          </a:p>
          <a:p>
            <a:pPr marL="205174" indent="-205174">
              <a:buFontTx/>
              <a:buAutoNum type="arabicPeriod"/>
            </a:pPr>
            <a:r>
              <a:rPr lang="en-US" dirty="0" smtClean="0"/>
              <a:t>The Console view lists output information.</a:t>
            </a:r>
          </a:p>
          <a:p>
            <a:pPr marL="205174" indent="-205174"/>
            <a:endParaRPr lang="de-DE"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Rot="1" noChangeAspect="1" noChangeArrowheads="1" noTextEdit="1"/>
          </p:cNvSpPr>
          <p:nvPr>
            <p:ph type="sldImg"/>
          </p:nvPr>
        </p:nvSpPr>
        <p:spPr>
          <a:xfrm>
            <a:off x="171450" y="433388"/>
            <a:ext cx="6975475" cy="3924300"/>
          </a:xfrm>
          <a:ln/>
        </p:spPr>
      </p:sp>
      <p:sp>
        <p:nvSpPr>
          <p:cNvPr id="45059" name="Rectangle 8"/>
          <p:cNvSpPr>
            <a:spLocks noGrp="1" noChangeArrowheads="1"/>
          </p:cNvSpPr>
          <p:nvPr>
            <p:ph type="body" idx="1"/>
          </p:nvPr>
        </p:nvSpPr>
        <p:spPr>
          <a:xfrm>
            <a:off x="1030289" y="4957764"/>
            <a:ext cx="5254626" cy="3863975"/>
          </a:xfrm>
          <a:noFill/>
          <a:ln/>
        </p:spPr>
        <p:txBody>
          <a:bodyPr lIns="98459" tIns="49229" rIns="98459" bIns="49229"/>
          <a:lstStyle/>
          <a:p>
            <a:r>
              <a:rPr lang="en-US" dirty="0" smtClean="0"/>
              <a:t>The layered architecture accommodates the many use cases of device drivers, while providing portability across operating systems, toolsets, and processors. The layered architecture also provides seamless integration with an RTOS (Layer 2), with high-level device drivers that are full-featured and portable across operating systems and processors (Layer 1) and with low-level drivers for simple use cases (Layer 0). You can choose to use any and all layers.</a:t>
            </a:r>
          </a:p>
          <a:p>
            <a:endParaRPr lang="en-US" dirty="0" smtClean="0"/>
          </a:p>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9"/>
          <p:cNvSpPr>
            <a:spLocks noGrp="1" noRot="1" noChangeAspect="1" noChangeArrowheads="1" noTextEdit="1"/>
          </p:cNvSpPr>
          <p:nvPr>
            <p:ph type="sldImg"/>
          </p:nvPr>
        </p:nvSpPr>
        <p:spPr>
          <a:xfrm>
            <a:off x="171450" y="433388"/>
            <a:ext cx="6975475" cy="3924300"/>
          </a:xfrm>
          <a:ln/>
        </p:spPr>
      </p:sp>
      <p:sp>
        <p:nvSpPr>
          <p:cNvPr id="46083" name="Rectangle 10"/>
          <p:cNvSpPr>
            <a:spLocks noGrp="1" noChangeArrowheads="1"/>
          </p:cNvSpPr>
          <p:nvPr>
            <p:ph type="body" idx="1"/>
          </p:nvPr>
        </p:nvSpPr>
        <p:spPr>
          <a:xfrm>
            <a:off x="1030289" y="4957764"/>
            <a:ext cx="5254626" cy="3863975"/>
          </a:xfrm>
          <a:noFill/>
          <a:ln/>
        </p:spPr>
        <p:txBody>
          <a:bodyPr lIns="98459" tIns="49229" rIns="98459" bIns="49229"/>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230188" y="493713"/>
            <a:ext cx="6862762" cy="3860800"/>
          </a:xfrm>
          <a:ln/>
        </p:spPr>
      </p:sp>
      <p:sp>
        <p:nvSpPr>
          <p:cNvPr id="48131" name="Rectangle 3"/>
          <p:cNvSpPr>
            <a:spLocks noGrp="1" noChangeArrowheads="1"/>
          </p:cNvSpPr>
          <p:nvPr>
            <p:ph type="body" idx="1"/>
          </p:nvPr>
        </p:nvSpPr>
        <p:spPr>
          <a:xfrm>
            <a:off x="1030289" y="4983164"/>
            <a:ext cx="5241925" cy="3832224"/>
          </a:xfrm>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230188" y="493713"/>
            <a:ext cx="6862762" cy="3860800"/>
          </a:xfrm>
          <a:ln/>
        </p:spPr>
      </p:sp>
      <p:sp>
        <p:nvSpPr>
          <p:cNvPr id="50179" name="Rectangle 3"/>
          <p:cNvSpPr>
            <a:spLocks noGrp="1" noChangeArrowheads="1"/>
          </p:cNvSpPr>
          <p:nvPr>
            <p:ph type="body" idx="1"/>
          </p:nvPr>
        </p:nvSpPr>
        <p:spPr>
          <a:xfrm>
            <a:off x="1030289" y="4983164"/>
            <a:ext cx="5241925" cy="3832224"/>
          </a:xfrm>
          <a:noFill/>
        </p:spPr>
        <p:txBody>
          <a:bodyPr/>
          <a:lstStyle/>
          <a:p>
            <a:r>
              <a:rPr lang="en-US" dirty="0" smtClean="0"/>
              <a:t>GDB is a powerful yet flexible tool that provides a unified interface for debugging and verifying </a:t>
            </a:r>
            <a:r>
              <a:rPr lang="en-US" dirty="0" err="1" smtClean="0"/>
              <a:t>MicroBlaze</a:t>
            </a:r>
            <a:r>
              <a:rPr lang="en-US" dirty="0" smtClean="0"/>
              <a:t> and PowerPC systems during various development phases.</a:t>
            </a:r>
          </a:p>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30188" y="493713"/>
            <a:ext cx="6862762" cy="3860800"/>
          </a:xfrm>
          <a:ln/>
        </p:spPr>
      </p:sp>
      <p:sp>
        <p:nvSpPr>
          <p:cNvPr id="49155" name="Rectangle 3"/>
          <p:cNvSpPr>
            <a:spLocks noGrp="1" noChangeArrowheads="1"/>
          </p:cNvSpPr>
          <p:nvPr>
            <p:ph type="body" idx="1"/>
          </p:nvPr>
        </p:nvSpPr>
        <p:spPr>
          <a:xfrm>
            <a:off x="1030289" y="4983164"/>
            <a:ext cx="5241925" cy="3832224"/>
          </a:xfrm>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230188" y="493713"/>
            <a:ext cx="6862762" cy="3860800"/>
          </a:xfrm>
          <a:ln/>
        </p:spPr>
      </p:sp>
      <p:sp>
        <p:nvSpPr>
          <p:cNvPr id="52227" name="Rectangle 3"/>
          <p:cNvSpPr>
            <a:spLocks noGrp="1" noChangeArrowheads="1"/>
          </p:cNvSpPr>
          <p:nvPr>
            <p:ph type="body" idx="1"/>
          </p:nvPr>
        </p:nvSpPr>
        <p:spPr>
          <a:xfrm>
            <a:off x="1030289" y="4983164"/>
            <a:ext cx="5241925" cy="3832224"/>
          </a:xfrm>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74625" y="434975"/>
            <a:ext cx="6954838" cy="3913188"/>
          </a:xfrm>
          <a:ln/>
        </p:spPr>
      </p:sp>
      <p:sp>
        <p:nvSpPr>
          <p:cNvPr id="92163" name="Rectangle 3"/>
          <p:cNvSpPr>
            <a:spLocks noGrp="1" noChangeArrowheads="1"/>
          </p:cNvSpPr>
          <p:nvPr>
            <p:ph type="body" idx="1"/>
          </p:nvPr>
        </p:nvSpPr>
        <p:spPr>
          <a:noFill/>
          <a:ln/>
        </p:spPr>
        <p:txBody>
          <a:bodyPr/>
          <a:lstStyle/>
          <a:p>
            <a:r>
              <a:rPr lang="en-US" dirty="0" smtClean="0"/>
              <a:t>SDK debugging using GDB/XMD:</a:t>
            </a:r>
          </a:p>
          <a:p>
            <a:pPr>
              <a:buFontTx/>
              <a:buChar char="•"/>
            </a:pPr>
            <a:r>
              <a:rPr lang="en-US" dirty="0" smtClean="0"/>
              <a:t>Seamless debugging in the Debug Perspective</a:t>
            </a:r>
          </a:p>
          <a:p>
            <a:pPr>
              <a:buFontTx/>
              <a:buChar char="•"/>
            </a:pPr>
            <a:r>
              <a:rPr lang="en-US" dirty="0" smtClean="0"/>
              <a:t>Built-in XMD and GDB launchers</a:t>
            </a:r>
          </a:p>
          <a:p>
            <a:pPr>
              <a:buFontTx/>
              <a:buChar char="•"/>
            </a:pPr>
            <a:r>
              <a:rPr lang="en-US" dirty="0" smtClean="0"/>
              <a:t>Integrated XMD console, direct access for non-GDB supported XMD features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74625" y="434975"/>
            <a:ext cx="6954838" cy="3913188"/>
          </a:xfrm>
          <a:ln/>
        </p:spPr>
      </p:sp>
      <p:sp>
        <p:nvSpPr>
          <p:cNvPr id="9216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3" y="0"/>
            <a:ext cx="12196768" cy="6876288"/>
          </a:xfrm>
          <a:prstGeom prst="rect">
            <a:avLst/>
          </a:prstGeom>
          <a:noFill/>
        </p:spPr>
      </p:pic>
      <p:sp>
        <p:nvSpPr>
          <p:cNvPr id="19462" name="Rectangle 6"/>
          <p:cNvSpPr>
            <a:spLocks noGrp="1" noChangeArrowheads="1"/>
          </p:cNvSpPr>
          <p:nvPr>
            <p:ph type="subTitle" sz="quarter" idx="1"/>
          </p:nvPr>
        </p:nvSpPr>
        <p:spPr>
          <a:xfrm>
            <a:off x="181986" y="5535486"/>
            <a:ext cx="6627673"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IE" smtClean="0"/>
              <a:t>Click to edit Master subtitle style</a:t>
            </a:r>
            <a:endParaRPr lang="en-US" dirty="0"/>
          </a:p>
        </p:txBody>
      </p:sp>
      <p:sp>
        <p:nvSpPr>
          <p:cNvPr id="19467" name="Rectangle 11"/>
          <p:cNvSpPr>
            <a:spLocks noGrp="1" noChangeArrowheads="1"/>
          </p:cNvSpPr>
          <p:nvPr>
            <p:ph type="ctrTitle" sz="quarter"/>
          </p:nvPr>
        </p:nvSpPr>
        <p:spPr>
          <a:xfrm>
            <a:off x="167171" y="3660649"/>
            <a:ext cx="7099834"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IE"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19" y="1068534"/>
            <a:ext cx="4340322"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IE" sz="1000" smtClean="0">
                <a:solidFill>
                  <a:schemeClr val="bg2"/>
                </a:solidFill>
                <a:latin typeface="+mj-lt"/>
              </a:rPr>
              <a:t>This material exempt per Department of Commerce license exception TSU </a:t>
            </a:r>
            <a:endParaRPr lang="en-US" sz="1000" dirty="0">
              <a:solidFill>
                <a:schemeClr val="bg2"/>
              </a:solidFill>
              <a:latin typeface="+mj-l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7533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IE" smtClean="0"/>
              <a:t>Click to edit Master text styles</a:t>
            </a:r>
          </a:p>
          <a:p>
            <a:pPr lvl="0"/>
            <a:r>
              <a:rPr lang="en-IE" smtClean="0"/>
              <a:t>Second level</a:t>
            </a:r>
          </a:p>
          <a:p>
            <a:pPr lvl="0"/>
            <a:r>
              <a:rPr lang="en-IE" smtClean="0"/>
              <a:t>Third level</a:t>
            </a:r>
          </a:p>
          <a:p>
            <a:pPr lvl="0"/>
            <a:r>
              <a:rPr lang="en-IE" smtClean="0"/>
              <a:t>Fourth level</a:t>
            </a:r>
          </a:p>
          <a:p>
            <a:pPr lvl="0"/>
            <a:r>
              <a:rPr lang="en-IE" smtClean="0"/>
              <a:t>Fifth level</a:t>
            </a:r>
            <a:endParaRPr lang="en-US" dirty="0"/>
          </a:p>
        </p:txBody>
      </p:sp>
      <p:sp>
        <p:nvSpPr>
          <p:cNvPr id="4" name="Rectangle 23"/>
          <p:cNvSpPr>
            <a:spLocks noGrp="1" noChangeArrowheads="1"/>
          </p:cNvSpPr>
          <p:nvPr>
            <p:ph type="sldNum" sz="quarter" idx="10"/>
          </p:nvPr>
        </p:nvSpPr>
        <p:spPr>
          <a:xfrm>
            <a:off x="609441" y="6572250"/>
            <a:ext cx="2151514" cy="24923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IE" smtClean="0"/>
              <a:t>Software Development and Debug 22-‹#›</a:t>
            </a:r>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IE"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0"/>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IE" smtClean="0"/>
              <a:t>Click to edit Master title style</a:t>
            </a:r>
            <a:endParaRPr lang="en-US" dirty="0"/>
          </a:p>
        </p:txBody>
      </p:sp>
      <p:sp>
        <p:nvSpPr>
          <p:cNvPr id="4" name="Rectangle 23"/>
          <p:cNvSpPr>
            <a:spLocks noGrp="1" noChangeArrowheads="1"/>
          </p:cNvSpPr>
          <p:nvPr>
            <p:ph type="sldNum" sz="quarter" idx="10"/>
          </p:nvPr>
        </p:nvSpPr>
        <p:spPr>
          <a:xfrm>
            <a:off x="609441" y="6567146"/>
            <a:ext cx="2042319" cy="27209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IE" smtClean="0"/>
              <a:t>Software Development and Debug 22-‹#›</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a:p>
        </p:txBody>
      </p:sp>
      <p:sp>
        <p:nvSpPr>
          <p:cNvPr id="3" name="Content Placeholder 2"/>
          <p:cNvSpPr>
            <a:spLocks noGrp="1"/>
          </p:cNvSpPr>
          <p:nvPr>
            <p:ph sz="half" idx="1"/>
          </p:nvPr>
        </p:nvSpPr>
        <p:spPr>
          <a:xfrm>
            <a:off x="609441" y="1600201"/>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IE" smtClean="0"/>
              <a:t>Click to edit Master text styles</a:t>
            </a:r>
          </a:p>
          <a:p>
            <a:pPr lvl="0"/>
            <a:r>
              <a:rPr lang="en-IE" smtClean="0"/>
              <a:t>Second level</a:t>
            </a:r>
          </a:p>
          <a:p>
            <a:pPr lvl="0"/>
            <a:r>
              <a:rPr lang="en-IE" smtClean="0"/>
              <a:t>Third level</a:t>
            </a:r>
            <a:endParaRPr lang="en-US" smtClean="0"/>
          </a:p>
        </p:txBody>
      </p:sp>
      <p:sp>
        <p:nvSpPr>
          <p:cNvPr id="4" name="Content Placeholder 3"/>
          <p:cNvSpPr>
            <a:spLocks noGrp="1"/>
          </p:cNvSpPr>
          <p:nvPr>
            <p:ph sz="half" idx="2"/>
          </p:nvPr>
        </p:nvSpPr>
        <p:spPr>
          <a:xfrm>
            <a:off x="6462951" y="1600201"/>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IE" smtClean="0"/>
              <a:t>Click to edit Master text styles</a:t>
            </a:r>
          </a:p>
          <a:p>
            <a:pPr lvl="0"/>
            <a:r>
              <a:rPr lang="en-IE" smtClean="0"/>
              <a:t>Second level</a:t>
            </a:r>
          </a:p>
          <a:p>
            <a:pPr lvl="0"/>
            <a:r>
              <a:rPr lang="en-IE" smtClean="0"/>
              <a:t>Third level</a:t>
            </a:r>
            <a:endParaRPr lang="en-US" smtClean="0"/>
          </a:p>
        </p:txBody>
      </p:sp>
      <p:sp>
        <p:nvSpPr>
          <p:cNvPr id="5" name="Rectangle 23"/>
          <p:cNvSpPr>
            <a:spLocks noGrp="1" noChangeArrowheads="1"/>
          </p:cNvSpPr>
          <p:nvPr>
            <p:ph type="sldNum" sz="quarter" idx="10"/>
          </p:nvPr>
        </p:nvSpPr>
        <p:spPr>
          <a:xfrm>
            <a:off x="609441" y="6560820"/>
            <a:ext cx="2124881" cy="260669"/>
          </a:xfrm>
          <a:prstGeom prst="rect">
            <a:avLst/>
          </a:prstGeom>
          <a:ln/>
        </p:spPr>
        <p:txBody>
          <a:bodyPr/>
          <a:lstStyle>
            <a:lvl1pPr>
              <a:defRPr/>
            </a:lvl1pPr>
          </a:lstStyle>
          <a:p>
            <a:pPr>
              <a:defRPr/>
            </a:pPr>
            <a:r>
              <a:rPr lang="en-IE" smtClean="0"/>
              <a:t>Software Development and Debug 22-‹#›</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609441" y="6583680"/>
            <a:ext cx="2098248" cy="237809"/>
          </a:xfrm>
          <a:prstGeom prst="rect">
            <a:avLst/>
          </a:prstGeom>
          <a:ln/>
        </p:spPr>
        <p:txBody>
          <a:bodyPr/>
          <a:lstStyle>
            <a:lvl1pPr>
              <a:defRPr/>
            </a:lvl1pPr>
          </a:lstStyle>
          <a:p>
            <a:pPr>
              <a:defRPr/>
            </a:pPr>
            <a:r>
              <a:rPr lang="en-IE" smtClean="0"/>
              <a:t>Software Development and Debug 22-‹#›</a:t>
            </a:r>
            <a:endParaRPr lang="en-US" dirty="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0"/>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IE" smtClean="0"/>
              <a:t>Click to edit Master title style</a:t>
            </a:r>
            <a:endParaRPr lang="en-US" dirty="0" smtClean="0"/>
          </a:p>
        </p:txBody>
      </p:sp>
      <p:sp>
        <p:nvSpPr>
          <p:cNvPr id="2052" name="Rectangle 10"/>
          <p:cNvSpPr>
            <a:spLocks noGrp="1" noChangeArrowheads="1"/>
          </p:cNvSpPr>
          <p:nvPr>
            <p:ph type="body" idx="1"/>
          </p:nvPr>
        </p:nvSpPr>
        <p:spPr bwMode="auto">
          <a:xfrm>
            <a:off x="609441" y="1600200"/>
            <a:ext cx="10964549"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IE" smtClean="0"/>
              <a:t>Click to edit Master text styles</a:t>
            </a:r>
          </a:p>
          <a:p>
            <a:pPr lvl="0"/>
            <a:r>
              <a:rPr lang="en-IE" smtClean="0"/>
              <a:t>Second level</a:t>
            </a:r>
          </a:p>
          <a:p>
            <a:pPr lvl="0"/>
            <a:r>
              <a:rPr lang="en-IE" smtClean="0"/>
              <a:t>Third level</a:t>
            </a:r>
          </a:p>
          <a:p>
            <a:pPr lvl="0"/>
            <a:r>
              <a:rPr lang="en-IE" smtClean="0"/>
              <a:t>Fourth level</a:t>
            </a:r>
          </a:p>
          <a:p>
            <a:pPr lvl="0"/>
            <a:r>
              <a:rPr lang="en-IE" smtClean="0"/>
              <a:t>Fifth level</a:t>
            </a:r>
            <a:endParaRPr lang="en-US" dirty="0" smtClean="0"/>
          </a:p>
        </p:txBody>
      </p:sp>
      <p:sp>
        <p:nvSpPr>
          <p:cNvPr id="10" name="Slide Number Placeholder 2"/>
          <p:cNvSpPr>
            <a:spLocks noGrp="1"/>
          </p:cNvSpPr>
          <p:nvPr>
            <p:ph type="sldNum" sz="quarter" idx="4"/>
          </p:nvPr>
        </p:nvSpPr>
        <p:spPr>
          <a:xfrm>
            <a:off x="609441" y="6572251"/>
            <a:ext cx="2204780" cy="252598"/>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IE" smtClean="0"/>
              <a:t>Software Development and Debug 22-‹#›</a:t>
            </a:r>
            <a:endParaRPr lang="en-US" dirty="0"/>
          </a:p>
        </p:txBody>
      </p:sp>
      <p:pic>
        <p:nvPicPr>
          <p:cNvPr id="16" name="Picture 15" descr="All_Programmable_Text_FINAL.jpg"/>
          <p:cNvPicPr>
            <a:picLocks noChangeAspect="1"/>
          </p:cNvPicPr>
          <p:nvPr/>
        </p:nvPicPr>
        <p:blipFill>
          <a:blip r:embed="rId8"/>
          <a:stretch>
            <a:fillRect/>
          </a:stretch>
        </p:blipFill>
        <p:spPr>
          <a:xfrm>
            <a:off x="8913890" y="6623977"/>
            <a:ext cx="3108960"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emf"/></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emf"/></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6" y="5535487"/>
            <a:ext cx="6627674" cy="676275"/>
          </a:xfrm>
        </p:spPr>
        <p:txBody>
          <a:bodyPr/>
          <a:lstStyle/>
          <a:p>
            <a:r>
              <a:rPr lang="en-US" dirty="0" err="1" smtClean="0"/>
              <a:t>Zynq</a:t>
            </a:r>
            <a:endParaRPr lang="en-US" dirty="0" smtClean="0"/>
          </a:p>
          <a:p>
            <a:r>
              <a:rPr lang="en-US" dirty="0" smtClean="0"/>
              <a:t>Vivado 2014.2 Version</a:t>
            </a:r>
            <a:endParaRPr lang="en-US" dirty="0"/>
          </a:p>
        </p:txBody>
      </p:sp>
      <p:sp>
        <p:nvSpPr>
          <p:cNvPr id="3" name="Title 2"/>
          <p:cNvSpPr>
            <a:spLocks noGrp="1"/>
          </p:cNvSpPr>
          <p:nvPr>
            <p:ph type="ctrTitle" sz="quarter"/>
          </p:nvPr>
        </p:nvSpPr>
        <p:spPr>
          <a:xfrm>
            <a:off x="167173" y="3660650"/>
            <a:ext cx="7099835" cy="1114425"/>
          </a:xfrm>
        </p:spPr>
        <p:txBody>
          <a:bodyPr/>
          <a:lstStyle/>
          <a:p>
            <a:r>
              <a:rPr lang="en-US" dirty="0" smtClean="0"/>
              <a:t>Software Development and Debug</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Device Drivers Architecture</a:t>
            </a:r>
          </a:p>
          <a:p>
            <a:r>
              <a:rPr lang="en-US" i="1" dirty="0" smtClean="0">
                <a:solidFill>
                  <a:schemeClr val="tx1"/>
                </a:solidFill>
              </a:rPr>
              <a:t>Timers and API</a:t>
            </a:r>
          </a:p>
          <a:p>
            <a:r>
              <a:rPr lang="en-US" dirty="0" smtClean="0">
                <a:solidFill>
                  <a:schemeClr val="bg2"/>
                </a:solidFill>
              </a:rPr>
              <a:t>Debugging Tools</a:t>
            </a:r>
          </a:p>
          <a:p>
            <a:pPr lvl="1"/>
            <a:r>
              <a:rPr lang="en-US" dirty="0" smtClean="0">
                <a:solidFill>
                  <a:srgbClr val="FF0000"/>
                </a:solidFill>
              </a:rPr>
              <a:t>Hardware Tools</a:t>
            </a:r>
          </a:p>
          <a:p>
            <a:pPr lvl="1"/>
            <a:r>
              <a:rPr lang="en-US" dirty="0" smtClean="0">
                <a:solidFill>
                  <a:srgbClr val="FF0000"/>
                </a:solidFill>
              </a:rPr>
              <a:t>Software Tools</a:t>
            </a:r>
          </a:p>
          <a:p>
            <a:r>
              <a:rPr lang="en-US" dirty="0" smtClean="0">
                <a:solidFill>
                  <a:srgbClr val="FF0000"/>
                </a:solidFill>
              </a:rPr>
              <a:t>Debug in SDK</a:t>
            </a:r>
          </a:p>
          <a:p>
            <a:r>
              <a:rPr lang="en-US" dirty="0" smtClean="0">
                <a:solidFill>
                  <a:srgbClr val="FF0000"/>
                </a:solidFill>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10</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Timers are an important part of an embedded system</a:t>
            </a:r>
          </a:p>
          <a:p>
            <a:r>
              <a:rPr lang="en-US" dirty="0"/>
              <a:t>CPU Private Timer and Watchdog Timer</a:t>
            </a:r>
          </a:p>
          <a:p>
            <a:r>
              <a:rPr lang="en-US" dirty="0"/>
              <a:t>Global timer (GTC)</a:t>
            </a:r>
          </a:p>
          <a:p>
            <a:r>
              <a:rPr lang="en-US" dirty="0"/>
              <a:t>Two 16-bit triple timer counter (TTC)</a:t>
            </a:r>
          </a:p>
          <a:p>
            <a:r>
              <a:rPr lang="en-US" dirty="0"/>
              <a:t>System watchdog timer (SWDT)</a:t>
            </a:r>
          </a:p>
          <a:p>
            <a:endParaRPr lang="en-US" dirty="0"/>
          </a:p>
        </p:txBody>
      </p:sp>
      <p:sp>
        <p:nvSpPr>
          <p:cNvPr id="4" name="Title 3"/>
          <p:cNvSpPr>
            <a:spLocks noGrp="1"/>
          </p:cNvSpPr>
          <p:nvPr>
            <p:ph type="title"/>
          </p:nvPr>
        </p:nvSpPr>
        <p:spPr/>
        <p:txBody>
          <a:bodyPr/>
          <a:lstStyle/>
          <a:p>
            <a:r>
              <a:rPr lang="en-US" dirty="0" smtClean="0"/>
              <a:t>Timers: Cortex-A9 Processor</a:t>
            </a:r>
            <a:endParaRPr lang="en-US" dirty="0"/>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11</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default 32-bit count down timer</a:t>
            </a:r>
          </a:p>
          <a:p>
            <a:r>
              <a:rPr lang="en-US" dirty="0" err="1" smtClean="0"/>
              <a:t>xscutimer.h</a:t>
            </a:r>
            <a:r>
              <a:rPr lang="en-US" dirty="0" smtClean="0"/>
              <a:t>, </a:t>
            </a:r>
            <a:r>
              <a:rPr lang="en-US" dirty="0" err="1" smtClean="0"/>
              <a:t>xscutimer_hw.h</a:t>
            </a:r>
            <a:r>
              <a:rPr lang="en-US" dirty="0" smtClean="0"/>
              <a:t> header files</a:t>
            </a:r>
          </a:p>
          <a:p>
            <a:r>
              <a:rPr lang="en-US" dirty="0" err="1" smtClean="0"/>
              <a:t>XScuTimer_LookupConfig</a:t>
            </a:r>
            <a:r>
              <a:rPr lang="en-US" dirty="0" smtClean="0"/>
              <a:t>() </a:t>
            </a:r>
            <a:r>
              <a:rPr lang="en-US" dirty="0"/>
              <a:t>- Looks up the device configuration based on the unique device ID</a:t>
            </a:r>
          </a:p>
          <a:p>
            <a:r>
              <a:rPr lang="en-US" dirty="0"/>
              <a:t>XScuTimer_CfgInitialize</a:t>
            </a:r>
            <a:r>
              <a:rPr lang="en-US" dirty="0" smtClean="0"/>
              <a:t>() </a:t>
            </a:r>
            <a:r>
              <a:rPr lang="en-US" dirty="0"/>
              <a:t>- Initialize a specific </a:t>
            </a:r>
            <a:r>
              <a:rPr lang="en-US" dirty="0" err="1"/>
              <a:t>XTtcPs</a:t>
            </a:r>
            <a:r>
              <a:rPr lang="en-US" dirty="0"/>
              <a:t> instance such that the driver is ready to use</a:t>
            </a:r>
          </a:p>
          <a:p>
            <a:r>
              <a:rPr lang="en-US" dirty="0" err="1" smtClean="0"/>
              <a:t>XScuTimer_Start</a:t>
            </a:r>
            <a:r>
              <a:rPr lang="en-US" dirty="0" smtClean="0"/>
              <a:t>() – Start the timer</a:t>
            </a:r>
          </a:p>
          <a:p>
            <a:r>
              <a:rPr lang="en-US" dirty="0" err="1" smtClean="0"/>
              <a:t>XScuTimer_Stop</a:t>
            </a:r>
            <a:r>
              <a:rPr lang="en-US" dirty="0" smtClean="0"/>
              <a:t>() – Stop the timer</a:t>
            </a:r>
          </a:p>
          <a:p>
            <a:r>
              <a:rPr lang="en-US" dirty="0" err="1" smtClean="0"/>
              <a:t>XScuTimer_GetPrescaler</a:t>
            </a:r>
            <a:r>
              <a:rPr lang="en-US" dirty="0" smtClean="0"/>
              <a:t>() – Get the pre-scalar value</a:t>
            </a:r>
          </a:p>
          <a:p>
            <a:r>
              <a:rPr lang="en-US" dirty="0" err="1" smtClean="0"/>
              <a:t>XscuTimer_SetPrescaler</a:t>
            </a:r>
            <a:r>
              <a:rPr lang="en-US" dirty="0" smtClean="0"/>
              <a:t>() – Set the pre-scalar value between 1 and 16</a:t>
            </a:r>
          </a:p>
        </p:txBody>
      </p:sp>
      <p:sp>
        <p:nvSpPr>
          <p:cNvPr id="4" name="Title 3"/>
          <p:cNvSpPr>
            <a:spLocks noGrp="1"/>
          </p:cNvSpPr>
          <p:nvPr>
            <p:ph type="title"/>
          </p:nvPr>
        </p:nvSpPr>
        <p:spPr/>
        <p:txBody>
          <a:bodyPr/>
          <a:lstStyle/>
          <a:p>
            <a:r>
              <a:rPr lang="en-US" dirty="0" smtClean="0"/>
              <a:t>Private Timer/Counter </a:t>
            </a:r>
            <a:r>
              <a:rPr lang="en-AU" dirty="0" smtClean="0"/>
              <a:t>(Standalone)</a:t>
            </a:r>
            <a:endParaRPr lang="en-US" dirty="0"/>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12</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XScuTimer_EnableAutoReload</a:t>
            </a:r>
            <a:r>
              <a:rPr lang="en-US" dirty="0"/>
              <a:t>() – Load the counter with the initial value when time out occurs</a:t>
            </a:r>
          </a:p>
          <a:p>
            <a:r>
              <a:rPr lang="en-US" dirty="0" err="1" smtClean="0"/>
              <a:t>XScuTimer_IsExpired</a:t>
            </a:r>
            <a:r>
              <a:rPr lang="en-US" dirty="0"/>
              <a:t>() – Check if the timer has reached the final </a:t>
            </a:r>
            <a:r>
              <a:rPr lang="en-US" dirty="0" smtClean="0"/>
              <a:t>value</a:t>
            </a:r>
          </a:p>
          <a:p>
            <a:r>
              <a:rPr lang="en-US" dirty="0" err="1"/>
              <a:t>XScuTimer_RestartTimer</a:t>
            </a:r>
            <a:r>
              <a:rPr lang="en-US" dirty="0"/>
              <a:t>() – Read the counter value and write it back</a:t>
            </a:r>
          </a:p>
          <a:p>
            <a:r>
              <a:rPr lang="en-US" dirty="0" err="1"/>
              <a:t>XScuTimer_LoadTimer</a:t>
            </a:r>
            <a:r>
              <a:rPr lang="en-US" dirty="0"/>
              <a:t>() – Load the timer with the provided value</a:t>
            </a:r>
          </a:p>
          <a:p>
            <a:r>
              <a:rPr lang="en-US" dirty="0" err="1"/>
              <a:t>XScuTimer_GetCounterValue</a:t>
            </a:r>
            <a:r>
              <a:rPr lang="en-US" dirty="0"/>
              <a:t>() – Get current counter value; useful for determining lapse time</a:t>
            </a:r>
          </a:p>
          <a:p>
            <a:r>
              <a:rPr lang="en-US" dirty="0" err="1" smtClean="0"/>
              <a:t>XScuTimer_EnableInterrupt</a:t>
            </a:r>
            <a:r>
              <a:rPr lang="en-US" dirty="0"/>
              <a:t>() – Enable interrupt mechanism</a:t>
            </a:r>
          </a:p>
          <a:p>
            <a:r>
              <a:rPr lang="en-US" dirty="0" err="1" smtClean="0"/>
              <a:t>XScuTimer_GetInterruptStatus</a:t>
            </a:r>
            <a:r>
              <a:rPr lang="en-US" dirty="0" smtClean="0"/>
              <a:t>() – Get the interrupt status</a:t>
            </a:r>
            <a:endParaRPr lang="en-US" dirty="0"/>
          </a:p>
          <a:p>
            <a:r>
              <a:rPr lang="en-US" dirty="0" err="1"/>
              <a:t>XScuTimer_ClearInterruptStatus</a:t>
            </a:r>
            <a:r>
              <a:rPr lang="en-US" dirty="0"/>
              <a:t>() – Clear source of interrupt </a:t>
            </a:r>
            <a:r>
              <a:rPr lang="en-US" dirty="0" smtClean="0"/>
              <a:t>flag</a:t>
            </a:r>
            <a:endParaRPr lang="en-US" dirty="0"/>
          </a:p>
        </p:txBody>
      </p:sp>
      <p:sp>
        <p:nvSpPr>
          <p:cNvPr id="4" name="Title 3"/>
          <p:cNvSpPr>
            <a:spLocks noGrp="1"/>
          </p:cNvSpPr>
          <p:nvPr>
            <p:ph type="title"/>
          </p:nvPr>
        </p:nvSpPr>
        <p:spPr/>
        <p:txBody>
          <a:bodyPr/>
          <a:lstStyle/>
          <a:p>
            <a:r>
              <a:rPr lang="en-US" dirty="0" smtClean="0"/>
              <a:t>Private Timer/Counter </a:t>
            </a:r>
            <a:r>
              <a:rPr lang="en-AU" dirty="0" smtClean="0"/>
              <a:t>(Standalone)</a:t>
            </a:r>
            <a:endParaRPr lang="en-US" dirty="0"/>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13</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XTtcPs_LookupConfig() - Looks up the device configuration based on the unique device ID</a:t>
            </a:r>
          </a:p>
          <a:p>
            <a:r>
              <a:rPr lang="en-US" dirty="0"/>
              <a:t>XTtcPs_CfgInitialize() - Initialize a specific XTtcPs instance such that the driver is ready to use</a:t>
            </a:r>
          </a:p>
          <a:p>
            <a:r>
              <a:rPr lang="en-US" dirty="0"/>
              <a:t>XTtcPs_SetMatchValue() - Set the </a:t>
            </a:r>
            <a:r>
              <a:rPr lang="en-US" dirty="0" smtClean="0"/>
              <a:t>value of the match registers</a:t>
            </a:r>
            <a:endParaRPr lang="en-US" dirty="0"/>
          </a:p>
          <a:p>
            <a:r>
              <a:rPr lang="en-US" dirty="0"/>
              <a:t>XTtcPs_SetOptions() - Set the options for the TTC device</a:t>
            </a:r>
          </a:p>
          <a:p>
            <a:r>
              <a:rPr lang="en-US" dirty="0"/>
              <a:t>XTtcPs_SetPreScalar() - Set the prescalar enable bit</a:t>
            </a:r>
          </a:p>
          <a:p>
            <a:r>
              <a:rPr lang="en-US" dirty="0"/>
              <a:t>XTtcPs_GetMatchValue() - Get the value of the match registers</a:t>
            </a:r>
          </a:p>
          <a:p>
            <a:r>
              <a:rPr lang="en-US" dirty="0"/>
              <a:t>XTtcPs_GetOptions() - Gets the settings for the options for the TTC device</a:t>
            </a:r>
          </a:p>
          <a:p>
            <a:r>
              <a:rPr lang="en-US" dirty="0"/>
              <a:t>XTtcPs_GetPrescaler() - Gets the input clock prescalar</a:t>
            </a:r>
          </a:p>
          <a:p>
            <a:endParaRPr lang="en-US" dirty="0"/>
          </a:p>
        </p:txBody>
      </p:sp>
      <p:sp>
        <p:nvSpPr>
          <p:cNvPr id="4" name="Title 3"/>
          <p:cNvSpPr>
            <a:spLocks noGrp="1"/>
          </p:cNvSpPr>
          <p:nvPr>
            <p:ph type="title"/>
          </p:nvPr>
        </p:nvSpPr>
        <p:spPr/>
        <p:txBody>
          <a:bodyPr/>
          <a:lstStyle/>
          <a:p>
            <a:r>
              <a:rPr lang="en-AU" dirty="0" smtClean="0"/>
              <a:t>Timers: Triple Timer Counter API (Standalone)</a:t>
            </a:r>
            <a:r>
              <a:rPr lang="en-US" dirty="0" smtClean="0"/>
              <a:t/>
            </a:r>
            <a:br>
              <a:rPr lang="en-US" dirty="0" smtClean="0"/>
            </a:br>
            <a:endParaRPr lang="en-US" dirty="0"/>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14</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XTmrCtr_Initialize() - Initialize a specific timer/counter instance/driver</a:t>
            </a:r>
          </a:p>
          <a:p>
            <a:r>
              <a:rPr lang="en-US" dirty="0"/>
              <a:t>XTmrCtr_InterruptHandler() - Interrupt Service Routine (ISR) for the driver</a:t>
            </a:r>
          </a:p>
          <a:p>
            <a:r>
              <a:rPr lang="en-US" dirty="0"/>
              <a:t>XTmrCtr_SetHandler() - Sets the timer callback function, which the driver calls when the specified timer times out</a:t>
            </a:r>
          </a:p>
          <a:p>
            <a:r>
              <a:rPr lang="en-US" dirty="0"/>
              <a:t>XTmrCtr_GetOptions() - Enables the specified options for the specified timer counter</a:t>
            </a:r>
          </a:p>
          <a:p>
            <a:r>
              <a:rPr lang="en-US" dirty="0"/>
              <a:t>XTmrCtr_Start() - Starts the specified timer counter of the device such that it starts running</a:t>
            </a:r>
          </a:p>
          <a:p>
            <a:r>
              <a:rPr lang="en-US" dirty="0"/>
              <a:t>XTmrCtr_Stop() - Stops the timer counter by disabling it</a:t>
            </a:r>
          </a:p>
          <a:p>
            <a:r>
              <a:rPr lang="en-US" dirty="0"/>
              <a:t>XTmrCtr_GetCaptureValue() - Returns the timer counter value that was captured the last time the external capture input was </a:t>
            </a:r>
            <a:r>
              <a:rPr lang="en-US" dirty="0" smtClean="0"/>
              <a:t>asserted</a:t>
            </a:r>
          </a:p>
          <a:p>
            <a:endParaRPr lang="en-US" dirty="0" smtClean="0"/>
          </a:p>
          <a:p>
            <a:endParaRPr lang="en-US" dirty="0"/>
          </a:p>
        </p:txBody>
      </p:sp>
      <p:sp>
        <p:nvSpPr>
          <p:cNvPr id="4" name="Title 3"/>
          <p:cNvSpPr>
            <a:spLocks noGrp="1"/>
          </p:cNvSpPr>
          <p:nvPr>
            <p:ph type="title"/>
          </p:nvPr>
        </p:nvSpPr>
        <p:spPr/>
        <p:txBody>
          <a:bodyPr/>
          <a:lstStyle/>
          <a:p>
            <a:r>
              <a:rPr lang="en-US" dirty="0" smtClean="0"/>
              <a:t>AXI Timer</a:t>
            </a:r>
            <a:endParaRPr lang="en-US" dirty="0"/>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15</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XTmrCtr_GetOptions() - Get the options for the specified timer counter</a:t>
            </a:r>
          </a:p>
          <a:p>
            <a:r>
              <a:rPr lang="en-US" dirty="0"/>
              <a:t>XTmrCtr_GetStats() - Get a copy of the XtmrCtrStats structure, which contains the current statistics for this driver</a:t>
            </a:r>
          </a:p>
          <a:p>
            <a:r>
              <a:rPr lang="en-US" dirty="0"/>
              <a:t>XTmrCtr_Getvalue() - Get the current value for the timer counter</a:t>
            </a:r>
          </a:p>
          <a:p>
            <a:r>
              <a:rPr lang="en-US" dirty="0"/>
              <a:t>XTmrCtr_Reset() - Reset the specified timer counter of the device</a:t>
            </a:r>
          </a:p>
          <a:p>
            <a:endParaRPr lang="en-US" dirty="0"/>
          </a:p>
        </p:txBody>
      </p:sp>
      <p:sp>
        <p:nvSpPr>
          <p:cNvPr id="4" name="Title 3"/>
          <p:cNvSpPr>
            <a:spLocks noGrp="1"/>
          </p:cNvSpPr>
          <p:nvPr>
            <p:ph type="title"/>
          </p:nvPr>
        </p:nvSpPr>
        <p:spPr/>
        <p:txBody>
          <a:bodyPr/>
          <a:lstStyle/>
          <a:p>
            <a:r>
              <a:rPr lang="en-US" dirty="0" smtClean="0"/>
              <a:t>AXI Timer</a:t>
            </a:r>
            <a:endParaRPr lang="en-US" dirty="0"/>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16</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Device Drivers Architecture</a:t>
            </a:r>
          </a:p>
          <a:p>
            <a:r>
              <a:rPr lang="en-US" dirty="0" smtClean="0">
                <a:solidFill>
                  <a:schemeClr val="bg2"/>
                </a:solidFill>
              </a:rPr>
              <a:t>Timers and API</a:t>
            </a:r>
          </a:p>
          <a:p>
            <a:r>
              <a:rPr lang="en-US" i="1" dirty="0" smtClean="0">
                <a:solidFill>
                  <a:schemeClr val="tx1"/>
                </a:solidFill>
              </a:rPr>
              <a:t>Debugging Tools</a:t>
            </a:r>
          </a:p>
          <a:p>
            <a:pPr lvl="1"/>
            <a:r>
              <a:rPr lang="en-US" dirty="0" smtClean="0">
                <a:solidFill>
                  <a:srgbClr val="FF0000"/>
                </a:solidFill>
              </a:rPr>
              <a:t>Hardware Tools</a:t>
            </a:r>
          </a:p>
          <a:p>
            <a:pPr lvl="1"/>
            <a:r>
              <a:rPr lang="en-US" dirty="0" smtClean="0">
                <a:solidFill>
                  <a:srgbClr val="FF0000"/>
                </a:solidFill>
              </a:rPr>
              <a:t>Software Tools</a:t>
            </a:r>
          </a:p>
          <a:p>
            <a:r>
              <a:rPr lang="en-US" dirty="0" smtClean="0">
                <a:solidFill>
                  <a:srgbClr val="FF0000"/>
                </a:solidFill>
              </a:rPr>
              <a:t>Debug in SDK</a:t>
            </a:r>
          </a:p>
          <a:p>
            <a:r>
              <a:rPr lang="en-US" dirty="0" smtClean="0">
                <a:solidFill>
                  <a:srgbClr val="FF0000"/>
                </a:solidFill>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17</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r>
              <a:rPr lang="en-US" dirty="0" smtClean="0"/>
              <a:t>Debugging is an integral part of embedded systems development</a:t>
            </a:r>
          </a:p>
          <a:p>
            <a:r>
              <a:rPr lang="en-US" dirty="0" smtClean="0"/>
              <a:t>The debugging process is defined as testing, stabilizing, localizing, and correcting errors</a:t>
            </a:r>
          </a:p>
          <a:p>
            <a:r>
              <a:rPr lang="en-US" dirty="0" smtClean="0"/>
              <a:t>Two methods of debugging:</a:t>
            </a:r>
          </a:p>
          <a:p>
            <a:pPr lvl="1"/>
            <a:r>
              <a:rPr lang="en-US" dirty="0" smtClean="0"/>
              <a:t>Hardware debugging via a logic probe, logic analyzer, in-circuit emulator, or background debugger</a:t>
            </a:r>
          </a:p>
          <a:p>
            <a:pPr lvl="1"/>
            <a:r>
              <a:rPr lang="en-US" dirty="0" smtClean="0"/>
              <a:t>Software debugging via a debugging instrument</a:t>
            </a:r>
          </a:p>
          <a:p>
            <a:pPr lvl="2"/>
            <a:r>
              <a:rPr lang="en-US" dirty="0" smtClean="0"/>
              <a:t>A software debugging instrument is source code that is added to the program for the purpose of debugging</a:t>
            </a:r>
          </a:p>
          <a:p>
            <a:r>
              <a:rPr lang="en-US" dirty="0" smtClean="0"/>
              <a:t>Debugging types:</a:t>
            </a:r>
          </a:p>
          <a:p>
            <a:pPr lvl="1"/>
            <a:r>
              <a:rPr lang="en-US" dirty="0" smtClean="0"/>
              <a:t>Functional debugging</a:t>
            </a:r>
          </a:p>
          <a:p>
            <a:pPr lvl="1"/>
            <a:r>
              <a:rPr lang="en-US" dirty="0" smtClean="0"/>
              <a:t>Performance debugging</a:t>
            </a:r>
          </a:p>
        </p:txBody>
      </p:sp>
      <p:sp>
        <p:nvSpPr>
          <p:cNvPr id="6146" name="Rectangle 2"/>
          <p:cNvSpPr>
            <a:spLocks noGrp="1" noChangeArrowheads="1"/>
          </p:cNvSpPr>
          <p:nvPr>
            <p:ph type="title"/>
          </p:nvPr>
        </p:nvSpPr>
        <p:spPr/>
        <p:txBody>
          <a:bodyPr/>
          <a:lstStyle/>
          <a:p>
            <a:r>
              <a:rPr lang="en-US" dirty="0" smtClean="0"/>
              <a:t>Debugging</a:t>
            </a:r>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18</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r>
              <a:rPr lang="en-US" dirty="0" smtClean="0"/>
              <a:t>Vivado/SDK </a:t>
            </a:r>
            <a:r>
              <a:rPr lang="en-US" dirty="0"/>
              <a:t>supports software debugging through</a:t>
            </a:r>
          </a:p>
          <a:p>
            <a:pPr lvl="1"/>
            <a:r>
              <a:rPr lang="en-US" dirty="0"/>
              <a:t>GDB tools</a:t>
            </a:r>
          </a:p>
          <a:p>
            <a:pPr lvl="2"/>
            <a:r>
              <a:rPr lang="en-US" dirty="0"/>
              <a:t>Unified graphical interface for debugging and verifying processing systems</a:t>
            </a:r>
          </a:p>
          <a:p>
            <a:pPr lvl="1"/>
            <a:r>
              <a:rPr lang="en-US" dirty="0"/>
              <a:t>Xilinx Microprocessor Debugger (XMD)</a:t>
            </a:r>
          </a:p>
          <a:p>
            <a:pPr lvl="2"/>
            <a:r>
              <a:rPr lang="en-US" dirty="0"/>
              <a:t>Runs all the hardware debugging tools and communicates with the hardware</a:t>
            </a:r>
          </a:p>
          <a:p>
            <a:pPr lvl="2"/>
            <a:r>
              <a:rPr lang="en-US" dirty="0"/>
              <a:t>Shell for hardware communication</a:t>
            </a:r>
          </a:p>
          <a:p>
            <a:pPr lvl="2"/>
            <a:r>
              <a:rPr lang="en-US" dirty="0"/>
              <a:t>Tool command language (Tcl) syntax and command </a:t>
            </a:r>
            <a:r>
              <a:rPr lang="en-US" dirty="0" smtClean="0"/>
              <a:t>interpreter</a:t>
            </a:r>
            <a:endParaRPr lang="en-US" dirty="0"/>
          </a:p>
          <a:p>
            <a:pPr lvl="1"/>
            <a:r>
              <a:rPr lang="en-US" dirty="0"/>
              <a:t>GNU tools communicate with the hardware through </a:t>
            </a:r>
            <a:r>
              <a:rPr lang="en-US" dirty="0" smtClean="0"/>
              <a:t>XMD</a:t>
            </a:r>
          </a:p>
          <a:p>
            <a:pPr lvl="1"/>
            <a:r>
              <a:rPr lang="en-IE" dirty="0" smtClean="0"/>
              <a:t>Xilinx System Debugger, Eclipse Target Communications Framework (TCF)</a:t>
            </a:r>
            <a:endParaRPr lang="en-US" dirty="0" smtClean="0"/>
          </a:p>
        </p:txBody>
      </p:sp>
      <p:sp>
        <p:nvSpPr>
          <p:cNvPr id="9218" name="Rectangle 2"/>
          <p:cNvSpPr>
            <a:spLocks noGrp="1" noChangeArrowheads="1"/>
          </p:cNvSpPr>
          <p:nvPr>
            <p:ph type="title"/>
          </p:nvPr>
        </p:nvSpPr>
        <p:spPr/>
        <p:txBody>
          <a:bodyPr/>
          <a:lstStyle/>
          <a:p>
            <a:r>
              <a:rPr lang="en-US" smtClean="0"/>
              <a:t>Software Debugging Support</a:t>
            </a:r>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19</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a:solidFill>
                  <a:schemeClr val="tx1"/>
                </a:solidFill>
                <a:cs typeface="Arial" pitchFamily="34" charset="0"/>
              </a:rPr>
              <a:t>After completing this </a:t>
            </a:r>
            <a:r>
              <a:rPr lang="en-US" altLang="zh-CN" dirty="0" smtClean="0">
                <a:solidFill>
                  <a:schemeClr val="tx1"/>
                </a:solidFill>
                <a:cs typeface="Arial" pitchFamily="34" charset="0"/>
              </a:rPr>
              <a:t>module, </a:t>
            </a:r>
            <a:r>
              <a:rPr lang="en-US" altLang="zh-CN" dirty="0">
                <a:solidFill>
                  <a:schemeClr val="tx1"/>
                </a:solidFill>
                <a:cs typeface="Arial" pitchFamily="34" charset="0"/>
              </a:rPr>
              <a:t>you will be able to:</a:t>
            </a:r>
          </a:p>
          <a:p>
            <a:pPr>
              <a:lnSpc>
                <a:spcPts val="1000"/>
              </a:lnSpc>
              <a:buNone/>
            </a:pPr>
            <a:endParaRPr lang="en-US" altLang="zh-CN" dirty="0">
              <a:solidFill>
                <a:schemeClr val="tx1"/>
              </a:solidFill>
            </a:endParaRPr>
          </a:p>
          <a:p>
            <a:pPr lvl="1"/>
            <a:r>
              <a:rPr lang="en-US" dirty="0" smtClean="0"/>
              <a:t>Describe device drivers architecture</a:t>
            </a:r>
          </a:p>
          <a:p>
            <a:pPr lvl="1"/>
            <a:r>
              <a:rPr lang="en-US" dirty="0" smtClean="0"/>
              <a:t>Distinguish between Level-1 and Level-2 device drivers</a:t>
            </a:r>
          </a:p>
          <a:p>
            <a:pPr lvl="1"/>
            <a:r>
              <a:rPr lang="en-US" dirty="0" smtClean="0"/>
              <a:t>List types of processor timers</a:t>
            </a:r>
          </a:p>
          <a:p>
            <a:pPr lvl="1"/>
            <a:r>
              <a:rPr lang="en-US" dirty="0" smtClean="0"/>
              <a:t>Understand CPU’s private timer API</a:t>
            </a:r>
          </a:p>
          <a:p>
            <a:pPr lvl="1"/>
            <a:r>
              <a:rPr lang="en-US" dirty="0" smtClean="0"/>
              <a:t>Describe </a:t>
            </a:r>
            <a:r>
              <a:rPr lang="en-US" dirty="0"/>
              <a:t>GNU Debugger (GDB) functionality</a:t>
            </a:r>
            <a:endParaRPr lang="en-US" sz="2200" dirty="0"/>
          </a:p>
          <a:p>
            <a:pPr lvl="1"/>
            <a:r>
              <a:rPr lang="en-US" dirty="0"/>
              <a:t>Describe Xilinx Microprocessor Debugger (XMD) </a:t>
            </a:r>
            <a:r>
              <a:rPr lang="en-US" dirty="0" smtClean="0"/>
              <a:t>functionality</a:t>
            </a:r>
          </a:p>
          <a:p>
            <a:pPr lvl="1"/>
            <a:r>
              <a:rPr lang="en-IE" dirty="0" smtClean="0"/>
              <a:t>Describe Eclipse Target Communications Framework</a:t>
            </a:r>
          </a:p>
          <a:p>
            <a:pPr lvl="1"/>
            <a:endParaRPr lang="en-US" dirty="0"/>
          </a:p>
        </p:txBody>
      </p:sp>
      <p:sp>
        <p:nvSpPr>
          <p:cNvPr id="4" name="Title 3"/>
          <p:cNvSpPr>
            <a:spLocks noGrp="1"/>
          </p:cNvSpPr>
          <p:nvPr>
            <p:ph type="title"/>
          </p:nvPr>
        </p:nvSpPr>
        <p:spPr/>
        <p:txBody>
          <a:bodyPr/>
          <a:lstStyle/>
          <a:p>
            <a:r>
              <a:rPr lang="en-US" dirty="0" smtClean="0"/>
              <a:t>Objectives</a:t>
            </a:r>
            <a:endParaRPr lang="en-US" dirty="0"/>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2</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r>
              <a:rPr lang="en-US" sz="1800" dirty="0" err="1" smtClean="0"/>
              <a:t>Vivado</a:t>
            </a:r>
            <a:r>
              <a:rPr lang="en-US" sz="1800" dirty="0" smtClean="0"/>
              <a:t> supports </a:t>
            </a:r>
            <a:r>
              <a:rPr lang="en-US" sz="1800" dirty="0"/>
              <a:t>hardware debugging via the following tools</a:t>
            </a:r>
          </a:p>
          <a:p>
            <a:pPr lvl="1"/>
            <a:r>
              <a:rPr lang="en-US" sz="1600" dirty="0" err="1" smtClean="0"/>
              <a:t>Vivado</a:t>
            </a:r>
            <a:r>
              <a:rPr lang="en-US" sz="1600" dirty="0" smtClean="0"/>
              <a:t> Logic Analyzer software</a:t>
            </a:r>
            <a:endParaRPr lang="en-US" sz="1600" dirty="0"/>
          </a:p>
          <a:p>
            <a:pPr lvl="2"/>
            <a:r>
              <a:rPr lang="en-US" sz="1400" dirty="0"/>
              <a:t>Soft-core base logic analyzer</a:t>
            </a:r>
          </a:p>
          <a:p>
            <a:pPr lvl="2"/>
            <a:r>
              <a:rPr lang="en-US" sz="1400" dirty="0"/>
              <a:t>Operates through a Xilinx download cable</a:t>
            </a:r>
          </a:p>
          <a:p>
            <a:r>
              <a:rPr lang="en-US" sz="1800" dirty="0" smtClean="0"/>
              <a:t>Zynq</a:t>
            </a:r>
            <a:r>
              <a:rPr lang="en-US" sz="1800" dirty="0"/>
              <a:t>™ </a:t>
            </a:r>
            <a:r>
              <a:rPr lang="en-US" sz="1800" dirty="0" smtClean="0"/>
              <a:t>AP </a:t>
            </a:r>
            <a:r>
              <a:rPr lang="en-US" sz="1800" dirty="0" err="1" smtClean="0"/>
              <a:t>SoC</a:t>
            </a:r>
            <a:r>
              <a:rPr lang="en-US" sz="1800" dirty="0" smtClean="0"/>
              <a:t> virtual </a:t>
            </a:r>
            <a:r>
              <a:rPr lang="en-US" sz="1800" dirty="0"/>
              <a:t>platform</a:t>
            </a:r>
          </a:p>
          <a:p>
            <a:pPr lvl="1"/>
            <a:r>
              <a:rPr lang="en-US" sz="1600" dirty="0"/>
              <a:t>Functional simulation of physical hardware for the purpose of software development, integration, and test</a:t>
            </a:r>
          </a:p>
          <a:p>
            <a:pPr lvl="1"/>
            <a:r>
              <a:rPr lang="en-US" sz="1600" dirty="0"/>
              <a:t>Runs on the desktop</a:t>
            </a:r>
          </a:p>
          <a:p>
            <a:pPr lvl="1"/>
            <a:r>
              <a:rPr lang="en-US" sz="1600" dirty="0"/>
              <a:t>Facilitates early software development and test </a:t>
            </a:r>
          </a:p>
          <a:p>
            <a:r>
              <a:rPr lang="en-US" sz="1800" dirty="0" err="1"/>
              <a:t>Zynq</a:t>
            </a:r>
            <a:r>
              <a:rPr lang="en-US" sz="1800" dirty="0"/>
              <a:t> AP </a:t>
            </a:r>
            <a:r>
              <a:rPr lang="en-US" sz="1800" dirty="0" err="1"/>
              <a:t>SoC</a:t>
            </a:r>
            <a:r>
              <a:rPr lang="en-US" sz="1800" dirty="0"/>
              <a:t> </a:t>
            </a:r>
            <a:r>
              <a:rPr lang="en-US" sz="1800" dirty="0" smtClean="0"/>
              <a:t>open-source </a:t>
            </a:r>
            <a:r>
              <a:rPr lang="en-US" sz="1800" dirty="0"/>
              <a:t>QEMU model </a:t>
            </a:r>
          </a:p>
          <a:p>
            <a:pPr lvl="1"/>
            <a:r>
              <a:rPr lang="en-US" sz="1600" dirty="0"/>
              <a:t>Open-source machine emulator and virtualizer for Linux environment</a:t>
            </a:r>
            <a:endParaRPr lang="en-US" dirty="0"/>
          </a:p>
        </p:txBody>
      </p:sp>
      <p:sp>
        <p:nvSpPr>
          <p:cNvPr id="7170" name="Rectangle 2"/>
          <p:cNvSpPr>
            <a:spLocks noGrp="1" noChangeArrowheads="1"/>
          </p:cNvSpPr>
          <p:nvPr>
            <p:ph type="title"/>
          </p:nvPr>
        </p:nvSpPr>
        <p:spPr/>
        <p:txBody>
          <a:bodyPr/>
          <a:lstStyle/>
          <a:p>
            <a:r>
              <a:rPr lang="en-US" dirty="0" smtClean="0"/>
              <a:t>Hardware Debugging Support</a:t>
            </a:r>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20</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10820559" cy="4268337"/>
          </a:xfrm>
        </p:spPr>
        <p:txBody>
          <a:bodyPr/>
          <a:lstStyle/>
          <a:p>
            <a:r>
              <a:rPr lang="en-US" dirty="0"/>
              <a:t>The Xilinx Microprocessor Debug  (XMD) utility provides a variety of user debug </a:t>
            </a:r>
            <a:r>
              <a:rPr lang="en-US" dirty="0" smtClean="0"/>
              <a:t>services</a:t>
            </a:r>
          </a:p>
          <a:p>
            <a:pPr lvl="1"/>
            <a:r>
              <a:rPr lang="en-US" dirty="0"/>
              <a:t>Physical connection between your workstation and the software design</a:t>
            </a:r>
          </a:p>
          <a:p>
            <a:pPr lvl="1"/>
            <a:r>
              <a:rPr lang="en-US" dirty="0"/>
              <a:t>Connection to an internal BSCAN controller</a:t>
            </a:r>
          </a:p>
          <a:p>
            <a:pPr lvl="1"/>
            <a:r>
              <a:rPr lang="en-US" dirty="0"/>
              <a:t>Program download</a:t>
            </a:r>
          </a:p>
          <a:p>
            <a:pPr lvl="1"/>
            <a:r>
              <a:rPr lang="en-US" dirty="0"/>
              <a:t>Processor identification and control</a:t>
            </a:r>
          </a:p>
          <a:p>
            <a:pPr lvl="1"/>
            <a:r>
              <a:rPr lang="en-US" dirty="0"/>
              <a:t>Low-level debug commands</a:t>
            </a:r>
          </a:p>
          <a:p>
            <a:pPr lvl="1"/>
            <a:r>
              <a:rPr lang="en-US" dirty="0"/>
              <a:t>Interface to the GNU debugger</a:t>
            </a:r>
          </a:p>
          <a:p>
            <a:pPr lvl="1"/>
            <a:r>
              <a:rPr lang="en-US" dirty="0"/>
              <a:t>General Tcl interface and command interpreter</a:t>
            </a:r>
          </a:p>
          <a:p>
            <a:pPr lvl="1"/>
            <a:r>
              <a:rPr lang="en-US" dirty="0"/>
              <a:t>Program download</a:t>
            </a:r>
          </a:p>
          <a:p>
            <a:pPr lvl="1"/>
            <a:endParaRPr lang="en-US" dirty="0"/>
          </a:p>
          <a:p>
            <a:endParaRPr lang="en-US" dirty="0"/>
          </a:p>
        </p:txBody>
      </p:sp>
      <p:sp>
        <p:nvSpPr>
          <p:cNvPr id="4" name="Title 3"/>
          <p:cNvSpPr>
            <a:spLocks noGrp="1"/>
          </p:cNvSpPr>
          <p:nvPr>
            <p:ph type="title"/>
          </p:nvPr>
        </p:nvSpPr>
        <p:spPr/>
        <p:txBody>
          <a:bodyPr/>
          <a:lstStyle/>
          <a:p>
            <a:r>
              <a:rPr lang="en-US" dirty="0" smtClean="0"/>
              <a:t>XMD Debugger</a:t>
            </a:r>
            <a:endParaRPr lang="en-US" dirty="0"/>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21</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For debugging standalone or bare-metal applications, serves as gdbserver for gdb and SDK</a:t>
            </a:r>
          </a:p>
          <a:p>
            <a:r>
              <a:rPr lang="en-US" dirty="0"/>
              <a:t>For Linux applications, SDK interacts with a gdbserver running on the target</a:t>
            </a:r>
          </a:p>
          <a:p>
            <a:r>
              <a:rPr lang="en-US" dirty="0"/>
              <a:t>XMD is started via the Xilinx Tools &gt; Program FPGA command in SDK </a:t>
            </a:r>
          </a:p>
          <a:p>
            <a:r>
              <a:rPr lang="en-US" dirty="0" smtClean="0"/>
              <a:t>XMD </a:t>
            </a:r>
            <a:r>
              <a:rPr lang="en-US" dirty="0"/>
              <a:t>is essentially launched and controlled via the </a:t>
            </a:r>
            <a:r>
              <a:rPr lang="en-US" b="0" dirty="0"/>
              <a:t>RUN</a:t>
            </a:r>
            <a:r>
              <a:rPr lang="en-US" dirty="0"/>
              <a:t> menu</a:t>
            </a:r>
          </a:p>
          <a:p>
            <a:endParaRPr lang="en-US" dirty="0"/>
          </a:p>
        </p:txBody>
      </p:sp>
      <p:sp>
        <p:nvSpPr>
          <p:cNvPr id="4" name="Title 3"/>
          <p:cNvSpPr>
            <a:spLocks noGrp="1"/>
          </p:cNvSpPr>
          <p:nvPr>
            <p:ph type="title"/>
          </p:nvPr>
        </p:nvSpPr>
        <p:spPr/>
        <p:txBody>
          <a:bodyPr/>
          <a:lstStyle/>
          <a:p>
            <a:r>
              <a:rPr lang="en-US" dirty="0" smtClean="0"/>
              <a:t>XMD Debugger</a:t>
            </a:r>
            <a:endParaRPr lang="en-US" dirty="0"/>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22</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XMD engine</a:t>
            </a:r>
          </a:p>
          <a:p>
            <a:pPr lvl="1"/>
            <a:r>
              <a:rPr lang="en-US" dirty="0"/>
              <a:t>Program that facilitates a unified GDB interface</a:t>
            </a:r>
          </a:p>
          <a:p>
            <a:pPr lvl="1"/>
            <a:r>
              <a:rPr lang="en-US" dirty="0"/>
              <a:t>Tcl interface and command interpreter</a:t>
            </a:r>
          </a:p>
          <a:p>
            <a:r>
              <a:rPr lang="en-US" dirty="0"/>
              <a:t>XMD supports application debugging on different targets</a:t>
            </a:r>
          </a:p>
          <a:p>
            <a:r>
              <a:rPr lang="en-US" dirty="0" smtClean="0"/>
              <a:t>GDB/TCF </a:t>
            </a:r>
            <a:r>
              <a:rPr lang="en-US" dirty="0"/>
              <a:t>can connect to XMD on the same computer or on a remote computer on the Internet</a:t>
            </a:r>
          </a:p>
          <a:p>
            <a:endParaRPr lang="en-US" dirty="0"/>
          </a:p>
        </p:txBody>
      </p:sp>
      <p:sp>
        <p:nvSpPr>
          <p:cNvPr id="4" name="Title 3"/>
          <p:cNvSpPr>
            <a:spLocks noGrp="1"/>
          </p:cNvSpPr>
          <p:nvPr>
            <p:ph type="title"/>
          </p:nvPr>
        </p:nvSpPr>
        <p:spPr/>
        <p:txBody>
          <a:bodyPr/>
          <a:lstStyle/>
          <a:p>
            <a:r>
              <a:rPr lang="en-US" dirty="0" smtClean="0"/>
              <a:t>XMD Functionality</a:t>
            </a:r>
            <a:endParaRPr lang="en-US" dirty="0"/>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23</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are many XMD commands</a:t>
            </a:r>
          </a:p>
          <a:p>
            <a:r>
              <a:rPr lang="en-US" dirty="0"/>
              <a:t>Popular commands for boot and program control</a:t>
            </a:r>
          </a:p>
          <a:p>
            <a:pPr lvl="1"/>
            <a:r>
              <a:rPr lang="en-US" dirty="0"/>
              <a:t>connect – connect to processor</a:t>
            </a:r>
          </a:p>
          <a:p>
            <a:pPr lvl="1"/>
            <a:r>
              <a:rPr lang="en-US" dirty="0"/>
              <a:t>dow – download ELF executable file</a:t>
            </a:r>
          </a:p>
          <a:p>
            <a:pPr lvl="1"/>
            <a:r>
              <a:rPr lang="en-US" dirty="0"/>
              <a:t>elf_verify – verify ELF file with memory image</a:t>
            </a:r>
          </a:p>
          <a:p>
            <a:pPr lvl="1"/>
            <a:r>
              <a:rPr lang="en-US" dirty="0"/>
              <a:t>run – begin program execution from reset</a:t>
            </a:r>
          </a:p>
          <a:p>
            <a:pPr lvl="1"/>
            <a:r>
              <a:rPr lang="en-US" dirty="0"/>
              <a:t>con – continue program execution from current program counter</a:t>
            </a:r>
          </a:p>
          <a:p>
            <a:pPr lvl="1"/>
            <a:r>
              <a:rPr lang="en-US" dirty="0"/>
              <a:t>stop – stop the target processor</a:t>
            </a:r>
          </a:p>
          <a:p>
            <a:pPr lvl="1"/>
            <a:r>
              <a:rPr lang="en-US" dirty="0"/>
              <a:t>exit – close XMD window</a:t>
            </a:r>
          </a:p>
          <a:p>
            <a:r>
              <a:rPr lang="en-US" dirty="0"/>
              <a:t>XMD will search for a processor when started and launched from the SDK Run &gt; Debug menu</a:t>
            </a:r>
          </a:p>
          <a:p>
            <a:r>
              <a:rPr lang="en-US" dirty="0"/>
              <a:t>connect command will execute </a:t>
            </a:r>
            <a:r>
              <a:rPr lang="en-US" dirty="0" smtClean="0"/>
              <a:t>automatically</a:t>
            </a:r>
          </a:p>
          <a:p>
            <a:pPr lvl="1"/>
            <a:r>
              <a:rPr lang="en-US" dirty="0"/>
              <a:t>c</a:t>
            </a:r>
            <a:r>
              <a:rPr lang="en-US" dirty="0" smtClean="0"/>
              <a:t>onnect arm 64</a:t>
            </a:r>
            <a:endParaRPr lang="en-US" dirty="0"/>
          </a:p>
          <a:p>
            <a:endParaRPr lang="en-US" dirty="0"/>
          </a:p>
        </p:txBody>
      </p:sp>
      <p:sp>
        <p:nvSpPr>
          <p:cNvPr id="4" name="Title 3"/>
          <p:cNvSpPr>
            <a:spLocks noGrp="1"/>
          </p:cNvSpPr>
          <p:nvPr>
            <p:ph type="title"/>
          </p:nvPr>
        </p:nvSpPr>
        <p:spPr/>
        <p:txBody>
          <a:bodyPr/>
          <a:lstStyle/>
          <a:p>
            <a:r>
              <a:rPr lang="en-US" dirty="0" smtClean="0"/>
              <a:t>XMD Commands</a:t>
            </a:r>
            <a:endParaRPr lang="en-US" dirty="0"/>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24</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xhelp: Lists all Tcl commands</a:t>
            </a:r>
          </a:p>
          <a:p>
            <a:r>
              <a:rPr lang="en-US" dirty="0"/>
              <a:t>xrmem target addr [num]: Reads num bytes or 1 byte from the memory </a:t>
            </a:r>
            <a:r>
              <a:rPr lang="en-US" i="1" dirty="0"/>
              <a:t>addr</a:t>
            </a:r>
            <a:endParaRPr lang="en-US" dirty="0"/>
          </a:p>
          <a:p>
            <a:r>
              <a:rPr lang="en-US" dirty="0"/>
              <a:t>xwmem target addr value: Writes an 8-bit byte value at the specified memory </a:t>
            </a:r>
            <a:r>
              <a:rPr lang="en-US" i="1" dirty="0"/>
              <a:t>addr</a:t>
            </a:r>
            <a:endParaRPr lang="en-US" dirty="0"/>
          </a:p>
          <a:p>
            <a:r>
              <a:rPr lang="en-US" dirty="0"/>
              <a:t>xrreg target [reg]: Reads all registers or only register number </a:t>
            </a:r>
            <a:r>
              <a:rPr lang="en-US" i="1" dirty="0"/>
              <a:t>reg</a:t>
            </a:r>
            <a:endParaRPr lang="en-US" dirty="0"/>
          </a:p>
          <a:p>
            <a:r>
              <a:rPr lang="en-US" dirty="0"/>
              <a:t>xwreg target reg value: Writes a 32-bit value into register number </a:t>
            </a:r>
            <a:r>
              <a:rPr lang="en-US" i="1" dirty="0"/>
              <a:t>reg</a:t>
            </a:r>
            <a:endParaRPr lang="en-US" dirty="0"/>
          </a:p>
          <a:p>
            <a:r>
              <a:rPr lang="en-US" dirty="0"/>
              <a:t>xdownload target [-data] filename [addr]: Downloads the given ELF or data file (with -data option) onto the memory of the current target </a:t>
            </a:r>
          </a:p>
          <a:p>
            <a:r>
              <a:rPr lang="en-US" dirty="0"/>
              <a:t>xcontinue target [addr]: Continues execution from the current PC or from the optional address argument</a:t>
            </a:r>
          </a:p>
          <a:p>
            <a:endParaRPr lang="en-US" dirty="0"/>
          </a:p>
        </p:txBody>
      </p:sp>
      <p:sp>
        <p:nvSpPr>
          <p:cNvPr id="4" name="Title 3"/>
          <p:cNvSpPr>
            <a:spLocks noGrp="1"/>
          </p:cNvSpPr>
          <p:nvPr>
            <p:ph type="title"/>
          </p:nvPr>
        </p:nvSpPr>
        <p:spPr/>
        <p:txBody>
          <a:bodyPr/>
          <a:lstStyle/>
          <a:p>
            <a:r>
              <a:rPr lang="en-US" dirty="0" smtClean="0"/>
              <a:t>XMD </a:t>
            </a:r>
            <a:r>
              <a:rPr lang="en-US" dirty="0" err="1" smtClean="0"/>
              <a:t>Tcl</a:t>
            </a:r>
            <a:r>
              <a:rPr lang="en-US" dirty="0" smtClean="0"/>
              <a:t> </a:t>
            </a:r>
            <a:r>
              <a:rPr lang="en-US" dirty="0" err="1" smtClean="0"/>
              <a:t>Inteface</a:t>
            </a:r>
            <a:endParaRPr lang="en-US" dirty="0"/>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25</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5507580" cy="4268337"/>
          </a:xfrm>
        </p:spPr>
        <p:txBody>
          <a:bodyPr/>
          <a:lstStyle/>
          <a:p>
            <a:r>
              <a:rPr lang="en-IE" dirty="0"/>
              <a:t>Eclipse Target Communication </a:t>
            </a:r>
            <a:r>
              <a:rPr lang="en-IE" dirty="0" smtClean="0"/>
              <a:t>Framework</a:t>
            </a:r>
          </a:p>
          <a:p>
            <a:pPr lvl="1"/>
            <a:r>
              <a:rPr lang="en-IE" dirty="0" smtClean="0"/>
              <a:t>Extensible network protocol for communicating with embedded systems</a:t>
            </a:r>
          </a:p>
          <a:p>
            <a:r>
              <a:rPr lang="en-IE" dirty="0" smtClean="0"/>
              <a:t>Single Configuration per target</a:t>
            </a:r>
          </a:p>
          <a:p>
            <a:pPr lvl="1"/>
            <a:r>
              <a:rPr lang="en-IE" dirty="0" smtClean="0"/>
              <a:t>(Not per tool like </a:t>
            </a:r>
            <a:r>
              <a:rPr lang="en-IE" dirty="0" err="1" smtClean="0"/>
              <a:t>gdb</a:t>
            </a:r>
            <a:r>
              <a:rPr lang="en-IE" dirty="0" smtClean="0"/>
              <a:t>)</a:t>
            </a:r>
            <a:endParaRPr lang="en-IE" dirty="0"/>
          </a:p>
          <a:p>
            <a:r>
              <a:rPr lang="en-IE" dirty="0" smtClean="0"/>
              <a:t>Homogenous</a:t>
            </a:r>
            <a:r>
              <a:rPr lang="en-IE" dirty="0"/>
              <a:t>, and heterogeneous, SMP and AMP </a:t>
            </a:r>
            <a:r>
              <a:rPr lang="en-IE" dirty="0" smtClean="0"/>
              <a:t>support</a:t>
            </a:r>
          </a:p>
          <a:p>
            <a:r>
              <a:rPr lang="en-IE" dirty="0" smtClean="0"/>
              <a:t>Neon Support</a:t>
            </a:r>
          </a:p>
          <a:p>
            <a:r>
              <a:rPr lang="en-IE" dirty="0"/>
              <a:t>True multicore debug through a single JTAG</a:t>
            </a:r>
          </a:p>
          <a:p>
            <a:r>
              <a:rPr lang="en-IE" dirty="0" smtClean="0"/>
              <a:t>Faster than GDB/XMD</a:t>
            </a:r>
            <a:endParaRPr lang="en-US" dirty="0"/>
          </a:p>
          <a:p>
            <a:endParaRPr lang="en-US" dirty="0"/>
          </a:p>
        </p:txBody>
      </p:sp>
      <p:sp>
        <p:nvSpPr>
          <p:cNvPr id="3" name="Slide Number Placeholder 2"/>
          <p:cNvSpPr>
            <a:spLocks noGrp="1"/>
          </p:cNvSpPr>
          <p:nvPr>
            <p:ph type="sldNum" sz="quarter" idx="10"/>
          </p:nvPr>
        </p:nvSpPr>
        <p:spPr/>
        <p:txBody>
          <a:bodyPr/>
          <a:lstStyle/>
          <a:p>
            <a:pPr>
              <a:defRPr/>
            </a:pPr>
            <a:r>
              <a:rPr lang="en-IE" smtClean="0"/>
              <a:t>Software Development and Debug 22-‹#›</a:t>
            </a:r>
            <a:endParaRPr lang="en-US" dirty="0"/>
          </a:p>
        </p:txBody>
      </p:sp>
      <p:sp>
        <p:nvSpPr>
          <p:cNvPr id="4" name="Title 3"/>
          <p:cNvSpPr>
            <a:spLocks noGrp="1"/>
          </p:cNvSpPr>
          <p:nvPr>
            <p:ph type="title"/>
          </p:nvPr>
        </p:nvSpPr>
        <p:spPr/>
        <p:txBody>
          <a:bodyPr/>
          <a:lstStyle/>
          <a:p>
            <a:r>
              <a:rPr lang="en-IE" dirty="0" smtClean="0"/>
              <a:t>System Debugger</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8038" y="1708916"/>
            <a:ext cx="5338686" cy="1743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490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5486559" cy="4268337"/>
          </a:xfrm>
        </p:spPr>
        <p:txBody>
          <a:bodyPr/>
          <a:lstStyle/>
          <a:p>
            <a:r>
              <a:rPr lang="en-IE" dirty="0" smtClean="0"/>
              <a:t>Open, extensible network protocol</a:t>
            </a:r>
          </a:p>
          <a:p>
            <a:r>
              <a:rPr lang="en-IE" dirty="0" smtClean="0"/>
              <a:t>Allows services to transparently plug in</a:t>
            </a:r>
          </a:p>
          <a:p>
            <a:r>
              <a:rPr lang="en-IE" dirty="0" smtClean="0"/>
              <a:t>All </a:t>
            </a:r>
            <a:r>
              <a:rPr lang="en-IE" dirty="0"/>
              <a:t>communication links can share the same </a:t>
            </a:r>
            <a:r>
              <a:rPr lang="en-IE" dirty="0" smtClean="0"/>
              <a:t>protocol</a:t>
            </a:r>
          </a:p>
          <a:p>
            <a:r>
              <a:rPr lang="en-US" dirty="0" smtClean="0"/>
              <a:t>Transport-agnostic </a:t>
            </a:r>
            <a:r>
              <a:rPr lang="en-US" dirty="0"/>
              <a:t>channel </a:t>
            </a:r>
            <a:r>
              <a:rPr lang="en-US" dirty="0" smtClean="0"/>
              <a:t>abstraction</a:t>
            </a:r>
          </a:p>
          <a:p>
            <a:pPr lvl="1"/>
            <a:r>
              <a:rPr lang="en-IE" dirty="0" smtClean="0"/>
              <a:t>(No specific transport layer. E.g. </a:t>
            </a:r>
            <a:r>
              <a:rPr lang="en-IE" dirty="0"/>
              <a:t>TCP/IP, Serial Line, SSH </a:t>
            </a:r>
            <a:r>
              <a:rPr lang="en-IE" dirty="0" smtClean="0"/>
              <a:t>tunnel)</a:t>
            </a:r>
            <a:endParaRPr lang="en-US" dirty="0" smtClean="0"/>
          </a:p>
          <a:p>
            <a:endParaRPr lang="en-US" dirty="0"/>
          </a:p>
        </p:txBody>
      </p:sp>
      <p:sp>
        <p:nvSpPr>
          <p:cNvPr id="3" name="Slide Number Placeholder 2"/>
          <p:cNvSpPr>
            <a:spLocks noGrp="1"/>
          </p:cNvSpPr>
          <p:nvPr>
            <p:ph type="sldNum" sz="quarter" idx="10"/>
          </p:nvPr>
        </p:nvSpPr>
        <p:spPr/>
        <p:txBody>
          <a:bodyPr/>
          <a:lstStyle/>
          <a:p>
            <a:pPr>
              <a:defRPr/>
            </a:pPr>
            <a:r>
              <a:rPr lang="en-IE" smtClean="0"/>
              <a:t>Software Development and Debug 22-‹#›</a:t>
            </a:r>
            <a:endParaRPr lang="en-US" dirty="0"/>
          </a:p>
        </p:txBody>
      </p:sp>
      <p:sp>
        <p:nvSpPr>
          <p:cNvPr id="4" name="Title 3"/>
          <p:cNvSpPr>
            <a:spLocks noGrp="1"/>
          </p:cNvSpPr>
          <p:nvPr>
            <p:ph type="title"/>
          </p:nvPr>
        </p:nvSpPr>
        <p:spPr/>
        <p:txBody>
          <a:bodyPr/>
          <a:lstStyle/>
          <a:p>
            <a:r>
              <a:rPr lang="en-IE" dirty="0"/>
              <a:t>Eclipse Target Communication Framework</a:t>
            </a:r>
            <a:br>
              <a:rPr lang="en-IE" dirty="0"/>
            </a:b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
        <p:nvSpPr>
          <p:cNvPr id="6" name="Rectangle 5"/>
          <p:cNvSpPr/>
          <p:nvPr/>
        </p:nvSpPr>
        <p:spPr bwMode="auto">
          <a:xfrm>
            <a:off x="7073900" y="1562100"/>
            <a:ext cx="2171700" cy="1955800"/>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7" name="Rectangle 6"/>
          <p:cNvSpPr/>
          <p:nvPr/>
        </p:nvSpPr>
        <p:spPr bwMode="auto">
          <a:xfrm>
            <a:off x="7264400" y="1689100"/>
            <a:ext cx="1485900" cy="6350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dirty="0" smtClean="0">
                <a:solidFill>
                  <a:srgbClr val="000000"/>
                </a:solidFill>
              </a:rPr>
              <a:t>ARM1</a:t>
            </a:r>
            <a:endParaRPr lang="en-US" dirty="0" smtClean="0">
              <a:solidFill>
                <a:srgbClr val="000000"/>
              </a:solidFill>
            </a:endParaRPr>
          </a:p>
        </p:txBody>
      </p:sp>
      <p:sp>
        <p:nvSpPr>
          <p:cNvPr id="8" name="Rectangle 7"/>
          <p:cNvSpPr/>
          <p:nvPr/>
        </p:nvSpPr>
        <p:spPr bwMode="auto">
          <a:xfrm>
            <a:off x="7264400" y="2660650"/>
            <a:ext cx="1485900" cy="6350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dirty="0" smtClean="0">
                <a:solidFill>
                  <a:srgbClr val="000000"/>
                </a:solidFill>
              </a:rPr>
              <a:t>ARM2</a:t>
            </a:r>
            <a:endParaRPr lang="en-US" dirty="0" smtClean="0">
              <a:solidFill>
                <a:srgbClr val="000000"/>
              </a:solidFill>
            </a:endParaRPr>
          </a:p>
        </p:txBody>
      </p:sp>
      <p:sp>
        <p:nvSpPr>
          <p:cNvPr id="9" name="Rectangle 8"/>
          <p:cNvSpPr/>
          <p:nvPr/>
        </p:nvSpPr>
        <p:spPr bwMode="auto">
          <a:xfrm>
            <a:off x="9626600" y="1574800"/>
            <a:ext cx="2171700" cy="1943100"/>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0" name="Rectangle 9"/>
          <p:cNvSpPr/>
          <p:nvPr/>
        </p:nvSpPr>
        <p:spPr bwMode="auto">
          <a:xfrm>
            <a:off x="9855200" y="1689100"/>
            <a:ext cx="1219200" cy="4699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dirty="0" smtClean="0">
                <a:solidFill>
                  <a:srgbClr val="000000"/>
                </a:solidFill>
              </a:rPr>
              <a:t>Debug1</a:t>
            </a:r>
            <a:endParaRPr lang="en-US" dirty="0" smtClean="0">
              <a:solidFill>
                <a:srgbClr val="000000"/>
              </a:solidFill>
            </a:endParaRPr>
          </a:p>
        </p:txBody>
      </p:sp>
      <p:sp>
        <p:nvSpPr>
          <p:cNvPr id="11" name="Rectangle 10"/>
          <p:cNvSpPr/>
          <p:nvPr/>
        </p:nvSpPr>
        <p:spPr bwMode="auto">
          <a:xfrm>
            <a:off x="10452100" y="2311400"/>
            <a:ext cx="1219200" cy="4699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dirty="0" smtClean="0">
                <a:solidFill>
                  <a:srgbClr val="000000"/>
                </a:solidFill>
              </a:rPr>
              <a:t>Debug2</a:t>
            </a:r>
            <a:endParaRPr lang="en-US" dirty="0" smtClean="0">
              <a:solidFill>
                <a:srgbClr val="000000"/>
              </a:solidFill>
            </a:endParaRPr>
          </a:p>
        </p:txBody>
      </p:sp>
      <p:sp>
        <p:nvSpPr>
          <p:cNvPr id="12" name="Rectangle 11"/>
          <p:cNvSpPr/>
          <p:nvPr/>
        </p:nvSpPr>
        <p:spPr bwMode="auto">
          <a:xfrm>
            <a:off x="9855200" y="2933700"/>
            <a:ext cx="1397000" cy="4699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dirty="0" err="1" smtClean="0">
                <a:solidFill>
                  <a:srgbClr val="000000"/>
                </a:solidFill>
              </a:rPr>
              <a:t>ChipScope</a:t>
            </a:r>
            <a:endParaRPr lang="en-US" dirty="0" smtClean="0">
              <a:solidFill>
                <a:srgbClr val="000000"/>
              </a:solidFill>
            </a:endParaRPr>
          </a:p>
        </p:txBody>
      </p:sp>
      <p:cxnSp>
        <p:nvCxnSpPr>
          <p:cNvPr id="14" name="Straight Arrow Connector 13"/>
          <p:cNvCxnSpPr>
            <a:stCxn id="12" idx="1"/>
          </p:cNvCxnSpPr>
          <p:nvPr/>
        </p:nvCxnSpPr>
        <p:spPr bwMode="auto">
          <a:xfrm flipH="1">
            <a:off x="9245600" y="3168650"/>
            <a:ext cx="609600" cy="0"/>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15" name="Straight Arrow Connector 14"/>
          <p:cNvCxnSpPr>
            <a:stCxn id="11" idx="1"/>
            <a:endCxn id="8" idx="3"/>
          </p:cNvCxnSpPr>
          <p:nvPr/>
        </p:nvCxnSpPr>
        <p:spPr bwMode="auto">
          <a:xfrm flipH="1">
            <a:off x="8750300" y="2546350"/>
            <a:ext cx="1701800" cy="431800"/>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16" name="Straight Arrow Connector 15"/>
          <p:cNvCxnSpPr>
            <a:stCxn id="10" idx="1"/>
            <a:endCxn id="7" idx="3"/>
          </p:cNvCxnSpPr>
          <p:nvPr/>
        </p:nvCxnSpPr>
        <p:spPr bwMode="auto">
          <a:xfrm flipH="1">
            <a:off x="8750300" y="1924050"/>
            <a:ext cx="1104900" cy="82550"/>
          </a:xfrm>
          <a:prstGeom prst="straightConnector1">
            <a:avLst/>
          </a:prstGeom>
          <a:solidFill>
            <a:schemeClr val="tx2"/>
          </a:solidFill>
          <a:ln w="9525" cap="flat" cmpd="sng" algn="ctr">
            <a:solidFill>
              <a:schemeClr val="tx1"/>
            </a:solidFill>
            <a:prstDash val="solid"/>
            <a:round/>
            <a:headEnd type="none" w="med" len="med"/>
            <a:tailEnd type="arrow"/>
          </a:ln>
          <a:effectLst/>
        </p:spPr>
      </p:cxnSp>
      <p:sp>
        <p:nvSpPr>
          <p:cNvPr id="21" name="Rectangle 20"/>
          <p:cNvSpPr/>
          <p:nvPr/>
        </p:nvSpPr>
        <p:spPr bwMode="auto">
          <a:xfrm>
            <a:off x="7073900" y="4178300"/>
            <a:ext cx="2171700" cy="1955800"/>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2" name="Rectangle 21"/>
          <p:cNvSpPr/>
          <p:nvPr/>
        </p:nvSpPr>
        <p:spPr bwMode="auto">
          <a:xfrm>
            <a:off x="7264400" y="4305300"/>
            <a:ext cx="1485900" cy="6350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dirty="0" smtClean="0">
                <a:solidFill>
                  <a:srgbClr val="000000"/>
                </a:solidFill>
              </a:rPr>
              <a:t>ARM1</a:t>
            </a:r>
            <a:endParaRPr lang="en-US" dirty="0" smtClean="0">
              <a:solidFill>
                <a:srgbClr val="000000"/>
              </a:solidFill>
            </a:endParaRPr>
          </a:p>
        </p:txBody>
      </p:sp>
      <p:sp>
        <p:nvSpPr>
          <p:cNvPr id="23" name="Rectangle 22"/>
          <p:cNvSpPr/>
          <p:nvPr/>
        </p:nvSpPr>
        <p:spPr bwMode="auto">
          <a:xfrm>
            <a:off x="7264400" y="5276850"/>
            <a:ext cx="1485900" cy="6350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dirty="0" smtClean="0">
                <a:solidFill>
                  <a:srgbClr val="000000"/>
                </a:solidFill>
              </a:rPr>
              <a:t>ARM2</a:t>
            </a:r>
            <a:endParaRPr lang="en-US" dirty="0" smtClean="0">
              <a:solidFill>
                <a:srgbClr val="000000"/>
              </a:solidFill>
            </a:endParaRPr>
          </a:p>
        </p:txBody>
      </p:sp>
      <p:sp>
        <p:nvSpPr>
          <p:cNvPr id="24" name="Rectangle 23"/>
          <p:cNvSpPr/>
          <p:nvPr/>
        </p:nvSpPr>
        <p:spPr bwMode="auto">
          <a:xfrm>
            <a:off x="9626600" y="4191000"/>
            <a:ext cx="2171700" cy="1943100"/>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5" name="Rectangle 24"/>
          <p:cNvSpPr/>
          <p:nvPr/>
        </p:nvSpPr>
        <p:spPr bwMode="auto">
          <a:xfrm>
            <a:off x="10274300" y="4346575"/>
            <a:ext cx="1397000" cy="4699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dirty="0" smtClean="0">
                <a:solidFill>
                  <a:srgbClr val="000000"/>
                </a:solidFill>
              </a:rPr>
              <a:t>Debug1</a:t>
            </a:r>
            <a:endParaRPr lang="en-US" dirty="0" smtClean="0">
              <a:solidFill>
                <a:srgbClr val="000000"/>
              </a:solidFill>
            </a:endParaRPr>
          </a:p>
        </p:txBody>
      </p:sp>
      <p:sp>
        <p:nvSpPr>
          <p:cNvPr id="26" name="Rectangle 25"/>
          <p:cNvSpPr/>
          <p:nvPr/>
        </p:nvSpPr>
        <p:spPr bwMode="auto">
          <a:xfrm>
            <a:off x="10274300" y="4927600"/>
            <a:ext cx="1397000" cy="4699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dirty="0" smtClean="0">
                <a:solidFill>
                  <a:srgbClr val="000000"/>
                </a:solidFill>
              </a:rPr>
              <a:t>Debug2</a:t>
            </a:r>
            <a:endParaRPr lang="en-US" dirty="0" smtClean="0">
              <a:solidFill>
                <a:srgbClr val="000000"/>
              </a:solidFill>
            </a:endParaRPr>
          </a:p>
        </p:txBody>
      </p:sp>
      <p:sp>
        <p:nvSpPr>
          <p:cNvPr id="27" name="Rectangle 26"/>
          <p:cNvSpPr/>
          <p:nvPr/>
        </p:nvSpPr>
        <p:spPr bwMode="auto">
          <a:xfrm>
            <a:off x="10274300" y="5549900"/>
            <a:ext cx="1397000" cy="4699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dirty="0" err="1" smtClean="0">
                <a:solidFill>
                  <a:srgbClr val="000000"/>
                </a:solidFill>
              </a:rPr>
              <a:t>ChipScope</a:t>
            </a:r>
            <a:endParaRPr lang="en-US" dirty="0" smtClean="0">
              <a:solidFill>
                <a:srgbClr val="000000"/>
              </a:solidFill>
            </a:endParaRPr>
          </a:p>
        </p:txBody>
      </p:sp>
      <p:cxnSp>
        <p:nvCxnSpPr>
          <p:cNvPr id="28" name="Straight Arrow Connector 27"/>
          <p:cNvCxnSpPr>
            <a:stCxn id="27" idx="1"/>
          </p:cNvCxnSpPr>
          <p:nvPr/>
        </p:nvCxnSpPr>
        <p:spPr bwMode="auto">
          <a:xfrm flipH="1" flipV="1">
            <a:off x="9855200" y="5276850"/>
            <a:ext cx="419100" cy="508000"/>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29" name="Straight Arrow Connector 28"/>
          <p:cNvCxnSpPr>
            <a:stCxn id="26" idx="1"/>
          </p:cNvCxnSpPr>
          <p:nvPr/>
        </p:nvCxnSpPr>
        <p:spPr bwMode="auto">
          <a:xfrm flipH="1">
            <a:off x="9855200" y="5162550"/>
            <a:ext cx="419100" cy="0"/>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30" name="Straight Arrow Connector 29"/>
          <p:cNvCxnSpPr>
            <a:stCxn id="25" idx="1"/>
          </p:cNvCxnSpPr>
          <p:nvPr/>
        </p:nvCxnSpPr>
        <p:spPr bwMode="auto">
          <a:xfrm flipH="1">
            <a:off x="9855200" y="4581525"/>
            <a:ext cx="419100" cy="485775"/>
          </a:xfrm>
          <a:prstGeom prst="straightConnector1">
            <a:avLst/>
          </a:prstGeom>
          <a:solidFill>
            <a:schemeClr val="tx2"/>
          </a:solidFill>
          <a:ln w="9525" cap="flat" cmpd="sng" algn="ctr">
            <a:solidFill>
              <a:schemeClr val="tx1"/>
            </a:solidFill>
            <a:prstDash val="solid"/>
            <a:round/>
            <a:headEnd type="none" w="med" len="med"/>
            <a:tailEnd type="arrow"/>
          </a:ln>
          <a:effectLst/>
        </p:spPr>
      </p:cxnSp>
      <p:sp>
        <p:nvSpPr>
          <p:cNvPr id="39" name="Rectangle 38"/>
          <p:cNvSpPr/>
          <p:nvPr/>
        </p:nvSpPr>
        <p:spPr bwMode="auto">
          <a:xfrm rot="5400000">
            <a:off x="9366250" y="4972050"/>
            <a:ext cx="609600" cy="368300"/>
          </a:xfrm>
          <a:prstGeom prst="rec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600" b="1" dirty="0" smtClean="0">
                <a:solidFill>
                  <a:srgbClr val="000000"/>
                </a:solidFill>
              </a:rPr>
              <a:t>TCF</a:t>
            </a:r>
            <a:endParaRPr lang="en-US" sz="1600" b="1" dirty="0" smtClean="0">
              <a:solidFill>
                <a:srgbClr val="000000"/>
              </a:solidFill>
            </a:endParaRPr>
          </a:p>
        </p:txBody>
      </p:sp>
      <p:cxnSp>
        <p:nvCxnSpPr>
          <p:cNvPr id="40" name="Straight Arrow Connector 39"/>
          <p:cNvCxnSpPr/>
          <p:nvPr/>
        </p:nvCxnSpPr>
        <p:spPr bwMode="auto">
          <a:xfrm flipH="1">
            <a:off x="8750300" y="5276850"/>
            <a:ext cx="736600" cy="317500"/>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43" name="Straight Arrow Connector 42"/>
          <p:cNvCxnSpPr>
            <a:endCxn id="22" idx="3"/>
          </p:cNvCxnSpPr>
          <p:nvPr/>
        </p:nvCxnSpPr>
        <p:spPr bwMode="auto">
          <a:xfrm flipH="1" flipV="1">
            <a:off x="8750300" y="4622800"/>
            <a:ext cx="736600" cy="444500"/>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47" name="Straight Arrow Connector 46"/>
          <p:cNvCxnSpPr>
            <a:stCxn id="39" idx="2"/>
            <a:endCxn id="21" idx="3"/>
          </p:cNvCxnSpPr>
          <p:nvPr/>
        </p:nvCxnSpPr>
        <p:spPr bwMode="auto">
          <a:xfrm flipH="1">
            <a:off x="9245600" y="5156200"/>
            <a:ext cx="241300" cy="0"/>
          </a:xfrm>
          <a:prstGeom prst="straightConnector1">
            <a:avLst/>
          </a:prstGeom>
          <a:solidFill>
            <a:schemeClr val="tx2"/>
          </a:solidFill>
          <a:ln w="9525" cap="flat" cmpd="sng" algn="ctr">
            <a:solidFill>
              <a:schemeClr val="tx1"/>
            </a:solidFill>
            <a:prstDash val="solid"/>
            <a:round/>
            <a:headEnd type="none" w="med" len="med"/>
            <a:tailEnd type="arrow"/>
          </a:ln>
          <a:effectLst/>
        </p:spPr>
      </p:cxnSp>
      <p:sp>
        <p:nvSpPr>
          <p:cNvPr id="50" name="TextBox 49"/>
          <p:cNvSpPr txBox="1"/>
          <p:nvPr/>
        </p:nvSpPr>
        <p:spPr>
          <a:xfrm>
            <a:off x="8215376" y="1009134"/>
            <a:ext cx="2416047" cy="369332"/>
          </a:xfrm>
          <a:prstGeom prst="rect">
            <a:avLst/>
          </a:prstGeom>
          <a:noFill/>
        </p:spPr>
        <p:txBody>
          <a:bodyPr wrap="none" rtlCol="0">
            <a:spAutoFit/>
          </a:bodyPr>
          <a:lstStyle/>
          <a:p>
            <a:r>
              <a:rPr lang="en-IE" dirty="0" smtClean="0"/>
              <a:t>Separate connections</a:t>
            </a:r>
            <a:endParaRPr lang="en-US" dirty="0"/>
          </a:p>
        </p:txBody>
      </p:sp>
      <p:sp>
        <p:nvSpPr>
          <p:cNvPr id="51" name="TextBox 50"/>
          <p:cNvSpPr txBox="1"/>
          <p:nvPr/>
        </p:nvSpPr>
        <p:spPr>
          <a:xfrm>
            <a:off x="8215375" y="3676134"/>
            <a:ext cx="2416047" cy="369332"/>
          </a:xfrm>
          <a:prstGeom prst="rect">
            <a:avLst/>
          </a:prstGeom>
          <a:noFill/>
        </p:spPr>
        <p:txBody>
          <a:bodyPr wrap="none" rtlCol="0">
            <a:spAutoFit/>
          </a:bodyPr>
          <a:lstStyle/>
          <a:p>
            <a:r>
              <a:rPr lang="en-IE" dirty="0" smtClean="0"/>
              <a:t>Separate connections</a:t>
            </a:r>
            <a:endParaRPr lang="en-US" dirty="0"/>
          </a:p>
        </p:txBody>
      </p:sp>
    </p:spTree>
    <p:extLst>
      <p:ext uri="{BB962C8B-B14F-4D97-AF65-F5344CB8AC3E}">
        <p14:creationId xmlns:p14="http://schemas.microsoft.com/office/powerpoint/2010/main" val="34027054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r>
              <a:rPr lang="en-US" dirty="0" smtClean="0"/>
              <a:t>Source-level debugger (GDB/System Debugger)</a:t>
            </a:r>
          </a:p>
          <a:p>
            <a:r>
              <a:rPr lang="en-US" dirty="0" smtClean="0"/>
              <a:t>Start your program</a:t>
            </a:r>
          </a:p>
          <a:p>
            <a:pPr lvl="1"/>
            <a:r>
              <a:rPr lang="en-US" dirty="0" smtClean="0"/>
              <a:t>Set breakpoints (make your program stop on specified conditions)</a:t>
            </a:r>
          </a:p>
          <a:p>
            <a:pPr lvl="1"/>
            <a:r>
              <a:rPr lang="en-US" dirty="0" smtClean="0"/>
              <a:t>Examine what has happened, when your program encounters breakpoints</a:t>
            </a:r>
          </a:p>
          <a:p>
            <a:pPr lvl="2"/>
            <a:r>
              <a:rPr lang="en-US" dirty="0" smtClean="0"/>
              <a:t>Registers</a:t>
            </a:r>
          </a:p>
          <a:p>
            <a:pPr lvl="2"/>
            <a:r>
              <a:rPr lang="en-US" dirty="0" smtClean="0"/>
              <a:t>Memory</a:t>
            </a:r>
          </a:p>
          <a:p>
            <a:pPr lvl="2"/>
            <a:r>
              <a:rPr lang="en-US" dirty="0" smtClean="0"/>
              <a:t>Stack</a:t>
            </a:r>
          </a:p>
          <a:p>
            <a:pPr lvl="2"/>
            <a:r>
              <a:rPr lang="en-US" dirty="0" smtClean="0"/>
              <a:t>Variables </a:t>
            </a:r>
          </a:p>
          <a:p>
            <a:pPr lvl="2"/>
            <a:r>
              <a:rPr lang="en-US" dirty="0" smtClean="0"/>
              <a:t>Expressions</a:t>
            </a:r>
          </a:p>
          <a:p>
            <a:pPr lvl="1"/>
            <a:r>
              <a:rPr lang="en-US" dirty="0" smtClean="0"/>
              <a:t>Change things in your program so that you can experiment with correcting the effects of one bug and go on to another</a:t>
            </a:r>
          </a:p>
          <a:p>
            <a:r>
              <a:rPr lang="en-US" dirty="0" smtClean="0"/>
              <a:t>You can debug programs written in C and C++</a:t>
            </a:r>
          </a:p>
        </p:txBody>
      </p:sp>
      <p:sp>
        <p:nvSpPr>
          <p:cNvPr id="11266" name="Rectangle 2"/>
          <p:cNvSpPr>
            <a:spLocks noGrp="1" noChangeArrowheads="1"/>
          </p:cNvSpPr>
          <p:nvPr>
            <p:ph type="title"/>
          </p:nvPr>
        </p:nvSpPr>
        <p:spPr/>
        <p:txBody>
          <a:bodyPr/>
          <a:lstStyle/>
          <a:p>
            <a:r>
              <a:rPr lang="en-US" dirty="0" smtClean="0"/>
              <a:t>Debug Functionality</a:t>
            </a:r>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28</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Debug</a:t>
            </a:r>
            <a:endParaRPr lang="en-US" dirty="0"/>
          </a:p>
        </p:txBody>
      </p:sp>
      <p:pic>
        <p:nvPicPr>
          <p:cNvPr id="1026" name="Picture 2"/>
          <p:cNvPicPr>
            <a:picLocks noChangeAspect="1" noChangeArrowheads="1"/>
          </p:cNvPicPr>
          <p:nvPr/>
        </p:nvPicPr>
        <p:blipFill>
          <a:blip r:embed="rId2"/>
          <a:srcRect/>
          <a:stretch>
            <a:fillRect/>
          </a:stretch>
        </p:blipFill>
        <p:spPr bwMode="auto">
          <a:xfrm>
            <a:off x="2336800" y="1663700"/>
            <a:ext cx="7056438" cy="4494213"/>
          </a:xfrm>
          <a:prstGeom prst="rect">
            <a:avLst/>
          </a:prstGeom>
          <a:noFill/>
          <a:ln w="9525">
            <a:noFill/>
            <a:miter lim="800000"/>
            <a:headEnd/>
            <a:tailEnd/>
          </a:ln>
        </p:spPr>
      </p:pic>
      <p:sp>
        <p:nvSpPr>
          <p:cNvPr id="7" name="Slide Number Placeholder 6"/>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29</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smtClean="0">
                <a:solidFill>
                  <a:schemeClr val="tx1"/>
                </a:solidFill>
              </a:rPr>
              <a:t>Device Drivers Architecture</a:t>
            </a:r>
          </a:p>
          <a:p>
            <a:r>
              <a:rPr lang="en-US" dirty="0" smtClean="0">
                <a:solidFill>
                  <a:schemeClr val="bg2"/>
                </a:solidFill>
              </a:rPr>
              <a:t>Timers and API</a:t>
            </a:r>
          </a:p>
          <a:p>
            <a:r>
              <a:rPr lang="en-US" dirty="0" smtClean="0">
                <a:solidFill>
                  <a:schemeClr val="bg2"/>
                </a:solidFill>
              </a:rPr>
              <a:t>Debugging Tools</a:t>
            </a:r>
          </a:p>
          <a:p>
            <a:pPr lvl="1"/>
            <a:r>
              <a:rPr lang="en-US" dirty="0" smtClean="0">
                <a:solidFill>
                  <a:srgbClr val="FF0000"/>
                </a:solidFill>
              </a:rPr>
              <a:t>Hardware Tools</a:t>
            </a:r>
          </a:p>
          <a:p>
            <a:pPr lvl="1"/>
            <a:r>
              <a:rPr lang="en-US" dirty="0" smtClean="0">
                <a:solidFill>
                  <a:srgbClr val="FF0000"/>
                </a:solidFill>
              </a:rPr>
              <a:t>Software Tools</a:t>
            </a:r>
          </a:p>
          <a:p>
            <a:r>
              <a:rPr lang="en-US" dirty="0" smtClean="0">
                <a:solidFill>
                  <a:srgbClr val="FF0000"/>
                </a:solidFill>
              </a:rPr>
              <a:t>Debug in SDK</a:t>
            </a:r>
          </a:p>
          <a:p>
            <a:r>
              <a:rPr lang="en-US" dirty="0" smtClean="0">
                <a:solidFill>
                  <a:srgbClr val="FF0000"/>
                </a:solidFill>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3</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Run-time control</a:t>
            </a:r>
            <a:endParaRPr lang="en-US" dirty="0"/>
          </a:p>
        </p:txBody>
      </p:sp>
      <p:sp>
        <p:nvSpPr>
          <p:cNvPr id="5" name="Title 4"/>
          <p:cNvSpPr>
            <a:spLocks noGrp="1"/>
          </p:cNvSpPr>
          <p:nvPr>
            <p:ph type="title"/>
          </p:nvPr>
        </p:nvSpPr>
        <p:spPr/>
        <p:txBody>
          <a:bodyPr/>
          <a:lstStyle/>
          <a:p>
            <a:r>
              <a:rPr lang="en-US" dirty="0" smtClean="0"/>
              <a:t>Debug GUI</a:t>
            </a:r>
            <a:endParaRPr lang="en-US" dirty="0"/>
          </a:p>
        </p:txBody>
      </p:sp>
      <p:pic>
        <p:nvPicPr>
          <p:cNvPr id="2050" name="Picture 2"/>
          <p:cNvPicPr>
            <a:picLocks noChangeAspect="1" noChangeArrowheads="1"/>
          </p:cNvPicPr>
          <p:nvPr/>
        </p:nvPicPr>
        <p:blipFill>
          <a:blip r:embed="rId2"/>
          <a:srcRect/>
          <a:stretch>
            <a:fillRect/>
          </a:stretch>
        </p:blipFill>
        <p:spPr bwMode="auto">
          <a:xfrm>
            <a:off x="2044700" y="2235200"/>
            <a:ext cx="8186738" cy="3994150"/>
          </a:xfrm>
          <a:prstGeom prst="rect">
            <a:avLst/>
          </a:prstGeom>
          <a:noFill/>
          <a:ln w="9525">
            <a:noFill/>
            <a:miter lim="800000"/>
            <a:headEnd/>
            <a:tailEnd/>
          </a:ln>
        </p:spPr>
      </p:pic>
      <p:sp>
        <p:nvSpPr>
          <p:cNvPr id="7" name="Slide Number Placeholder 6"/>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30</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Breakpoints can be enabled or disabled</a:t>
            </a:r>
          </a:p>
          <a:p>
            <a:r>
              <a:rPr lang="en-US" dirty="0"/>
              <a:t>To change any memory value, click a memory field</a:t>
            </a:r>
          </a:p>
          <a:p>
            <a:endParaRPr lang="en-US" dirty="0"/>
          </a:p>
        </p:txBody>
      </p:sp>
      <p:sp>
        <p:nvSpPr>
          <p:cNvPr id="4" name="Title 3"/>
          <p:cNvSpPr>
            <a:spLocks noGrp="1"/>
          </p:cNvSpPr>
          <p:nvPr>
            <p:ph type="title"/>
          </p:nvPr>
        </p:nvSpPr>
        <p:spPr/>
        <p:txBody>
          <a:bodyPr/>
          <a:lstStyle/>
          <a:p>
            <a:r>
              <a:rPr lang="en-US" dirty="0" smtClean="0"/>
              <a:t>Debug Functionality</a:t>
            </a:r>
            <a:endParaRPr lang="en-US" dirty="0"/>
          </a:p>
        </p:txBody>
      </p:sp>
      <p:pic>
        <p:nvPicPr>
          <p:cNvPr id="3074" name="Picture 2"/>
          <p:cNvPicPr>
            <a:picLocks noChangeAspect="1" noChangeArrowheads="1"/>
          </p:cNvPicPr>
          <p:nvPr/>
        </p:nvPicPr>
        <p:blipFill>
          <a:blip r:embed="rId2"/>
          <a:srcRect/>
          <a:stretch>
            <a:fillRect/>
          </a:stretch>
        </p:blipFill>
        <p:spPr bwMode="auto">
          <a:xfrm>
            <a:off x="2286000" y="3784600"/>
            <a:ext cx="7781925" cy="2338388"/>
          </a:xfrm>
          <a:prstGeom prst="rect">
            <a:avLst/>
          </a:prstGeom>
          <a:noFill/>
          <a:ln w="9525">
            <a:noFill/>
            <a:miter lim="800000"/>
            <a:headEnd/>
            <a:tailEnd/>
          </a:ln>
        </p:spPr>
      </p:pic>
      <p:pic>
        <p:nvPicPr>
          <p:cNvPr id="3075" name="Picture 3"/>
          <p:cNvPicPr>
            <a:picLocks noChangeAspect="1" noChangeArrowheads="1"/>
          </p:cNvPicPr>
          <p:nvPr/>
        </p:nvPicPr>
        <p:blipFill>
          <a:blip r:embed="rId3"/>
          <a:srcRect/>
          <a:stretch>
            <a:fillRect/>
          </a:stretch>
        </p:blipFill>
        <p:spPr bwMode="auto">
          <a:xfrm>
            <a:off x="3556000" y="2654300"/>
            <a:ext cx="6694488" cy="1027113"/>
          </a:xfrm>
          <a:prstGeom prst="rect">
            <a:avLst/>
          </a:prstGeom>
          <a:noFill/>
          <a:ln w="9525">
            <a:noFill/>
            <a:miter lim="800000"/>
            <a:headEnd/>
            <a:tailEnd/>
          </a:ln>
        </p:spPr>
      </p:pic>
      <p:sp>
        <p:nvSpPr>
          <p:cNvPr id="8" name="Slide Number Placeholder 7"/>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31</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Yellow represents </a:t>
            </a:r>
            <a:r>
              <a:rPr lang="en-US" dirty="0"/>
              <a:t>registers that have changed (useful when following </a:t>
            </a:r>
            <a:r>
              <a:rPr lang="en-US" dirty="0" smtClean="0"/>
              <a:t>assembly </a:t>
            </a:r>
            <a:r>
              <a:rPr lang="en-US" dirty="0"/>
              <a:t>code)</a:t>
            </a:r>
          </a:p>
          <a:p>
            <a:r>
              <a:rPr lang="en-US" dirty="0"/>
              <a:t>To change any value, </a:t>
            </a:r>
            <a:r>
              <a:rPr lang="en-US" dirty="0" smtClean="0"/>
              <a:t>click to edit, or right-click </a:t>
            </a:r>
            <a:r>
              <a:rPr lang="en-US" dirty="0"/>
              <a:t>the field</a:t>
            </a:r>
          </a:p>
          <a:p>
            <a:endParaRPr lang="en-US" dirty="0"/>
          </a:p>
        </p:txBody>
      </p:sp>
      <p:sp>
        <p:nvSpPr>
          <p:cNvPr id="4" name="Title 3"/>
          <p:cNvSpPr>
            <a:spLocks noGrp="1"/>
          </p:cNvSpPr>
          <p:nvPr>
            <p:ph type="title"/>
          </p:nvPr>
        </p:nvSpPr>
        <p:spPr/>
        <p:txBody>
          <a:bodyPr/>
          <a:lstStyle/>
          <a:p>
            <a:r>
              <a:rPr lang="en-US" dirty="0" smtClean="0"/>
              <a:t>Debug Functionality</a:t>
            </a:r>
            <a:endParaRPr lang="en-US" dirty="0"/>
          </a:p>
        </p:txBody>
      </p:sp>
      <p:sp>
        <p:nvSpPr>
          <p:cNvPr id="7" name="Slide Number Placeholder 6"/>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32</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0" y="2520315"/>
            <a:ext cx="3724275"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7678" y="2520315"/>
            <a:ext cx="3390801" cy="1625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5738" y="3329940"/>
            <a:ext cx="280035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chemeClr val="bg2"/>
                </a:solidFill>
              </a:rPr>
              <a:t>Device Drivers Architecture</a:t>
            </a:r>
          </a:p>
          <a:p>
            <a:r>
              <a:rPr lang="en-US" dirty="0">
                <a:solidFill>
                  <a:schemeClr val="bg2"/>
                </a:solidFill>
              </a:rPr>
              <a:t>Timers and API</a:t>
            </a:r>
          </a:p>
          <a:p>
            <a:r>
              <a:rPr lang="en-US" dirty="0" smtClean="0">
                <a:solidFill>
                  <a:schemeClr val="bg2"/>
                </a:solidFill>
              </a:rPr>
              <a:t>Debugging Tools</a:t>
            </a:r>
          </a:p>
          <a:p>
            <a:pPr lvl="1"/>
            <a:r>
              <a:rPr lang="en-US" dirty="0" smtClean="0">
                <a:solidFill>
                  <a:srgbClr val="FF0000"/>
                </a:solidFill>
              </a:rPr>
              <a:t>Hardware Tools</a:t>
            </a:r>
          </a:p>
          <a:p>
            <a:pPr lvl="1"/>
            <a:r>
              <a:rPr lang="en-US" dirty="0" smtClean="0">
                <a:solidFill>
                  <a:srgbClr val="FF0000"/>
                </a:solidFill>
              </a:rPr>
              <a:t>Software Tools</a:t>
            </a:r>
          </a:p>
          <a:p>
            <a:r>
              <a:rPr lang="en-US" i="1" dirty="0" smtClean="0">
                <a:solidFill>
                  <a:schemeClr val="tx1"/>
                </a:solidFill>
              </a:rPr>
              <a:t>Debug in SDK</a:t>
            </a:r>
          </a:p>
          <a:p>
            <a:r>
              <a:rPr lang="en-US" dirty="0" smtClean="0">
                <a:solidFill>
                  <a:srgbClr val="FF0000"/>
                </a:solidFill>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33</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t>Debugging Using SDK (XMD)</a:t>
            </a:r>
          </a:p>
        </p:txBody>
      </p:sp>
      <p:sp>
        <p:nvSpPr>
          <p:cNvPr id="38915" name="Oval 3"/>
          <p:cNvSpPr>
            <a:spLocks noChangeArrowheads="1"/>
          </p:cNvSpPr>
          <p:nvPr/>
        </p:nvSpPr>
        <p:spPr bwMode="auto">
          <a:xfrm>
            <a:off x="3368856" y="1476375"/>
            <a:ext cx="6517636" cy="3721100"/>
          </a:xfrm>
          <a:prstGeom prst="ellipse">
            <a:avLst/>
          </a:prstGeom>
          <a:solidFill>
            <a:srgbClr val="DDDDDD"/>
          </a:solidFill>
          <a:ln w="9525">
            <a:noFill/>
            <a:round/>
            <a:headEnd/>
            <a:tailEnd/>
          </a:ln>
        </p:spPr>
        <p:txBody>
          <a:bodyPr wrap="none" anchor="ctr"/>
          <a:lstStyle/>
          <a:p>
            <a:endParaRPr lang="en-US"/>
          </a:p>
        </p:txBody>
      </p:sp>
      <p:sp>
        <p:nvSpPr>
          <p:cNvPr id="38916" name="AutoShape 4"/>
          <p:cNvSpPr>
            <a:spLocks noChangeArrowheads="1"/>
          </p:cNvSpPr>
          <p:nvPr/>
        </p:nvSpPr>
        <p:spPr bwMode="auto">
          <a:xfrm>
            <a:off x="6494359" y="2606675"/>
            <a:ext cx="287792" cy="501650"/>
          </a:xfrm>
          <a:prstGeom prst="downArrow">
            <a:avLst>
              <a:gd name="adj1" fmla="val 50000"/>
              <a:gd name="adj2" fmla="val 58088"/>
            </a:avLst>
          </a:prstGeom>
          <a:solidFill>
            <a:srgbClr val="000000"/>
          </a:solidFill>
          <a:ln w="12700">
            <a:solidFill>
              <a:schemeClr val="bg1"/>
            </a:solidFill>
            <a:miter lim="800000"/>
            <a:headEnd/>
            <a:tailEnd/>
          </a:ln>
        </p:spPr>
        <p:txBody>
          <a:bodyPr wrap="none" anchor="ctr"/>
          <a:lstStyle/>
          <a:p>
            <a:endParaRPr lang="en-US"/>
          </a:p>
        </p:txBody>
      </p:sp>
      <p:sp>
        <p:nvSpPr>
          <p:cNvPr id="38917" name="AutoShape 5"/>
          <p:cNvSpPr>
            <a:spLocks noChangeArrowheads="1"/>
          </p:cNvSpPr>
          <p:nvPr/>
        </p:nvSpPr>
        <p:spPr bwMode="auto">
          <a:xfrm>
            <a:off x="5322032" y="1935163"/>
            <a:ext cx="2871568" cy="825500"/>
          </a:xfrm>
          <a:prstGeom prst="flowChartProcess">
            <a:avLst/>
          </a:prstGeom>
          <a:solidFill>
            <a:srgbClr val="993300"/>
          </a:solidFill>
          <a:ln w="9525">
            <a:miter lim="800000"/>
            <a:headEnd/>
            <a:tailEnd/>
          </a:ln>
          <a:scene3d>
            <a:camera prst="legacyPerspectiveTop"/>
            <a:lightRig rig="legacyFlat3" dir="r"/>
          </a:scene3d>
          <a:sp3d extrusionH="887400" prstMaterial="legacyMatte">
            <a:bevelT w="13500" h="13500" prst="angle"/>
            <a:bevelB w="13500" h="13500" prst="angle"/>
            <a:extrusionClr>
              <a:srgbClr val="FFCC00"/>
            </a:extrusionClr>
          </a:sp3d>
        </p:spPr>
        <p:txBody>
          <a:bodyPr wrap="none" lIns="91432" tIns="45717" rIns="91432" bIns="45717" anchor="ctr">
            <a:flatTx/>
          </a:bodyPr>
          <a:lstStyle/>
          <a:p>
            <a:pPr eaLnBrk="0" hangingPunct="0"/>
            <a:r>
              <a:rPr lang="en-US" sz="2200" dirty="0" smtClean="0">
                <a:solidFill>
                  <a:schemeClr val="bg1"/>
                </a:solidFill>
                <a:latin typeface="Arial Narrow" pitchFamily="34" charset="0"/>
              </a:rPr>
              <a:t>Eclipse</a:t>
            </a:r>
            <a:endParaRPr lang="en-US" sz="2200" dirty="0">
              <a:solidFill>
                <a:schemeClr val="bg1"/>
              </a:solidFill>
              <a:latin typeface="Arial Narrow" pitchFamily="34" charset="0"/>
            </a:endParaRPr>
          </a:p>
        </p:txBody>
      </p:sp>
      <p:sp>
        <p:nvSpPr>
          <p:cNvPr id="38918" name="Rectangle 6"/>
          <p:cNvSpPr>
            <a:spLocks noChangeArrowheads="1"/>
          </p:cNvSpPr>
          <p:nvPr/>
        </p:nvSpPr>
        <p:spPr bwMode="auto">
          <a:xfrm>
            <a:off x="5478624" y="3997326"/>
            <a:ext cx="2331959" cy="758825"/>
          </a:xfrm>
          <a:prstGeom prst="rect">
            <a:avLst/>
          </a:prstGeom>
          <a:solidFill>
            <a:srgbClr val="FFCC00"/>
          </a:solidFill>
          <a:ln w="9525">
            <a:miter lim="800000"/>
            <a:headEnd/>
            <a:tailEnd/>
          </a:ln>
          <a:scene3d>
            <a:camera prst="legacyPerspectiveTop"/>
            <a:lightRig rig="legacyFlat3" dir="r"/>
          </a:scene3d>
          <a:sp3d extrusionH="887400" prstMaterial="legacyMatte">
            <a:bevelT w="13500" h="13500" prst="angle"/>
            <a:bevelB w="13500" h="13500" prst="angle"/>
            <a:extrusionClr>
              <a:srgbClr val="FFCC00"/>
            </a:extrusionClr>
          </a:sp3d>
        </p:spPr>
        <p:txBody>
          <a:bodyPr wrap="none" lIns="91432" tIns="45717" rIns="91432" bIns="45717" anchor="ctr">
            <a:flatTx/>
          </a:bodyPr>
          <a:lstStyle/>
          <a:p>
            <a:pPr eaLnBrk="0" hangingPunct="0"/>
            <a:r>
              <a:rPr lang="en-US" sz="2200" dirty="0" smtClean="0">
                <a:latin typeface="Arial Narrow" pitchFamily="34" charset="0"/>
              </a:rPr>
              <a:t>XMD </a:t>
            </a:r>
            <a:endParaRPr lang="en-US" sz="2200" dirty="0">
              <a:solidFill>
                <a:schemeClr val="bg1"/>
              </a:solidFill>
              <a:latin typeface="Arial Narrow" pitchFamily="34" charset="0"/>
            </a:endParaRPr>
          </a:p>
        </p:txBody>
      </p:sp>
      <p:pic>
        <p:nvPicPr>
          <p:cNvPr id="38919" name="Picture 7" descr="debug_all"/>
          <p:cNvPicPr>
            <a:picLocks noChangeAspect="1" noChangeArrowheads="1"/>
          </p:cNvPicPr>
          <p:nvPr/>
        </p:nvPicPr>
        <p:blipFill>
          <a:blip r:embed="rId3" cstate="print"/>
          <a:srcRect/>
          <a:stretch>
            <a:fillRect/>
          </a:stretch>
        </p:blipFill>
        <p:spPr bwMode="auto">
          <a:xfrm>
            <a:off x="744872" y="1973263"/>
            <a:ext cx="2962562" cy="1776412"/>
          </a:xfrm>
          <a:prstGeom prst="rect">
            <a:avLst/>
          </a:prstGeom>
          <a:noFill/>
          <a:ln w="9525">
            <a:noFill/>
            <a:miter lim="800000"/>
            <a:headEnd/>
            <a:tailEnd/>
          </a:ln>
        </p:spPr>
      </p:pic>
      <p:sp>
        <p:nvSpPr>
          <p:cNvPr id="38920" name="AutoShape 8"/>
          <p:cNvSpPr>
            <a:spLocks noChangeArrowheads="1"/>
          </p:cNvSpPr>
          <p:nvPr/>
        </p:nvSpPr>
        <p:spPr bwMode="auto">
          <a:xfrm>
            <a:off x="3307489" y="2841626"/>
            <a:ext cx="954367" cy="358775"/>
          </a:xfrm>
          <a:prstGeom prst="leftRightArrow">
            <a:avLst>
              <a:gd name="adj1" fmla="val 50000"/>
              <a:gd name="adj2" fmla="val 39911"/>
            </a:avLst>
          </a:prstGeom>
          <a:solidFill>
            <a:srgbClr val="0033CC"/>
          </a:solidFill>
          <a:ln w="12700">
            <a:solidFill>
              <a:schemeClr val="bg1"/>
            </a:solidFill>
            <a:miter lim="800000"/>
            <a:headEnd/>
            <a:tailEnd/>
          </a:ln>
        </p:spPr>
        <p:txBody>
          <a:bodyPr wrap="none" anchor="ctr"/>
          <a:lstStyle/>
          <a:p>
            <a:endParaRPr lang="en-US"/>
          </a:p>
        </p:txBody>
      </p:sp>
      <p:sp>
        <p:nvSpPr>
          <p:cNvPr id="38921" name="AutoShape 9"/>
          <p:cNvSpPr>
            <a:spLocks noChangeArrowheads="1"/>
          </p:cNvSpPr>
          <p:nvPr/>
        </p:nvSpPr>
        <p:spPr bwMode="auto">
          <a:xfrm>
            <a:off x="6494359" y="3495675"/>
            <a:ext cx="287792" cy="501650"/>
          </a:xfrm>
          <a:prstGeom prst="downArrow">
            <a:avLst>
              <a:gd name="adj1" fmla="val 50000"/>
              <a:gd name="adj2" fmla="val 58088"/>
            </a:avLst>
          </a:prstGeom>
          <a:solidFill>
            <a:srgbClr val="000000"/>
          </a:solidFill>
          <a:ln w="12700">
            <a:solidFill>
              <a:schemeClr val="bg1"/>
            </a:solidFill>
            <a:miter lim="800000"/>
            <a:headEnd/>
            <a:tailEnd/>
          </a:ln>
        </p:spPr>
        <p:txBody>
          <a:bodyPr wrap="none" anchor="ctr"/>
          <a:lstStyle/>
          <a:p>
            <a:endParaRPr lang="en-US"/>
          </a:p>
        </p:txBody>
      </p:sp>
      <p:cxnSp>
        <p:nvCxnSpPr>
          <p:cNvPr id="38922" name="AutoShape 10"/>
          <p:cNvCxnSpPr>
            <a:cxnSpLocks noChangeShapeType="1"/>
          </p:cNvCxnSpPr>
          <p:nvPr/>
        </p:nvCxnSpPr>
        <p:spPr bwMode="auto">
          <a:xfrm flipV="1">
            <a:off x="6767338" y="5051426"/>
            <a:ext cx="1790234" cy="3175"/>
          </a:xfrm>
          <a:prstGeom prst="bentConnector3">
            <a:avLst>
              <a:gd name="adj1" fmla="val 50000"/>
            </a:avLst>
          </a:prstGeom>
          <a:noFill/>
          <a:ln w="28575">
            <a:solidFill>
              <a:srgbClr val="0000CC"/>
            </a:solidFill>
            <a:miter lim="800000"/>
            <a:headEnd type="oval" w="med" len="med"/>
            <a:tailEnd/>
          </a:ln>
        </p:spPr>
      </p:cxnSp>
      <p:sp>
        <p:nvSpPr>
          <p:cNvPr id="38923" name="AutoShape 11"/>
          <p:cNvSpPr>
            <a:spLocks noChangeArrowheads="1"/>
          </p:cNvSpPr>
          <p:nvPr/>
        </p:nvSpPr>
        <p:spPr bwMode="auto">
          <a:xfrm>
            <a:off x="6477430" y="4781550"/>
            <a:ext cx="287792" cy="560388"/>
          </a:xfrm>
          <a:prstGeom prst="downArrow">
            <a:avLst>
              <a:gd name="adj1" fmla="val 50000"/>
              <a:gd name="adj2" fmla="val 64890"/>
            </a:avLst>
          </a:prstGeom>
          <a:solidFill>
            <a:schemeClr val="tx1"/>
          </a:solidFill>
          <a:ln w="12700">
            <a:solidFill>
              <a:schemeClr val="bg1"/>
            </a:solidFill>
            <a:miter lim="800000"/>
            <a:headEnd/>
            <a:tailEnd/>
          </a:ln>
        </p:spPr>
        <p:txBody>
          <a:bodyPr wrap="none" anchor="ctr"/>
          <a:lstStyle/>
          <a:p>
            <a:endParaRPr lang="en-US"/>
          </a:p>
        </p:txBody>
      </p:sp>
      <p:sp>
        <p:nvSpPr>
          <p:cNvPr id="38924" name="Text Box 12"/>
          <p:cNvSpPr txBox="1">
            <a:spLocks noChangeArrowheads="1"/>
          </p:cNvSpPr>
          <p:nvPr/>
        </p:nvSpPr>
        <p:spPr bwMode="auto">
          <a:xfrm>
            <a:off x="8635869" y="4833939"/>
            <a:ext cx="2166603" cy="400103"/>
          </a:xfrm>
          <a:prstGeom prst="rect">
            <a:avLst/>
          </a:prstGeom>
          <a:noFill/>
          <a:ln w="12700">
            <a:noFill/>
            <a:miter lim="800000"/>
            <a:headEnd/>
            <a:tailEnd/>
          </a:ln>
        </p:spPr>
        <p:txBody>
          <a:bodyPr wrap="none" lIns="91432" tIns="45717" rIns="91432" bIns="45717">
            <a:spAutoFit/>
          </a:bodyPr>
          <a:lstStyle/>
          <a:p>
            <a:pPr algn="l" eaLnBrk="0" hangingPunct="0"/>
            <a:r>
              <a:rPr lang="en-US" sz="2000" b="1">
                <a:latin typeface="Arial Narrow" pitchFamily="34" charset="0"/>
              </a:rPr>
              <a:t>JTAG/XMD Protocol</a:t>
            </a:r>
          </a:p>
        </p:txBody>
      </p:sp>
      <p:sp>
        <p:nvSpPr>
          <p:cNvPr id="38925" name="Text Box 13"/>
          <p:cNvSpPr txBox="1">
            <a:spLocks noChangeArrowheads="1"/>
          </p:cNvSpPr>
          <p:nvPr/>
        </p:nvSpPr>
        <p:spPr bwMode="auto">
          <a:xfrm>
            <a:off x="914162" y="3817939"/>
            <a:ext cx="2674770" cy="769435"/>
          </a:xfrm>
          <a:prstGeom prst="rect">
            <a:avLst/>
          </a:prstGeom>
          <a:noFill/>
          <a:ln w="3175">
            <a:solidFill>
              <a:schemeClr val="bg1"/>
            </a:solidFill>
            <a:miter lim="800000"/>
            <a:headEnd/>
            <a:tailEnd/>
          </a:ln>
        </p:spPr>
        <p:txBody>
          <a:bodyPr lIns="91432" tIns="45717" rIns="91432" bIns="45717">
            <a:spAutoFit/>
          </a:bodyPr>
          <a:lstStyle/>
          <a:p>
            <a:pPr algn="l" eaLnBrk="0" hangingPunct="0">
              <a:spcBef>
                <a:spcPct val="50000"/>
              </a:spcBef>
            </a:pPr>
            <a:r>
              <a:rPr lang="en-US" sz="2200">
                <a:latin typeface="Arial Narrow" pitchFamily="34" charset="0"/>
              </a:rPr>
              <a:t>Xilinx Custom Graphical Debug Interface</a:t>
            </a:r>
          </a:p>
        </p:txBody>
      </p:sp>
      <p:sp>
        <p:nvSpPr>
          <p:cNvPr id="38926" name="Text Box 14"/>
          <p:cNvSpPr txBox="1">
            <a:spLocks noChangeArrowheads="1"/>
          </p:cNvSpPr>
          <p:nvPr/>
        </p:nvSpPr>
        <p:spPr bwMode="auto">
          <a:xfrm>
            <a:off x="8549107" y="3559176"/>
            <a:ext cx="3381552" cy="400103"/>
          </a:xfrm>
          <a:prstGeom prst="rect">
            <a:avLst/>
          </a:prstGeom>
          <a:noFill/>
          <a:ln w="12700">
            <a:noFill/>
            <a:miter lim="800000"/>
            <a:headEnd/>
            <a:tailEnd/>
          </a:ln>
        </p:spPr>
        <p:txBody>
          <a:bodyPr lIns="91432" tIns="45717" rIns="91432" bIns="45717">
            <a:spAutoFit/>
          </a:bodyPr>
          <a:lstStyle/>
          <a:p>
            <a:pPr algn="l" eaLnBrk="0" hangingPunct="0">
              <a:spcBef>
                <a:spcPct val="50000"/>
              </a:spcBef>
            </a:pPr>
            <a:r>
              <a:rPr lang="en-US" sz="2000" b="1">
                <a:latin typeface="Arial Narrow" pitchFamily="34" charset="0"/>
              </a:rPr>
              <a:t>Debugging Remote Protocol</a:t>
            </a:r>
          </a:p>
        </p:txBody>
      </p:sp>
      <p:pic>
        <p:nvPicPr>
          <p:cNvPr id="714767" name="Picture 15" descr="Board"/>
          <p:cNvPicPr>
            <a:picLocks noChangeAspect="1" noChangeArrowheads="1"/>
          </p:cNvPicPr>
          <p:nvPr/>
        </p:nvPicPr>
        <p:blipFill>
          <a:blip r:embed="rId4" cstate="print"/>
          <a:srcRect/>
          <a:stretch>
            <a:fillRect/>
          </a:stretch>
        </p:blipFill>
        <p:spPr bwMode="auto">
          <a:xfrm>
            <a:off x="5946285" y="5324475"/>
            <a:ext cx="1377592" cy="922338"/>
          </a:xfrm>
          <a:prstGeom prst="rect">
            <a:avLst/>
          </a:prstGeom>
          <a:noFill/>
          <a:effectLst>
            <a:outerShdw dist="35921" dir="2700000" algn="ctr" rotWithShape="0">
              <a:schemeClr val="bg2"/>
            </a:outerShdw>
          </a:effectLst>
        </p:spPr>
      </p:pic>
      <p:sp>
        <p:nvSpPr>
          <p:cNvPr id="38928" name="AutoShape 16"/>
          <p:cNvSpPr>
            <a:spLocks noChangeArrowheads="1"/>
          </p:cNvSpPr>
          <p:nvPr/>
        </p:nvSpPr>
        <p:spPr bwMode="auto">
          <a:xfrm>
            <a:off x="5495553" y="2935289"/>
            <a:ext cx="2482203" cy="788987"/>
          </a:xfrm>
          <a:prstGeom prst="flowChartDocument">
            <a:avLst/>
          </a:prstGeom>
          <a:solidFill>
            <a:srgbClr val="0000FF"/>
          </a:solidFill>
          <a:ln w="12700">
            <a:solidFill>
              <a:schemeClr val="bg1"/>
            </a:solidFill>
            <a:miter lim="800000"/>
            <a:headEnd/>
            <a:tailEnd/>
          </a:ln>
        </p:spPr>
        <p:txBody>
          <a:bodyPr wrap="none" lIns="91432" tIns="45717" rIns="91432" bIns="45717" anchor="ctr"/>
          <a:lstStyle/>
          <a:p>
            <a:pPr eaLnBrk="0" hangingPunct="0">
              <a:lnSpc>
                <a:spcPct val="80000"/>
              </a:lnSpc>
            </a:pPr>
            <a:r>
              <a:rPr lang="en-US" b="1" dirty="0" err="1" smtClean="0">
                <a:solidFill>
                  <a:schemeClr val="bg1"/>
                </a:solidFill>
                <a:latin typeface="Arial Narrow" pitchFamily="34" charset="0"/>
              </a:rPr>
              <a:t>mb-gdb</a:t>
            </a:r>
            <a:r>
              <a:rPr lang="en-US" b="1" dirty="0" smtClean="0">
                <a:solidFill>
                  <a:schemeClr val="bg1"/>
                </a:solidFill>
                <a:latin typeface="Arial Narrow" pitchFamily="34" charset="0"/>
              </a:rPr>
              <a:t> (host software)</a:t>
            </a:r>
            <a:endParaRPr lang="en-US" b="1" dirty="0">
              <a:solidFill>
                <a:schemeClr val="bg1"/>
              </a:solidFill>
              <a:latin typeface="Arial Narrow" pitchFamily="34" charset="0"/>
            </a:endParaRPr>
          </a:p>
        </p:txBody>
      </p:sp>
      <p:sp>
        <p:nvSpPr>
          <p:cNvPr id="38929" name="AutoShape 17"/>
          <p:cNvSpPr>
            <a:spLocks noChangeArrowheads="1"/>
          </p:cNvSpPr>
          <p:nvPr/>
        </p:nvSpPr>
        <p:spPr bwMode="auto">
          <a:xfrm rot="3530" flipV="1">
            <a:off x="3339231" y="4597401"/>
            <a:ext cx="2272708" cy="506413"/>
          </a:xfrm>
          <a:prstGeom prst="wedgeEllipseCallout">
            <a:avLst>
              <a:gd name="adj1" fmla="val 58593"/>
              <a:gd name="adj2" fmla="val 61028"/>
            </a:avLst>
          </a:prstGeom>
          <a:solidFill>
            <a:schemeClr val="bg1"/>
          </a:solidFill>
          <a:ln w="12700">
            <a:solidFill>
              <a:schemeClr val="bg2"/>
            </a:solidFill>
            <a:prstDash val="dash"/>
            <a:miter lim="800000"/>
            <a:headEnd/>
            <a:tailEnd/>
          </a:ln>
        </p:spPr>
        <p:txBody>
          <a:bodyPr rot="10800000" wrap="none" lIns="91432" tIns="45717" rIns="91432" bIns="45717" anchor="ctr"/>
          <a:lstStyle/>
          <a:p>
            <a:pPr eaLnBrk="0" hangingPunct="0"/>
            <a:r>
              <a:rPr lang="en-US" sz="1600"/>
              <a:t>Auto-Launched</a:t>
            </a:r>
          </a:p>
        </p:txBody>
      </p:sp>
      <p:sp>
        <p:nvSpPr>
          <p:cNvPr id="38930" name="AutoShape 18"/>
          <p:cNvSpPr>
            <a:spLocks noChangeArrowheads="1"/>
          </p:cNvSpPr>
          <p:nvPr/>
        </p:nvSpPr>
        <p:spPr bwMode="auto">
          <a:xfrm flipH="1">
            <a:off x="8633751" y="2584450"/>
            <a:ext cx="2403907" cy="431800"/>
          </a:xfrm>
          <a:prstGeom prst="wedgeEllipseCallout">
            <a:avLst>
              <a:gd name="adj1" fmla="val 89347"/>
              <a:gd name="adj2" fmla="val 99995"/>
            </a:avLst>
          </a:prstGeom>
          <a:solidFill>
            <a:schemeClr val="bg1"/>
          </a:solidFill>
          <a:ln w="12700" algn="ctr">
            <a:solidFill>
              <a:schemeClr val="bg2"/>
            </a:solidFill>
            <a:prstDash val="dash"/>
            <a:miter lim="800000"/>
            <a:headEnd/>
            <a:tailEnd/>
          </a:ln>
        </p:spPr>
        <p:txBody>
          <a:bodyPr wrap="none" lIns="91432" tIns="45717" rIns="91432" bIns="45717" anchor="ctr"/>
          <a:lstStyle/>
          <a:p>
            <a:pPr eaLnBrk="0" hangingPunct="0"/>
            <a:r>
              <a:rPr lang="en-US" sz="1600"/>
              <a:t>Auto-Launched</a:t>
            </a:r>
          </a:p>
        </p:txBody>
      </p:sp>
      <p:sp>
        <p:nvSpPr>
          <p:cNvPr id="38931" name="Line 19"/>
          <p:cNvSpPr>
            <a:spLocks noChangeShapeType="1"/>
          </p:cNvSpPr>
          <p:nvPr/>
        </p:nvSpPr>
        <p:spPr bwMode="auto">
          <a:xfrm>
            <a:off x="6790615" y="3786188"/>
            <a:ext cx="1760608" cy="0"/>
          </a:xfrm>
          <a:prstGeom prst="line">
            <a:avLst/>
          </a:prstGeom>
          <a:noFill/>
          <a:ln w="28575">
            <a:solidFill>
              <a:srgbClr val="0000CC"/>
            </a:solidFill>
            <a:round/>
            <a:headEnd type="oval" w="med" len="med"/>
            <a:tailEnd/>
          </a:ln>
        </p:spPr>
        <p:txBody>
          <a:bodyPr rot="10800000" wrap="none" anchor="ctr"/>
          <a:lstStyle/>
          <a:p>
            <a:endParaRPr lang="en-US"/>
          </a:p>
        </p:txBody>
      </p:sp>
      <p:sp>
        <p:nvSpPr>
          <p:cNvPr id="23" name="Slide Number Placeholder 22"/>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34</a:t>
            </a:fld>
            <a:endParaRPr lang="en-US" dirty="0"/>
          </a:p>
        </p:txBody>
      </p:sp>
      <p:sp>
        <p:nvSpPr>
          <p:cNvPr id="24" name="Footer Placeholder 23"/>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t>Debugging Using SDK (TCF)</a:t>
            </a:r>
          </a:p>
        </p:txBody>
      </p:sp>
      <p:sp>
        <p:nvSpPr>
          <p:cNvPr id="38915" name="Oval 3"/>
          <p:cNvSpPr>
            <a:spLocks noChangeArrowheads="1"/>
          </p:cNvSpPr>
          <p:nvPr/>
        </p:nvSpPr>
        <p:spPr bwMode="auto">
          <a:xfrm>
            <a:off x="3368856" y="1476375"/>
            <a:ext cx="6517636" cy="3721100"/>
          </a:xfrm>
          <a:prstGeom prst="ellipse">
            <a:avLst/>
          </a:prstGeom>
          <a:solidFill>
            <a:srgbClr val="DDDDDD"/>
          </a:solidFill>
          <a:ln w="9525">
            <a:noFill/>
            <a:round/>
            <a:headEnd/>
            <a:tailEnd/>
          </a:ln>
        </p:spPr>
        <p:txBody>
          <a:bodyPr wrap="none" anchor="ctr"/>
          <a:lstStyle/>
          <a:p>
            <a:endParaRPr lang="en-US"/>
          </a:p>
        </p:txBody>
      </p:sp>
      <p:sp>
        <p:nvSpPr>
          <p:cNvPr id="38916" name="AutoShape 4"/>
          <p:cNvSpPr>
            <a:spLocks noChangeArrowheads="1"/>
          </p:cNvSpPr>
          <p:nvPr/>
        </p:nvSpPr>
        <p:spPr bwMode="auto">
          <a:xfrm>
            <a:off x="6494359" y="2606675"/>
            <a:ext cx="287792" cy="501650"/>
          </a:xfrm>
          <a:prstGeom prst="downArrow">
            <a:avLst>
              <a:gd name="adj1" fmla="val 50000"/>
              <a:gd name="adj2" fmla="val 58088"/>
            </a:avLst>
          </a:prstGeom>
          <a:solidFill>
            <a:srgbClr val="000000"/>
          </a:solidFill>
          <a:ln w="12700">
            <a:solidFill>
              <a:schemeClr val="bg1"/>
            </a:solidFill>
            <a:miter lim="800000"/>
            <a:headEnd/>
            <a:tailEnd/>
          </a:ln>
        </p:spPr>
        <p:txBody>
          <a:bodyPr wrap="none" anchor="ctr"/>
          <a:lstStyle/>
          <a:p>
            <a:endParaRPr lang="en-US"/>
          </a:p>
        </p:txBody>
      </p:sp>
      <p:sp>
        <p:nvSpPr>
          <p:cNvPr id="38917" name="AutoShape 5"/>
          <p:cNvSpPr>
            <a:spLocks noChangeArrowheads="1"/>
          </p:cNvSpPr>
          <p:nvPr/>
        </p:nvSpPr>
        <p:spPr bwMode="auto">
          <a:xfrm>
            <a:off x="5322032" y="1935163"/>
            <a:ext cx="2871568" cy="825500"/>
          </a:xfrm>
          <a:prstGeom prst="flowChartProcess">
            <a:avLst/>
          </a:prstGeom>
          <a:solidFill>
            <a:srgbClr val="993300"/>
          </a:solidFill>
          <a:ln w="9525">
            <a:miter lim="800000"/>
            <a:headEnd/>
            <a:tailEnd/>
          </a:ln>
          <a:scene3d>
            <a:camera prst="legacyPerspectiveTop"/>
            <a:lightRig rig="legacyFlat3" dir="r"/>
          </a:scene3d>
          <a:sp3d extrusionH="887400" prstMaterial="legacyMatte">
            <a:bevelT w="13500" h="13500" prst="angle"/>
            <a:bevelB w="13500" h="13500" prst="angle"/>
            <a:extrusionClr>
              <a:srgbClr val="FFCC00"/>
            </a:extrusionClr>
          </a:sp3d>
        </p:spPr>
        <p:txBody>
          <a:bodyPr wrap="none" lIns="91432" tIns="45717" rIns="91432" bIns="45717" anchor="ctr">
            <a:flatTx/>
          </a:bodyPr>
          <a:lstStyle/>
          <a:p>
            <a:pPr eaLnBrk="0" hangingPunct="0"/>
            <a:r>
              <a:rPr lang="en-US" sz="2200" dirty="0" smtClean="0">
                <a:solidFill>
                  <a:schemeClr val="bg1"/>
                </a:solidFill>
                <a:latin typeface="Arial Narrow" pitchFamily="34" charset="0"/>
              </a:rPr>
              <a:t>Eclipse</a:t>
            </a:r>
            <a:endParaRPr lang="en-US" sz="2200" dirty="0">
              <a:solidFill>
                <a:schemeClr val="bg1"/>
              </a:solidFill>
              <a:latin typeface="Arial Narrow" pitchFamily="34" charset="0"/>
            </a:endParaRPr>
          </a:p>
        </p:txBody>
      </p:sp>
      <p:sp>
        <p:nvSpPr>
          <p:cNvPr id="38918" name="Rectangle 6"/>
          <p:cNvSpPr>
            <a:spLocks noChangeArrowheads="1"/>
          </p:cNvSpPr>
          <p:nvPr/>
        </p:nvSpPr>
        <p:spPr bwMode="auto">
          <a:xfrm>
            <a:off x="5478624" y="3997326"/>
            <a:ext cx="2331959" cy="758825"/>
          </a:xfrm>
          <a:prstGeom prst="rect">
            <a:avLst/>
          </a:prstGeom>
          <a:solidFill>
            <a:srgbClr val="FFCC00"/>
          </a:solidFill>
          <a:ln w="9525">
            <a:miter lim="800000"/>
            <a:headEnd/>
            <a:tailEnd/>
          </a:ln>
          <a:scene3d>
            <a:camera prst="legacyPerspectiveTop"/>
            <a:lightRig rig="legacyFlat3" dir="r"/>
          </a:scene3d>
          <a:sp3d extrusionH="887400" prstMaterial="legacyMatte">
            <a:bevelT w="13500" h="13500" prst="angle"/>
            <a:bevelB w="13500" h="13500" prst="angle"/>
            <a:extrusionClr>
              <a:srgbClr val="FFCC00"/>
            </a:extrusionClr>
          </a:sp3d>
        </p:spPr>
        <p:txBody>
          <a:bodyPr wrap="none" lIns="91432" tIns="45717" rIns="91432" bIns="45717" anchor="ctr">
            <a:flatTx/>
          </a:bodyPr>
          <a:lstStyle/>
          <a:p>
            <a:pPr eaLnBrk="0" hangingPunct="0"/>
            <a:r>
              <a:rPr lang="en-US" sz="2200" dirty="0" smtClean="0">
                <a:latin typeface="Arial Narrow" pitchFamily="34" charset="0"/>
              </a:rPr>
              <a:t>TCF</a:t>
            </a:r>
            <a:endParaRPr lang="en-US" sz="2200" dirty="0">
              <a:solidFill>
                <a:schemeClr val="bg1"/>
              </a:solidFill>
              <a:latin typeface="Arial Narrow" pitchFamily="34" charset="0"/>
            </a:endParaRPr>
          </a:p>
        </p:txBody>
      </p:sp>
      <p:pic>
        <p:nvPicPr>
          <p:cNvPr id="38919" name="Picture 7" descr="debug_all"/>
          <p:cNvPicPr>
            <a:picLocks noChangeAspect="1" noChangeArrowheads="1"/>
          </p:cNvPicPr>
          <p:nvPr/>
        </p:nvPicPr>
        <p:blipFill>
          <a:blip r:embed="rId3" cstate="print"/>
          <a:srcRect/>
          <a:stretch>
            <a:fillRect/>
          </a:stretch>
        </p:blipFill>
        <p:spPr bwMode="auto">
          <a:xfrm>
            <a:off x="744872" y="1973263"/>
            <a:ext cx="2962562" cy="1776412"/>
          </a:xfrm>
          <a:prstGeom prst="rect">
            <a:avLst/>
          </a:prstGeom>
          <a:noFill/>
          <a:ln w="9525">
            <a:noFill/>
            <a:miter lim="800000"/>
            <a:headEnd/>
            <a:tailEnd/>
          </a:ln>
        </p:spPr>
      </p:pic>
      <p:sp>
        <p:nvSpPr>
          <p:cNvPr id="38920" name="AutoShape 8"/>
          <p:cNvSpPr>
            <a:spLocks noChangeArrowheads="1"/>
          </p:cNvSpPr>
          <p:nvPr/>
        </p:nvSpPr>
        <p:spPr bwMode="auto">
          <a:xfrm>
            <a:off x="3307489" y="2841626"/>
            <a:ext cx="954367" cy="358775"/>
          </a:xfrm>
          <a:prstGeom prst="leftRightArrow">
            <a:avLst>
              <a:gd name="adj1" fmla="val 50000"/>
              <a:gd name="adj2" fmla="val 39911"/>
            </a:avLst>
          </a:prstGeom>
          <a:solidFill>
            <a:srgbClr val="0033CC"/>
          </a:solidFill>
          <a:ln w="12700">
            <a:solidFill>
              <a:schemeClr val="bg1"/>
            </a:solidFill>
            <a:miter lim="800000"/>
            <a:headEnd/>
            <a:tailEnd/>
          </a:ln>
        </p:spPr>
        <p:txBody>
          <a:bodyPr wrap="none" anchor="ctr"/>
          <a:lstStyle/>
          <a:p>
            <a:endParaRPr lang="en-US"/>
          </a:p>
        </p:txBody>
      </p:sp>
      <p:sp>
        <p:nvSpPr>
          <p:cNvPr id="38921" name="AutoShape 9"/>
          <p:cNvSpPr>
            <a:spLocks noChangeArrowheads="1"/>
          </p:cNvSpPr>
          <p:nvPr/>
        </p:nvSpPr>
        <p:spPr bwMode="auto">
          <a:xfrm>
            <a:off x="6494359" y="3495675"/>
            <a:ext cx="287792" cy="501650"/>
          </a:xfrm>
          <a:prstGeom prst="downArrow">
            <a:avLst>
              <a:gd name="adj1" fmla="val 50000"/>
              <a:gd name="adj2" fmla="val 58088"/>
            </a:avLst>
          </a:prstGeom>
          <a:solidFill>
            <a:srgbClr val="000000"/>
          </a:solidFill>
          <a:ln w="12700">
            <a:solidFill>
              <a:schemeClr val="bg1"/>
            </a:solidFill>
            <a:miter lim="800000"/>
            <a:headEnd/>
            <a:tailEnd/>
          </a:ln>
        </p:spPr>
        <p:txBody>
          <a:bodyPr wrap="none" anchor="ctr"/>
          <a:lstStyle/>
          <a:p>
            <a:endParaRPr lang="en-US"/>
          </a:p>
        </p:txBody>
      </p:sp>
      <p:cxnSp>
        <p:nvCxnSpPr>
          <p:cNvPr id="38922" name="AutoShape 10"/>
          <p:cNvCxnSpPr>
            <a:cxnSpLocks noChangeShapeType="1"/>
          </p:cNvCxnSpPr>
          <p:nvPr/>
        </p:nvCxnSpPr>
        <p:spPr bwMode="auto">
          <a:xfrm flipV="1">
            <a:off x="6767338" y="5051426"/>
            <a:ext cx="1790234" cy="3175"/>
          </a:xfrm>
          <a:prstGeom prst="bentConnector3">
            <a:avLst>
              <a:gd name="adj1" fmla="val 50000"/>
            </a:avLst>
          </a:prstGeom>
          <a:noFill/>
          <a:ln w="28575">
            <a:solidFill>
              <a:srgbClr val="0000CC"/>
            </a:solidFill>
            <a:miter lim="800000"/>
            <a:headEnd type="oval" w="med" len="med"/>
            <a:tailEnd/>
          </a:ln>
        </p:spPr>
      </p:cxnSp>
      <p:sp>
        <p:nvSpPr>
          <p:cNvPr id="38923" name="AutoShape 11"/>
          <p:cNvSpPr>
            <a:spLocks noChangeArrowheads="1"/>
          </p:cNvSpPr>
          <p:nvPr/>
        </p:nvSpPr>
        <p:spPr bwMode="auto">
          <a:xfrm>
            <a:off x="6477430" y="4781550"/>
            <a:ext cx="287792" cy="560388"/>
          </a:xfrm>
          <a:prstGeom prst="downArrow">
            <a:avLst>
              <a:gd name="adj1" fmla="val 50000"/>
              <a:gd name="adj2" fmla="val 64890"/>
            </a:avLst>
          </a:prstGeom>
          <a:solidFill>
            <a:schemeClr val="tx1"/>
          </a:solidFill>
          <a:ln w="12700">
            <a:solidFill>
              <a:schemeClr val="bg1"/>
            </a:solidFill>
            <a:miter lim="800000"/>
            <a:headEnd/>
            <a:tailEnd/>
          </a:ln>
        </p:spPr>
        <p:txBody>
          <a:bodyPr wrap="none" anchor="ctr"/>
          <a:lstStyle/>
          <a:p>
            <a:endParaRPr lang="en-US"/>
          </a:p>
        </p:txBody>
      </p:sp>
      <p:sp>
        <p:nvSpPr>
          <p:cNvPr id="38924" name="Text Box 12"/>
          <p:cNvSpPr txBox="1">
            <a:spLocks noChangeArrowheads="1"/>
          </p:cNvSpPr>
          <p:nvPr/>
        </p:nvSpPr>
        <p:spPr bwMode="auto">
          <a:xfrm>
            <a:off x="8635869" y="4833939"/>
            <a:ext cx="1640818" cy="400103"/>
          </a:xfrm>
          <a:prstGeom prst="rect">
            <a:avLst/>
          </a:prstGeom>
          <a:noFill/>
          <a:ln w="12700">
            <a:noFill/>
            <a:miter lim="800000"/>
            <a:headEnd/>
            <a:tailEnd/>
          </a:ln>
        </p:spPr>
        <p:txBody>
          <a:bodyPr wrap="none" lIns="91432" tIns="45717" rIns="91432" bIns="45717">
            <a:spAutoFit/>
          </a:bodyPr>
          <a:lstStyle/>
          <a:p>
            <a:pPr algn="l" eaLnBrk="0" hangingPunct="0"/>
            <a:r>
              <a:rPr lang="en-US" sz="2000" b="1" dirty="0" smtClean="0">
                <a:latin typeface="Arial Narrow" pitchFamily="34" charset="0"/>
              </a:rPr>
              <a:t>JTAG </a:t>
            </a:r>
            <a:r>
              <a:rPr lang="en-US" sz="2000" b="1" dirty="0">
                <a:latin typeface="Arial Narrow" pitchFamily="34" charset="0"/>
              </a:rPr>
              <a:t>Protocol</a:t>
            </a:r>
          </a:p>
        </p:txBody>
      </p:sp>
      <p:sp>
        <p:nvSpPr>
          <p:cNvPr id="38925" name="Text Box 13"/>
          <p:cNvSpPr txBox="1">
            <a:spLocks noChangeArrowheads="1"/>
          </p:cNvSpPr>
          <p:nvPr/>
        </p:nvSpPr>
        <p:spPr bwMode="auto">
          <a:xfrm>
            <a:off x="914162" y="3817939"/>
            <a:ext cx="2674770" cy="769435"/>
          </a:xfrm>
          <a:prstGeom prst="rect">
            <a:avLst/>
          </a:prstGeom>
          <a:noFill/>
          <a:ln w="3175">
            <a:solidFill>
              <a:schemeClr val="bg1"/>
            </a:solidFill>
            <a:miter lim="800000"/>
            <a:headEnd/>
            <a:tailEnd/>
          </a:ln>
        </p:spPr>
        <p:txBody>
          <a:bodyPr lIns="91432" tIns="45717" rIns="91432" bIns="45717">
            <a:spAutoFit/>
          </a:bodyPr>
          <a:lstStyle/>
          <a:p>
            <a:pPr algn="l" eaLnBrk="0" hangingPunct="0">
              <a:spcBef>
                <a:spcPct val="50000"/>
              </a:spcBef>
            </a:pPr>
            <a:r>
              <a:rPr lang="en-US" sz="2200">
                <a:latin typeface="Arial Narrow" pitchFamily="34" charset="0"/>
              </a:rPr>
              <a:t>Xilinx Custom Graphical Debug Interface</a:t>
            </a:r>
          </a:p>
        </p:txBody>
      </p:sp>
      <p:sp>
        <p:nvSpPr>
          <p:cNvPr id="38926" name="Text Box 14"/>
          <p:cNvSpPr txBox="1">
            <a:spLocks noChangeArrowheads="1"/>
          </p:cNvSpPr>
          <p:nvPr/>
        </p:nvSpPr>
        <p:spPr bwMode="auto">
          <a:xfrm>
            <a:off x="8549107" y="3559176"/>
            <a:ext cx="3381552" cy="400103"/>
          </a:xfrm>
          <a:prstGeom prst="rect">
            <a:avLst/>
          </a:prstGeom>
          <a:noFill/>
          <a:ln w="12700">
            <a:noFill/>
            <a:miter lim="800000"/>
            <a:headEnd/>
            <a:tailEnd/>
          </a:ln>
        </p:spPr>
        <p:txBody>
          <a:bodyPr lIns="91432" tIns="45717" rIns="91432" bIns="45717">
            <a:spAutoFit/>
          </a:bodyPr>
          <a:lstStyle/>
          <a:p>
            <a:pPr algn="l" eaLnBrk="0" hangingPunct="0">
              <a:spcBef>
                <a:spcPct val="50000"/>
              </a:spcBef>
            </a:pPr>
            <a:r>
              <a:rPr lang="en-US" sz="2000" b="1">
                <a:latin typeface="Arial Narrow" pitchFamily="34" charset="0"/>
              </a:rPr>
              <a:t>Debugging Remote Protocol</a:t>
            </a:r>
          </a:p>
        </p:txBody>
      </p:sp>
      <p:pic>
        <p:nvPicPr>
          <p:cNvPr id="714767" name="Picture 15" descr="Board"/>
          <p:cNvPicPr>
            <a:picLocks noChangeAspect="1" noChangeArrowheads="1"/>
          </p:cNvPicPr>
          <p:nvPr/>
        </p:nvPicPr>
        <p:blipFill>
          <a:blip r:embed="rId4" cstate="print"/>
          <a:srcRect/>
          <a:stretch>
            <a:fillRect/>
          </a:stretch>
        </p:blipFill>
        <p:spPr bwMode="auto">
          <a:xfrm>
            <a:off x="5946285" y="5324475"/>
            <a:ext cx="1377592" cy="922338"/>
          </a:xfrm>
          <a:prstGeom prst="rect">
            <a:avLst/>
          </a:prstGeom>
          <a:noFill/>
          <a:effectLst>
            <a:outerShdw dist="35921" dir="2700000" algn="ctr" rotWithShape="0">
              <a:schemeClr val="bg2"/>
            </a:outerShdw>
          </a:effectLst>
        </p:spPr>
      </p:pic>
      <p:sp>
        <p:nvSpPr>
          <p:cNvPr id="38928" name="AutoShape 16"/>
          <p:cNvSpPr>
            <a:spLocks noChangeArrowheads="1"/>
          </p:cNvSpPr>
          <p:nvPr/>
        </p:nvSpPr>
        <p:spPr bwMode="auto">
          <a:xfrm>
            <a:off x="5495553" y="2935289"/>
            <a:ext cx="2482203" cy="788987"/>
          </a:xfrm>
          <a:prstGeom prst="flowChartDocument">
            <a:avLst/>
          </a:prstGeom>
          <a:solidFill>
            <a:srgbClr val="0000FF"/>
          </a:solidFill>
          <a:ln w="12700">
            <a:solidFill>
              <a:schemeClr val="bg1"/>
            </a:solidFill>
            <a:miter lim="800000"/>
            <a:headEnd/>
            <a:tailEnd/>
          </a:ln>
        </p:spPr>
        <p:txBody>
          <a:bodyPr wrap="none" lIns="91432" tIns="45717" rIns="91432" bIns="45717" anchor="ctr"/>
          <a:lstStyle/>
          <a:p>
            <a:pPr eaLnBrk="0" hangingPunct="0">
              <a:lnSpc>
                <a:spcPct val="80000"/>
              </a:lnSpc>
            </a:pPr>
            <a:r>
              <a:rPr lang="en-US" b="1" dirty="0" smtClean="0">
                <a:solidFill>
                  <a:schemeClr val="bg1"/>
                </a:solidFill>
                <a:latin typeface="Arial Narrow" pitchFamily="34" charset="0"/>
              </a:rPr>
              <a:t>System Debugger</a:t>
            </a:r>
            <a:endParaRPr lang="en-US" b="1" dirty="0">
              <a:solidFill>
                <a:schemeClr val="bg1"/>
              </a:solidFill>
              <a:latin typeface="Arial Narrow" pitchFamily="34" charset="0"/>
            </a:endParaRPr>
          </a:p>
        </p:txBody>
      </p:sp>
      <p:sp>
        <p:nvSpPr>
          <p:cNvPr id="38929" name="AutoShape 17"/>
          <p:cNvSpPr>
            <a:spLocks noChangeArrowheads="1"/>
          </p:cNvSpPr>
          <p:nvPr/>
        </p:nvSpPr>
        <p:spPr bwMode="auto">
          <a:xfrm rot="3530" flipV="1">
            <a:off x="3339231" y="4597401"/>
            <a:ext cx="2272708" cy="506413"/>
          </a:xfrm>
          <a:prstGeom prst="wedgeEllipseCallout">
            <a:avLst>
              <a:gd name="adj1" fmla="val 58593"/>
              <a:gd name="adj2" fmla="val 61028"/>
            </a:avLst>
          </a:prstGeom>
          <a:solidFill>
            <a:schemeClr val="bg1"/>
          </a:solidFill>
          <a:ln w="12700">
            <a:solidFill>
              <a:schemeClr val="bg2"/>
            </a:solidFill>
            <a:prstDash val="dash"/>
            <a:miter lim="800000"/>
            <a:headEnd/>
            <a:tailEnd/>
          </a:ln>
        </p:spPr>
        <p:txBody>
          <a:bodyPr rot="10800000" wrap="none" lIns="91432" tIns="45717" rIns="91432" bIns="45717" anchor="ctr"/>
          <a:lstStyle/>
          <a:p>
            <a:pPr eaLnBrk="0" hangingPunct="0"/>
            <a:r>
              <a:rPr lang="en-US" sz="1600"/>
              <a:t>Auto-Launched</a:t>
            </a:r>
          </a:p>
        </p:txBody>
      </p:sp>
      <p:sp>
        <p:nvSpPr>
          <p:cNvPr id="38930" name="AutoShape 18"/>
          <p:cNvSpPr>
            <a:spLocks noChangeArrowheads="1"/>
          </p:cNvSpPr>
          <p:nvPr/>
        </p:nvSpPr>
        <p:spPr bwMode="auto">
          <a:xfrm flipH="1">
            <a:off x="8633751" y="2584450"/>
            <a:ext cx="2403907" cy="431800"/>
          </a:xfrm>
          <a:prstGeom prst="wedgeEllipseCallout">
            <a:avLst>
              <a:gd name="adj1" fmla="val 89347"/>
              <a:gd name="adj2" fmla="val 99995"/>
            </a:avLst>
          </a:prstGeom>
          <a:solidFill>
            <a:schemeClr val="bg1"/>
          </a:solidFill>
          <a:ln w="12700" algn="ctr">
            <a:solidFill>
              <a:schemeClr val="bg2"/>
            </a:solidFill>
            <a:prstDash val="dash"/>
            <a:miter lim="800000"/>
            <a:headEnd/>
            <a:tailEnd/>
          </a:ln>
        </p:spPr>
        <p:txBody>
          <a:bodyPr wrap="none" lIns="91432" tIns="45717" rIns="91432" bIns="45717" anchor="ctr"/>
          <a:lstStyle/>
          <a:p>
            <a:pPr eaLnBrk="0" hangingPunct="0"/>
            <a:r>
              <a:rPr lang="en-US" sz="1600"/>
              <a:t>Auto-Launched</a:t>
            </a:r>
          </a:p>
        </p:txBody>
      </p:sp>
      <p:sp>
        <p:nvSpPr>
          <p:cNvPr id="38931" name="Line 19"/>
          <p:cNvSpPr>
            <a:spLocks noChangeShapeType="1"/>
          </p:cNvSpPr>
          <p:nvPr/>
        </p:nvSpPr>
        <p:spPr bwMode="auto">
          <a:xfrm>
            <a:off x="6790615" y="3786188"/>
            <a:ext cx="1760608" cy="0"/>
          </a:xfrm>
          <a:prstGeom prst="line">
            <a:avLst/>
          </a:prstGeom>
          <a:noFill/>
          <a:ln w="28575">
            <a:solidFill>
              <a:srgbClr val="0000CC"/>
            </a:solidFill>
            <a:round/>
            <a:headEnd type="oval" w="med" len="med"/>
            <a:tailEnd/>
          </a:ln>
        </p:spPr>
        <p:txBody>
          <a:bodyPr rot="10800000" wrap="none" anchor="ctr"/>
          <a:lstStyle/>
          <a:p>
            <a:endParaRPr lang="en-US"/>
          </a:p>
        </p:txBody>
      </p:sp>
      <p:sp>
        <p:nvSpPr>
          <p:cNvPr id="23" name="Slide Number Placeholder 22"/>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35</a:t>
            </a:fld>
            <a:endParaRPr lang="en-US" dirty="0"/>
          </a:p>
        </p:txBody>
      </p:sp>
      <p:sp>
        <p:nvSpPr>
          <p:cNvPr id="24" name="Footer Placeholder 23"/>
          <p:cNvSpPr>
            <a:spLocks noGrp="1"/>
          </p:cNvSpPr>
          <p:nvPr>
            <p:ph type="ftr" sz="quarter" idx="3"/>
          </p:nvPr>
        </p:nvSpPr>
        <p:spPr/>
        <p:txBody>
          <a:bodyPr/>
          <a:lstStyle/>
          <a:p>
            <a:r>
              <a:rPr lang="en-US" dirty="0" smtClean="0"/>
              <a:t>© Copyright 2014 Xilinx</a:t>
            </a:r>
            <a:endParaRPr lang="en-US" dirty="0"/>
          </a:p>
        </p:txBody>
      </p:sp>
    </p:spTree>
    <p:extLst>
      <p:ext uri="{BB962C8B-B14F-4D97-AF65-F5344CB8AC3E}">
        <p14:creationId xmlns:p14="http://schemas.microsoft.com/office/powerpoint/2010/main" val="40477879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6"/>
          <p:cNvPicPr>
            <a:picLocks noChangeAspect="1" noChangeArrowheads="1"/>
          </p:cNvPicPr>
          <p:nvPr/>
        </p:nvPicPr>
        <p:blipFill>
          <a:blip r:embed="rId3" cstate="print"/>
          <a:srcRect/>
          <a:stretch>
            <a:fillRect/>
          </a:stretch>
        </p:blipFill>
        <p:spPr bwMode="auto">
          <a:xfrm>
            <a:off x="3328650" y="1822451"/>
            <a:ext cx="8631634" cy="4270375"/>
          </a:xfrm>
          <a:prstGeom prst="rect">
            <a:avLst/>
          </a:prstGeom>
          <a:noFill/>
          <a:ln w="9525">
            <a:noFill/>
            <a:miter lim="800000"/>
            <a:headEnd/>
            <a:tailEnd/>
          </a:ln>
        </p:spPr>
      </p:pic>
      <p:sp>
        <p:nvSpPr>
          <p:cNvPr id="41987" name="Rectangle 2"/>
          <p:cNvSpPr>
            <a:spLocks noGrp="1" noChangeArrowheads="1"/>
          </p:cNvSpPr>
          <p:nvPr>
            <p:ph type="title"/>
          </p:nvPr>
        </p:nvSpPr>
        <p:spPr/>
        <p:txBody>
          <a:bodyPr/>
          <a:lstStyle/>
          <a:p>
            <a:pPr eaLnBrk="1" hangingPunct="1"/>
            <a:r>
              <a:rPr lang="en-US" smtClean="0"/>
              <a:t>SDK Debug Perspective</a:t>
            </a:r>
          </a:p>
        </p:txBody>
      </p:sp>
      <p:sp>
        <p:nvSpPr>
          <p:cNvPr id="41988" name="Rectangle 17"/>
          <p:cNvSpPr>
            <a:spLocks noChangeArrowheads="1"/>
          </p:cNvSpPr>
          <p:nvPr/>
        </p:nvSpPr>
        <p:spPr bwMode="auto">
          <a:xfrm>
            <a:off x="766087" y="1600200"/>
            <a:ext cx="3610093" cy="4495800"/>
          </a:xfrm>
          <a:prstGeom prst="rect">
            <a:avLst/>
          </a:prstGeom>
          <a:noFill/>
          <a:ln w="9525">
            <a:noFill/>
            <a:miter lim="800000"/>
            <a:headEnd/>
            <a:tailEnd/>
          </a:ln>
        </p:spPr>
        <p:txBody>
          <a:bodyPr lIns="0"/>
          <a:lstStyle/>
          <a:p>
            <a:pPr marL="342900" algn="l">
              <a:lnSpc>
                <a:spcPct val="80000"/>
              </a:lnSpc>
              <a:spcBef>
                <a:spcPct val="20000"/>
              </a:spcBef>
              <a:buFont typeface="Wingdings" pitchFamily="2" charset="2"/>
              <a:buNone/>
            </a:pPr>
            <a:r>
              <a:rPr lang="en-US" sz="1800" dirty="0">
                <a:latin typeface="Arial Narrow" pitchFamily="34" charset="0"/>
              </a:rPr>
              <a:t>Stack frame </a:t>
            </a:r>
          </a:p>
          <a:p>
            <a:pPr marL="342900" algn="l">
              <a:lnSpc>
                <a:spcPct val="80000"/>
              </a:lnSpc>
              <a:spcBef>
                <a:spcPct val="20000"/>
              </a:spcBef>
              <a:buFont typeface="Wingdings" pitchFamily="2" charset="2"/>
              <a:buNone/>
            </a:pPr>
            <a:r>
              <a:rPr lang="en-US" sz="1800" dirty="0">
                <a:latin typeface="Arial Narrow" pitchFamily="34" charset="0"/>
              </a:rPr>
              <a:t>for target threads </a:t>
            </a:r>
            <a:endParaRPr lang="en-US" sz="1400" dirty="0">
              <a:latin typeface="Arial Narrow" pitchFamily="34" charset="0"/>
            </a:endParaRPr>
          </a:p>
          <a:p>
            <a:pPr marL="342900" algn="l">
              <a:lnSpc>
                <a:spcPct val="80000"/>
              </a:lnSpc>
              <a:spcBef>
                <a:spcPct val="20000"/>
              </a:spcBef>
              <a:buFont typeface="Wingdings" pitchFamily="2" charset="2"/>
              <a:buNone/>
            </a:pPr>
            <a:endParaRPr lang="en-US" sz="1800" dirty="0">
              <a:latin typeface="Arial Narrow" pitchFamily="34" charset="0"/>
            </a:endParaRPr>
          </a:p>
          <a:p>
            <a:pPr marL="342900" algn="l">
              <a:lnSpc>
                <a:spcPct val="80000"/>
              </a:lnSpc>
              <a:spcBef>
                <a:spcPct val="20000"/>
              </a:spcBef>
              <a:buFont typeface="Wingdings" pitchFamily="2" charset="2"/>
              <a:buNone/>
            </a:pPr>
            <a:r>
              <a:rPr lang="en-US" sz="1800" dirty="0">
                <a:latin typeface="Arial Narrow" pitchFamily="34" charset="0"/>
              </a:rPr>
              <a:t>Variables, </a:t>
            </a:r>
            <a:r>
              <a:rPr lang="en-US" sz="1800" dirty="0" smtClean="0">
                <a:latin typeface="Arial Narrow" pitchFamily="34" charset="0"/>
              </a:rPr>
              <a:t>breakpoints</a:t>
            </a:r>
            <a:r>
              <a:rPr lang="en-US" sz="1800" dirty="0">
                <a:latin typeface="Arial Narrow" pitchFamily="34" charset="0"/>
              </a:rPr>
              <a:t>, </a:t>
            </a:r>
          </a:p>
          <a:p>
            <a:pPr marL="342900" algn="l">
              <a:lnSpc>
                <a:spcPct val="80000"/>
              </a:lnSpc>
              <a:spcBef>
                <a:spcPct val="20000"/>
              </a:spcBef>
              <a:buFont typeface="Wingdings" pitchFamily="2" charset="2"/>
              <a:buNone/>
            </a:pPr>
            <a:r>
              <a:rPr lang="en-US" sz="1800" dirty="0">
                <a:latin typeface="Arial Narrow" pitchFamily="34" charset="0"/>
              </a:rPr>
              <a:t>and registers views </a:t>
            </a:r>
          </a:p>
          <a:p>
            <a:pPr marL="342900" algn="l">
              <a:lnSpc>
                <a:spcPct val="80000"/>
              </a:lnSpc>
              <a:spcBef>
                <a:spcPct val="20000"/>
              </a:spcBef>
              <a:buFont typeface="Wingdings" pitchFamily="2" charset="2"/>
              <a:buNone/>
            </a:pPr>
            <a:endParaRPr lang="en-US" sz="1800" dirty="0">
              <a:latin typeface="Arial Narrow" pitchFamily="34" charset="0"/>
            </a:endParaRPr>
          </a:p>
          <a:p>
            <a:pPr marL="342900" algn="l">
              <a:lnSpc>
                <a:spcPct val="80000"/>
              </a:lnSpc>
              <a:spcBef>
                <a:spcPct val="20000"/>
              </a:spcBef>
              <a:buFont typeface="Wingdings" pitchFamily="2" charset="2"/>
              <a:buNone/>
            </a:pPr>
            <a:r>
              <a:rPr lang="en-US" sz="1800" dirty="0">
                <a:latin typeface="Arial Narrow" pitchFamily="34" charset="0"/>
              </a:rPr>
              <a:t>C/C++ editor</a:t>
            </a:r>
          </a:p>
          <a:p>
            <a:pPr marL="342900" algn="l">
              <a:lnSpc>
                <a:spcPct val="80000"/>
              </a:lnSpc>
              <a:spcBef>
                <a:spcPct val="20000"/>
              </a:spcBef>
              <a:buFont typeface="Wingdings" pitchFamily="2" charset="2"/>
              <a:buNone/>
            </a:pPr>
            <a:endParaRPr lang="en-US" sz="1400" dirty="0">
              <a:latin typeface="Arial Narrow" pitchFamily="34" charset="0"/>
            </a:endParaRPr>
          </a:p>
          <a:p>
            <a:pPr marL="342900" algn="l">
              <a:lnSpc>
                <a:spcPct val="80000"/>
              </a:lnSpc>
              <a:spcBef>
                <a:spcPct val="20000"/>
              </a:spcBef>
              <a:buFont typeface="Wingdings" pitchFamily="2" charset="2"/>
              <a:buNone/>
            </a:pPr>
            <a:r>
              <a:rPr lang="en-US" sz="1800" dirty="0">
                <a:latin typeface="Arial Narrow" pitchFamily="34" charset="0"/>
              </a:rPr>
              <a:t>Code outline </a:t>
            </a:r>
            <a:r>
              <a:rPr lang="en-US" sz="1800" dirty="0" smtClean="0">
                <a:latin typeface="Arial Narrow" pitchFamily="34" charset="0"/>
              </a:rPr>
              <a:t>and </a:t>
            </a:r>
            <a:br>
              <a:rPr lang="en-US" sz="1800" dirty="0" smtClean="0">
                <a:latin typeface="Arial Narrow" pitchFamily="34" charset="0"/>
              </a:rPr>
            </a:br>
            <a:r>
              <a:rPr lang="en-US" sz="1800" dirty="0" smtClean="0">
                <a:latin typeface="Arial Narrow" pitchFamily="34" charset="0"/>
              </a:rPr>
              <a:t>disassembly view </a:t>
            </a:r>
            <a:endParaRPr lang="en-US" sz="1400" dirty="0">
              <a:latin typeface="Arial Narrow" pitchFamily="34" charset="0"/>
            </a:endParaRPr>
          </a:p>
          <a:p>
            <a:pPr marL="342900" algn="l">
              <a:lnSpc>
                <a:spcPct val="80000"/>
              </a:lnSpc>
              <a:spcBef>
                <a:spcPct val="20000"/>
              </a:spcBef>
              <a:buFont typeface="Wingdings" pitchFamily="2" charset="2"/>
              <a:buNone/>
            </a:pPr>
            <a:endParaRPr lang="en-US" sz="1800" dirty="0">
              <a:latin typeface="Arial Narrow" pitchFamily="34" charset="0"/>
            </a:endParaRPr>
          </a:p>
          <a:p>
            <a:pPr marL="342900" algn="l">
              <a:lnSpc>
                <a:spcPct val="80000"/>
              </a:lnSpc>
              <a:spcBef>
                <a:spcPct val="20000"/>
              </a:spcBef>
              <a:buFont typeface="Wingdings" pitchFamily="2" charset="2"/>
              <a:buNone/>
            </a:pPr>
            <a:r>
              <a:rPr lang="en-US" sz="1800" dirty="0">
                <a:latin typeface="Arial Narrow" pitchFamily="34" charset="0"/>
              </a:rPr>
              <a:t>Console view </a:t>
            </a:r>
          </a:p>
        </p:txBody>
      </p:sp>
      <p:sp>
        <p:nvSpPr>
          <p:cNvPr id="720914" name="Oval 18"/>
          <p:cNvSpPr>
            <a:spLocks noChangeArrowheads="1"/>
          </p:cNvSpPr>
          <p:nvPr/>
        </p:nvSpPr>
        <p:spPr bwMode="auto">
          <a:xfrm>
            <a:off x="482474" y="1582738"/>
            <a:ext cx="440152" cy="342900"/>
          </a:xfrm>
          <a:prstGeom prst="ellipse">
            <a:avLst/>
          </a:prstGeom>
          <a:solidFill>
            <a:srgbClr val="CCECFF"/>
          </a:solidFill>
          <a:ln w="28575">
            <a:solidFill>
              <a:srgbClr val="0033CC"/>
            </a:solidFill>
            <a:round/>
            <a:headEnd/>
            <a:tailEnd/>
          </a:ln>
          <a:effectLst>
            <a:outerShdw dist="35921" dir="2700000" algn="ctr" rotWithShape="0">
              <a:schemeClr val="bg2"/>
            </a:outerShdw>
          </a:effectLst>
        </p:spPr>
        <p:txBody>
          <a:bodyPr wrap="none" lIns="91432" tIns="45717" rIns="91432" bIns="45717" anchor="ctr"/>
          <a:lstStyle/>
          <a:p>
            <a:pPr algn="ctr" eaLnBrk="0" hangingPunct="0">
              <a:defRPr/>
            </a:pPr>
            <a:r>
              <a:rPr lang="en-US" dirty="0">
                <a:latin typeface="Arial Narrow" pitchFamily="34" charset="0"/>
              </a:rPr>
              <a:t>1</a:t>
            </a:r>
          </a:p>
        </p:txBody>
      </p:sp>
      <p:sp>
        <p:nvSpPr>
          <p:cNvPr id="720915" name="Oval 19"/>
          <p:cNvSpPr>
            <a:spLocks noChangeArrowheads="1"/>
          </p:cNvSpPr>
          <p:nvPr/>
        </p:nvSpPr>
        <p:spPr bwMode="auto">
          <a:xfrm>
            <a:off x="482474" y="2382838"/>
            <a:ext cx="440152" cy="342900"/>
          </a:xfrm>
          <a:prstGeom prst="ellipse">
            <a:avLst/>
          </a:prstGeom>
          <a:solidFill>
            <a:srgbClr val="CCECFF"/>
          </a:solidFill>
          <a:ln w="28575">
            <a:solidFill>
              <a:srgbClr val="0033CC"/>
            </a:solidFill>
            <a:round/>
            <a:headEnd/>
            <a:tailEnd/>
          </a:ln>
          <a:effectLst>
            <a:outerShdw dist="35921" dir="2700000" algn="ctr" rotWithShape="0">
              <a:schemeClr val="bg2"/>
            </a:outerShdw>
          </a:effectLst>
        </p:spPr>
        <p:txBody>
          <a:bodyPr wrap="none" lIns="91432" tIns="45717" rIns="91432" bIns="45717" anchor="ctr"/>
          <a:lstStyle/>
          <a:p>
            <a:pPr algn="ctr" eaLnBrk="0" hangingPunct="0">
              <a:defRPr/>
            </a:pPr>
            <a:r>
              <a:rPr lang="en-US" dirty="0">
                <a:latin typeface="Arial Narrow" pitchFamily="34" charset="0"/>
              </a:rPr>
              <a:t>2</a:t>
            </a:r>
          </a:p>
        </p:txBody>
      </p:sp>
      <p:sp>
        <p:nvSpPr>
          <p:cNvPr id="720916" name="Oval 20"/>
          <p:cNvSpPr>
            <a:spLocks noChangeArrowheads="1"/>
          </p:cNvSpPr>
          <p:nvPr/>
        </p:nvSpPr>
        <p:spPr bwMode="auto">
          <a:xfrm>
            <a:off x="482474" y="3224213"/>
            <a:ext cx="440152" cy="342900"/>
          </a:xfrm>
          <a:prstGeom prst="ellipse">
            <a:avLst/>
          </a:prstGeom>
          <a:solidFill>
            <a:srgbClr val="CCECFF"/>
          </a:solidFill>
          <a:ln w="28575">
            <a:solidFill>
              <a:srgbClr val="0033CC"/>
            </a:solidFill>
            <a:round/>
            <a:headEnd/>
            <a:tailEnd/>
          </a:ln>
          <a:effectLst>
            <a:outerShdw dist="35921" dir="2700000" algn="ctr" rotWithShape="0">
              <a:schemeClr val="bg2"/>
            </a:outerShdw>
          </a:effectLst>
        </p:spPr>
        <p:txBody>
          <a:bodyPr wrap="none" lIns="91432" tIns="45717" rIns="91432" bIns="45717" anchor="ctr"/>
          <a:lstStyle/>
          <a:p>
            <a:pPr algn="ctr" eaLnBrk="0" hangingPunct="0">
              <a:defRPr/>
            </a:pPr>
            <a:r>
              <a:rPr lang="en-US" dirty="0">
                <a:latin typeface="Arial Narrow" pitchFamily="34" charset="0"/>
              </a:rPr>
              <a:t>3</a:t>
            </a:r>
          </a:p>
        </p:txBody>
      </p:sp>
      <p:sp>
        <p:nvSpPr>
          <p:cNvPr id="720917" name="Oval 21"/>
          <p:cNvSpPr>
            <a:spLocks noChangeArrowheads="1"/>
          </p:cNvSpPr>
          <p:nvPr/>
        </p:nvSpPr>
        <p:spPr bwMode="auto">
          <a:xfrm>
            <a:off x="482474" y="3757613"/>
            <a:ext cx="440152" cy="342900"/>
          </a:xfrm>
          <a:prstGeom prst="ellipse">
            <a:avLst/>
          </a:prstGeom>
          <a:solidFill>
            <a:srgbClr val="CCECFF"/>
          </a:solidFill>
          <a:ln w="28575">
            <a:solidFill>
              <a:srgbClr val="0033CC"/>
            </a:solidFill>
            <a:round/>
            <a:headEnd/>
            <a:tailEnd/>
          </a:ln>
          <a:effectLst>
            <a:outerShdw dist="35921" dir="2700000" algn="ctr" rotWithShape="0">
              <a:schemeClr val="bg2"/>
            </a:outerShdw>
          </a:effectLst>
        </p:spPr>
        <p:txBody>
          <a:bodyPr wrap="none" lIns="91432" tIns="45717" rIns="91432" bIns="45717" anchor="ctr"/>
          <a:lstStyle/>
          <a:p>
            <a:pPr algn="ctr" eaLnBrk="0" hangingPunct="0">
              <a:defRPr/>
            </a:pPr>
            <a:r>
              <a:rPr lang="en-US" dirty="0">
                <a:latin typeface="Arial Narrow" pitchFamily="34" charset="0"/>
              </a:rPr>
              <a:t>4</a:t>
            </a:r>
          </a:p>
        </p:txBody>
      </p:sp>
      <p:sp>
        <p:nvSpPr>
          <p:cNvPr id="720918" name="Oval 22"/>
          <p:cNvSpPr>
            <a:spLocks noChangeArrowheads="1"/>
          </p:cNvSpPr>
          <p:nvPr/>
        </p:nvSpPr>
        <p:spPr bwMode="auto">
          <a:xfrm>
            <a:off x="482474" y="4405313"/>
            <a:ext cx="440152" cy="342900"/>
          </a:xfrm>
          <a:prstGeom prst="ellipse">
            <a:avLst/>
          </a:prstGeom>
          <a:solidFill>
            <a:srgbClr val="CCECFF"/>
          </a:solidFill>
          <a:ln w="28575">
            <a:solidFill>
              <a:srgbClr val="0033CC"/>
            </a:solidFill>
            <a:round/>
            <a:headEnd/>
            <a:tailEnd/>
          </a:ln>
          <a:effectLst>
            <a:outerShdw dist="35921" dir="2700000" algn="ctr" rotWithShape="0">
              <a:schemeClr val="bg2"/>
            </a:outerShdw>
          </a:effectLst>
        </p:spPr>
        <p:txBody>
          <a:bodyPr wrap="none" lIns="91432" tIns="45717" rIns="91432" bIns="45717" anchor="ctr"/>
          <a:lstStyle/>
          <a:p>
            <a:pPr algn="ctr" eaLnBrk="0" hangingPunct="0">
              <a:defRPr/>
            </a:pPr>
            <a:r>
              <a:rPr lang="en-US" dirty="0">
                <a:latin typeface="Arial Narrow" pitchFamily="34" charset="0"/>
              </a:rPr>
              <a:t>5</a:t>
            </a:r>
          </a:p>
        </p:txBody>
      </p:sp>
      <p:sp>
        <p:nvSpPr>
          <p:cNvPr id="720921" name="Oval 25"/>
          <p:cNvSpPr>
            <a:spLocks noChangeArrowheads="1"/>
          </p:cNvSpPr>
          <p:nvPr/>
        </p:nvSpPr>
        <p:spPr bwMode="auto">
          <a:xfrm>
            <a:off x="6494359" y="2544763"/>
            <a:ext cx="440152" cy="342900"/>
          </a:xfrm>
          <a:prstGeom prst="ellipse">
            <a:avLst/>
          </a:prstGeom>
          <a:solidFill>
            <a:srgbClr val="CCECFF"/>
          </a:solidFill>
          <a:ln w="28575">
            <a:solidFill>
              <a:srgbClr val="0033CC"/>
            </a:solidFill>
            <a:round/>
            <a:headEnd/>
            <a:tailEnd/>
          </a:ln>
          <a:effectLst>
            <a:outerShdw dist="35921" dir="2700000" algn="ctr" rotWithShape="0">
              <a:schemeClr val="bg2"/>
            </a:outerShdw>
          </a:effectLst>
        </p:spPr>
        <p:txBody>
          <a:bodyPr wrap="none" lIns="91432" tIns="45717" rIns="91432" bIns="45717" anchor="ctr"/>
          <a:lstStyle/>
          <a:p>
            <a:pPr algn="ctr" eaLnBrk="0" hangingPunct="0">
              <a:defRPr/>
            </a:pPr>
            <a:r>
              <a:rPr lang="en-US" dirty="0">
                <a:latin typeface="Arial Narrow" pitchFamily="34" charset="0"/>
              </a:rPr>
              <a:t>1</a:t>
            </a:r>
          </a:p>
        </p:txBody>
      </p:sp>
      <p:sp>
        <p:nvSpPr>
          <p:cNvPr id="720922" name="Oval 26"/>
          <p:cNvSpPr>
            <a:spLocks noChangeArrowheads="1"/>
          </p:cNvSpPr>
          <p:nvPr/>
        </p:nvSpPr>
        <p:spPr bwMode="auto">
          <a:xfrm>
            <a:off x="9073903" y="2549525"/>
            <a:ext cx="440152" cy="342900"/>
          </a:xfrm>
          <a:prstGeom prst="ellipse">
            <a:avLst/>
          </a:prstGeom>
          <a:solidFill>
            <a:srgbClr val="CCECFF"/>
          </a:solidFill>
          <a:ln w="28575">
            <a:solidFill>
              <a:srgbClr val="0033CC"/>
            </a:solidFill>
            <a:round/>
            <a:headEnd/>
            <a:tailEnd/>
          </a:ln>
          <a:effectLst>
            <a:outerShdw dist="35921" dir="2700000" algn="ctr" rotWithShape="0">
              <a:schemeClr val="bg2"/>
            </a:outerShdw>
          </a:effectLst>
        </p:spPr>
        <p:txBody>
          <a:bodyPr wrap="none" lIns="91432" tIns="45717" rIns="91432" bIns="45717" anchor="ctr"/>
          <a:lstStyle/>
          <a:p>
            <a:pPr algn="ctr" eaLnBrk="0" hangingPunct="0">
              <a:defRPr/>
            </a:pPr>
            <a:r>
              <a:rPr lang="en-US" dirty="0">
                <a:latin typeface="Arial Narrow" pitchFamily="34" charset="0"/>
              </a:rPr>
              <a:t>2</a:t>
            </a:r>
          </a:p>
        </p:txBody>
      </p:sp>
      <p:sp>
        <p:nvSpPr>
          <p:cNvPr id="720923" name="Oval 27"/>
          <p:cNvSpPr>
            <a:spLocks noChangeArrowheads="1"/>
          </p:cNvSpPr>
          <p:nvPr/>
        </p:nvSpPr>
        <p:spPr bwMode="auto">
          <a:xfrm>
            <a:off x="7869834" y="4022725"/>
            <a:ext cx="440152" cy="342900"/>
          </a:xfrm>
          <a:prstGeom prst="ellipse">
            <a:avLst/>
          </a:prstGeom>
          <a:solidFill>
            <a:srgbClr val="CCECFF"/>
          </a:solidFill>
          <a:ln w="28575">
            <a:solidFill>
              <a:srgbClr val="0033CC"/>
            </a:solidFill>
            <a:round/>
            <a:headEnd/>
            <a:tailEnd/>
          </a:ln>
          <a:effectLst>
            <a:outerShdw dist="35921" dir="2700000" algn="ctr" rotWithShape="0">
              <a:schemeClr val="bg2"/>
            </a:outerShdw>
          </a:effectLst>
        </p:spPr>
        <p:txBody>
          <a:bodyPr wrap="none" lIns="91432" tIns="45717" rIns="91432" bIns="45717" anchor="ctr"/>
          <a:lstStyle/>
          <a:p>
            <a:pPr algn="ctr" eaLnBrk="0" hangingPunct="0">
              <a:defRPr/>
            </a:pPr>
            <a:r>
              <a:rPr lang="en-US" dirty="0">
                <a:latin typeface="Arial Narrow" pitchFamily="34" charset="0"/>
              </a:rPr>
              <a:t>3</a:t>
            </a:r>
          </a:p>
        </p:txBody>
      </p:sp>
      <p:sp>
        <p:nvSpPr>
          <p:cNvPr id="720924" name="Oval 28"/>
          <p:cNvSpPr>
            <a:spLocks noChangeArrowheads="1"/>
          </p:cNvSpPr>
          <p:nvPr/>
        </p:nvSpPr>
        <p:spPr bwMode="auto">
          <a:xfrm>
            <a:off x="10953014" y="4029075"/>
            <a:ext cx="440152" cy="342900"/>
          </a:xfrm>
          <a:prstGeom prst="ellipse">
            <a:avLst/>
          </a:prstGeom>
          <a:solidFill>
            <a:srgbClr val="CCECFF"/>
          </a:solidFill>
          <a:ln w="28575">
            <a:solidFill>
              <a:srgbClr val="0033CC"/>
            </a:solidFill>
            <a:round/>
            <a:headEnd/>
            <a:tailEnd/>
          </a:ln>
          <a:effectLst>
            <a:outerShdw dist="35921" dir="2700000" algn="ctr" rotWithShape="0">
              <a:schemeClr val="bg2"/>
            </a:outerShdw>
          </a:effectLst>
        </p:spPr>
        <p:txBody>
          <a:bodyPr wrap="none" lIns="91432" tIns="45717" rIns="91432" bIns="45717" anchor="ctr"/>
          <a:lstStyle/>
          <a:p>
            <a:pPr algn="ctr" eaLnBrk="0" hangingPunct="0">
              <a:defRPr/>
            </a:pPr>
            <a:r>
              <a:rPr lang="en-US" dirty="0">
                <a:latin typeface="Arial Narrow" pitchFamily="34" charset="0"/>
              </a:rPr>
              <a:t>4</a:t>
            </a:r>
          </a:p>
        </p:txBody>
      </p:sp>
      <p:sp>
        <p:nvSpPr>
          <p:cNvPr id="720925" name="Oval 29"/>
          <p:cNvSpPr>
            <a:spLocks noChangeArrowheads="1"/>
          </p:cNvSpPr>
          <p:nvPr/>
        </p:nvSpPr>
        <p:spPr bwMode="auto">
          <a:xfrm>
            <a:off x="8970214" y="5637213"/>
            <a:ext cx="440152" cy="342900"/>
          </a:xfrm>
          <a:prstGeom prst="ellipse">
            <a:avLst/>
          </a:prstGeom>
          <a:solidFill>
            <a:srgbClr val="CCECFF"/>
          </a:solidFill>
          <a:ln w="28575">
            <a:solidFill>
              <a:srgbClr val="0033CC"/>
            </a:solidFill>
            <a:round/>
            <a:headEnd/>
            <a:tailEnd/>
          </a:ln>
          <a:effectLst>
            <a:outerShdw dist="35921" dir="2700000" algn="ctr" rotWithShape="0">
              <a:schemeClr val="bg2"/>
            </a:outerShdw>
          </a:effectLst>
        </p:spPr>
        <p:txBody>
          <a:bodyPr wrap="none" lIns="91432" tIns="45717" rIns="91432" bIns="45717" anchor="ctr"/>
          <a:lstStyle/>
          <a:p>
            <a:pPr algn="ctr" eaLnBrk="0" hangingPunct="0">
              <a:defRPr/>
            </a:pPr>
            <a:r>
              <a:rPr lang="en-US" dirty="0">
                <a:latin typeface="Arial Narrow" pitchFamily="34" charset="0"/>
              </a:rPr>
              <a:t>5</a:t>
            </a:r>
          </a:p>
        </p:txBody>
      </p:sp>
      <p:sp>
        <p:nvSpPr>
          <p:cNvPr id="18" name="Slide Number Placeholder 17"/>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36</a:t>
            </a:fld>
            <a:endParaRPr lang="en-US" dirty="0"/>
          </a:p>
        </p:txBody>
      </p:sp>
      <p:sp>
        <p:nvSpPr>
          <p:cNvPr id="20" name="Footer Placeholder 19"/>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chemeClr val="bg2"/>
                </a:solidFill>
              </a:rPr>
              <a:t>Device Drivers Architecture</a:t>
            </a:r>
          </a:p>
          <a:p>
            <a:r>
              <a:rPr lang="en-US" dirty="0">
                <a:solidFill>
                  <a:schemeClr val="bg2"/>
                </a:solidFill>
              </a:rPr>
              <a:t>Timers and API</a:t>
            </a:r>
          </a:p>
          <a:p>
            <a:r>
              <a:rPr lang="en-US" dirty="0" smtClean="0">
                <a:solidFill>
                  <a:schemeClr val="bg2"/>
                </a:solidFill>
              </a:rPr>
              <a:t>Debugging Tools</a:t>
            </a:r>
          </a:p>
          <a:p>
            <a:pPr lvl="1"/>
            <a:r>
              <a:rPr lang="en-US" dirty="0" smtClean="0">
                <a:solidFill>
                  <a:srgbClr val="FF0000"/>
                </a:solidFill>
              </a:rPr>
              <a:t>Hardware Tools</a:t>
            </a:r>
          </a:p>
          <a:p>
            <a:pPr lvl="1"/>
            <a:r>
              <a:rPr lang="en-US" dirty="0" smtClean="0">
                <a:solidFill>
                  <a:srgbClr val="FF0000"/>
                </a:solidFill>
              </a:rPr>
              <a:t>Software Tools</a:t>
            </a:r>
          </a:p>
          <a:p>
            <a:r>
              <a:rPr lang="en-US" dirty="0" smtClean="0">
                <a:solidFill>
                  <a:srgbClr val="FF0000"/>
                </a:solidFill>
              </a:rPr>
              <a:t>Debug in SDK</a:t>
            </a:r>
          </a:p>
          <a:p>
            <a:r>
              <a:rPr lang="en-US" i="1" dirty="0" smtClean="0">
                <a:solidFill>
                  <a:schemeClr val="tx1"/>
                </a:solidFill>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37</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441" y="1600200"/>
            <a:ext cx="10975336" cy="4940300"/>
          </a:xfrm>
        </p:spPr>
        <p:txBody>
          <a:bodyPr/>
          <a:lstStyle/>
          <a:p>
            <a:r>
              <a:rPr lang="en-US" dirty="0" smtClean="0"/>
              <a:t>Debugging is an integral part of embedded systems development</a:t>
            </a:r>
          </a:p>
          <a:p>
            <a:r>
              <a:rPr lang="en-US" dirty="0" err="1" smtClean="0"/>
              <a:t>Vivado</a:t>
            </a:r>
            <a:r>
              <a:rPr lang="en-US" dirty="0" smtClean="0"/>
              <a:t> provides tools to facilitate hardware and software debugging</a:t>
            </a:r>
          </a:p>
          <a:p>
            <a:pPr lvl="1"/>
            <a:r>
              <a:rPr lang="en-US" dirty="0" smtClean="0"/>
              <a:t>Hardware debugging is done through using </a:t>
            </a:r>
            <a:r>
              <a:rPr lang="en-US" dirty="0" err="1" smtClean="0"/>
              <a:t>Vivado</a:t>
            </a:r>
            <a:r>
              <a:rPr lang="en-US" dirty="0" smtClean="0"/>
              <a:t> Logic Analyzer</a:t>
            </a:r>
          </a:p>
          <a:p>
            <a:pPr lvl="1"/>
            <a:r>
              <a:rPr lang="en-US" dirty="0" smtClean="0"/>
              <a:t>Software debugging is performed using </a:t>
            </a:r>
            <a:r>
              <a:rPr lang="en-US" dirty="0" err="1" smtClean="0"/>
              <a:t>xmd</a:t>
            </a:r>
            <a:r>
              <a:rPr lang="en-US" dirty="0" smtClean="0"/>
              <a:t> and GNU debugger</a:t>
            </a:r>
          </a:p>
          <a:p>
            <a:r>
              <a:rPr lang="en-US" dirty="0" smtClean="0"/>
              <a:t>SDK provides environment, perspective, and underlying tools to enable seamless software debugging</a:t>
            </a:r>
          </a:p>
          <a:p>
            <a:r>
              <a:rPr lang="en-US" dirty="0" smtClean="0"/>
              <a:t>XMD/GDB Debug</a:t>
            </a:r>
          </a:p>
          <a:p>
            <a:pPr lvl="1"/>
            <a:r>
              <a:rPr lang="en-IE" dirty="0" smtClean="0"/>
              <a:t>Single service on dedicated connection</a:t>
            </a:r>
            <a:endParaRPr lang="en-US" dirty="0" smtClean="0"/>
          </a:p>
          <a:p>
            <a:r>
              <a:rPr lang="en-IE" dirty="0" smtClean="0"/>
              <a:t>System Debugger/TCF </a:t>
            </a:r>
          </a:p>
          <a:p>
            <a:pPr lvl="1"/>
            <a:r>
              <a:rPr lang="en-IE" dirty="0" smtClean="0"/>
              <a:t>Multicore Debug, shared connection</a:t>
            </a:r>
            <a:endParaRPr lang="en-US" dirty="0"/>
          </a:p>
          <a:p>
            <a:endParaRPr lang="en-US" dirty="0" smtClean="0"/>
          </a:p>
        </p:txBody>
      </p:sp>
      <p:sp>
        <p:nvSpPr>
          <p:cNvPr id="5" name="Title 4"/>
          <p:cNvSpPr>
            <a:spLocks noGrp="1"/>
          </p:cNvSpPr>
          <p:nvPr>
            <p:ph type="title"/>
          </p:nvPr>
        </p:nvSpPr>
        <p:spPr/>
        <p:txBody>
          <a:bodyPr/>
          <a:lstStyle/>
          <a:p>
            <a:r>
              <a:rPr lang="en-US" dirty="0" smtClean="0"/>
              <a:t>Summary</a:t>
            </a:r>
            <a:endParaRPr lang="en-US" dirty="0"/>
          </a:p>
        </p:txBody>
      </p:sp>
      <p:sp>
        <p:nvSpPr>
          <p:cNvPr id="11" name="Slide Number Placeholder 10"/>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38</a:t>
            </a:fld>
            <a:endParaRPr lang="en-US" dirty="0"/>
          </a:p>
        </p:txBody>
      </p:sp>
      <p:sp>
        <p:nvSpPr>
          <p:cNvPr id="12" name="Footer Placeholder 11"/>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8"/>
          <p:cNvSpPr>
            <a:spLocks noGrp="1" noChangeArrowheads="1"/>
          </p:cNvSpPr>
          <p:nvPr>
            <p:ph idx="1"/>
          </p:nvPr>
        </p:nvSpPr>
        <p:spPr/>
        <p:txBody>
          <a:bodyPr/>
          <a:lstStyle/>
          <a:p>
            <a:pPr>
              <a:lnSpc>
                <a:spcPct val="90000"/>
              </a:lnSpc>
            </a:pPr>
            <a:r>
              <a:rPr lang="en-US" dirty="0" smtClean="0"/>
              <a:t>The Xilinx device drivers are designed to meet the following objectives:</a:t>
            </a:r>
          </a:p>
          <a:p>
            <a:pPr lvl="1">
              <a:lnSpc>
                <a:spcPct val="90000"/>
              </a:lnSpc>
            </a:pPr>
            <a:r>
              <a:rPr lang="en-US" dirty="0" smtClean="0"/>
              <a:t>Provide maximum portability</a:t>
            </a:r>
          </a:p>
          <a:p>
            <a:pPr lvl="2">
              <a:lnSpc>
                <a:spcPct val="90000"/>
              </a:lnSpc>
            </a:pPr>
            <a:r>
              <a:rPr lang="en-US" dirty="0" smtClean="0"/>
              <a:t>The device drivers are provided as ANSI C source code</a:t>
            </a:r>
            <a:endParaRPr lang="en-US" sz="2000" dirty="0" smtClean="0"/>
          </a:p>
          <a:p>
            <a:pPr lvl="1">
              <a:lnSpc>
                <a:spcPct val="90000"/>
              </a:lnSpc>
            </a:pPr>
            <a:r>
              <a:rPr lang="en-US" dirty="0" smtClean="0"/>
              <a:t>Support FPGA configurability</a:t>
            </a:r>
          </a:p>
          <a:p>
            <a:pPr lvl="2">
              <a:lnSpc>
                <a:spcPct val="90000"/>
              </a:lnSpc>
            </a:pPr>
            <a:r>
              <a:rPr lang="en-US" dirty="0" smtClean="0"/>
              <a:t>Supports multiple instances of the device without code duplication for each instance, while at the same time managing unique characteristics on a per-instance basis</a:t>
            </a:r>
          </a:p>
          <a:p>
            <a:pPr lvl="1">
              <a:lnSpc>
                <a:spcPct val="90000"/>
              </a:lnSpc>
            </a:pPr>
            <a:r>
              <a:rPr lang="en-US" dirty="0" smtClean="0"/>
              <a:t>Support simple and complex use cases</a:t>
            </a:r>
          </a:p>
          <a:p>
            <a:pPr lvl="2">
              <a:lnSpc>
                <a:spcPct val="90000"/>
              </a:lnSpc>
            </a:pPr>
            <a:r>
              <a:rPr lang="en-US" dirty="0" smtClean="0"/>
              <a:t>A layered device driver architecture provides both </a:t>
            </a:r>
            <a:endParaRPr lang="en-US" sz="2000" dirty="0" smtClean="0"/>
          </a:p>
          <a:p>
            <a:pPr lvl="3">
              <a:lnSpc>
                <a:spcPct val="90000"/>
              </a:lnSpc>
            </a:pPr>
            <a:r>
              <a:rPr lang="en-US" sz="1400" dirty="0" smtClean="0"/>
              <a:t>Simple device drivers with minimal memory footprints</a:t>
            </a:r>
          </a:p>
          <a:p>
            <a:pPr lvl="3">
              <a:lnSpc>
                <a:spcPct val="90000"/>
              </a:lnSpc>
            </a:pPr>
            <a:r>
              <a:rPr lang="en-US" sz="1400" dirty="0" smtClean="0"/>
              <a:t>Full-featured device drivers with larger memory footprints</a:t>
            </a:r>
          </a:p>
          <a:p>
            <a:pPr lvl="1">
              <a:lnSpc>
                <a:spcPct val="90000"/>
              </a:lnSpc>
            </a:pPr>
            <a:r>
              <a:rPr lang="en-US" dirty="0" smtClean="0"/>
              <a:t>Ease of use and maintenance</a:t>
            </a:r>
          </a:p>
          <a:p>
            <a:pPr lvl="2">
              <a:lnSpc>
                <a:spcPct val="90000"/>
              </a:lnSpc>
            </a:pPr>
            <a:r>
              <a:rPr lang="en-US" dirty="0" smtClean="0"/>
              <a:t>Xilinx uses coding standards and provides well-documented source code for developers</a:t>
            </a:r>
          </a:p>
        </p:txBody>
      </p:sp>
      <p:sp>
        <p:nvSpPr>
          <p:cNvPr id="6146" name="Rectangle 7"/>
          <p:cNvSpPr>
            <a:spLocks noGrp="1" noChangeArrowheads="1"/>
          </p:cNvSpPr>
          <p:nvPr>
            <p:ph type="title"/>
          </p:nvPr>
        </p:nvSpPr>
        <p:spPr/>
        <p:txBody>
          <a:bodyPr/>
          <a:lstStyle/>
          <a:p>
            <a:r>
              <a:rPr lang="en-US" dirty="0" smtClean="0"/>
              <a:t>Device Drivers</a:t>
            </a:r>
          </a:p>
        </p:txBody>
      </p:sp>
      <p:sp>
        <p:nvSpPr>
          <p:cNvPr id="7" name="Slide Number Placeholder 6"/>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4</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1"/>
          <p:cNvSpPr>
            <a:spLocks noGrp="1" noChangeArrowheads="1"/>
          </p:cNvSpPr>
          <p:nvPr>
            <p:ph idx="1"/>
          </p:nvPr>
        </p:nvSpPr>
        <p:spPr/>
        <p:txBody>
          <a:bodyPr/>
          <a:lstStyle/>
          <a:p>
            <a:r>
              <a:rPr lang="en-US" dirty="0" smtClean="0"/>
              <a:t>The layered architecture provides seamless integration with… </a:t>
            </a:r>
          </a:p>
          <a:p>
            <a:pPr lvl="1"/>
            <a:r>
              <a:rPr lang="en-US" dirty="0" smtClean="0"/>
              <a:t>(Level 2) RTOS application layer</a:t>
            </a:r>
          </a:p>
          <a:p>
            <a:pPr lvl="1"/>
            <a:r>
              <a:rPr lang="en-US" dirty="0" smtClean="0"/>
              <a:t>(Level 1) High-level device drivers that are full-featured and portable </a:t>
            </a:r>
            <a:br>
              <a:rPr lang="en-US" dirty="0" smtClean="0"/>
            </a:br>
            <a:r>
              <a:rPr lang="en-US" dirty="0" smtClean="0"/>
              <a:t>across operating systems and processors </a:t>
            </a:r>
          </a:p>
          <a:p>
            <a:pPr lvl="1"/>
            <a:r>
              <a:rPr lang="en-US" dirty="0" smtClean="0"/>
              <a:t>(Level 0) Low-level drivers for simple use cases</a:t>
            </a:r>
          </a:p>
        </p:txBody>
      </p:sp>
      <p:sp>
        <p:nvSpPr>
          <p:cNvPr id="8194" name="Rectangle 10"/>
          <p:cNvSpPr>
            <a:spLocks noGrp="1" noChangeArrowheads="1"/>
          </p:cNvSpPr>
          <p:nvPr>
            <p:ph type="title"/>
          </p:nvPr>
        </p:nvSpPr>
        <p:spPr/>
        <p:txBody>
          <a:bodyPr/>
          <a:lstStyle/>
          <a:p>
            <a:r>
              <a:rPr lang="en-US" dirty="0" smtClean="0"/>
              <a:t>Drivers: Level 0/Level 1</a:t>
            </a:r>
          </a:p>
        </p:txBody>
      </p:sp>
      <p:graphicFrame>
        <p:nvGraphicFramePr>
          <p:cNvPr id="512022" name="Group 22"/>
          <p:cNvGraphicFramePr>
            <a:graphicFrameLocks noGrp="1"/>
          </p:cNvGraphicFramePr>
          <p:nvPr/>
        </p:nvGraphicFramePr>
        <p:xfrm>
          <a:off x="2782692" y="3662363"/>
          <a:ext cx="6625557" cy="2386014"/>
        </p:xfrm>
        <a:graphic>
          <a:graphicData uri="http://schemas.openxmlformats.org/drawingml/2006/table">
            <a:tbl>
              <a:tblPr/>
              <a:tblGrid>
                <a:gridCol w="6625557"/>
              </a:tblGrid>
              <a:tr h="795338">
                <a:tc>
                  <a:txBody>
                    <a:bodyPr/>
                    <a:lstStyle/>
                    <a:p>
                      <a:pPr marL="0" marR="0" lvl="0" indent="0" algn="ctr" defTabSz="914400" rtl="0" eaLnBrk="0" fontAlgn="base" latinLnBrk="0" hangingPunct="0">
                        <a:lnSpc>
                          <a:spcPct val="100000"/>
                        </a:lnSpc>
                        <a:spcBef>
                          <a:spcPct val="20000"/>
                        </a:spcBef>
                        <a:spcAft>
                          <a:spcPct val="0"/>
                        </a:spcAft>
                        <a:buClrTx/>
                        <a:buSzPct val="105000"/>
                        <a:buFont typeface="Arial" pitchFamily="34" charset="0"/>
                        <a:buNone/>
                        <a:tabLst/>
                      </a:pPr>
                      <a:r>
                        <a:rPr kumimoji="0" lang="en-US" sz="2400" b="1" i="0" u="none" strike="noStrike" cap="none" normalizeH="0" baseline="0" dirty="0" smtClean="0">
                          <a:ln>
                            <a:noFill/>
                          </a:ln>
                          <a:solidFill>
                            <a:schemeClr val="tx1"/>
                          </a:solidFill>
                          <a:effectLst/>
                          <a:latin typeface="Arial Narrow" pitchFamily="34" charset="0"/>
                        </a:rPr>
                        <a:t>Level 2, RTOS Adaptation</a:t>
                      </a:r>
                    </a:p>
                  </a:txBody>
                  <a:tcPr marL="121888" marR="12188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338">
                <a:tc>
                  <a:txBody>
                    <a:bodyPr/>
                    <a:lstStyle/>
                    <a:p>
                      <a:pPr marL="0" marR="0" lvl="0" indent="0" algn="ctr" defTabSz="914400" rtl="0" eaLnBrk="0" fontAlgn="base" latinLnBrk="0" hangingPunct="0">
                        <a:lnSpc>
                          <a:spcPct val="100000"/>
                        </a:lnSpc>
                        <a:spcBef>
                          <a:spcPct val="20000"/>
                        </a:spcBef>
                        <a:spcAft>
                          <a:spcPct val="0"/>
                        </a:spcAft>
                        <a:buClrTx/>
                        <a:buSzPct val="105000"/>
                        <a:buFont typeface="Arial" pitchFamily="34" charset="0"/>
                        <a:buNone/>
                        <a:tabLst/>
                      </a:pPr>
                      <a:r>
                        <a:rPr kumimoji="0" lang="en-US" sz="2400" b="1" i="0" u="none" strike="noStrike" cap="none" normalizeH="0" baseline="0" dirty="0" smtClean="0">
                          <a:ln>
                            <a:noFill/>
                          </a:ln>
                          <a:solidFill>
                            <a:schemeClr val="tx1"/>
                          </a:solidFill>
                          <a:effectLst/>
                          <a:latin typeface="Arial Narrow" pitchFamily="34" charset="0"/>
                        </a:rPr>
                        <a:t>Level 1, High-level Drivers</a:t>
                      </a:r>
                    </a:p>
                  </a:txBody>
                  <a:tcPr marL="121888" marR="12188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338">
                <a:tc>
                  <a:txBody>
                    <a:bodyPr/>
                    <a:lstStyle/>
                    <a:p>
                      <a:pPr marL="0" marR="0" lvl="0" indent="0" algn="ctr" defTabSz="914400" rtl="0" eaLnBrk="0" fontAlgn="base" latinLnBrk="0" hangingPunct="0">
                        <a:lnSpc>
                          <a:spcPct val="100000"/>
                        </a:lnSpc>
                        <a:spcBef>
                          <a:spcPct val="20000"/>
                        </a:spcBef>
                        <a:spcAft>
                          <a:spcPct val="0"/>
                        </a:spcAft>
                        <a:buClrTx/>
                        <a:buSzPct val="105000"/>
                        <a:buFont typeface="Arial" pitchFamily="34" charset="0"/>
                        <a:buNone/>
                        <a:tabLst/>
                      </a:pPr>
                      <a:r>
                        <a:rPr kumimoji="0" lang="en-US" sz="2400" b="1" i="0" u="none" strike="noStrike" cap="none" normalizeH="0" baseline="0" dirty="0" smtClean="0">
                          <a:ln>
                            <a:noFill/>
                          </a:ln>
                          <a:solidFill>
                            <a:schemeClr val="tx1"/>
                          </a:solidFill>
                          <a:effectLst/>
                          <a:latin typeface="Arial Narrow" pitchFamily="34" charset="0"/>
                        </a:rPr>
                        <a:t>Level 0, Low-level Drivers</a:t>
                      </a:r>
                    </a:p>
                  </a:txBody>
                  <a:tcPr marL="121888" marR="12188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Slide Number Placeholder 7"/>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5</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5"/>
          <p:cNvSpPr>
            <a:spLocks noGrp="1" noChangeArrowheads="1"/>
          </p:cNvSpPr>
          <p:nvPr>
            <p:ph idx="1"/>
          </p:nvPr>
        </p:nvSpPr>
        <p:spPr/>
        <p:txBody>
          <a:bodyPr/>
          <a:lstStyle/>
          <a:p>
            <a:r>
              <a:rPr lang="en-US" dirty="0" smtClean="0"/>
              <a:t>Consists of low-level device drivers</a:t>
            </a:r>
          </a:p>
          <a:p>
            <a:r>
              <a:rPr lang="en-US" dirty="0" smtClean="0"/>
              <a:t>Implemented as macros and functions that are designed to allow a developer to create a small system</a:t>
            </a:r>
          </a:p>
          <a:p>
            <a:r>
              <a:rPr lang="en-US" dirty="0" smtClean="0"/>
              <a:t>Characteristics:</a:t>
            </a:r>
          </a:p>
          <a:p>
            <a:pPr lvl="1"/>
            <a:r>
              <a:rPr lang="en-US" dirty="0" smtClean="0"/>
              <a:t>Small memory footprint</a:t>
            </a:r>
          </a:p>
          <a:p>
            <a:pPr lvl="1"/>
            <a:r>
              <a:rPr lang="en-US" dirty="0" smtClean="0"/>
              <a:t>Little to no error checking is performed</a:t>
            </a:r>
          </a:p>
          <a:p>
            <a:pPr lvl="1"/>
            <a:r>
              <a:rPr lang="en-US" dirty="0" smtClean="0"/>
              <a:t>Supports primary device features only</a:t>
            </a:r>
          </a:p>
          <a:p>
            <a:pPr lvl="1"/>
            <a:r>
              <a:rPr lang="en-US" dirty="0" smtClean="0"/>
              <a:t>No support of device configuration parameters</a:t>
            </a:r>
          </a:p>
          <a:p>
            <a:pPr lvl="1"/>
            <a:r>
              <a:rPr lang="en-US" dirty="0" smtClean="0"/>
              <a:t>Supports multiple instances of a device with base address input to the API</a:t>
            </a:r>
          </a:p>
          <a:p>
            <a:pPr lvl="1"/>
            <a:r>
              <a:rPr lang="en-US" dirty="0" smtClean="0"/>
              <a:t>Polled I/O only</a:t>
            </a:r>
          </a:p>
          <a:p>
            <a:pPr lvl="1"/>
            <a:r>
              <a:rPr lang="en-US" dirty="0" smtClean="0"/>
              <a:t>Blocking function calls</a:t>
            </a:r>
          </a:p>
        </p:txBody>
      </p:sp>
      <p:sp>
        <p:nvSpPr>
          <p:cNvPr id="9218" name="Rectangle 4"/>
          <p:cNvSpPr>
            <a:spLocks noGrp="1" noChangeArrowheads="1"/>
          </p:cNvSpPr>
          <p:nvPr>
            <p:ph type="title"/>
          </p:nvPr>
        </p:nvSpPr>
        <p:spPr/>
        <p:txBody>
          <a:bodyPr/>
          <a:lstStyle/>
          <a:p>
            <a:r>
              <a:rPr lang="en-US" dirty="0" smtClean="0"/>
              <a:t>Drivers: Level 0</a:t>
            </a:r>
          </a:p>
        </p:txBody>
      </p:sp>
      <p:sp>
        <p:nvSpPr>
          <p:cNvPr id="7" name="Slide Number Placeholder 6"/>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6</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Consists of high-level device drivers</a:t>
            </a:r>
          </a:p>
          <a:p>
            <a:r>
              <a:rPr lang="en-US" dirty="0"/>
              <a:t>Implemented as macros and functions and designed to allow a developer to utilize all of the features of a </a:t>
            </a:r>
            <a:r>
              <a:rPr lang="en-US" dirty="0" smtClean="0"/>
              <a:t>device</a:t>
            </a:r>
          </a:p>
          <a:p>
            <a:r>
              <a:rPr lang="en-US" dirty="0"/>
              <a:t>Characteristics:</a:t>
            </a:r>
          </a:p>
          <a:p>
            <a:pPr lvl="1">
              <a:lnSpc>
                <a:spcPct val="90000"/>
              </a:lnSpc>
            </a:pPr>
            <a:r>
              <a:rPr lang="en-US" dirty="0"/>
              <a:t>Abstract API that isolates the API from hardware device changes</a:t>
            </a:r>
          </a:p>
          <a:p>
            <a:pPr lvl="1">
              <a:lnSpc>
                <a:spcPct val="90000"/>
              </a:lnSpc>
            </a:pPr>
            <a:r>
              <a:rPr lang="en-US" dirty="0"/>
              <a:t>Supports device configuration parameters</a:t>
            </a:r>
          </a:p>
          <a:p>
            <a:pPr lvl="1">
              <a:lnSpc>
                <a:spcPct val="90000"/>
              </a:lnSpc>
            </a:pPr>
            <a:r>
              <a:rPr lang="en-US" dirty="0"/>
              <a:t>Supports multiple instances of a device</a:t>
            </a:r>
          </a:p>
          <a:p>
            <a:pPr lvl="1">
              <a:lnSpc>
                <a:spcPct val="90000"/>
              </a:lnSpc>
            </a:pPr>
            <a:r>
              <a:rPr lang="en-US" dirty="0"/>
              <a:t>Polled and interrupt driven I/O</a:t>
            </a:r>
          </a:p>
          <a:p>
            <a:pPr lvl="1">
              <a:lnSpc>
                <a:spcPct val="90000"/>
              </a:lnSpc>
            </a:pPr>
            <a:r>
              <a:rPr lang="en-US" dirty="0"/>
              <a:t>Non-blocking function calls to aid complex applications</a:t>
            </a:r>
          </a:p>
          <a:p>
            <a:pPr lvl="1">
              <a:lnSpc>
                <a:spcPct val="90000"/>
              </a:lnSpc>
            </a:pPr>
            <a:r>
              <a:rPr lang="en-US" dirty="0"/>
              <a:t>May have a large memory footprint</a:t>
            </a:r>
          </a:p>
          <a:p>
            <a:pPr lvl="1">
              <a:lnSpc>
                <a:spcPct val="90000"/>
              </a:lnSpc>
            </a:pPr>
            <a:r>
              <a:rPr lang="en-US" dirty="0"/>
              <a:t>Typically, provides buffer interfaces for data transfers as opposed to byte interfaces</a:t>
            </a:r>
          </a:p>
          <a:p>
            <a:pPr lvl="1">
              <a:buNone/>
            </a:pPr>
            <a:endParaRPr lang="en-US" dirty="0"/>
          </a:p>
        </p:txBody>
      </p:sp>
      <p:sp>
        <p:nvSpPr>
          <p:cNvPr id="4" name="Title 3"/>
          <p:cNvSpPr>
            <a:spLocks noGrp="1"/>
          </p:cNvSpPr>
          <p:nvPr>
            <p:ph type="title"/>
          </p:nvPr>
        </p:nvSpPr>
        <p:spPr/>
        <p:txBody>
          <a:bodyPr/>
          <a:lstStyle/>
          <a:p>
            <a:r>
              <a:rPr lang="en-US" dirty="0" smtClean="0"/>
              <a:t>Drivers: Level 1</a:t>
            </a:r>
            <a:endParaRPr lang="en-US" dirty="0"/>
          </a:p>
        </p:txBody>
      </p:sp>
      <p:sp>
        <p:nvSpPr>
          <p:cNvPr id="6" name="Slide Number Placeholder 5"/>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7</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Comparison Example</a:t>
            </a:r>
            <a:endParaRPr lang="en-US" dirty="0"/>
          </a:p>
        </p:txBody>
      </p:sp>
      <p:sp>
        <p:nvSpPr>
          <p:cNvPr id="7" name="Content Placeholder 6"/>
          <p:cNvSpPr>
            <a:spLocks noGrp="1"/>
          </p:cNvSpPr>
          <p:nvPr>
            <p:ph sz="half" idx="1"/>
          </p:nvPr>
        </p:nvSpPr>
        <p:spPr/>
        <p:txBody>
          <a:bodyPr/>
          <a:lstStyle/>
          <a:p>
            <a:pPr>
              <a:buNone/>
            </a:pPr>
            <a:r>
              <a:rPr lang="en-US" b="0" dirty="0"/>
              <a:t>UARTPS Level 1</a:t>
            </a:r>
            <a:endParaRPr lang="en-US" dirty="0"/>
          </a:p>
          <a:p>
            <a:r>
              <a:rPr lang="en-US" dirty="0"/>
              <a:t>XUartPs_CfgInitialize() - Initializes a specific XUartPs instance such that it is ready to be used</a:t>
            </a:r>
          </a:p>
          <a:p>
            <a:r>
              <a:rPr lang="en-US" dirty="0"/>
              <a:t>XUartPs_Send() - Sends the specified buffer using the device in either polled or interrupt driven mode.</a:t>
            </a:r>
          </a:p>
          <a:p>
            <a:r>
              <a:rPr lang="en-US" dirty="0"/>
              <a:t>XUartPs_Recv() - Receive a specified number of bytes of data from the device and store it into the specified buffer.</a:t>
            </a:r>
          </a:p>
          <a:p>
            <a:r>
              <a:rPr lang="en-US" dirty="0"/>
              <a:t>XUartPs_SetBaudRate() - Sets the baud rate for the device.</a:t>
            </a:r>
          </a:p>
        </p:txBody>
      </p:sp>
      <p:sp>
        <p:nvSpPr>
          <p:cNvPr id="8" name="Content Placeholder 7"/>
          <p:cNvSpPr>
            <a:spLocks noGrp="1"/>
          </p:cNvSpPr>
          <p:nvPr>
            <p:ph sz="half" idx="2"/>
          </p:nvPr>
        </p:nvSpPr>
        <p:spPr/>
        <p:txBody>
          <a:bodyPr/>
          <a:lstStyle/>
          <a:p>
            <a:pPr>
              <a:buNone/>
            </a:pPr>
            <a:r>
              <a:rPr lang="en-US" b="0" dirty="0"/>
              <a:t>UARTPS Level 0</a:t>
            </a:r>
            <a:endParaRPr lang="en-US" dirty="0"/>
          </a:p>
          <a:p>
            <a:r>
              <a:rPr lang="en-US" dirty="0" err="1"/>
              <a:t>XUartPs_SendByte</a:t>
            </a:r>
            <a:r>
              <a:rPr lang="en-US" dirty="0"/>
              <a:t>()- Sends one byte using the device.</a:t>
            </a:r>
          </a:p>
          <a:p>
            <a:r>
              <a:rPr lang="en-US" dirty="0" err="1"/>
              <a:t>XUartPs_RecvByte</a:t>
            </a:r>
            <a:r>
              <a:rPr lang="en-US" dirty="0"/>
              <a:t>()- Receives a byte from the device.</a:t>
            </a:r>
          </a:p>
        </p:txBody>
      </p:sp>
      <p:sp>
        <p:nvSpPr>
          <p:cNvPr id="9" name="Slide Number Placeholder 8"/>
          <p:cNvSpPr>
            <a:spLocks noGrp="1"/>
          </p:cNvSpPr>
          <p:nvPr>
            <p:ph type="sldNum" sz="quarter" idx="10"/>
          </p:nvPr>
        </p:nvSpPr>
        <p:spPr/>
        <p:txBody>
          <a:bodyPr/>
          <a:lstStyle/>
          <a:p>
            <a:pPr>
              <a:defRPr/>
            </a:pPr>
            <a:r>
              <a:rPr lang="en-US" dirty="0" smtClean="0"/>
              <a:t>Software Development and Debug 22-</a:t>
            </a:r>
            <a:fld id="{99D29FBF-A473-46DA-BC14-675AC1C8F9A5}" type="slidenum">
              <a:rPr lang="en-US" smtClean="0"/>
              <a:pPr>
                <a:defRPr/>
              </a:pPr>
              <a:t>8</a:t>
            </a:fld>
            <a:endParaRPr lang="en-US" dirty="0"/>
          </a:p>
        </p:txBody>
      </p:sp>
      <p:sp>
        <p:nvSpPr>
          <p:cNvPr id="10" name="Footer Placeholder 9"/>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11150759" cy="4268337"/>
          </a:xfrm>
        </p:spPr>
        <p:txBody>
          <a:bodyPr/>
          <a:lstStyle/>
          <a:p>
            <a:pPr lvl="0"/>
            <a:r>
              <a:rPr lang="en-US" dirty="0"/>
              <a:t>Select the Drivers panel</a:t>
            </a:r>
          </a:p>
          <a:p>
            <a:r>
              <a:rPr lang="en-US" dirty="0"/>
              <a:t>By default, the Driver panel displays which device driver is used for each hardware instance in the design</a:t>
            </a:r>
          </a:p>
          <a:p>
            <a:r>
              <a:rPr lang="en-US" dirty="0"/>
              <a:t>Enables selection of custom drivers and versions for each device in the design</a:t>
            </a:r>
          </a:p>
        </p:txBody>
      </p:sp>
      <p:sp>
        <p:nvSpPr>
          <p:cNvPr id="4" name="Title 3"/>
          <p:cNvSpPr>
            <a:spLocks noGrp="1"/>
          </p:cNvSpPr>
          <p:nvPr>
            <p:ph type="title"/>
          </p:nvPr>
        </p:nvSpPr>
        <p:spPr/>
        <p:txBody>
          <a:bodyPr/>
          <a:lstStyle/>
          <a:p>
            <a:r>
              <a:rPr lang="en-US" dirty="0" smtClean="0"/>
              <a:t>Driver Settings</a:t>
            </a:r>
            <a:endParaRPr lang="en-US" dirty="0"/>
          </a:p>
        </p:txBody>
      </p:sp>
      <p:pic>
        <p:nvPicPr>
          <p:cNvPr id="7" name="Picture 6"/>
          <p:cNvPicPr/>
          <p:nvPr/>
        </p:nvPicPr>
        <p:blipFill>
          <a:blip r:embed="rId2" cstate="print"/>
          <a:srcRect/>
          <a:stretch>
            <a:fillRect/>
          </a:stretch>
        </p:blipFill>
        <p:spPr bwMode="auto">
          <a:xfrm>
            <a:off x="3116262" y="3230421"/>
            <a:ext cx="5849938" cy="3256104"/>
          </a:xfrm>
          <a:prstGeom prst="rect">
            <a:avLst/>
          </a:prstGeom>
          <a:noFill/>
          <a:ln w="9525">
            <a:noFill/>
            <a:miter lim="800000"/>
            <a:headEnd/>
            <a:tailEnd/>
          </a:ln>
        </p:spPr>
      </p:pic>
      <p:sp>
        <p:nvSpPr>
          <p:cNvPr id="8" name="Slide Number Placeholder 7"/>
          <p:cNvSpPr>
            <a:spLocks noGrp="1"/>
          </p:cNvSpPr>
          <p:nvPr>
            <p:ph type="sldNum" sz="quarter" idx="10"/>
          </p:nvPr>
        </p:nvSpPr>
        <p:spPr/>
        <p:txBody>
          <a:bodyPr/>
          <a:lstStyle/>
          <a:p>
            <a:pPr>
              <a:defRPr/>
            </a:pPr>
            <a:r>
              <a:rPr lang="en-US" dirty="0" smtClean="0"/>
              <a:t>Software Development and Debug 22-</a:t>
            </a:r>
            <a:fld id="{060BD193-E118-4B16-863C-C8C12C675E3E}" type="slidenum">
              <a:rPr lang="en-US" smtClean="0"/>
              <a:pPr>
                <a:defRPr/>
              </a:pPr>
              <a:t>9</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747654C-B272-4B15-B46C-BB332E6C5466}">
  <ds:schemaRefs>
    <ds:schemaRef ds:uri="http://schemas.microsoft.com/office/2006/metadata/properties"/>
    <ds:schemaRef ds:uri="http://purl.org/dc/dcmitype/"/>
    <ds:schemaRef ds:uri="D46A7F71-384C-4B0A-B6CB-1869FF28952A"/>
    <ds:schemaRef ds:uri="http://schemas.microsoft.com/office/2006/documentManagement/types"/>
    <ds:schemaRef ds:uri="http://purl.org/dc/term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Xilinx_All_Programmable_Template</Template>
  <TotalTime>2959</TotalTime>
  <Words>2807</Words>
  <Application>Microsoft Office PowerPoint</Application>
  <PresentationFormat>Custom</PresentationFormat>
  <Paragraphs>417</Paragraphs>
  <Slides>38</Slides>
  <Notes>10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Xilinx_All_Programmable_Template</vt:lpstr>
      <vt:lpstr>Software Development and Debug</vt:lpstr>
      <vt:lpstr>Objectives</vt:lpstr>
      <vt:lpstr>Outline</vt:lpstr>
      <vt:lpstr>Device Drivers</vt:lpstr>
      <vt:lpstr>Drivers: Level 0/Level 1</vt:lpstr>
      <vt:lpstr>Drivers: Level 0</vt:lpstr>
      <vt:lpstr>Drivers: Level 1</vt:lpstr>
      <vt:lpstr>Comparison Example</vt:lpstr>
      <vt:lpstr>Driver Settings</vt:lpstr>
      <vt:lpstr>Outline</vt:lpstr>
      <vt:lpstr>Timers: Cortex-A9 Processor</vt:lpstr>
      <vt:lpstr>Private Timer/Counter (Standalone)</vt:lpstr>
      <vt:lpstr>Private Timer/Counter (Standalone)</vt:lpstr>
      <vt:lpstr>Timers: Triple Timer Counter API (Standalone) </vt:lpstr>
      <vt:lpstr>AXI Timer</vt:lpstr>
      <vt:lpstr>AXI Timer</vt:lpstr>
      <vt:lpstr>Outline</vt:lpstr>
      <vt:lpstr>Debugging</vt:lpstr>
      <vt:lpstr>Software Debugging Support</vt:lpstr>
      <vt:lpstr>Hardware Debugging Support</vt:lpstr>
      <vt:lpstr>XMD Debugger</vt:lpstr>
      <vt:lpstr>XMD Debugger</vt:lpstr>
      <vt:lpstr>XMD Functionality</vt:lpstr>
      <vt:lpstr>XMD Commands</vt:lpstr>
      <vt:lpstr>XMD Tcl Inteface</vt:lpstr>
      <vt:lpstr>System Debugger</vt:lpstr>
      <vt:lpstr>Eclipse Target Communication Framework </vt:lpstr>
      <vt:lpstr>Debug Functionality</vt:lpstr>
      <vt:lpstr>Debug</vt:lpstr>
      <vt:lpstr>Debug GUI</vt:lpstr>
      <vt:lpstr>Debug Functionality</vt:lpstr>
      <vt:lpstr>Debug Functionality</vt:lpstr>
      <vt:lpstr>Outline</vt:lpstr>
      <vt:lpstr>Debugging Using SDK (XMD)</vt:lpstr>
      <vt:lpstr>Debugging Using SDK (TCF)</vt:lpstr>
      <vt:lpstr>SDK Debug Perspective</vt:lpstr>
      <vt:lpstr>Outline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 Basic</dc:title>
  <dc:creator>Xilinx</dc:creator>
  <cp:keywords>Public</cp:keywords>
  <cp:lastModifiedBy>admin</cp:lastModifiedBy>
  <cp:revision>131</cp:revision>
  <cp:lastPrinted>2014-02-21T00:31:46Z</cp:lastPrinted>
  <dcterms:created xsi:type="dcterms:W3CDTF">2012-07-19T13:21:55Z</dcterms:created>
  <dcterms:modified xsi:type="dcterms:W3CDTF">2014-08-11T15:05:31Z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52a753bd-2d36-4bb3-bb24-90ec9805cfa0</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