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899" r:id="rId5"/>
    <p:sldId id="904" r:id="rId6"/>
    <p:sldId id="908" r:id="rId7"/>
    <p:sldId id="907" r:id="rId8"/>
    <p:sldId id="906" r:id="rId9"/>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95738" autoAdjust="0"/>
  </p:normalViewPr>
  <p:slideViewPr>
    <p:cSldViewPr snapToGrid="0" showGuides="1">
      <p:cViewPr varScale="1">
        <p:scale>
          <a:sx n="114" d="100"/>
          <a:sy n="114" d="100"/>
        </p:scale>
        <p:origin x="-624" y="-96"/>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3" d="100"/>
          <a:sy n="63" d="100"/>
        </p:scale>
        <p:origin x="-313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032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2098104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223838" y="498475"/>
            <a:ext cx="6861175" cy="3860800"/>
          </a:xfrm>
          <a:ln/>
        </p:spPr>
      </p:sp>
      <p:sp>
        <p:nvSpPr>
          <p:cNvPr id="10243" name="Rectangle 3"/>
          <p:cNvSpPr>
            <a:spLocks noGrp="1" noChangeArrowheads="1"/>
          </p:cNvSpPr>
          <p:nvPr>
            <p:ph type="body" idx="1"/>
          </p:nvPr>
        </p:nvSpPr>
        <p:spPr>
          <a:xfrm>
            <a:off x="1023939" y="4959351"/>
            <a:ext cx="5260975" cy="3862388"/>
          </a:xfrm>
          <a:noFill/>
          <a:ln/>
        </p:spPr>
        <p:txBody>
          <a:bodyPr lIns="98472" tIns="49237" rIns="98472" bIns="49237"/>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3375" y="9120189"/>
            <a:ext cx="3170238" cy="479425"/>
          </a:xfrm>
          <a:prstGeom prst="rect">
            <a:avLst/>
          </a:prstGeom>
        </p:spPr>
        <p:txBody>
          <a:bodyPr lIns="94741" tIns="47370" rIns="94741" bIns="47370"/>
          <a:lstStyle/>
          <a:p>
            <a:fld id="{311E3F85-60F9-4B86-B04C-BC92AF1B125D}" type="slidenum">
              <a:rPr lang="en-US" altLang="zh-CN"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228600" y="495300"/>
            <a:ext cx="6848475" cy="3852863"/>
          </a:xfrm>
          <a:ln/>
        </p:spPr>
      </p:sp>
      <p:sp>
        <p:nvSpPr>
          <p:cNvPr id="13315" name="Rectangle 3"/>
          <p:cNvSpPr>
            <a:spLocks noGrp="1" noChangeArrowheads="1"/>
          </p:cNvSpPr>
          <p:nvPr>
            <p:ph type="body" idx="1"/>
          </p:nvPr>
        </p:nvSpPr>
        <p:spPr>
          <a:xfrm>
            <a:off x="1023939" y="4959351"/>
            <a:ext cx="5259387" cy="3862388"/>
          </a:xfrm>
          <a:noFill/>
          <a:ln/>
        </p:spPr>
        <p:txBody>
          <a:bodyPr lIns="98472" tIns="49237" rIns="98472" bIns="49237"/>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22a-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22a-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Lab5 Intro 22a- </a:t>
            </a:r>
            <a:fld id="{99D29FBF-A473-46DA-BC14-675AC1C8F9A5}" type="slidenum">
              <a:rPr lang="en-US" smtClean="0"/>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Lab5 Intro 22a- </a:t>
            </a:r>
            <a:fld id="{48005198-8FB0-4BE5-A5FF-99FA69737174}" type="slidenum">
              <a:rPr lang="en-US" smtClean="0"/>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22a-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err="1" smtClean="0"/>
              <a:t>Zynq</a:t>
            </a:r>
            <a:endParaRPr lang="en-US" dirty="0" smtClean="0"/>
          </a:p>
          <a:p>
            <a:r>
              <a:rPr lang="en-US" dirty="0" err="1" smtClean="0"/>
              <a:t>Vivado</a:t>
            </a:r>
            <a:r>
              <a:rPr lang="en-US" dirty="0" smtClean="0"/>
              <a:t> 2013.4 Version</a:t>
            </a:r>
          </a:p>
          <a:p>
            <a:endParaRPr lang="en-US" dirty="0"/>
          </a:p>
        </p:txBody>
      </p:sp>
      <p:sp>
        <p:nvSpPr>
          <p:cNvPr id="3" name="Title 2"/>
          <p:cNvSpPr>
            <a:spLocks noGrp="1"/>
          </p:cNvSpPr>
          <p:nvPr>
            <p:ph type="ctrTitle" sz="quarter"/>
          </p:nvPr>
        </p:nvSpPr>
        <p:spPr>
          <a:xfrm>
            <a:off x="167173" y="3660650"/>
            <a:ext cx="8074459" cy="1114425"/>
          </a:xfrm>
        </p:spPr>
        <p:txBody>
          <a:bodyPr/>
          <a:lstStyle/>
          <a:p>
            <a:r>
              <a:rPr lang="en-US" dirty="0" smtClean="0"/>
              <a:t>Lab5 Intro</a:t>
            </a:r>
            <a:br>
              <a:rPr lang="en-US" dirty="0" smtClean="0"/>
            </a:br>
            <a:r>
              <a:rPr lang="en-US" dirty="0" smtClean="0"/>
              <a:t>Software Writing for Timer and Debugging</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r>
              <a:rPr lang="en-US" dirty="0"/>
              <a:t>This lab guides you through the process of writing a software application that utilizes the private timer of the CPU.  You will refer to the timer’s API in </a:t>
            </a:r>
            <a:r>
              <a:rPr lang="en-US" dirty="0" smtClean="0"/>
              <a:t>SDK </a:t>
            </a:r>
            <a:r>
              <a:rPr lang="en-US" dirty="0"/>
              <a:t>to create and debug the software application.  The application you will develop will monitor the dip switches settings and increment the count on LED.  The application will exit when the center push button is </a:t>
            </a:r>
            <a:r>
              <a:rPr lang="en-US" dirty="0" smtClean="0"/>
              <a:t>pressed.</a:t>
            </a:r>
          </a:p>
        </p:txBody>
      </p:sp>
      <p:sp>
        <p:nvSpPr>
          <p:cNvPr id="4098" name="Rectangle 2"/>
          <p:cNvSpPr>
            <a:spLocks noGrp="1" noChangeArrowheads="1"/>
          </p:cNvSpPr>
          <p:nvPr>
            <p:ph type="title"/>
          </p:nvPr>
        </p:nvSpPr>
        <p:spPr/>
        <p:txBody>
          <a:bodyPr/>
          <a:lstStyle/>
          <a:p>
            <a:r>
              <a:rPr lang="en-US" smtClean="0"/>
              <a:t>Introduction</a:t>
            </a:r>
          </a:p>
        </p:txBody>
      </p:sp>
      <p:sp>
        <p:nvSpPr>
          <p:cNvPr id="5" name="Footer Placeholder 4"/>
          <p:cNvSpPr>
            <a:spLocks noGrp="1"/>
          </p:cNvSpPr>
          <p:nvPr>
            <p:ph type="ftr" sz="quarter" idx="3"/>
          </p:nvPr>
        </p:nvSpPr>
        <p:spPr/>
        <p:txBody>
          <a:bodyPr/>
          <a:lstStyle/>
          <a:p>
            <a:pPr>
              <a:defRPr/>
            </a:pPr>
            <a:r>
              <a:rPr lang="en-US" altLang="zh-CN" dirty="0" smtClean="0"/>
              <a:t>© Copyright 2014 Xilinx</a:t>
            </a:r>
            <a:endParaRPr lang="zh-CN" altLang="zh-CN" dirty="0"/>
          </a:p>
        </p:txBody>
      </p:sp>
      <p:sp>
        <p:nvSpPr>
          <p:cNvPr id="6" name="Slide Number Placeholder 5"/>
          <p:cNvSpPr>
            <a:spLocks noGrp="1"/>
          </p:cNvSpPr>
          <p:nvPr>
            <p:ph type="sldNum" sz="quarter" idx="10"/>
          </p:nvPr>
        </p:nvSpPr>
        <p:spPr/>
        <p:txBody>
          <a:bodyPr/>
          <a:lstStyle/>
          <a:p>
            <a:pPr>
              <a:defRPr/>
            </a:pPr>
            <a:r>
              <a:rPr lang="en-US" dirty="0" smtClean="0"/>
              <a:t>Lab5 Intro 22a- </a:t>
            </a:r>
            <a:fld id="{060BD193-E118-4B16-863C-C8C12C675E3E}"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9629522" y="1262357"/>
            <a:ext cx="1626499" cy="2272695"/>
          </a:xfrm>
          <a:prstGeom prst="rect">
            <a:avLst/>
          </a:prstGeom>
          <a:solidFill>
            <a:schemeClr val="tx2">
              <a:lumMod val="60000"/>
              <a:lumOff val="4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0" name="Rectangle 109"/>
          <p:cNvSpPr/>
          <p:nvPr/>
        </p:nvSpPr>
        <p:spPr bwMode="auto">
          <a:xfrm>
            <a:off x="5622601" y="1261009"/>
            <a:ext cx="4023105" cy="4191675"/>
          </a:xfrm>
          <a:prstGeom prst="rect">
            <a:avLst/>
          </a:prstGeom>
          <a:solidFill>
            <a:schemeClr val="tx2">
              <a:lumMod val="60000"/>
              <a:lumOff val="4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09" name="Rectangle 108"/>
          <p:cNvSpPr/>
          <p:nvPr/>
        </p:nvSpPr>
        <p:spPr bwMode="auto">
          <a:xfrm>
            <a:off x="2225309" y="1246173"/>
            <a:ext cx="2969777" cy="4191675"/>
          </a:xfrm>
          <a:prstGeom prst="rect">
            <a:avLst/>
          </a:prstGeom>
          <a:solidFill>
            <a:srgbClr val="92D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78" name="Title 77"/>
          <p:cNvSpPr>
            <a:spLocks noGrp="1"/>
          </p:cNvSpPr>
          <p:nvPr>
            <p:ph type="title"/>
          </p:nvPr>
        </p:nvSpPr>
        <p:spPr/>
        <p:txBody>
          <a:bodyPr/>
          <a:lstStyle/>
          <a:p>
            <a:r>
              <a:rPr lang="en-US" dirty="0" smtClean="0"/>
              <a:t>ARM Cortex-A9 based Embedded System Design</a:t>
            </a:r>
            <a:br>
              <a:rPr lang="en-US" dirty="0" smtClean="0"/>
            </a:br>
            <a:r>
              <a:rPr lang="en-US" dirty="0"/>
              <a:t>Lab5: Utilize system timer and </a:t>
            </a:r>
            <a:r>
              <a:rPr lang="en-US" dirty="0" smtClean="0"/>
              <a:t>perform software </a:t>
            </a:r>
            <a:r>
              <a:rPr lang="en-US" dirty="0"/>
              <a:t>debugging</a:t>
            </a:r>
          </a:p>
        </p:txBody>
      </p:sp>
      <p:sp>
        <p:nvSpPr>
          <p:cNvPr id="5" name="Rectangle 3"/>
          <p:cNvSpPr>
            <a:spLocks noChangeArrowheads="1"/>
          </p:cNvSpPr>
          <p:nvPr/>
        </p:nvSpPr>
        <p:spPr bwMode="auto">
          <a:xfrm>
            <a:off x="3992416" y="1387161"/>
            <a:ext cx="1117309" cy="3656325"/>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dirty="0" smtClean="0"/>
              <a:t>ARM</a:t>
            </a:r>
          </a:p>
          <a:p>
            <a:pPr algn="ctr"/>
            <a:r>
              <a:rPr lang="en-US" sz="1200" dirty="0" smtClean="0"/>
              <a:t>Cortex-A9</a:t>
            </a:r>
            <a:endParaRPr lang="en-US" sz="1200" dirty="0"/>
          </a:p>
        </p:txBody>
      </p:sp>
      <p:sp>
        <p:nvSpPr>
          <p:cNvPr id="7" name="Rectangle 5"/>
          <p:cNvSpPr>
            <a:spLocks noChangeArrowheads="1"/>
          </p:cNvSpPr>
          <p:nvPr/>
        </p:nvSpPr>
        <p:spPr bwMode="auto">
          <a:xfrm>
            <a:off x="2404779" y="1556154"/>
            <a:ext cx="1188720" cy="646331"/>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spAutoFit/>
          </a:bodyPr>
          <a:lstStyle/>
          <a:p>
            <a:pPr algn="ctr"/>
            <a:r>
              <a:rPr lang="en-US" sz="1200" dirty="0" smtClean="0"/>
              <a:t>DDR3 </a:t>
            </a:r>
            <a:endParaRPr lang="en-US" sz="1200" dirty="0"/>
          </a:p>
          <a:p>
            <a:pPr algn="ctr"/>
            <a:r>
              <a:rPr lang="en-US" sz="1200" dirty="0"/>
              <a:t>Memory </a:t>
            </a:r>
          </a:p>
          <a:p>
            <a:pPr algn="ctr"/>
            <a:r>
              <a:rPr lang="en-US" sz="1200" dirty="0"/>
              <a:t>Controller</a:t>
            </a:r>
          </a:p>
        </p:txBody>
      </p:sp>
      <p:sp>
        <p:nvSpPr>
          <p:cNvPr id="9" name="Rectangle 10"/>
          <p:cNvSpPr>
            <a:spLocks noChangeArrowheads="1"/>
          </p:cNvSpPr>
          <p:nvPr/>
        </p:nvSpPr>
        <p:spPr bwMode="auto">
          <a:xfrm>
            <a:off x="5741444" y="2993298"/>
            <a:ext cx="1218883" cy="2355541"/>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dirty="0" smtClean="0"/>
              <a:t>AXI </a:t>
            </a:r>
          </a:p>
          <a:p>
            <a:pPr algn="ctr"/>
            <a:r>
              <a:rPr lang="en-US" sz="1200" dirty="0" smtClean="0"/>
              <a:t>Interconnect</a:t>
            </a:r>
          </a:p>
          <a:p>
            <a:pPr algn="ctr"/>
            <a:r>
              <a:rPr lang="en-US" sz="1200" dirty="0" smtClean="0"/>
              <a:t>Block</a:t>
            </a:r>
            <a:endParaRPr lang="en-US" sz="1000" dirty="0"/>
          </a:p>
        </p:txBody>
      </p:sp>
      <p:sp>
        <p:nvSpPr>
          <p:cNvPr id="12" name="Rectangle 18"/>
          <p:cNvSpPr>
            <a:spLocks noChangeArrowheads="1"/>
          </p:cNvSpPr>
          <p:nvPr/>
        </p:nvSpPr>
        <p:spPr bwMode="auto">
          <a:xfrm>
            <a:off x="7659564" y="3105272"/>
            <a:ext cx="1785968" cy="304800"/>
          </a:xfrm>
          <a:prstGeom prst="rect">
            <a:avLst/>
          </a:prstGeom>
          <a:solidFill>
            <a:srgbClr val="FFFF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dirty="0" smtClean="0"/>
              <a:t>AXI-BRAM Controller</a:t>
            </a:r>
            <a:endParaRPr lang="en-US" sz="1200" dirty="0"/>
          </a:p>
        </p:txBody>
      </p:sp>
      <p:sp>
        <p:nvSpPr>
          <p:cNvPr id="13" name="Line 19"/>
          <p:cNvSpPr>
            <a:spLocks noChangeShapeType="1"/>
          </p:cNvSpPr>
          <p:nvPr/>
        </p:nvSpPr>
        <p:spPr bwMode="auto">
          <a:xfrm flipV="1">
            <a:off x="6958853" y="3248894"/>
            <a:ext cx="685800" cy="7534"/>
          </a:xfrm>
          <a:prstGeom prst="line">
            <a:avLst/>
          </a:prstGeom>
          <a:noFill/>
          <a:ln w="9525">
            <a:solidFill>
              <a:schemeClr val="tx1"/>
            </a:solidFill>
            <a:round/>
            <a:headEnd/>
            <a:tailEnd type="triangle" w="med" len="med"/>
          </a:ln>
          <a:effectLst/>
        </p:spPr>
        <p:txBody>
          <a:bodyPr/>
          <a:lstStyle/>
          <a:p>
            <a:endParaRPr lang="en-US"/>
          </a:p>
        </p:txBody>
      </p:sp>
      <p:sp>
        <p:nvSpPr>
          <p:cNvPr id="14" name="AutoShape 21"/>
          <p:cNvSpPr>
            <a:spLocks noChangeArrowheads="1"/>
          </p:cNvSpPr>
          <p:nvPr/>
        </p:nvSpPr>
        <p:spPr bwMode="auto">
          <a:xfrm>
            <a:off x="1067142" y="1669036"/>
            <a:ext cx="1326378" cy="381000"/>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en-US" sz="1000" b="1" dirty="0">
                <a:solidFill>
                  <a:schemeClr val="bg1"/>
                </a:solidFill>
              </a:rPr>
              <a:t>Memory</a:t>
            </a:r>
          </a:p>
        </p:txBody>
      </p:sp>
      <p:sp>
        <p:nvSpPr>
          <p:cNvPr id="25" name="Rectangle 52"/>
          <p:cNvSpPr>
            <a:spLocks noChangeArrowheads="1"/>
          </p:cNvSpPr>
          <p:nvPr/>
        </p:nvSpPr>
        <p:spPr bwMode="auto">
          <a:xfrm>
            <a:off x="8224428" y="4783377"/>
            <a:ext cx="1218883" cy="381000"/>
          </a:xfrm>
          <a:prstGeom prst="rect">
            <a:avLst/>
          </a:prstGeom>
          <a:solidFill>
            <a:srgbClr val="71DA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dirty="0"/>
              <a:t>GPIO</a:t>
            </a:r>
          </a:p>
        </p:txBody>
      </p:sp>
      <p:sp>
        <p:nvSpPr>
          <p:cNvPr id="26" name="Rectangle 53"/>
          <p:cNvSpPr>
            <a:spLocks noChangeArrowheads="1"/>
          </p:cNvSpPr>
          <p:nvPr/>
        </p:nvSpPr>
        <p:spPr bwMode="auto">
          <a:xfrm>
            <a:off x="2398162" y="2620393"/>
            <a:ext cx="1218883" cy="381000"/>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dirty="0" smtClean="0"/>
              <a:t>UART</a:t>
            </a:r>
            <a:endParaRPr lang="en-US" sz="1200" dirty="0"/>
          </a:p>
        </p:txBody>
      </p:sp>
      <p:sp>
        <p:nvSpPr>
          <p:cNvPr id="27" name="Line 54"/>
          <p:cNvSpPr>
            <a:spLocks noChangeShapeType="1"/>
          </p:cNvSpPr>
          <p:nvPr/>
        </p:nvSpPr>
        <p:spPr bwMode="auto">
          <a:xfrm flipV="1">
            <a:off x="6932046" y="4538410"/>
            <a:ext cx="1284252" cy="11864"/>
          </a:xfrm>
          <a:prstGeom prst="line">
            <a:avLst/>
          </a:prstGeom>
          <a:noFill/>
          <a:ln w="9525">
            <a:solidFill>
              <a:schemeClr val="tx1"/>
            </a:solidFill>
            <a:round/>
            <a:headEnd/>
            <a:tailEnd type="triangle" w="med" len="med"/>
          </a:ln>
          <a:effectLst/>
        </p:spPr>
        <p:txBody>
          <a:bodyPr/>
          <a:lstStyle/>
          <a:p>
            <a:endParaRPr lang="en-US"/>
          </a:p>
        </p:txBody>
      </p:sp>
      <p:sp>
        <p:nvSpPr>
          <p:cNvPr id="28" name="Line 55"/>
          <p:cNvSpPr>
            <a:spLocks noChangeShapeType="1"/>
          </p:cNvSpPr>
          <p:nvPr/>
        </p:nvSpPr>
        <p:spPr bwMode="auto">
          <a:xfrm flipV="1">
            <a:off x="6932046" y="4972980"/>
            <a:ext cx="1296320" cy="2059"/>
          </a:xfrm>
          <a:prstGeom prst="line">
            <a:avLst/>
          </a:prstGeom>
          <a:noFill/>
          <a:ln w="9525">
            <a:solidFill>
              <a:schemeClr val="tx1"/>
            </a:solidFill>
            <a:round/>
            <a:headEnd/>
            <a:tailEnd type="triangle" w="med" len="med"/>
          </a:ln>
          <a:effectLst/>
        </p:spPr>
        <p:txBody>
          <a:bodyPr/>
          <a:lstStyle/>
          <a:p>
            <a:endParaRPr lang="en-US"/>
          </a:p>
        </p:txBody>
      </p:sp>
      <p:sp>
        <p:nvSpPr>
          <p:cNvPr id="29" name="AutoShape 56"/>
          <p:cNvSpPr>
            <a:spLocks noChangeArrowheads="1"/>
          </p:cNvSpPr>
          <p:nvPr/>
        </p:nvSpPr>
        <p:spPr bwMode="auto">
          <a:xfrm>
            <a:off x="1072033" y="2612298"/>
            <a:ext cx="1319326" cy="381000"/>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en-US" sz="1000" b="1" dirty="0">
                <a:solidFill>
                  <a:schemeClr val="bg1"/>
                </a:solidFill>
              </a:rPr>
              <a:t>RS232 </a:t>
            </a:r>
          </a:p>
        </p:txBody>
      </p:sp>
      <p:sp>
        <p:nvSpPr>
          <p:cNvPr id="30" name="AutoShape 57"/>
          <p:cNvSpPr>
            <a:spLocks noChangeArrowheads="1"/>
          </p:cNvSpPr>
          <p:nvPr/>
        </p:nvSpPr>
        <p:spPr bwMode="auto">
          <a:xfrm>
            <a:off x="9431156" y="4756217"/>
            <a:ext cx="1355615" cy="381000"/>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en-US" sz="1000" b="1" dirty="0" smtClean="0">
                <a:solidFill>
                  <a:schemeClr val="bg1"/>
                </a:solidFill>
              </a:rPr>
              <a:t>DIP Switches</a:t>
            </a:r>
            <a:endParaRPr lang="en-US" sz="1000" b="1" dirty="0">
              <a:solidFill>
                <a:schemeClr val="bg1"/>
              </a:solidFill>
            </a:endParaRPr>
          </a:p>
        </p:txBody>
      </p:sp>
      <p:cxnSp>
        <p:nvCxnSpPr>
          <p:cNvPr id="43" name="Straight Arrow Connector 42"/>
          <p:cNvCxnSpPr/>
          <p:nvPr/>
        </p:nvCxnSpPr>
        <p:spPr bwMode="auto">
          <a:xfrm>
            <a:off x="5109724" y="4188786"/>
            <a:ext cx="629691" cy="0"/>
          </a:xfrm>
          <a:prstGeom prst="straightConnector1">
            <a:avLst/>
          </a:prstGeom>
          <a:solidFill>
            <a:srgbClr val="0096C8"/>
          </a:solidFill>
          <a:ln w="8001" cap="flat" cmpd="sng" algn="ctr">
            <a:solidFill>
              <a:schemeClr val="tx1"/>
            </a:solidFill>
            <a:prstDash val="solid"/>
            <a:round/>
            <a:headEnd type="none" w="med" len="med"/>
            <a:tailEnd type="triangle" w="med" len="med"/>
          </a:ln>
          <a:effectLst/>
        </p:spPr>
      </p:cxnSp>
      <p:sp>
        <p:nvSpPr>
          <p:cNvPr id="49" name="TextBox 48"/>
          <p:cNvSpPr txBox="1"/>
          <p:nvPr/>
        </p:nvSpPr>
        <p:spPr>
          <a:xfrm>
            <a:off x="7055159" y="3000160"/>
            <a:ext cx="476412" cy="253916"/>
          </a:xfrm>
          <a:prstGeom prst="rect">
            <a:avLst/>
          </a:prstGeom>
          <a:noFill/>
        </p:spPr>
        <p:txBody>
          <a:bodyPr wrap="none" rtlCol="0">
            <a:spAutoFit/>
          </a:bodyPr>
          <a:lstStyle/>
          <a:p>
            <a:r>
              <a:rPr lang="en-US" sz="1050" dirty="0" smtClean="0"/>
              <a:t>AXI4</a:t>
            </a:r>
            <a:endParaRPr lang="en-US" sz="1050" dirty="0"/>
          </a:p>
        </p:txBody>
      </p:sp>
      <p:sp>
        <p:nvSpPr>
          <p:cNvPr id="50" name="TextBox 49"/>
          <p:cNvSpPr txBox="1"/>
          <p:nvPr/>
        </p:nvSpPr>
        <p:spPr>
          <a:xfrm>
            <a:off x="7173952" y="3699820"/>
            <a:ext cx="739305" cy="253916"/>
          </a:xfrm>
          <a:prstGeom prst="rect">
            <a:avLst/>
          </a:prstGeom>
          <a:noFill/>
        </p:spPr>
        <p:txBody>
          <a:bodyPr wrap="none" rtlCol="0">
            <a:spAutoFit/>
          </a:bodyPr>
          <a:lstStyle/>
          <a:p>
            <a:r>
              <a:rPr lang="en-US" sz="1050" dirty="0" smtClean="0"/>
              <a:t>AXI4-Lite</a:t>
            </a:r>
            <a:endParaRPr lang="en-US" sz="1050" dirty="0"/>
          </a:p>
        </p:txBody>
      </p:sp>
      <p:sp>
        <p:nvSpPr>
          <p:cNvPr id="53" name="TextBox 52"/>
          <p:cNvSpPr txBox="1"/>
          <p:nvPr/>
        </p:nvSpPr>
        <p:spPr>
          <a:xfrm>
            <a:off x="7166943" y="4737950"/>
            <a:ext cx="739305" cy="253916"/>
          </a:xfrm>
          <a:prstGeom prst="rect">
            <a:avLst/>
          </a:prstGeom>
          <a:noFill/>
        </p:spPr>
        <p:txBody>
          <a:bodyPr wrap="none" rtlCol="0">
            <a:spAutoFit/>
          </a:bodyPr>
          <a:lstStyle/>
          <a:p>
            <a:r>
              <a:rPr lang="en-US" sz="1050" dirty="0" smtClean="0"/>
              <a:t>AXI4-Lite</a:t>
            </a:r>
            <a:endParaRPr lang="en-US" sz="1050" dirty="0"/>
          </a:p>
        </p:txBody>
      </p:sp>
      <p:sp>
        <p:nvSpPr>
          <p:cNvPr id="65" name="Rectangle 52"/>
          <p:cNvSpPr>
            <a:spLocks noChangeArrowheads="1"/>
          </p:cNvSpPr>
          <p:nvPr/>
        </p:nvSpPr>
        <p:spPr bwMode="auto">
          <a:xfrm>
            <a:off x="8210359" y="4311120"/>
            <a:ext cx="1218883" cy="381000"/>
          </a:xfrm>
          <a:prstGeom prst="rect">
            <a:avLst/>
          </a:prstGeom>
          <a:solidFill>
            <a:srgbClr val="71DA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dirty="0"/>
              <a:t>GPIO</a:t>
            </a:r>
          </a:p>
        </p:txBody>
      </p:sp>
      <p:sp>
        <p:nvSpPr>
          <p:cNvPr id="66" name="Rectangle 52"/>
          <p:cNvSpPr>
            <a:spLocks noChangeArrowheads="1"/>
          </p:cNvSpPr>
          <p:nvPr/>
        </p:nvSpPr>
        <p:spPr bwMode="auto">
          <a:xfrm>
            <a:off x="8208423" y="3766381"/>
            <a:ext cx="1218883" cy="381000"/>
          </a:xfrm>
          <a:prstGeom prst="rect">
            <a:avLst/>
          </a:prstGeom>
          <a:solidFill>
            <a:srgbClr val="FFFF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dirty="0" smtClean="0"/>
              <a:t>LED_IP</a:t>
            </a:r>
            <a:endParaRPr lang="en-US" sz="1200" dirty="0"/>
          </a:p>
        </p:txBody>
      </p:sp>
      <p:sp>
        <p:nvSpPr>
          <p:cNvPr id="70" name="AutoShape 57"/>
          <p:cNvSpPr>
            <a:spLocks noChangeArrowheads="1"/>
          </p:cNvSpPr>
          <p:nvPr/>
        </p:nvSpPr>
        <p:spPr bwMode="auto">
          <a:xfrm>
            <a:off x="9429156" y="4302066"/>
            <a:ext cx="1357617" cy="381000"/>
          </a:xfrm>
          <a:prstGeom prst="leftRightArrow">
            <a:avLst>
              <a:gd name="adj1" fmla="val 50000"/>
              <a:gd name="adj2" fmla="val 64000"/>
            </a:avLst>
          </a:prstGeom>
          <a:solidFill>
            <a:srgbClr val="00B0F0"/>
          </a:solidFill>
          <a:ln w="0">
            <a:solidFill>
              <a:schemeClr val="tx1"/>
            </a:solid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en-US" sz="1000" b="1" dirty="0" smtClean="0">
                <a:solidFill>
                  <a:schemeClr val="bg1"/>
                </a:solidFill>
              </a:rPr>
              <a:t>Push-Buttons</a:t>
            </a:r>
            <a:endParaRPr lang="en-US" sz="1000" b="1" dirty="0">
              <a:solidFill>
                <a:schemeClr val="bg1"/>
              </a:solidFill>
            </a:endParaRPr>
          </a:p>
        </p:txBody>
      </p:sp>
      <p:sp>
        <p:nvSpPr>
          <p:cNvPr id="83" name="TextBox 82"/>
          <p:cNvSpPr txBox="1"/>
          <p:nvPr/>
        </p:nvSpPr>
        <p:spPr>
          <a:xfrm>
            <a:off x="7152862" y="4265658"/>
            <a:ext cx="739305" cy="253916"/>
          </a:xfrm>
          <a:prstGeom prst="rect">
            <a:avLst/>
          </a:prstGeom>
          <a:noFill/>
        </p:spPr>
        <p:txBody>
          <a:bodyPr wrap="none" rtlCol="0">
            <a:spAutoFit/>
          </a:bodyPr>
          <a:lstStyle/>
          <a:p>
            <a:r>
              <a:rPr lang="en-US" sz="1050" dirty="0" smtClean="0"/>
              <a:t>AXI4-Lite</a:t>
            </a:r>
            <a:endParaRPr lang="en-US" sz="1050" dirty="0"/>
          </a:p>
        </p:txBody>
      </p:sp>
      <p:sp>
        <p:nvSpPr>
          <p:cNvPr id="90" name="AutoShape 57"/>
          <p:cNvSpPr>
            <a:spLocks noChangeArrowheads="1"/>
          </p:cNvSpPr>
          <p:nvPr/>
        </p:nvSpPr>
        <p:spPr bwMode="auto">
          <a:xfrm>
            <a:off x="9415188" y="3766381"/>
            <a:ext cx="1371585" cy="381000"/>
          </a:xfrm>
          <a:prstGeom prst="leftRightArrow">
            <a:avLst>
              <a:gd name="adj1" fmla="val 50000"/>
              <a:gd name="adj2" fmla="val 64000"/>
            </a:avLst>
          </a:prstGeom>
          <a:solidFill>
            <a:srgbClr val="00B0F0"/>
          </a:solidFill>
          <a:ln w="0">
            <a:solidFill>
              <a:schemeClr val="tx1"/>
            </a:solid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en-US" sz="1000" b="1" dirty="0" smtClean="0">
                <a:solidFill>
                  <a:schemeClr val="bg1"/>
                </a:solidFill>
              </a:rPr>
              <a:t>LED</a:t>
            </a:r>
            <a:endParaRPr lang="en-US" sz="1000" b="1" dirty="0">
              <a:solidFill>
                <a:schemeClr val="bg1"/>
              </a:solidFill>
            </a:endParaRPr>
          </a:p>
        </p:txBody>
      </p:sp>
      <p:sp>
        <p:nvSpPr>
          <p:cNvPr id="106" name="Rectangle 18"/>
          <p:cNvSpPr>
            <a:spLocks noChangeArrowheads="1"/>
          </p:cNvSpPr>
          <p:nvPr/>
        </p:nvSpPr>
        <p:spPr bwMode="auto">
          <a:xfrm>
            <a:off x="9902264" y="3103771"/>
            <a:ext cx="1218883" cy="304800"/>
          </a:xfrm>
          <a:prstGeom prst="rect">
            <a:avLst/>
          </a:prstGeom>
          <a:solidFill>
            <a:srgbClr val="FFFF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a:t>BRAM</a:t>
            </a:r>
          </a:p>
        </p:txBody>
      </p:sp>
      <p:cxnSp>
        <p:nvCxnSpPr>
          <p:cNvPr id="108" name="Straight Connector 107"/>
          <p:cNvCxnSpPr/>
          <p:nvPr/>
        </p:nvCxnSpPr>
        <p:spPr bwMode="auto">
          <a:xfrm flipV="1">
            <a:off x="9461716" y="3256172"/>
            <a:ext cx="432457" cy="10829"/>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76" name="Line 54"/>
          <p:cNvSpPr>
            <a:spLocks noChangeShapeType="1"/>
          </p:cNvSpPr>
          <p:nvPr/>
        </p:nvSpPr>
        <p:spPr bwMode="auto">
          <a:xfrm flipV="1">
            <a:off x="6942113" y="3966570"/>
            <a:ext cx="1284252" cy="11864"/>
          </a:xfrm>
          <a:prstGeom prst="line">
            <a:avLst/>
          </a:prstGeom>
          <a:noFill/>
          <a:ln w="9525">
            <a:solidFill>
              <a:schemeClr val="tx1"/>
            </a:solidFill>
            <a:round/>
            <a:headEnd/>
            <a:tailEnd type="triangle" w="med" len="med"/>
          </a:ln>
          <a:effectLst/>
        </p:spPr>
        <p:txBody>
          <a:bodyPr/>
          <a:lstStyle/>
          <a:p>
            <a:endParaRPr lang="en-US"/>
          </a:p>
        </p:txBody>
      </p:sp>
      <p:sp>
        <p:nvSpPr>
          <p:cNvPr id="79" name="TextBox 78"/>
          <p:cNvSpPr txBox="1"/>
          <p:nvPr/>
        </p:nvSpPr>
        <p:spPr>
          <a:xfrm>
            <a:off x="4215944" y="4065167"/>
            <a:ext cx="949938" cy="253916"/>
          </a:xfrm>
          <a:prstGeom prst="rect">
            <a:avLst/>
          </a:prstGeom>
          <a:noFill/>
        </p:spPr>
        <p:txBody>
          <a:bodyPr wrap="square" rtlCol="0">
            <a:spAutoFit/>
          </a:bodyPr>
          <a:lstStyle/>
          <a:p>
            <a:r>
              <a:rPr lang="en-US" sz="1050" dirty="0" smtClean="0"/>
              <a:t>M_AXI_GP0</a:t>
            </a:r>
            <a:endParaRPr lang="en-US" sz="1050" dirty="0"/>
          </a:p>
        </p:txBody>
      </p:sp>
      <p:cxnSp>
        <p:nvCxnSpPr>
          <p:cNvPr id="85" name="Straight Arrow Connector 84"/>
          <p:cNvCxnSpPr/>
          <p:nvPr/>
        </p:nvCxnSpPr>
        <p:spPr bwMode="auto">
          <a:xfrm>
            <a:off x="3609048" y="1877352"/>
            <a:ext cx="365760" cy="0"/>
          </a:xfrm>
          <a:prstGeom prst="straightConnector1">
            <a:avLst/>
          </a:prstGeom>
          <a:solidFill>
            <a:schemeClr val="tx2"/>
          </a:solidFill>
          <a:ln w="22225" cap="flat" cmpd="sng" algn="ctr">
            <a:solidFill>
              <a:schemeClr val="tx1"/>
            </a:solidFill>
            <a:prstDash val="solid"/>
            <a:round/>
            <a:headEnd type="triangle" w="med" len="med"/>
            <a:tailEnd type="triangle"/>
          </a:ln>
          <a:effectLst/>
        </p:spPr>
      </p:cxnSp>
      <p:cxnSp>
        <p:nvCxnSpPr>
          <p:cNvPr id="86" name="Straight Arrow Connector 85"/>
          <p:cNvCxnSpPr/>
          <p:nvPr/>
        </p:nvCxnSpPr>
        <p:spPr bwMode="auto">
          <a:xfrm>
            <a:off x="3623884" y="2822768"/>
            <a:ext cx="365760" cy="0"/>
          </a:xfrm>
          <a:prstGeom prst="straightConnector1">
            <a:avLst/>
          </a:prstGeom>
          <a:solidFill>
            <a:schemeClr val="tx2"/>
          </a:solidFill>
          <a:ln w="22225" cap="flat" cmpd="sng" algn="ctr">
            <a:solidFill>
              <a:schemeClr val="tx1"/>
            </a:solidFill>
            <a:prstDash val="solid"/>
            <a:round/>
            <a:headEnd type="triangle" w="med" len="med"/>
            <a:tailEnd type="triangle"/>
          </a:ln>
          <a:effectLst/>
        </p:spPr>
      </p:cxnSp>
      <p:sp>
        <p:nvSpPr>
          <p:cNvPr id="112" name="Text Box 54"/>
          <p:cNvSpPr txBox="1">
            <a:spLocks noChangeArrowheads="1"/>
          </p:cNvSpPr>
          <p:nvPr/>
        </p:nvSpPr>
        <p:spPr bwMode="auto">
          <a:xfrm>
            <a:off x="2661179" y="4765967"/>
            <a:ext cx="559770" cy="430887"/>
          </a:xfrm>
          <a:prstGeom prst="rect">
            <a:avLst/>
          </a:prstGeom>
          <a:noFill/>
          <a:ln w="9525">
            <a:noFill/>
            <a:miter lim="800000"/>
            <a:headEnd/>
            <a:tailEnd/>
          </a:ln>
        </p:spPr>
        <p:txBody>
          <a:bodyPr wrap="none">
            <a:spAutoFit/>
          </a:bodyPr>
          <a:lstStyle/>
          <a:p>
            <a:pPr algn="ctr"/>
            <a:r>
              <a:rPr lang="en-US" sz="2200" b="1" dirty="0" smtClean="0"/>
              <a:t>PS</a:t>
            </a:r>
            <a:endParaRPr lang="en-US" sz="2200" b="1" dirty="0"/>
          </a:p>
        </p:txBody>
      </p:sp>
      <p:sp>
        <p:nvSpPr>
          <p:cNvPr id="113" name="Text Box 54"/>
          <p:cNvSpPr txBox="1">
            <a:spLocks noChangeArrowheads="1"/>
          </p:cNvSpPr>
          <p:nvPr/>
        </p:nvSpPr>
        <p:spPr bwMode="auto">
          <a:xfrm>
            <a:off x="9966363" y="1428649"/>
            <a:ext cx="545342" cy="430887"/>
          </a:xfrm>
          <a:prstGeom prst="rect">
            <a:avLst/>
          </a:prstGeom>
          <a:noFill/>
          <a:ln w="9525">
            <a:noFill/>
            <a:miter lim="800000"/>
            <a:headEnd/>
            <a:tailEnd/>
          </a:ln>
        </p:spPr>
        <p:txBody>
          <a:bodyPr wrap="none">
            <a:spAutoFit/>
          </a:bodyPr>
          <a:lstStyle/>
          <a:p>
            <a:pPr algn="ctr"/>
            <a:r>
              <a:rPr lang="en-US" sz="2200" b="1" dirty="0" smtClean="0"/>
              <a:t>PL</a:t>
            </a:r>
            <a:endParaRPr lang="en-US" sz="2200" b="1" dirty="0"/>
          </a:p>
        </p:txBody>
      </p:sp>
      <p:sp>
        <p:nvSpPr>
          <p:cNvPr id="56" name="Rectangle 55"/>
          <p:cNvSpPr>
            <a:spLocks noChangeArrowheads="1"/>
          </p:cNvSpPr>
          <p:nvPr/>
        </p:nvSpPr>
        <p:spPr bwMode="auto">
          <a:xfrm>
            <a:off x="4095304" y="2225353"/>
            <a:ext cx="914400" cy="381000"/>
          </a:xfrm>
          <a:prstGeom prst="rect">
            <a:avLst/>
          </a:prstGeom>
          <a:solidFill>
            <a:srgbClr val="00B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200"/>
              <a:t>Timer </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10"/>
          </p:nvPr>
        </p:nvSpPr>
        <p:spPr/>
        <p:txBody>
          <a:bodyPr/>
          <a:lstStyle/>
          <a:p>
            <a:pPr>
              <a:defRPr/>
            </a:pPr>
            <a:r>
              <a:rPr lang="en-US" smtClean="0"/>
              <a:t>Lab5 Intro 22a- </a:t>
            </a:r>
            <a:fld id="{060BD193-E118-4B16-863C-C8C12C675E3E}" type="slidenum">
              <a:rPr lang="en-US" smtClean="0"/>
              <a:pPr>
                <a:defRPr/>
              </a:pPr>
              <a:t>3</a:t>
            </a:fld>
            <a:endParaRPr lang="en-US" dirty="0"/>
          </a:p>
        </p:txBody>
      </p:sp>
    </p:spTree>
    <p:extLst>
      <p:ext uri="{BB962C8B-B14F-4D97-AF65-F5344CB8AC3E}">
        <p14:creationId xmlns:p14="http://schemas.microsoft.com/office/powerpoint/2010/main" val="184147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 the project in </a:t>
            </a:r>
            <a:r>
              <a:rPr lang="en-US" dirty="0" err="1" smtClean="0"/>
              <a:t>Vivado</a:t>
            </a:r>
            <a:endParaRPr lang="en-US" dirty="0" smtClean="0"/>
          </a:p>
          <a:p>
            <a:r>
              <a:rPr lang="en-US" dirty="0"/>
              <a:t>Create an SDK Software Project </a:t>
            </a:r>
            <a:endParaRPr lang="en-US" dirty="0" smtClean="0"/>
          </a:p>
          <a:p>
            <a:r>
              <a:rPr lang="en-US" dirty="0" smtClean="0"/>
              <a:t>Verify Operation in Hardware</a:t>
            </a:r>
          </a:p>
          <a:p>
            <a:r>
              <a:rPr lang="en-US" dirty="0" smtClean="0"/>
              <a:t>Launch Debugger</a:t>
            </a:r>
            <a:endParaRPr lang="en-US" dirty="0"/>
          </a:p>
          <a:p>
            <a:endParaRPr lang="en-US" dirty="0"/>
          </a:p>
        </p:txBody>
      </p:sp>
      <p:sp>
        <p:nvSpPr>
          <p:cNvPr id="3" name="Slide Number Placeholder 2"/>
          <p:cNvSpPr>
            <a:spLocks noGrp="1"/>
          </p:cNvSpPr>
          <p:nvPr>
            <p:ph type="sldNum" sz="quarter" idx="10"/>
          </p:nvPr>
        </p:nvSpPr>
        <p:spPr/>
        <p:txBody>
          <a:bodyPr/>
          <a:lstStyle/>
          <a:p>
            <a:pPr>
              <a:defRPr/>
            </a:pPr>
            <a:r>
              <a:rPr lang="en-US" dirty="0" smtClean="0"/>
              <a:t>Lab5 Intro 22a- </a:t>
            </a:r>
            <a:fld id="{060BD193-E118-4B16-863C-C8C12C675E3E}" type="slidenum">
              <a:rPr lang="en-US" smtClean="0"/>
              <a:pPr>
                <a:defRPr/>
              </a:pPr>
              <a:t>4</a:t>
            </a:fld>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r>
              <a:rPr lang="en-US" dirty="0"/>
              <a:t>This lab led you through developing software that utilized </a:t>
            </a:r>
            <a:r>
              <a:rPr lang="en-US" dirty="0" smtClean="0"/>
              <a:t>the CPU’s </a:t>
            </a:r>
            <a:r>
              <a:rPr lang="en-US" dirty="0"/>
              <a:t>private timer.  </a:t>
            </a:r>
            <a:endParaRPr lang="en-US" dirty="0" smtClean="0"/>
          </a:p>
          <a:p>
            <a:r>
              <a:rPr lang="en-US" smtClean="0"/>
              <a:t>You </a:t>
            </a:r>
            <a:r>
              <a:rPr lang="en-US" dirty="0"/>
              <a:t>studied the API documentation, used the appropriate function calls and achieved the desired functionality</a:t>
            </a:r>
            <a:r>
              <a:rPr lang="en-US"/>
              <a:t>.  </a:t>
            </a:r>
            <a:endParaRPr lang="en-US" smtClean="0"/>
          </a:p>
          <a:p>
            <a:r>
              <a:rPr lang="en-US" smtClean="0"/>
              <a:t>You </a:t>
            </a:r>
            <a:r>
              <a:rPr lang="en-US" dirty="0"/>
              <a:t>verified the functionality in </a:t>
            </a:r>
            <a:r>
              <a:rPr lang="en-US" dirty="0" smtClean="0"/>
              <a:t>hardware. </a:t>
            </a:r>
            <a:r>
              <a:rPr lang="en-US" dirty="0"/>
              <a:t>Additionally, you used the SDK debugger to view the content of variables and memory, and stepped through various part of the code.</a:t>
            </a:r>
          </a:p>
          <a:p>
            <a:pPr>
              <a:buNone/>
            </a:pPr>
            <a:endParaRPr lang="en-US" dirty="0" smtClean="0"/>
          </a:p>
        </p:txBody>
      </p:sp>
      <p:sp>
        <p:nvSpPr>
          <p:cNvPr id="7170" name="Rectangle 2"/>
          <p:cNvSpPr>
            <a:spLocks noGrp="1" noChangeArrowheads="1"/>
          </p:cNvSpPr>
          <p:nvPr>
            <p:ph type="title"/>
          </p:nvPr>
        </p:nvSpPr>
        <p:spPr/>
        <p:txBody>
          <a:bodyPr/>
          <a:lstStyle/>
          <a:p>
            <a:r>
              <a:rPr lang="en-US" dirty="0" smtClean="0"/>
              <a:t>Summary</a:t>
            </a:r>
          </a:p>
        </p:txBody>
      </p:sp>
      <p:sp>
        <p:nvSpPr>
          <p:cNvPr id="5" name="Footer Placeholder 4"/>
          <p:cNvSpPr>
            <a:spLocks noGrp="1"/>
          </p:cNvSpPr>
          <p:nvPr>
            <p:ph type="ftr" sz="quarter" idx="3"/>
          </p:nvPr>
        </p:nvSpPr>
        <p:spPr/>
        <p:txBody>
          <a:bodyPr/>
          <a:lstStyle/>
          <a:p>
            <a:pPr>
              <a:defRPr/>
            </a:pPr>
            <a:r>
              <a:rPr lang="en-US" altLang="zh-CN" dirty="0" smtClean="0"/>
              <a:t>© Copyright 2014 Xilinx</a:t>
            </a:r>
            <a:endParaRPr lang="zh-CN" altLang="zh-CN" dirty="0"/>
          </a:p>
        </p:txBody>
      </p:sp>
      <p:sp>
        <p:nvSpPr>
          <p:cNvPr id="6" name="Slide Number Placeholder 5"/>
          <p:cNvSpPr>
            <a:spLocks noGrp="1"/>
          </p:cNvSpPr>
          <p:nvPr>
            <p:ph type="sldNum" sz="quarter" idx="10"/>
          </p:nvPr>
        </p:nvSpPr>
        <p:spPr/>
        <p:txBody>
          <a:bodyPr/>
          <a:lstStyle/>
          <a:p>
            <a:pPr>
              <a:defRPr/>
            </a:pPr>
            <a:r>
              <a:rPr lang="en-US" dirty="0" smtClean="0"/>
              <a:t>Lab5 Intro 22a- </a:t>
            </a:r>
            <a:fld id="{060BD193-E118-4B16-863C-C8C12C675E3E}" type="slidenum">
              <a:rPr lang="en-US" smtClean="0"/>
              <a:pPr>
                <a:defRPr/>
              </a:pPr>
              <a:t>5</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7747654C-B272-4B15-B46C-BB332E6C5466}">
  <ds:schemaRef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2006/metadata/properties"/>
    <ds:schemaRef ds:uri="D46A7F71-384C-4B0A-B6CB-1869FF28952A"/>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287</TotalTime>
  <Words>228</Words>
  <Application>Microsoft Office PowerPoint</Application>
  <PresentationFormat>Custom</PresentationFormat>
  <Paragraphs>52</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Xilinx_All_Programmable_Template</vt:lpstr>
      <vt:lpstr>Lab5 Intro Software Writing for Timer and Debugging</vt:lpstr>
      <vt:lpstr>Introduction</vt:lpstr>
      <vt:lpstr>ARM Cortex-A9 based Embedded System Design Lab5: Utilize system timer and perform software debugging</vt:lpstr>
      <vt:lpstr>Procedure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Lab3 Intro Creating and Adding a Custom IP</dc:title>
  <dc:creator>Xilinx</dc:creator>
  <cp:keywords>Public</cp:keywords>
  <cp:lastModifiedBy>admin</cp:lastModifiedBy>
  <cp:revision>30</cp:revision>
  <cp:lastPrinted>2014-02-21T00:32:41Z</cp:lastPrinted>
  <dcterms:created xsi:type="dcterms:W3CDTF">2012-07-14T17:00:48Z</dcterms:created>
  <dcterms:modified xsi:type="dcterms:W3CDTF">2014-08-11T15:05:41Z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d7f66e62-a5fa-4afb-a851-ea91fbd96f10</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