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3716000" cx="24371300"/>
  <p:notesSz cx="7104050" cy="10234600"/>
  <p:embeddedFontLst>
    <p:embeddedFont>
      <p:font typeface="Lato"/>
      <p:regular r:id="rId15"/>
      <p:bold r:id="rId16"/>
      <p:italic r:id="rId17"/>
      <p:boldItalic r:id="rId18"/>
    </p:embeddedFont>
    <p:embeddedFont>
      <p:font typeface="Lato Light"/>
      <p:regular r:id="rId19"/>
      <p:bold r:id="rId20"/>
      <p:italic r:id="rId21"/>
      <p:boldItalic r:id="rId22"/>
    </p:embeddedFont>
    <p:embeddedFont>
      <p:font typeface="Lato Black"/>
      <p:bold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000000"/>
          </p15:clr>
        </p15:guide>
        <p15:guide id="2" pos="7676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8">
          <p15:clr>
            <a:srgbClr val="000000"/>
          </p15:clr>
        </p15:guide>
      </p15:notesGuideLst>
    </p:ext>
    <p:ext uri="GoogleSlidesCustomDataVersion2">
      <go:slidesCustomData xmlns:go="http://customooxmlschemas.google.com/" r:id="rId29" roundtripDataSignature="AMtx7milWyR5cG3YNYFu8kCkAbmcv+KX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06BDD0-C28B-441B-911F-4243AFCE8295}">
  <a:tblStyle styleId="{1206BDD0-C28B-441B-911F-4243AFCE829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7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.fntdata"/><Relationship Id="rId22" Type="http://schemas.openxmlformats.org/officeDocument/2006/relationships/font" Target="fonts/LatoLight-boldItalic.fntdata"/><Relationship Id="rId21" Type="http://schemas.openxmlformats.org/officeDocument/2006/relationships/font" Target="fonts/LatoLight-italic.fntdata"/><Relationship Id="rId24" Type="http://schemas.openxmlformats.org/officeDocument/2006/relationships/font" Target="fonts/LatoBlack-boldItalic.fntdata"/><Relationship Id="rId23" Type="http://schemas.openxmlformats.org/officeDocument/2006/relationships/font" Target="fonts/Lato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Lato-regular.fntdata"/><Relationship Id="rId14" Type="http://schemas.openxmlformats.org/officeDocument/2006/relationships/slide" Target="slides/slide8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LatoLight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7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rm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75cddad4ce_0_2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g275cddad4ce_0_2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5cddad4ce_0_22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g275cddad4ce_0_22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5cddad4ce_0_39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275cddad4ce_0_39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5cddad4ce_0_55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275cddad4ce_0_55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5cddad4ce_0_69:notes"/>
          <p:cNvSpPr/>
          <p:nvPr>
            <p:ph idx="2" type="sldImg"/>
          </p:nvPr>
        </p:nvSpPr>
        <p:spPr>
          <a:xfrm>
            <a:off x="144463" y="768350"/>
            <a:ext cx="68151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275cddad4ce_0_69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78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7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50" spcFirstLastPara="1" rIns="99050" wrap="square" tIns="49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247:notes"/>
          <p:cNvSpPr/>
          <p:nvPr>
            <p:ph idx="2" type="sldImg"/>
          </p:nvPr>
        </p:nvSpPr>
        <p:spPr>
          <a:xfrm>
            <a:off x="144463" y="768350"/>
            <a:ext cx="6815137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5"/>
          <p:cNvSpPr/>
          <p:nvPr/>
        </p:nvSpPr>
        <p:spPr>
          <a:xfrm>
            <a:off x="22432556" y="971902"/>
            <a:ext cx="687535" cy="687535"/>
          </a:xfrm>
          <a:prstGeom prst="ellipse">
            <a:avLst/>
          </a:prstGeom>
          <a:solidFill>
            <a:srgbClr val="73757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Lato Light"/>
              <a:buNone/>
            </a:pPr>
            <a:r>
              <a:t/>
            </a:r>
            <a:endParaRPr b="0" i="0" sz="4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" name="Google Shape;11;p225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  <a:defRPr b="0" i="0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3"/>
          <p:cNvSpPr txBox="1"/>
          <p:nvPr>
            <p:ph idx="12" type="sldNum"/>
          </p:nvPr>
        </p:nvSpPr>
        <p:spPr>
          <a:xfrm>
            <a:off x="23076809" y="838893"/>
            <a:ext cx="762001" cy="614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23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23"/>
          <p:cNvSpPr txBox="1"/>
          <p:nvPr>
            <p:ph idx="1" type="body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334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334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334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334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334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334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334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334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45469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/>
        </p:nvSpPr>
        <p:spPr>
          <a:xfrm>
            <a:off x="0" y="0"/>
            <a:ext cx="24377700" cy="8077200"/>
          </a:xfrm>
          <a:prstGeom prst="rect">
            <a:avLst/>
          </a:prstGeom>
          <a:gradFill>
            <a:gsLst>
              <a:gs pos="0">
                <a:srgbClr val="074065">
                  <a:alpha val="80000"/>
                </a:srgbClr>
              </a:gs>
              <a:gs pos="100000">
                <a:srgbClr val="0E80C9">
                  <a:alpha val="8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sp>
        <p:nvSpPr>
          <p:cNvPr id="18" name="Google Shape;18;p7"/>
          <p:cNvSpPr txBox="1"/>
          <p:nvPr/>
        </p:nvSpPr>
        <p:spPr>
          <a:xfrm>
            <a:off x="9442450" y="2675929"/>
            <a:ext cx="14020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SISTEMAS Y PROCESOS DE NEGOCIOS</a:t>
            </a:r>
            <a:endParaRPr b="0" i="0" sz="6000" u="none" cap="none" strike="noStrike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CICLO LECTIVO 2023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7"/>
          <p:cNvGrpSpPr/>
          <p:nvPr/>
        </p:nvGrpSpPr>
        <p:grpSpPr>
          <a:xfrm>
            <a:off x="8832850" y="990600"/>
            <a:ext cx="14935200" cy="5804866"/>
            <a:chOff x="0" y="0"/>
            <a:chExt cx="10432484" cy="3046129"/>
          </a:xfrm>
        </p:grpSpPr>
        <p:sp>
          <p:nvSpPr>
            <p:cNvPr id="20" name="Google Shape;20;p7"/>
            <p:cNvSpPr/>
            <p:nvPr/>
          </p:nvSpPr>
          <p:spPr>
            <a:xfrm>
              <a:off x="0" y="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 rot="10800000">
              <a:off x="8408113" y="152519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pic>
        <p:nvPicPr>
          <p:cNvPr descr="Logos-UTN.BA-cs6-fondo-blanco.png" id="22" name="Google Shape;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" y="85344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sultado de imagen para analisis de sistemas" id="23" name="Google Shape;23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analisis de sistemas" id="24" name="Google Shape;24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analisis de sistemas" id="25" name="Google Shape;25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7"/>
          <p:cNvSpPr txBox="1"/>
          <p:nvPr/>
        </p:nvSpPr>
        <p:spPr>
          <a:xfrm>
            <a:off x="7350450" y="6781800"/>
            <a:ext cx="16785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Circuito de </a:t>
            </a:r>
            <a:r>
              <a:rPr lang="en-US" sz="60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Cobranzas</a:t>
            </a:r>
            <a:endParaRPr b="0" i="0" sz="6000" u="none" cap="none" strike="noStrike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9322" y="5428117"/>
            <a:ext cx="2962337" cy="285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32" name="Google Shape;32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33" name="Google Shape;33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</a:t>
            </a: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Cobranzas</a:t>
            </a:r>
            <a:endParaRPr b="0" i="0" sz="6000" u="none" cap="none" strike="noStrike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36" name="Google Shape;36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37" name="Google Shape;37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38" name="Google Shape;38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39" name="Google Shape;39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41" name="Google Shape;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"/>
          <p:cNvSpPr txBox="1"/>
          <p:nvPr/>
        </p:nvSpPr>
        <p:spPr>
          <a:xfrm>
            <a:off x="931050" y="237857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931050" y="3086575"/>
            <a:ext cx="2010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Implica la incorporación de fondos en relación al precio establecido en una venta realizada</a:t>
            </a:r>
            <a:endParaRPr b="0" i="0" sz="32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4" name="Google Shape;44;p1"/>
          <p:cNvGraphicFramePr/>
          <p:nvPr/>
        </p:nvGraphicFramePr>
        <p:xfrm>
          <a:off x="952525" y="43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{1206BDD0-C28B-441B-911F-4243AFCE8295}</a:tableStyleId>
              </a:tblPr>
              <a:tblGrid>
                <a:gridCol w="7488775"/>
                <a:gridCol w="7488775"/>
                <a:gridCol w="7488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Acciones a cumplir</a:t>
                      </a:r>
                      <a:endParaRPr b="1" sz="3200" u="none" cap="none" strike="noStrike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Sectores participantes</a:t>
                      </a:r>
                      <a:endParaRPr b="1" sz="3200" u="none" cap="none" strike="noStrike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Documentos intervinientes</a:t>
                      </a:r>
                      <a:endParaRPr b="1" sz="3200" u="none" cap="none" strike="noStrike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Detección de la situación de cobro: a partir de la consulta de los documentos de la venta realizada previamente, que están ordenados en función de su fecha de vencimiento.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Cobro del bien vendido: el acto de cobrar la venta realizada de acuerdo a la modalidad acordada. Finaliza con la entrega del Recibo al comprador.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Contabilización de la cobranza: implica la obtención de los totales diarios de la cobranza. Finaliza con la confección de Planillas Resumen de Totales y realización de asientos contables.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Cliente: es el deudor.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Cobranzas: el sector que detecta la necesidad de cobro (por medio del archivo de deudores). Asigna el cobro al empleado respectivo.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Cobrador: es quien se encarga de recibir el cobro.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Caja: controla que lo que el Cobrador ha recibido del Cliente se corresponda con la documentación que se posee.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Cuentas corrientes: sector encargado de realizar un control adicional de lo cobrado y actualizar los créditos a las cuentas corrientes.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Contaduría: registro en los diarios contables de la operación.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sz="3200" u="none" cap="none" strike="noStrike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Factura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Listado de cobranzas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Recibo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Planilla de totales de caja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Minuta contable de caja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431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5469"/>
                        </a:buClr>
                        <a:buSzPts val="3200"/>
                        <a:buFont typeface="Helvetica Neue"/>
                        <a:buChar char="●"/>
                      </a:pPr>
                      <a:r>
                        <a:rPr lang="en-US" sz="3200">
                          <a:solidFill>
                            <a:srgbClr val="44546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Minuta contable de cuentas corrientes</a:t>
                      </a:r>
                      <a:endParaRPr sz="3200">
                        <a:solidFill>
                          <a:srgbClr val="44546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49" name="Google Shape;49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50" name="Google Shape;50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75cddad4ce_0_2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Cobranzas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2" name="Google Shape;52;g275cddad4ce_0_2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53" name="Google Shape;53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54" name="Google Shape;54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55" name="Google Shape;55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56" name="Google Shape;56;g275cddad4c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75cddad4ce_0_2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58" name="Google Shape;58;g275cddad4c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275cddad4ce_0_2"/>
          <p:cNvSpPr txBox="1"/>
          <p:nvPr/>
        </p:nvSpPr>
        <p:spPr>
          <a:xfrm>
            <a:off x="931050" y="237857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Grafo de secuencia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g275cddad4ce_0_2"/>
          <p:cNvSpPr txBox="1"/>
          <p:nvPr/>
        </p:nvSpPr>
        <p:spPr>
          <a:xfrm>
            <a:off x="931050" y="861272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Formas de </a:t>
            </a:r>
            <a:r>
              <a:rPr b="1" lang="en-US" sz="40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efectuar cobranzas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g275cddad4ce_0_2"/>
          <p:cNvSpPr txBox="1"/>
          <p:nvPr/>
        </p:nvSpPr>
        <p:spPr>
          <a:xfrm>
            <a:off x="931050" y="9549800"/>
            <a:ext cx="115347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cobradores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caja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correspondencia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Cobro en el domicilio del comprador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Débito bancario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Depósito bancario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Descuento de pagaré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Cobro de exportaciones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2" name="Google Shape;62;g275cddad4ce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8938" y="3238975"/>
            <a:ext cx="12013432" cy="53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67" name="Google Shape;67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68" name="Google Shape;68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75cddad4ce_0_22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Cobranzas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0" name="Google Shape;70;g275cddad4ce_0_22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71" name="Google Shape;71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72" name="Google Shape;72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73" name="Google Shape;73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74" name="Google Shape;74;g275cddad4ce_0_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75cddad4ce_0_22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76" name="Google Shape;76;g275cddad4ce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75cddad4ce_0_22"/>
          <p:cNvSpPr txBox="1"/>
          <p:nvPr/>
        </p:nvSpPr>
        <p:spPr>
          <a:xfrm>
            <a:off x="931050" y="2378575"/>
            <a:ext cx="80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Normas de control interno</a:t>
            </a:r>
            <a:endParaRPr b="1" i="0" sz="40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g275cddad4ce_0_22"/>
          <p:cNvSpPr txBox="1"/>
          <p:nvPr/>
        </p:nvSpPr>
        <p:spPr>
          <a:xfrm>
            <a:off x="931050" y="3086575"/>
            <a:ext cx="212202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ídem pagos</a:t>
            </a:r>
            <a:endParaRPr b="1" i="0" sz="32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los </a:t>
            </a:r>
            <a:r>
              <a:rPr b="1"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cobros</a:t>
            </a:r>
            <a:r>
              <a:rPr b="1" i="0" lang="en-US" sz="32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específicamente</a:t>
            </a:r>
            <a:endParaRPr b="1" i="0" sz="32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el proceso en sí</a:t>
            </a:r>
            <a:endParaRPr b="0" i="0" sz="32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proceder a la liquidación inmediata de la cobranza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realizar el control de los valores recibidos por correspondencia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depositar el depósito íntegro e inmediato de la cobranza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la documentación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utilizar recibos prenumerados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confección de cheques con restricción de cobro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evitar la aceptación de cheques de pago diferido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documentar las transferencias internas de dinero o de valores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los responsables</a:t>
            </a:r>
            <a:endParaRPr b="0" i="0" sz="32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designar un responsable de la asignación de descuentos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200"/>
              <a:buFont typeface="Helvetica Neue"/>
              <a:buChar char="○"/>
            </a:pPr>
            <a:r>
              <a:rPr lang="en-US" sz="3200">
                <a:solidFill>
                  <a:srgbClr val="4454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custodiar los documentos a cobrar</a:t>
            </a:r>
            <a:endParaRPr sz="3200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83" name="Google Shape;83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84" name="Google Shape;84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75cddad4ce_0_39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Cobranzas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6" name="Google Shape;86;g275cddad4ce_0_39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87" name="Google Shape;87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88" name="Google Shape;88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89" name="Google Shape;89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90" name="Google Shape;90;g275cddad4ce_0_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75cddad4ce_0_39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92" name="Google Shape;92;g275cddad4ce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75cddad4ce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263" y="1843499"/>
            <a:ext cx="12574775" cy="116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98" name="Google Shape;98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99" name="Google Shape;99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75cddad4ce_0_55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Cobranzas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1" name="Google Shape;101;g275cddad4ce_0_55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102" name="Google Shape;102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03" name="Google Shape;103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04" name="Google Shape;104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105" name="Google Shape;105;g275cddad4ce_0_5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75cddad4ce_0_55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107" name="Google Shape;107;g275cddad4ce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75cddad4ce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0975" y="1814099"/>
            <a:ext cx="10109343" cy="118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inteligencia artificial y software" id="113" name="Google Shape;113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soluciones inteligencia artificial" id="114" name="Google Shape;114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75cddad4ce_0_69"/>
          <p:cNvSpPr txBox="1"/>
          <p:nvPr/>
        </p:nvSpPr>
        <p:spPr>
          <a:xfrm>
            <a:off x="0" y="533400"/>
            <a:ext cx="243714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074065"/>
                </a:solidFill>
                <a:latin typeface="Lato Black"/>
                <a:ea typeface="Lato Black"/>
                <a:cs typeface="Lato Black"/>
                <a:sym typeface="Lato Black"/>
              </a:rPr>
              <a:t>Circuito de Cobranzas</a:t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rgbClr val="07406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6" name="Google Shape;116;g275cddad4ce_0_69"/>
          <p:cNvSpPr/>
          <p:nvPr/>
        </p:nvSpPr>
        <p:spPr>
          <a:xfrm>
            <a:off x="11331447" y="1628101"/>
            <a:ext cx="1708500" cy="109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3400"/>
              <a:buFont typeface="Helvetica Neue"/>
              <a:buNone/>
            </a:pPr>
            <a:r>
              <a:t/>
            </a:r>
            <a:endParaRPr b="0" i="0" sz="3400" u="none" cap="none" strike="noStrike">
              <a:solidFill>
                <a:srgbClr val="44546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sultado de imagen para repaso" id="117" name="Google Shape;117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18" name="Google Shape;118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sultado de imagen para repaso" id="119" name="Google Shape;119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Qué hago si no sé qué estudiar? | Diario de la sierra" id="120" name="Google Shape;120;g275cddad4ce_0_6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75cddad4ce_0_69"/>
          <p:cNvSpPr txBox="1"/>
          <p:nvPr>
            <p:ph idx="12" type="sldNum"/>
          </p:nvPr>
        </p:nvSpPr>
        <p:spPr>
          <a:xfrm>
            <a:off x="22151297" y="1098499"/>
            <a:ext cx="125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pic>
        <p:nvPicPr>
          <p:cNvPr descr="Logos-UTN.BA-cs6-fondo-blanco.png" id="122" name="Google Shape;122;g275cddad4ce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75cddad4ce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1688" y="1890299"/>
            <a:ext cx="9227923" cy="118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7"/>
          <p:cNvSpPr/>
          <p:nvPr/>
        </p:nvSpPr>
        <p:spPr>
          <a:xfrm>
            <a:off x="-6352" y="0"/>
            <a:ext cx="24377652" cy="8077200"/>
          </a:xfrm>
          <a:prstGeom prst="rect">
            <a:avLst/>
          </a:prstGeom>
          <a:gradFill>
            <a:gsLst>
              <a:gs pos="0">
                <a:srgbClr val="074065">
                  <a:alpha val="80000"/>
                </a:srgbClr>
              </a:gs>
              <a:gs pos="100000">
                <a:srgbClr val="0E80C9">
                  <a:alpha val="8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9" name="Google Shape;129;p247"/>
          <p:cNvSpPr txBox="1"/>
          <p:nvPr>
            <p:ph idx="12" type="sldNum"/>
          </p:nvPr>
        </p:nvSpPr>
        <p:spPr>
          <a:xfrm>
            <a:off x="22151297" y="1098499"/>
            <a:ext cx="1250052" cy="434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fld id="{00000000-1234-1234-1234-123412341234}" type="slidenum">
              <a:rPr lang="en-US" sz="2200"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grpSp>
        <p:nvGrpSpPr>
          <p:cNvPr id="130" name="Google Shape;130;p247"/>
          <p:cNvGrpSpPr/>
          <p:nvPr/>
        </p:nvGrpSpPr>
        <p:grpSpPr>
          <a:xfrm>
            <a:off x="10814050" y="1676400"/>
            <a:ext cx="9601200" cy="4191000"/>
            <a:chOff x="0" y="0"/>
            <a:chExt cx="10432484" cy="3046129"/>
          </a:xfrm>
        </p:grpSpPr>
        <p:sp>
          <p:nvSpPr>
            <p:cNvPr id="131" name="Google Shape;131;p247"/>
            <p:cNvSpPr/>
            <p:nvPr/>
          </p:nvSpPr>
          <p:spPr>
            <a:xfrm>
              <a:off x="0" y="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2" name="Google Shape;132;p247"/>
            <p:cNvSpPr/>
            <p:nvPr/>
          </p:nvSpPr>
          <p:spPr>
            <a:xfrm rot="10800000">
              <a:off x="8408113" y="1525190"/>
              <a:ext cx="2024371" cy="1520939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18552" y="3048"/>
                  </a:lnTo>
                  <a:lnTo>
                    <a:pt x="2290" y="3048"/>
                  </a:lnTo>
                  <a:lnTo>
                    <a:pt x="2290" y="1931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rotWithShape="0" dir="5400000" dist="2300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37572"/>
                </a:buClr>
                <a:buSzPts val="4000"/>
                <a:buFont typeface="Lato Light"/>
                <a:buNone/>
              </a:pPr>
              <a:r>
                <a:t/>
              </a:r>
              <a:endParaRPr b="0" i="0" sz="4000" u="none" cap="none" strike="noStrike">
                <a:solidFill>
                  <a:srgbClr val="737572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33" name="Google Shape;133;p247"/>
          <p:cNvSpPr txBox="1"/>
          <p:nvPr/>
        </p:nvSpPr>
        <p:spPr>
          <a:xfrm>
            <a:off x="10814050" y="2901553"/>
            <a:ext cx="969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¡Gracias!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s-UTN.BA-cs6-fondo-blanco.png" id="134" name="Google Shape;134;p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151" y="9525000"/>
            <a:ext cx="6384149" cy="359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86A7"/>
      </a:accent1>
      <a:accent2>
        <a:srgbClr val="54BE71"/>
      </a:accent2>
      <a:accent3>
        <a:srgbClr val="202F3E"/>
      </a:accent3>
      <a:accent4>
        <a:srgbClr val="EF9527"/>
      </a:accent4>
      <a:accent5>
        <a:srgbClr val="ED423D"/>
      </a:accent5>
      <a:accent6>
        <a:srgbClr val="8BC24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445469"/>
      </a:dk1>
      <a:lt1>
        <a:srgbClr val="694C25"/>
      </a:lt1>
      <a:dk2>
        <a:srgbClr val="A7A7A7"/>
      </a:dk2>
      <a:lt2>
        <a:srgbClr val="535353"/>
      </a:lt2>
      <a:accent1>
        <a:srgbClr val="2686A7"/>
      </a:accent1>
      <a:accent2>
        <a:srgbClr val="54BE71"/>
      </a:accent2>
      <a:accent3>
        <a:srgbClr val="202F3E"/>
      </a:accent3>
      <a:accent4>
        <a:srgbClr val="EF9527"/>
      </a:accent4>
      <a:accent5>
        <a:srgbClr val="ED423D"/>
      </a:accent5>
      <a:accent6>
        <a:srgbClr val="8BC24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Flor</dc:creator>
</cp:coreProperties>
</file>