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3716000" cx="24371300"/>
  <p:notesSz cx="7104050" cy="10234600"/>
  <p:embeddedFontLst>
    <p:embeddedFont>
      <p:font typeface="Lato"/>
      <p:regular r:id="rId15"/>
      <p:bold r:id="rId16"/>
      <p:italic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  <p:embeddedFont>
      <p:font typeface="Lato Black"/>
      <p:bold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76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  <p:ext uri="GoogleSlidesCustomDataVersion2">
      <go:slidesCustomData xmlns:go="http://customooxmlschemas.google.com/" r:id="rId29" roundtripDataSignature="AMtx7mh4qF94YH9X6wnMbrSXTkG/bjPM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CBEF1E-A39B-484A-934D-E9192C1C2726}">
  <a:tblStyle styleId="{2BCBEF1E-A39B-484A-934D-E9192C1C27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7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22" Type="http://schemas.openxmlformats.org/officeDocument/2006/relationships/font" Target="fonts/LatoLight-boldItalic.fntdata"/><Relationship Id="rId21" Type="http://schemas.openxmlformats.org/officeDocument/2006/relationships/font" Target="fonts/LatoLight-italic.fntdata"/><Relationship Id="rId24" Type="http://schemas.openxmlformats.org/officeDocument/2006/relationships/font" Target="fonts/LatoBlack-boldItalic.fntdata"/><Relationship Id="rId23" Type="http://schemas.openxmlformats.org/officeDocument/2006/relationships/font" Target="fonts/Lato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ato-regular.fntdata"/><Relationship Id="rId14" Type="http://schemas.openxmlformats.org/officeDocument/2006/relationships/slide" Target="slides/slide8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LatoLigh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7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rm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75cddad4ce_0_2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g275cddad4ce_0_2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5cddad4ce_0_22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g275cddad4ce_0_22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5cddad4ce_0_39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275cddad4ce_0_39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cddad4ce_0_55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275cddad4ce_0_55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5cddad4ce_0_69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275cddad4ce_0_69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7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247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5"/>
          <p:cNvSpPr/>
          <p:nvPr/>
        </p:nvSpPr>
        <p:spPr>
          <a:xfrm>
            <a:off x="22432556" y="971902"/>
            <a:ext cx="687535" cy="687535"/>
          </a:xfrm>
          <a:prstGeom prst="ellipse">
            <a:avLst/>
          </a:prstGeom>
          <a:solidFill>
            <a:srgbClr val="73757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ato Light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Google Shape;11;p225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3"/>
          <p:cNvSpPr txBox="1"/>
          <p:nvPr>
            <p:ph idx="12" type="sldNum"/>
          </p:nvPr>
        </p:nvSpPr>
        <p:spPr>
          <a:xfrm>
            <a:off x="23076809" y="838893"/>
            <a:ext cx="762001" cy="61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23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23"/>
          <p:cNvSpPr txBox="1"/>
          <p:nvPr>
            <p:ph idx="1" type="body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334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334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334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334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334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334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334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24377700" cy="8077200"/>
          </a:xfrm>
          <a:prstGeom prst="rect">
            <a:avLst/>
          </a:prstGeom>
          <a:gradFill>
            <a:gsLst>
              <a:gs pos="0">
                <a:srgbClr val="074065">
                  <a:alpha val="80000"/>
                </a:srgbClr>
              </a:gs>
              <a:gs pos="100000">
                <a:srgbClr val="0E80C9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sp>
        <p:nvSpPr>
          <p:cNvPr id="18" name="Google Shape;18;p7"/>
          <p:cNvSpPr txBox="1"/>
          <p:nvPr/>
        </p:nvSpPr>
        <p:spPr>
          <a:xfrm>
            <a:off x="9442450" y="2675929"/>
            <a:ext cx="14020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SISTEMAS Y PROCESOS DE NEGOCIOS</a:t>
            </a:r>
            <a:endParaRPr b="0" i="0" sz="60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CICLO LECTIVO 2023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7"/>
          <p:cNvGrpSpPr/>
          <p:nvPr/>
        </p:nvGrpSpPr>
        <p:grpSpPr>
          <a:xfrm>
            <a:off x="8832850" y="990600"/>
            <a:ext cx="14935200" cy="5804866"/>
            <a:chOff x="0" y="0"/>
            <a:chExt cx="10432484" cy="3046129"/>
          </a:xfrm>
        </p:grpSpPr>
        <p:sp>
          <p:nvSpPr>
            <p:cNvPr id="20" name="Google Shape;20;p7"/>
            <p:cNvSpPr/>
            <p:nvPr/>
          </p:nvSpPr>
          <p:spPr>
            <a:xfrm>
              <a:off x="0" y="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156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 rot="10800000">
              <a:off x="8408113" y="152519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156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pic>
        <p:nvPicPr>
          <p:cNvPr descr="Logos-UTN.BA-cs6-fondo-blanco.png" id="22" name="Google Shape;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85344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n para analisis de sistemas" id="23" name="Google Shape;23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analisis de sistemas" id="24" name="Google Shape;24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analisis de sistemas" id="25" name="Google Shape;25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 txBox="1"/>
          <p:nvPr/>
        </p:nvSpPr>
        <p:spPr>
          <a:xfrm>
            <a:off x="7350450" y="6781800"/>
            <a:ext cx="16785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Circuito de </a:t>
            </a:r>
            <a:r>
              <a:rPr lang="en-US" sz="6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Pagos</a:t>
            </a:r>
            <a:endParaRPr b="0" i="0" sz="60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9322" y="5428117"/>
            <a:ext cx="2962337" cy="285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32" name="Google Shape;32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33" name="Google Shape;33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Pagos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36" name="Google Shape;36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37" name="Google Shape;37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38" name="Google Shape;38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39" name="Google Shape;39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931050" y="3086575"/>
            <a:ext cx="20100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otorga en forma definitiva la propiedad del bien comprado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proceso se ve consumado en la factura o documento afín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4" name="Google Shape;44;p1"/>
          <p:cNvGraphicFramePr/>
          <p:nvPr/>
        </p:nvGraphicFramePr>
        <p:xfrm>
          <a:off x="952525" y="43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{2BCBEF1E-A39B-484A-934D-E9192C1C2726}</a:tableStyleId>
              </a:tblPr>
              <a:tblGrid>
                <a:gridCol w="7488775"/>
                <a:gridCol w="7488775"/>
                <a:gridCol w="7488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Acciones a cumplir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Sectores participantes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Documentos intervinientes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Cancelación de la deuda contraída al momento de la compra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Determinación del medio de pago (tarjeta de crédito, efectivo, cheque)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Verificación de los antecedentes de la compra (solicitud de presupuesto, orden de compra, remito, factura).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Obtención del recibo por el pago realizado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Registro del pago, cancelación de las cuentas a pagar y actualización de los estados contables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Proveedor: proporciona los artículos solicitados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Cuentas a pagar: tiene la deuda en curso de cancelación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Gerencia administrativa: autoriza la cancelación de la deuda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Tesorería: determina y emite el medio de pago, deja registro de la operación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Contaduría: contabiliza la transacción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Solicitud de presupuesto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Presupuesto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Orden de compra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Factura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Remito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Orden de pago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Cheque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Recibo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49" name="Google Shape;49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50" name="Google Shape;50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75cddad4ce_0_2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Pagos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2" name="Google Shape;52;g275cddad4ce_0_2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53" name="Google Shape;53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54" name="Google Shape;54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55" name="Google Shape;55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56" name="Google Shape;56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75cddad4ce_0_2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58" name="Google Shape;58;g275cddad4c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275cddad4ce_0_2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secuencia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g275cddad4ce_0_2"/>
          <p:cNvSpPr txBox="1"/>
          <p:nvPr/>
        </p:nvSpPr>
        <p:spPr>
          <a:xfrm>
            <a:off x="931050" y="861272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Formas de </a:t>
            </a:r>
            <a:r>
              <a:rPr b="1"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pago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g275cddad4ce_0_2"/>
          <p:cNvSpPr txBox="1"/>
          <p:nvPr/>
        </p:nvSpPr>
        <p:spPr>
          <a:xfrm>
            <a:off x="931050" y="9549800"/>
            <a:ext cx="115347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Pago por correspondencia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Pago a cobradores del proveedor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Pago en la oficina del proveedor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Pago en bancos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Pago por medio de bancos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Pago efectivo de gastos menores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Pago de sueldos y jornales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g275cddad4c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258" y="3285250"/>
            <a:ext cx="13896782" cy="50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67" name="Google Shape;67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68" name="Google Shape;68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75cddad4ce_0_22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Pagos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0" name="Google Shape;70;g275cddad4ce_0_22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71" name="Google Shape;71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72" name="Google Shape;72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73" name="Google Shape;73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74" name="Google Shape;74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75cddad4ce_0_22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76" name="Google Shape;76;g275cddad4ce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75cddad4ce_0_22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Normas de control interno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g275cddad4ce_0_22"/>
          <p:cNvSpPr txBox="1"/>
          <p:nvPr/>
        </p:nvSpPr>
        <p:spPr>
          <a:xfrm>
            <a:off x="931050" y="3086575"/>
            <a:ext cx="21220200" cy="9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el proceso:</a:t>
            </a:r>
            <a:endParaRPr b="0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que el control de los fondos sea realizado de manera eficiente, los fondos provenientes de Cobranzas deben estar separados de los destinados a Pagos. Realizar depósitos y extracciones a través de cuenta bancaria.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debe guardarse registro contable de las operaciones relacionadas a los movimientos de fondos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realización de arqueos de caja sorpresivos para contrastar con registros contables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conciliar los registros contables internos contra los extractos bancarios</a:t>
            </a:r>
            <a:endParaRPr b="0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los responsables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separar las funciones y dividir las tareas de los responsables del manejo de fondos y del registro de las operaciones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responsabilidad de la custodia y el manejo de fondos debe recaer en una única persona. El tesorero.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conveniente que el personal que maneja los fondos rote periódicamente.</a:t>
            </a:r>
            <a:endParaRPr b="1"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los pagos específicamente</a:t>
            </a:r>
            <a:endParaRPr b="1"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el proceso en sí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existencia de fondo fijo o caja chica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realización de pagos mediante cheques. Firmados por dos miembros de la organización.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pago debe estar amparado por la totalidad de los comprobantes correspondientes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los responsables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separar funciones y dividir tareas de los responsables del registro de asistencias y del pago de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sueldos y jornales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83" name="Google Shape;83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84" name="Google Shape;84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75cddad4ce_0_39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</a:t>
            </a: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Pagos</a:t>
            </a:r>
            <a:endParaRPr b="0" i="0" sz="6000" u="none" cap="none" strike="noStrike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6" name="Google Shape;86;g275cddad4ce_0_39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87" name="Google Shape;87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88" name="Google Shape;88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89" name="Google Shape;89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90" name="Google Shape;90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75cddad4ce_0_39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92" name="Google Shape;92;g275cddad4c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75cddad4ce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588" y="2124349"/>
            <a:ext cx="9786133" cy="112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98" name="Google Shape;98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99" name="Google Shape;99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75cddad4ce_0_55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Pagos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1" name="Google Shape;101;g275cddad4ce_0_55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02" name="Google Shape;102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03" name="Google Shape;103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04" name="Google Shape;104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05" name="Google Shape;105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75cddad4ce_0_55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07" name="Google Shape;107;g275cddad4ce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75cddad4ce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413" y="2035049"/>
            <a:ext cx="9508575" cy="1168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113" name="Google Shape;113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114" name="Google Shape;114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75cddad4ce_0_69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Pagos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6" name="Google Shape;116;g275cddad4ce_0_69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17" name="Google Shape;117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18" name="Google Shape;118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19" name="Google Shape;119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20" name="Google Shape;120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75cddad4ce_0_69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22" name="Google Shape;122;g275cddad4ce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75cddad4ce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775" y="1913699"/>
            <a:ext cx="9063850" cy="116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7"/>
          <p:cNvSpPr/>
          <p:nvPr/>
        </p:nvSpPr>
        <p:spPr>
          <a:xfrm>
            <a:off x="-6352" y="0"/>
            <a:ext cx="24377652" cy="8077200"/>
          </a:xfrm>
          <a:prstGeom prst="rect">
            <a:avLst/>
          </a:prstGeom>
          <a:gradFill>
            <a:gsLst>
              <a:gs pos="0">
                <a:srgbClr val="074065">
                  <a:alpha val="80000"/>
                </a:srgbClr>
              </a:gs>
              <a:gs pos="100000">
                <a:srgbClr val="0E80C9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9" name="Google Shape;129;p247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grpSp>
        <p:nvGrpSpPr>
          <p:cNvPr id="130" name="Google Shape;130;p247"/>
          <p:cNvGrpSpPr/>
          <p:nvPr/>
        </p:nvGrpSpPr>
        <p:grpSpPr>
          <a:xfrm>
            <a:off x="10814050" y="1676400"/>
            <a:ext cx="9601200" cy="4191000"/>
            <a:chOff x="0" y="0"/>
            <a:chExt cx="10432484" cy="3046129"/>
          </a:xfrm>
        </p:grpSpPr>
        <p:sp>
          <p:nvSpPr>
            <p:cNvPr id="131" name="Google Shape;131;p247"/>
            <p:cNvSpPr/>
            <p:nvPr/>
          </p:nvSpPr>
          <p:spPr>
            <a:xfrm>
              <a:off x="0" y="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156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2" name="Google Shape;132;p247"/>
            <p:cNvSpPr/>
            <p:nvPr/>
          </p:nvSpPr>
          <p:spPr>
            <a:xfrm rot="10800000">
              <a:off x="8408113" y="152519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156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33" name="Google Shape;133;p247"/>
          <p:cNvSpPr txBox="1"/>
          <p:nvPr/>
        </p:nvSpPr>
        <p:spPr>
          <a:xfrm>
            <a:off x="10814050" y="2901553"/>
            <a:ext cx="969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¡Gracias!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s-UTN.BA-cs6-fondo-blanco.png" id="134" name="Google Shape;134;p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45469"/>
      </a:dk1>
      <a:lt1>
        <a:srgbClr val="694C25"/>
      </a:lt1>
      <a:dk2>
        <a:srgbClr val="A7A7A7"/>
      </a:dk2>
      <a:lt2>
        <a:srgbClr val="535353"/>
      </a:lt2>
      <a:accent1>
        <a:srgbClr val="2686A7"/>
      </a:accent1>
      <a:accent2>
        <a:srgbClr val="54BE71"/>
      </a:accent2>
      <a:accent3>
        <a:srgbClr val="202F3E"/>
      </a:accent3>
      <a:accent4>
        <a:srgbClr val="EF9527"/>
      </a:accent4>
      <a:accent5>
        <a:srgbClr val="ED423D"/>
      </a:accent5>
      <a:accent6>
        <a:srgbClr val="8BC24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86A7"/>
      </a:accent1>
      <a:accent2>
        <a:srgbClr val="54BE71"/>
      </a:accent2>
      <a:accent3>
        <a:srgbClr val="202F3E"/>
      </a:accent3>
      <a:accent4>
        <a:srgbClr val="EF9527"/>
      </a:accent4>
      <a:accent5>
        <a:srgbClr val="ED423D"/>
      </a:accent5>
      <a:accent6>
        <a:srgbClr val="8BC24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</dc:creator>
</cp:coreProperties>
</file>