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3716000" cx="24371300"/>
  <p:notesSz cx="7104050" cy="102346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76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  <p:ext uri="GoogleSlidesCustomDataVersion2">
      <go:slidesCustomData xmlns:go="http://customooxmlschemas.google.com/" r:id="rId30" roundtripDataSignature="AMtx7mi6Y6Yzu1SCmTvjDGJRqN7Xazoi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0F388-AEF2-410D-B4C4-C5D5530B9BEE}">
  <a:tblStyle styleId="{5E60F388-AEF2-410D-B4C4-C5D5530B9B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7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LatoBlack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rm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75cddad4ce_0_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g275cddad4ce_0_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cddad4ce_0_2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275cddad4ce_0_2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cddad4ce_0_3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275cddad4ce_0_3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cddad4ce_0_55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75cddad4ce_0_5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cddad4ce_0_6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75cddad4ce_0_6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b83c8e8fc_0_4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27b83c8e8fc_0_4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4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5"/>
          <p:cNvSpPr/>
          <p:nvPr/>
        </p:nvSpPr>
        <p:spPr>
          <a:xfrm>
            <a:off x="22432556" y="971902"/>
            <a:ext cx="687535" cy="687535"/>
          </a:xfrm>
          <a:prstGeom prst="ellipse">
            <a:avLst/>
          </a:prstGeom>
          <a:solidFill>
            <a:srgbClr val="73757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 Light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225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3"/>
          <p:cNvSpPr txBox="1"/>
          <p:nvPr>
            <p:ph idx="12" type="sldNum"/>
          </p:nvPr>
        </p:nvSpPr>
        <p:spPr>
          <a:xfrm>
            <a:off x="23076809" y="838893"/>
            <a:ext cx="762001" cy="61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23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23"/>
          <p:cNvSpPr txBox="1"/>
          <p:nvPr>
            <p:ph idx="1" type="body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334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334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334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334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24377700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sp>
        <p:nvSpPr>
          <p:cNvPr id="18" name="Google Shape;18;p7"/>
          <p:cNvSpPr txBox="1"/>
          <p:nvPr/>
        </p:nvSpPr>
        <p:spPr>
          <a:xfrm>
            <a:off x="9442450" y="2675929"/>
            <a:ext cx="14020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SISTEMAS Y PROCESOS DE NEGOCIOS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CICLO LECTIVO 2023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832850" y="990600"/>
            <a:ext cx="14935200" cy="5804866"/>
            <a:chOff x="0" y="0"/>
            <a:chExt cx="10432484" cy="3046129"/>
          </a:xfrm>
        </p:grpSpPr>
        <p:sp>
          <p:nvSpPr>
            <p:cNvPr id="20" name="Google Shape;20;p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1372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1372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Logos-UTN.BA-cs6-fondo-blanco.png"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85344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para analisis de sistemas" id="23" name="Google Shape;23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4" name="Google Shape;24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5" name="Google Shape;25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/>
          <p:nvPr/>
        </p:nvSpPr>
        <p:spPr>
          <a:xfrm>
            <a:off x="7350450" y="6781800"/>
            <a:ext cx="1678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Producción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322" y="5428117"/>
            <a:ext cx="2962337" cy="285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32" name="Google Shape;32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33" name="Google Shape;33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Producción</a:t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36" name="Google Shape;3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7" name="Google Shape;3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8" name="Google Shape;38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39" name="Google Shape;3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931050" y="3086575"/>
            <a:ext cx="2010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mplica todas las actividades desde que se recibe la mercadería en la planta hasta la obtención del producto terminado.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4" name="Google Shape;44;p1"/>
          <p:cNvGraphicFramePr/>
          <p:nvPr/>
        </p:nvGraphicFramePr>
        <p:xfrm>
          <a:off x="952525" y="43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{5E60F388-AEF2-410D-B4C4-C5D5530B9BEE}</a:tableStyleId>
              </a:tblPr>
              <a:tblGrid>
                <a:gridCol w="7488775"/>
                <a:gridCol w="7488775"/>
                <a:gridCol w="7488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Acciones a cumplir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Sectores participantes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Documentos intervinientes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Ingresar la mercadería y los productos terminados a almacenes.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Llevar a cabo el proceso productivo que transforma la materia prima en producto terminado.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Registrar las entradas y salidas de material.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Dar respuesta a los pedidos de materiales de distintos sectores.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Almacenes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Costos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Contaduría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Control de calidad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Contaduría de almacenes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Pedido de materiales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Solicitud de compra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Parte de producción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Orden de producción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49" name="Google Shape;49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50" name="Google Shape;50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75cddad4ce_0_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Producción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" name="Google Shape;52;g275cddad4ce_0_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53" name="Google Shape;53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4" name="Google Shape;54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5" name="Google Shape;55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56" name="Google Shape;56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75cddad4ce_0_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58" name="Google Shape;58;g275cddad4c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75cddad4ce_0_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secuencia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g275cddad4ce_0_2"/>
          <p:cNvSpPr txBox="1"/>
          <p:nvPr/>
        </p:nvSpPr>
        <p:spPr>
          <a:xfrm>
            <a:off x="931050" y="861272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Formas de </a:t>
            </a: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producción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275cddad4ce_0_2"/>
          <p:cNvSpPr txBox="1"/>
          <p:nvPr/>
        </p:nvSpPr>
        <p:spPr>
          <a:xfrm>
            <a:off x="931050" y="9549800"/>
            <a:ext cx="11534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montaje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órdenes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stock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lote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serie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g275cddad4c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588" y="3162775"/>
            <a:ext cx="14626135" cy="53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67" name="Google Shape;67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68" name="Google Shape;68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75cddad4ce_0_2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Producción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0" name="Google Shape;70;g275cddad4ce_0_2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71" name="Google Shape;71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2" name="Google Shape;72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3" name="Google Shape;73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74" name="Google Shape;74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75cddad4ce_0_2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76" name="Google Shape;76;g275cddad4c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75cddad4ce_0_2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Normas de control interno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g275cddad4ce_0_22"/>
          <p:cNvSpPr txBox="1"/>
          <p:nvPr/>
        </p:nvSpPr>
        <p:spPr>
          <a:xfrm>
            <a:off x="931050" y="3086575"/>
            <a:ext cx="21220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el proceso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realizarse un inventario permanente que permita tener actualizado el valor y volumen de las existencias y posibilite un eficaz control de los activos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conciliaciones periódicas de inventarios físicos con registros: Archivo de Stock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la documentación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guardarse documentación de todo movimiento de existencias. Toda entrada o salida de bienes del almacén debe estar amparada por un comprobante.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la mercadería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fijarse niveles de stock máximos y mínimos a efectos de evitar decisiones no programadas de reposición.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contratación de seguros suficientes para proteger los activos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responsables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persona debe estar encargada de la custodia de las existencias y bienes.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ajustes de inventario deberán estar justificados por una persona responsable ajena al movimiento de materiales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83" name="Google Shape;83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84" name="Google Shape;84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75cddad4ce_0_3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Producción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6" name="Google Shape;86;g275cddad4ce_0_3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87" name="Google Shape;87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8" name="Google Shape;88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9" name="Google Shape;89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90" name="Google Shape;90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75cddad4ce_0_3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92" name="Google Shape;92;g275cddad4c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75cddad4c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9138" y="1913699"/>
            <a:ext cx="7753125" cy="11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98" name="Google Shape;98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99" name="Google Shape;99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75cddad4ce_0_55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Producción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g275cddad4ce_0_55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02" name="Google Shape;102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3" name="Google Shape;103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4" name="Google Shape;104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05" name="Google Shape;105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75cddad4ce_0_55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07" name="Google Shape;107;g275cddad4ce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75cddad4c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238" y="1890299"/>
            <a:ext cx="8446928" cy="11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13" name="Google Shape;113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14" name="Google Shape;114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5cddad4ce_0_6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Producción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g275cddad4ce_0_6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17" name="Google Shape;117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8" name="Google Shape;118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9" name="Google Shape;119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20" name="Google Shape;120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75cddad4ce_0_6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22" name="Google Shape;122;g275cddad4ce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75cddad4ce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175" y="1983923"/>
            <a:ext cx="11179050" cy="1049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28" name="Google Shape;128;g27b83c8e8fc_0_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29" name="Google Shape;129;g27b83c8e8fc_0_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7b83c8e8fc_0_4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Producción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1" name="Google Shape;131;g27b83c8e8fc_0_4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32" name="Google Shape;132;g27b83c8e8fc_0_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33" name="Google Shape;133;g27b83c8e8fc_0_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34" name="Google Shape;134;g27b83c8e8fc_0_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35" name="Google Shape;135;g27b83c8e8fc_0_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7b83c8e8fc_0_4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37" name="Google Shape;137;g27b83c8e8fc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7b83c8e8fc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275" y="1890299"/>
            <a:ext cx="8388855" cy="118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7"/>
          <p:cNvSpPr/>
          <p:nvPr/>
        </p:nvSpPr>
        <p:spPr>
          <a:xfrm>
            <a:off x="-6352" y="0"/>
            <a:ext cx="24377652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24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grpSp>
        <p:nvGrpSpPr>
          <p:cNvPr id="145" name="Google Shape;145;p247"/>
          <p:cNvGrpSpPr/>
          <p:nvPr/>
        </p:nvGrpSpPr>
        <p:grpSpPr>
          <a:xfrm>
            <a:off x="10814050" y="1676400"/>
            <a:ext cx="9601200" cy="4191000"/>
            <a:chOff x="0" y="0"/>
            <a:chExt cx="10432484" cy="3046129"/>
          </a:xfrm>
        </p:grpSpPr>
        <p:sp>
          <p:nvSpPr>
            <p:cNvPr id="146" name="Google Shape;146;p24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1372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7" name="Google Shape;147;p24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1372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8" name="Google Shape;148;p247"/>
          <p:cNvSpPr txBox="1"/>
          <p:nvPr/>
        </p:nvSpPr>
        <p:spPr>
          <a:xfrm>
            <a:off x="10814050" y="2901553"/>
            <a:ext cx="969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¡Gracias!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s-UTN.BA-cs6-fondo-blanco.png" id="149" name="Google Shape;149;p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45469"/>
      </a:dk1>
      <a:lt1>
        <a:srgbClr val="694C25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</dc:creator>
</cp:coreProperties>
</file>