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13716000" cx="24371300"/>
  <p:notesSz cx="7104050" cy="10234600"/>
  <p:embeddedFontLst>
    <p:embeddedFont>
      <p:font typeface="Lato"/>
      <p:regular r:id="rId15"/>
      <p:bold r:id="rId16"/>
      <p:italic r:id="rId17"/>
      <p:boldItalic r:id="rId18"/>
    </p:embeddedFont>
    <p:embeddedFont>
      <p:font typeface="Lato Light"/>
      <p:regular r:id="rId19"/>
      <p:bold r:id="rId20"/>
      <p:italic r:id="rId21"/>
      <p:boldItalic r:id="rId22"/>
    </p:embeddedFont>
    <p:embeddedFont>
      <p:font typeface="Lato Black"/>
      <p:bold r:id="rId23"/>
      <p:boldItalic r:id="rId24"/>
    </p:embeddedFont>
    <p:embeddedFont>
      <p:font typeface="Helvetica Neue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000000"/>
          </p15:clr>
        </p15:guide>
        <p15:guide id="2" pos="7676">
          <p15:clr>
            <a:srgbClr val="000000"/>
          </p15:clr>
        </p15:guide>
      </p15:sldGuideLst>
    </p:ext>
    <p:ext uri="{2D200454-40CA-4A62-9FC3-DE9A4176ACB9}">
      <p15:notesGuideLst>
        <p15:guide id="1" orient="horz" pos="3224">
          <p15:clr>
            <a:srgbClr val="000000"/>
          </p15:clr>
        </p15:guide>
        <p15:guide id="2" pos="2238">
          <p15:clr>
            <a:srgbClr val="000000"/>
          </p15:clr>
        </p15:guide>
      </p15:notesGuideLst>
    </p:ext>
    <p:ext uri="GoogleSlidesCustomDataVersion2">
      <go:slidesCustomData xmlns:go="http://customooxmlschemas.google.com/" r:id="rId29" roundtripDataSignature="AMtx7mhP8+Q2LYE2tibqtrFg9tMrg1/R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1C3BE5-8712-4B65-B190-DEDBD2469726}">
  <a:tblStyle styleId="{EA1C3BE5-8712-4B65-B190-DEDBD246972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76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bold.fntdata"/><Relationship Id="rId22" Type="http://schemas.openxmlformats.org/officeDocument/2006/relationships/font" Target="fonts/LatoLight-boldItalic.fntdata"/><Relationship Id="rId21" Type="http://schemas.openxmlformats.org/officeDocument/2006/relationships/font" Target="fonts/LatoLight-italic.fntdata"/><Relationship Id="rId24" Type="http://schemas.openxmlformats.org/officeDocument/2006/relationships/font" Target="fonts/LatoBlack-boldItalic.fntdata"/><Relationship Id="rId23" Type="http://schemas.openxmlformats.org/officeDocument/2006/relationships/font" Target="fonts/LatoBlack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Lato-regular.fntdata"/><Relationship Id="rId14" Type="http://schemas.openxmlformats.org/officeDocument/2006/relationships/slide" Target="slides/slide8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19" Type="http://schemas.openxmlformats.org/officeDocument/2006/relationships/font" Target="fonts/LatoLight-regular.fntdata"/><Relationship Id="rId18" Type="http://schemas.openxmlformats.org/officeDocument/2006/relationships/font" Target="fonts/La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44463" y="768350"/>
            <a:ext cx="681513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28600" lvl="5" marL="2743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8600" lvl="6" marL="3200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28600" lvl="7" marL="3657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28600" lvl="8" marL="4114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7:notes"/>
          <p:cNvSpPr txBox="1"/>
          <p:nvPr>
            <p:ph idx="1" type="body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" name="Google Shape;14;p7:notes"/>
          <p:cNvSpPr/>
          <p:nvPr>
            <p:ph idx="2" type="sldImg"/>
          </p:nvPr>
        </p:nvSpPr>
        <p:spPr>
          <a:xfrm>
            <a:off x="144463" y="768350"/>
            <a:ext cx="681513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/>
          <p:nvPr>
            <p:ph idx="2" type="sldImg"/>
          </p:nvPr>
        </p:nvSpPr>
        <p:spPr>
          <a:xfrm>
            <a:off x="144463" y="768350"/>
            <a:ext cx="681513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rmAutofit/>
          </a:bodyPr>
          <a:lstStyle/>
          <a:p>
            <a: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78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75cddad4ce_0_2:notes"/>
          <p:cNvSpPr/>
          <p:nvPr>
            <p:ph idx="2" type="sldImg"/>
          </p:nvPr>
        </p:nvSpPr>
        <p:spPr>
          <a:xfrm>
            <a:off x="144463" y="768350"/>
            <a:ext cx="68151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Google Shape;48;g275cddad4ce_0_2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78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75cddad4ce_0_22:notes"/>
          <p:cNvSpPr/>
          <p:nvPr>
            <p:ph idx="2" type="sldImg"/>
          </p:nvPr>
        </p:nvSpPr>
        <p:spPr>
          <a:xfrm>
            <a:off x="144463" y="768350"/>
            <a:ext cx="68151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g275cddad4ce_0_22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78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5cddad4ce_0_39:notes"/>
          <p:cNvSpPr/>
          <p:nvPr>
            <p:ph idx="2" type="sldImg"/>
          </p:nvPr>
        </p:nvSpPr>
        <p:spPr>
          <a:xfrm>
            <a:off x="144463" y="768350"/>
            <a:ext cx="68151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Google Shape;84;g275cddad4ce_0_39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78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5cddad4ce_0_55:notes"/>
          <p:cNvSpPr/>
          <p:nvPr>
            <p:ph idx="2" type="sldImg"/>
          </p:nvPr>
        </p:nvSpPr>
        <p:spPr>
          <a:xfrm>
            <a:off x="144463" y="768350"/>
            <a:ext cx="68151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g275cddad4ce_0_55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78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5cddad4ce_0_69:notes"/>
          <p:cNvSpPr/>
          <p:nvPr>
            <p:ph idx="2" type="sldImg"/>
          </p:nvPr>
        </p:nvSpPr>
        <p:spPr>
          <a:xfrm>
            <a:off x="144463" y="768350"/>
            <a:ext cx="68151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g275cddad4ce_0_69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78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7:notes"/>
          <p:cNvSpPr txBox="1"/>
          <p:nvPr>
            <p:ph idx="1" type="body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247:notes"/>
          <p:cNvSpPr/>
          <p:nvPr>
            <p:ph idx="2" type="sldImg"/>
          </p:nvPr>
        </p:nvSpPr>
        <p:spPr>
          <a:xfrm>
            <a:off x="144463" y="768350"/>
            <a:ext cx="681513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5"/>
          <p:cNvSpPr/>
          <p:nvPr/>
        </p:nvSpPr>
        <p:spPr>
          <a:xfrm>
            <a:off x="22432556" y="971902"/>
            <a:ext cx="687535" cy="687535"/>
          </a:xfrm>
          <a:prstGeom prst="ellipse">
            <a:avLst/>
          </a:prstGeom>
          <a:solidFill>
            <a:srgbClr val="73757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Lato Light"/>
              <a:buNone/>
            </a:pPr>
            <a:r>
              <a:t/>
            </a:r>
            <a:endParaRPr b="0" i="0" sz="44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" name="Google Shape;11;p225"/>
          <p:cNvSpPr txBox="1"/>
          <p:nvPr>
            <p:ph idx="12" type="sldNum"/>
          </p:nvPr>
        </p:nvSpPr>
        <p:spPr>
          <a:xfrm>
            <a:off x="22151297" y="1098499"/>
            <a:ext cx="1250052" cy="434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3"/>
          <p:cNvSpPr txBox="1"/>
          <p:nvPr>
            <p:ph idx="12" type="sldNum"/>
          </p:nvPr>
        </p:nvSpPr>
        <p:spPr>
          <a:xfrm>
            <a:off x="23076809" y="838893"/>
            <a:ext cx="762001" cy="614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23"/>
          <p:cNvSpPr txBox="1"/>
          <p:nvPr>
            <p:ph type="title"/>
          </p:nvPr>
        </p:nvSpPr>
        <p:spPr>
          <a:xfrm>
            <a:off x="1218564" y="184149"/>
            <a:ext cx="21934171" cy="3016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223"/>
          <p:cNvSpPr txBox="1"/>
          <p:nvPr>
            <p:ph idx="1" type="body"/>
          </p:nvPr>
        </p:nvSpPr>
        <p:spPr>
          <a:xfrm>
            <a:off x="1218564" y="3200400"/>
            <a:ext cx="21934171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334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33400" lvl="2" marL="1371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33400" lvl="3" marL="18288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33400" lvl="4" marL="22860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334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33400" lvl="6" marL="32004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33400" lvl="7" marL="3657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33400" lvl="8" marL="41148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/>
          <p:nvPr/>
        </p:nvSpPr>
        <p:spPr>
          <a:xfrm>
            <a:off x="0" y="0"/>
            <a:ext cx="24377700" cy="8077200"/>
          </a:xfrm>
          <a:prstGeom prst="rect">
            <a:avLst/>
          </a:prstGeom>
          <a:gradFill>
            <a:gsLst>
              <a:gs pos="0">
                <a:srgbClr val="074065">
                  <a:alpha val="80000"/>
                </a:srgbClr>
              </a:gs>
              <a:gs pos="100000">
                <a:srgbClr val="0E80C9">
                  <a:alpha val="8000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 Light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22151297" y="1098499"/>
            <a:ext cx="1250052" cy="434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sp>
        <p:nvSpPr>
          <p:cNvPr id="18" name="Google Shape;18;p7"/>
          <p:cNvSpPr txBox="1"/>
          <p:nvPr/>
        </p:nvSpPr>
        <p:spPr>
          <a:xfrm>
            <a:off x="9442450" y="2675929"/>
            <a:ext cx="140208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SISTEMAS Y PROCESOS DE NEGOCIOS</a:t>
            </a:r>
            <a:endParaRPr b="0" i="0" sz="6000" u="none" cap="none" strike="noStrike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CICLO LECTIVO 2023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7"/>
          <p:cNvGrpSpPr/>
          <p:nvPr/>
        </p:nvGrpSpPr>
        <p:grpSpPr>
          <a:xfrm>
            <a:off x="8832850" y="990600"/>
            <a:ext cx="14935200" cy="5804866"/>
            <a:chOff x="0" y="0"/>
            <a:chExt cx="10432484" cy="3046129"/>
          </a:xfrm>
        </p:grpSpPr>
        <p:sp>
          <p:nvSpPr>
            <p:cNvPr id="20" name="Google Shape;20;p7"/>
            <p:cNvSpPr/>
            <p:nvPr/>
          </p:nvSpPr>
          <p:spPr>
            <a:xfrm>
              <a:off x="0" y="0"/>
              <a:ext cx="2024371" cy="152093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18552" y="3048"/>
                  </a:lnTo>
                  <a:lnTo>
                    <a:pt x="2290" y="3048"/>
                  </a:lnTo>
                  <a:lnTo>
                    <a:pt x="2290" y="1931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" rotWithShape="0" dir="5400000" dist="23000">
                <a:srgbClr val="000000">
                  <a:alpha val="30980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37572"/>
                </a:buClr>
                <a:buSzPts val="4000"/>
                <a:buFont typeface="Lato Light"/>
                <a:buNone/>
              </a:pPr>
              <a:r>
                <a:t/>
              </a:r>
              <a:endParaRPr b="0" i="0" sz="4000" u="none" cap="none" strike="noStrike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1" name="Google Shape;21;p7"/>
            <p:cNvSpPr/>
            <p:nvPr/>
          </p:nvSpPr>
          <p:spPr>
            <a:xfrm rot="10800000">
              <a:off x="8408113" y="1525190"/>
              <a:ext cx="2024371" cy="152093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18552" y="3048"/>
                  </a:lnTo>
                  <a:lnTo>
                    <a:pt x="2290" y="3048"/>
                  </a:lnTo>
                  <a:lnTo>
                    <a:pt x="2290" y="1931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" rotWithShape="0" dir="5400000" dist="23000">
                <a:srgbClr val="000000">
                  <a:alpha val="30980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37572"/>
                </a:buClr>
                <a:buSzPts val="4000"/>
                <a:buFont typeface="Lato Light"/>
                <a:buNone/>
              </a:pPr>
              <a:r>
                <a:t/>
              </a:r>
              <a:endParaRPr b="0" i="0" sz="4000" u="none" cap="none" strike="noStrike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pic>
        <p:nvPicPr>
          <p:cNvPr descr="Logos-UTN.BA-cs6-fondo-blanco.png" id="22" name="Google Shape;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0" y="8534400"/>
            <a:ext cx="6384149" cy="3591084"/>
          </a:xfrm>
          <a:prstGeom prst="rect">
            <a:avLst/>
          </a:prstGeom>
          <a:noFill/>
          <a:ln>
            <a:noFill/>
          </a:ln>
        </p:spPr>
      </p:pic>
      <p:sp>
        <p:nvSpPr>
          <p:cNvPr descr="Resultado de imagen para analisis de sistemas" id="23" name="Google Shape;23;p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analisis de sistemas" id="24" name="Google Shape;24;p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analisis de sistemas" id="25" name="Google Shape;25;p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7"/>
          <p:cNvSpPr txBox="1"/>
          <p:nvPr/>
        </p:nvSpPr>
        <p:spPr>
          <a:xfrm>
            <a:off x="7350450" y="6781800"/>
            <a:ext cx="16785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Circuito de </a:t>
            </a:r>
            <a:r>
              <a:rPr lang="en-US" sz="60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Sueldos y Jornales</a:t>
            </a:r>
            <a:endParaRPr b="0" i="0" sz="6000" u="none" cap="none" strike="noStrike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27" name="Google Shape;2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9322" y="5428117"/>
            <a:ext cx="2962337" cy="2853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inteligencia artificial y software" id="32" name="Google Shape;32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soluciones inteligencia artificial" id="33" name="Google Shape;33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0" y="533400"/>
            <a:ext cx="243714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74065"/>
                </a:solidFill>
                <a:latin typeface="Lato Black"/>
                <a:ea typeface="Lato Black"/>
                <a:cs typeface="Lato Black"/>
                <a:sym typeface="Lato Black"/>
              </a:rPr>
              <a:t>Circuito de </a:t>
            </a:r>
            <a:r>
              <a:rPr lang="en-US" sz="6000">
                <a:solidFill>
                  <a:srgbClr val="074065"/>
                </a:solidFill>
                <a:latin typeface="Lato Black"/>
                <a:ea typeface="Lato Black"/>
                <a:cs typeface="Lato Black"/>
                <a:sym typeface="Lato Black"/>
              </a:rPr>
              <a:t>Sueldos y Jornales</a:t>
            </a:r>
            <a:endParaRPr b="0" i="0" sz="6000" u="none" cap="none" strike="noStrike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11331447" y="1628101"/>
            <a:ext cx="1708500" cy="109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sultado de imagen para repaso" id="36" name="Google Shape;36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37" name="Google Shape;37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38" name="Google Shape;38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Qué hago si no sé qué estudiar? | Diario de la sierra" id="39" name="Google Shape;39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 txBox="1"/>
          <p:nvPr>
            <p:ph idx="12" type="sldNum"/>
          </p:nvPr>
        </p:nvSpPr>
        <p:spPr>
          <a:xfrm>
            <a:off x="22151297" y="1098499"/>
            <a:ext cx="1250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pic>
        <p:nvPicPr>
          <p:cNvPr descr="Logos-UTN.BA-cs6-fondo-blanco.png" id="41" name="Google Shape;4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"/>
          <p:cNvSpPr txBox="1"/>
          <p:nvPr/>
        </p:nvSpPr>
        <p:spPr>
          <a:xfrm>
            <a:off x="931050" y="2378575"/>
            <a:ext cx="80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</a:t>
            </a:r>
            <a:endParaRPr b="1" i="0" sz="40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931050" y="3086575"/>
            <a:ext cx="20100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Caso particular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 Pago</a:t>
            </a:r>
            <a:endParaRPr b="0" i="0" sz="32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4" name="Google Shape;44;p1"/>
          <p:cNvGraphicFramePr/>
          <p:nvPr/>
        </p:nvGraphicFramePr>
        <p:xfrm>
          <a:off x="952525" y="591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{EA1C3BE5-8712-4B65-B190-DEDBD2469726}</a:tableStyleId>
              </a:tblPr>
              <a:tblGrid>
                <a:gridCol w="7488775"/>
                <a:gridCol w="9080375"/>
                <a:gridCol w="5897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Acciones a cumplir</a:t>
                      </a:r>
                      <a:endParaRPr b="1" sz="3200" u="none" cap="none" strike="noStrike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Sectores participantes</a:t>
                      </a:r>
                      <a:endParaRPr b="1" sz="3200" u="none" cap="none" strike="noStrike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Documentos intervinientes</a:t>
                      </a:r>
                      <a:endParaRPr b="1" sz="3200" u="none" cap="none" strike="noStrike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Calcular las remuneraciones a ser percibidas por cada trabajador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Analizar y calcular las retenciones a aplicar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Realizar la liquidación de haberes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Generar la Declaración Jurada que certifique la operación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Emitir la orden de pago y enviarla al banco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Emitir el recibo y enviar el original al cliente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Realizar la registración contable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Control de asistencia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Personal: calcula las remuneraciones de cada trabajador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Ente recaudador: provee los datos actualizados sobre las retenciones a aplicar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Liquidación de remuneraciones: liquida los haberes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Impuestos: verifica la operación de retención y emite la Declaración Jurada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Tesorería: confecciona la orden de pago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Banco: acredita los haberes en la cuenta del empleado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Contaduría: realiza la registración contable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Trabajador: cobra el sueldo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Tarjetas de Reloj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Listado de Remuneraciones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Escala de Retenciones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Informe de Retenciones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Planilla de Retenciones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Declaración Jurada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Orden de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Pago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Recibo de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Sueldo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5" name="Google Shape;45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0175" y="2197125"/>
            <a:ext cx="10462350" cy="34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inteligencia artificial y software" id="50" name="Google Shape;50;g275cddad4ce_0_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soluciones inteligencia artificial" id="51" name="Google Shape;51;g275cddad4ce_0_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275cddad4ce_0_2"/>
          <p:cNvSpPr txBox="1"/>
          <p:nvPr/>
        </p:nvSpPr>
        <p:spPr>
          <a:xfrm>
            <a:off x="0" y="533400"/>
            <a:ext cx="243714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074065"/>
                </a:solidFill>
                <a:latin typeface="Lato Black"/>
                <a:ea typeface="Lato Black"/>
                <a:cs typeface="Lato Black"/>
                <a:sym typeface="Lato Black"/>
              </a:rPr>
              <a:t>Circuito de Sueldos y Jornales</a:t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3" name="Google Shape;53;g275cddad4ce_0_2"/>
          <p:cNvSpPr/>
          <p:nvPr/>
        </p:nvSpPr>
        <p:spPr>
          <a:xfrm>
            <a:off x="11331447" y="1628101"/>
            <a:ext cx="1708500" cy="109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sultado de imagen para repaso" id="54" name="Google Shape;54;g275cddad4ce_0_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55" name="Google Shape;55;g275cddad4ce_0_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56" name="Google Shape;56;g275cddad4ce_0_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Qué hago si no sé qué estudiar? | Diario de la sierra" id="57" name="Google Shape;57;g275cddad4ce_0_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275cddad4ce_0_2"/>
          <p:cNvSpPr txBox="1"/>
          <p:nvPr>
            <p:ph idx="12" type="sldNum"/>
          </p:nvPr>
        </p:nvSpPr>
        <p:spPr>
          <a:xfrm>
            <a:off x="22151297" y="1098499"/>
            <a:ext cx="1250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pic>
        <p:nvPicPr>
          <p:cNvPr descr="Logos-UTN.BA-cs6-fondo-blanco.png" id="59" name="Google Shape;59;g275cddad4ce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g275cddad4ce_0_2"/>
          <p:cNvSpPr txBox="1"/>
          <p:nvPr/>
        </p:nvSpPr>
        <p:spPr>
          <a:xfrm>
            <a:off x="931050" y="2378575"/>
            <a:ext cx="80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Grafo de secuencia</a:t>
            </a:r>
            <a:endParaRPr b="1" i="0" sz="40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g275cddad4ce_0_2"/>
          <p:cNvSpPr txBox="1"/>
          <p:nvPr/>
        </p:nvSpPr>
        <p:spPr>
          <a:xfrm>
            <a:off x="931050" y="8612725"/>
            <a:ext cx="80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Formas de </a:t>
            </a:r>
            <a:r>
              <a:rPr b="1" lang="en-US" sz="40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contratación</a:t>
            </a:r>
            <a:endParaRPr b="1" i="0" sz="40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Google Shape;62;g275cddad4ce_0_2"/>
          <p:cNvSpPr txBox="1"/>
          <p:nvPr/>
        </p:nvSpPr>
        <p:spPr>
          <a:xfrm>
            <a:off x="931050" y="9549800"/>
            <a:ext cx="115347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Típica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Especial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Contrato de trabajo a plazo fijo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Contrato de trabajo de temporada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Contrato de trabajo eventual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Contrato de trabajo de grupo o por equipo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3" name="Google Shape;63;g275cddad4ce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1638" y="3238975"/>
            <a:ext cx="16848027" cy="53737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g275cddad4ce_0_2"/>
          <p:cNvSpPr txBox="1"/>
          <p:nvPr/>
        </p:nvSpPr>
        <p:spPr>
          <a:xfrm>
            <a:off x="9790525" y="8612725"/>
            <a:ext cx="80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Formas de </a:t>
            </a:r>
            <a:r>
              <a:rPr b="1" lang="en-US" sz="40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remuneración</a:t>
            </a:r>
            <a:endParaRPr b="1" i="0" sz="40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" name="Google Shape;65;g275cddad4ce_0_2"/>
          <p:cNvSpPr txBox="1"/>
          <p:nvPr/>
        </p:nvSpPr>
        <p:spPr>
          <a:xfrm>
            <a:off x="9790525" y="9549800"/>
            <a:ext cx="11534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Sueldo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Jornal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 resultados obtenidos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destajo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Comisiones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inteligencia artificial y software" id="70" name="Google Shape;70;g275cddad4ce_0_2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soluciones inteligencia artificial" id="71" name="Google Shape;71;g275cddad4ce_0_2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275cddad4ce_0_22"/>
          <p:cNvSpPr txBox="1"/>
          <p:nvPr/>
        </p:nvSpPr>
        <p:spPr>
          <a:xfrm>
            <a:off x="0" y="533400"/>
            <a:ext cx="243714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074065"/>
                </a:solidFill>
                <a:latin typeface="Lato Black"/>
                <a:ea typeface="Lato Black"/>
                <a:cs typeface="Lato Black"/>
                <a:sym typeface="Lato Black"/>
              </a:rPr>
              <a:t>Circuito de Sueldos y Jornales</a:t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3" name="Google Shape;73;g275cddad4ce_0_22"/>
          <p:cNvSpPr/>
          <p:nvPr/>
        </p:nvSpPr>
        <p:spPr>
          <a:xfrm>
            <a:off x="11331447" y="1628101"/>
            <a:ext cx="1708500" cy="109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sultado de imagen para repaso" id="74" name="Google Shape;74;g275cddad4ce_0_2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75" name="Google Shape;75;g275cddad4ce_0_2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76" name="Google Shape;76;g275cddad4ce_0_2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Qué hago si no sé qué estudiar? | Diario de la sierra" id="77" name="Google Shape;77;g275cddad4ce_0_2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275cddad4ce_0_22"/>
          <p:cNvSpPr txBox="1"/>
          <p:nvPr>
            <p:ph idx="12" type="sldNum"/>
          </p:nvPr>
        </p:nvSpPr>
        <p:spPr>
          <a:xfrm>
            <a:off x="22151297" y="1098499"/>
            <a:ext cx="1250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pic>
        <p:nvPicPr>
          <p:cNvPr descr="Logos-UTN.BA-cs6-fondo-blanco.png" id="79" name="Google Shape;79;g275cddad4ce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g275cddad4ce_0_22"/>
          <p:cNvSpPr txBox="1"/>
          <p:nvPr/>
        </p:nvSpPr>
        <p:spPr>
          <a:xfrm>
            <a:off x="931050" y="2378575"/>
            <a:ext cx="80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Normas de control interno</a:t>
            </a:r>
            <a:endParaRPr b="1" i="0" sz="40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g275cddad4ce_0_22"/>
          <p:cNvSpPr txBox="1"/>
          <p:nvPr/>
        </p:nvSpPr>
        <p:spPr>
          <a:xfrm>
            <a:off x="931050" y="3086575"/>
            <a:ext cx="21220200" cy="5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ídem pagos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Sobre el pago de Sueldos y Jornales</a:t>
            </a:r>
            <a:endParaRPr b="1"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Sobre los responsables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separación de funciones: entre quien controla la asistencia, liquida haberes, realiza el pago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verificación</a:t>
            </a: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horas trabajadas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autorización de horas suplementarias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Sobre el proceso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consideración de conceptos remunerativos y no remunerativos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Sobre la documentación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registro de las horas trabajadas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inteligencia artificial y software" id="86" name="Google Shape;86;g275cddad4ce_0_3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soluciones inteligencia artificial" id="87" name="Google Shape;87;g275cddad4ce_0_3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275cddad4ce_0_39"/>
          <p:cNvSpPr txBox="1"/>
          <p:nvPr/>
        </p:nvSpPr>
        <p:spPr>
          <a:xfrm>
            <a:off x="0" y="533400"/>
            <a:ext cx="243714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074065"/>
                </a:solidFill>
                <a:latin typeface="Lato Black"/>
                <a:ea typeface="Lato Black"/>
                <a:cs typeface="Lato Black"/>
                <a:sym typeface="Lato Black"/>
              </a:rPr>
              <a:t>Circuito de Sueldos y Jornales</a:t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89" name="Google Shape;89;g275cddad4ce_0_39"/>
          <p:cNvSpPr/>
          <p:nvPr/>
        </p:nvSpPr>
        <p:spPr>
          <a:xfrm>
            <a:off x="11331447" y="1628101"/>
            <a:ext cx="1708500" cy="109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sultado de imagen para repaso" id="90" name="Google Shape;90;g275cddad4ce_0_3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91" name="Google Shape;91;g275cddad4ce_0_3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92" name="Google Shape;92;g275cddad4ce_0_3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Qué hago si no sé qué estudiar? | Diario de la sierra" id="93" name="Google Shape;93;g275cddad4ce_0_3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275cddad4ce_0_39"/>
          <p:cNvSpPr txBox="1"/>
          <p:nvPr>
            <p:ph idx="12" type="sldNum"/>
          </p:nvPr>
        </p:nvSpPr>
        <p:spPr>
          <a:xfrm>
            <a:off x="22151297" y="1098499"/>
            <a:ext cx="1250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pic>
        <p:nvPicPr>
          <p:cNvPr descr="Logos-UTN.BA-cs6-fondo-blanco.png" id="95" name="Google Shape;95;g275cddad4ce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275cddad4ce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6463" y="1890299"/>
            <a:ext cx="9958485" cy="1182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inteligencia artificial y software" id="101" name="Google Shape;101;g275cddad4ce_0_5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soluciones inteligencia artificial" id="102" name="Google Shape;102;g275cddad4ce_0_5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275cddad4ce_0_55"/>
          <p:cNvSpPr txBox="1"/>
          <p:nvPr/>
        </p:nvSpPr>
        <p:spPr>
          <a:xfrm>
            <a:off x="0" y="533400"/>
            <a:ext cx="243714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074065"/>
                </a:solidFill>
                <a:latin typeface="Lato Black"/>
                <a:ea typeface="Lato Black"/>
                <a:cs typeface="Lato Black"/>
                <a:sym typeface="Lato Black"/>
              </a:rPr>
              <a:t>Circuito de Sueldos y Jornales</a:t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4" name="Google Shape;104;g275cddad4ce_0_55"/>
          <p:cNvSpPr/>
          <p:nvPr/>
        </p:nvSpPr>
        <p:spPr>
          <a:xfrm>
            <a:off x="11331447" y="1628101"/>
            <a:ext cx="1708500" cy="109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sultado de imagen para repaso" id="105" name="Google Shape;105;g275cddad4ce_0_5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106" name="Google Shape;106;g275cddad4ce_0_5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107" name="Google Shape;107;g275cddad4ce_0_5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Qué hago si no sé qué estudiar? | Diario de la sierra" id="108" name="Google Shape;108;g275cddad4ce_0_5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275cddad4ce_0_55"/>
          <p:cNvSpPr txBox="1"/>
          <p:nvPr>
            <p:ph idx="12" type="sldNum"/>
          </p:nvPr>
        </p:nvSpPr>
        <p:spPr>
          <a:xfrm>
            <a:off x="22151297" y="1098499"/>
            <a:ext cx="1250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pic>
        <p:nvPicPr>
          <p:cNvPr descr="Logos-UTN.BA-cs6-fondo-blanco.png" id="110" name="Google Shape;110;g275cddad4ce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275cddad4ce_0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8425" y="1890299"/>
            <a:ext cx="9874460" cy="118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inteligencia artificial y software" id="116" name="Google Shape;116;g275cddad4ce_0_6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soluciones inteligencia artificial" id="117" name="Google Shape;117;g275cddad4ce_0_6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75cddad4ce_0_69"/>
          <p:cNvSpPr txBox="1"/>
          <p:nvPr/>
        </p:nvSpPr>
        <p:spPr>
          <a:xfrm>
            <a:off x="0" y="533400"/>
            <a:ext cx="243714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074065"/>
                </a:solidFill>
                <a:latin typeface="Lato Black"/>
                <a:ea typeface="Lato Black"/>
                <a:cs typeface="Lato Black"/>
                <a:sym typeface="Lato Black"/>
              </a:rPr>
              <a:t>Circuito de Sueldos y Jornales</a:t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9" name="Google Shape;119;g275cddad4ce_0_69"/>
          <p:cNvSpPr/>
          <p:nvPr/>
        </p:nvSpPr>
        <p:spPr>
          <a:xfrm>
            <a:off x="11331447" y="1628101"/>
            <a:ext cx="1708500" cy="109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sultado de imagen para repaso" id="120" name="Google Shape;120;g275cddad4ce_0_6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121" name="Google Shape;121;g275cddad4ce_0_6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122" name="Google Shape;122;g275cddad4ce_0_6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Qué hago si no sé qué estudiar? | Diario de la sierra" id="123" name="Google Shape;123;g275cddad4ce_0_6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75cddad4ce_0_69"/>
          <p:cNvSpPr txBox="1"/>
          <p:nvPr>
            <p:ph idx="12" type="sldNum"/>
          </p:nvPr>
        </p:nvSpPr>
        <p:spPr>
          <a:xfrm>
            <a:off x="22151297" y="1098499"/>
            <a:ext cx="1250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pic>
        <p:nvPicPr>
          <p:cNvPr descr="Logos-UTN.BA-cs6-fondo-blanco.png" id="125" name="Google Shape;125;g275cddad4ce_0_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275cddad4ce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1488" y="2381823"/>
            <a:ext cx="11568325" cy="101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7"/>
          <p:cNvSpPr/>
          <p:nvPr/>
        </p:nvSpPr>
        <p:spPr>
          <a:xfrm>
            <a:off x="-6352" y="0"/>
            <a:ext cx="24377652" cy="8077200"/>
          </a:xfrm>
          <a:prstGeom prst="rect">
            <a:avLst/>
          </a:prstGeom>
          <a:gradFill>
            <a:gsLst>
              <a:gs pos="0">
                <a:srgbClr val="074065">
                  <a:alpha val="80000"/>
                </a:srgbClr>
              </a:gs>
              <a:gs pos="100000">
                <a:srgbClr val="0E80C9">
                  <a:alpha val="8000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 Light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2" name="Google Shape;132;p247"/>
          <p:cNvSpPr txBox="1"/>
          <p:nvPr>
            <p:ph idx="12" type="sldNum"/>
          </p:nvPr>
        </p:nvSpPr>
        <p:spPr>
          <a:xfrm>
            <a:off x="22151297" y="1098499"/>
            <a:ext cx="1250052" cy="434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grpSp>
        <p:nvGrpSpPr>
          <p:cNvPr id="133" name="Google Shape;133;p247"/>
          <p:cNvGrpSpPr/>
          <p:nvPr/>
        </p:nvGrpSpPr>
        <p:grpSpPr>
          <a:xfrm>
            <a:off x="10814050" y="1676400"/>
            <a:ext cx="9601200" cy="4191000"/>
            <a:chOff x="0" y="0"/>
            <a:chExt cx="10432484" cy="3046129"/>
          </a:xfrm>
        </p:grpSpPr>
        <p:sp>
          <p:nvSpPr>
            <p:cNvPr id="134" name="Google Shape;134;p247"/>
            <p:cNvSpPr/>
            <p:nvPr/>
          </p:nvSpPr>
          <p:spPr>
            <a:xfrm>
              <a:off x="0" y="0"/>
              <a:ext cx="2024371" cy="152093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18552" y="3048"/>
                  </a:lnTo>
                  <a:lnTo>
                    <a:pt x="2290" y="3048"/>
                  </a:lnTo>
                  <a:lnTo>
                    <a:pt x="2290" y="1931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" rotWithShape="0" dir="5400000" dist="23000">
                <a:srgbClr val="000000">
                  <a:alpha val="30980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37572"/>
                </a:buClr>
                <a:buSzPts val="4000"/>
                <a:buFont typeface="Lato Light"/>
                <a:buNone/>
              </a:pPr>
              <a:r>
                <a:t/>
              </a:r>
              <a:endParaRPr b="0" i="0" sz="4000" u="none" cap="none" strike="noStrike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5" name="Google Shape;135;p247"/>
            <p:cNvSpPr/>
            <p:nvPr/>
          </p:nvSpPr>
          <p:spPr>
            <a:xfrm rot="10800000">
              <a:off x="8408113" y="1525190"/>
              <a:ext cx="2024371" cy="152093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18552" y="3048"/>
                  </a:lnTo>
                  <a:lnTo>
                    <a:pt x="2290" y="3048"/>
                  </a:lnTo>
                  <a:lnTo>
                    <a:pt x="2290" y="1931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" rotWithShape="0" dir="5400000" dist="23000">
                <a:srgbClr val="000000">
                  <a:alpha val="30980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37572"/>
                </a:buClr>
                <a:buSzPts val="4000"/>
                <a:buFont typeface="Lato Light"/>
                <a:buNone/>
              </a:pPr>
              <a:r>
                <a:t/>
              </a:r>
              <a:endParaRPr b="0" i="0" sz="4000" u="none" cap="none" strike="noStrike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36" name="Google Shape;136;p247"/>
          <p:cNvSpPr txBox="1"/>
          <p:nvPr/>
        </p:nvSpPr>
        <p:spPr>
          <a:xfrm>
            <a:off x="10814050" y="2901553"/>
            <a:ext cx="9693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¡Gracias!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s-UTN.BA-cs6-fondo-blanco.png" id="137" name="Google Shape;137;p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445469"/>
      </a:dk1>
      <a:lt1>
        <a:srgbClr val="694C25"/>
      </a:lt1>
      <a:dk2>
        <a:srgbClr val="A7A7A7"/>
      </a:dk2>
      <a:lt2>
        <a:srgbClr val="535353"/>
      </a:lt2>
      <a:accent1>
        <a:srgbClr val="2686A7"/>
      </a:accent1>
      <a:accent2>
        <a:srgbClr val="54BE71"/>
      </a:accent2>
      <a:accent3>
        <a:srgbClr val="202F3E"/>
      </a:accent3>
      <a:accent4>
        <a:srgbClr val="EF9527"/>
      </a:accent4>
      <a:accent5>
        <a:srgbClr val="ED423D"/>
      </a:accent5>
      <a:accent6>
        <a:srgbClr val="8BC24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686A7"/>
      </a:accent1>
      <a:accent2>
        <a:srgbClr val="54BE71"/>
      </a:accent2>
      <a:accent3>
        <a:srgbClr val="202F3E"/>
      </a:accent3>
      <a:accent4>
        <a:srgbClr val="EF9527"/>
      </a:accent4>
      <a:accent5>
        <a:srgbClr val="ED423D"/>
      </a:accent5>
      <a:accent6>
        <a:srgbClr val="8BC24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Flor</dc:creator>
</cp:coreProperties>
</file>