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13716000" cx="24371300"/>
  <p:notesSz cx="7104050" cy="10234600"/>
  <p:embeddedFontLst>
    <p:embeddedFont>
      <p:font typeface="Lato"/>
      <p:regular r:id="rId9"/>
      <p:bold r:id="rId10"/>
      <p:italic r:id="rId11"/>
      <p:boldItalic r:id="rId12"/>
    </p:embeddedFont>
    <p:embeddedFont>
      <p:font typeface="Lato Light"/>
      <p:regular r:id="rId13"/>
      <p:bold r:id="rId14"/>
      <p:italic r:id="rId15"/>
      <p:boldItalic r:id="rId16"/>
    </p:embeddedFont>
    <p:embeddedFont>
      <p:font typeface="Lato Black"/>
      <p:bold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000000"/>
          </p15:clr>
        </p15:guide>
        <p15:guide id="2" pos="7676">
          <p15:clr>
            <a:srgbClr val="000000"/>
          </p15:clr>
        </p15:guide>
      </p15:sldGuideLst>
    </p:ext>
    <p:ext uri="{2D200454-40CA-4A62-9FC3-DE9A4176ACB9}">
      <p15:notesGuideLst>
        <p15:guide id="1" orient="horz" pos="3224">
          <p15:clr>
            <a:srgbClr val="000000"/>
          </p15:clr>
        </p15:guide>
        <p15:guide id="2" pos="2238">
          <p15:clr>
            <a:srgbClr val="000000"/>
          </p15:clr>
        </p15:guide>
      </p15:notesGuideLst>
    </p:ext>
    <p:ext uri="GoogleSlidesCustomDataVersion2">
      <go:slidesCustomData xmlns:go="http://customooxmlschemas.google.com/" r:id="rId23" roundtripDataSignature="AMtx7mgtqr8v/eOOqsK6nvWC7wuXrQek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7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font" Target="fonts/Lato-italic.fntdata"/><Relationship Id="rId22" Type="http://schemas.openxmlformats.org/officeDocument/2006/relationships/font" Target="fonts/HelveticaNeue-boldItalic.fntdata"/><Relationship Id="rId10" Type="http://schemas.openxmlformats.org/officeDocument/2006/relationships/font" Target="fonts/Lato-bold.fntdata"/><Relationship Id="rId21" Type="http://schemas.openxmlformats.org/officeDocument/2006/relationships/font" Target="fonts/HelveticaNeue-italic.fntdata"/><Relationship Id="rId13" Type="http://schemas.openxmlformats.org/officeDocument/2006/relationships/font" Target="fonts/LatoLight-regular.fntdata"/><Relationship Id="rId12" Type="http://schemas.openxmlformats.org/officeDocument/2006/relationships/font" Target="fonts/Lato-boldItalic.fntdata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regular.fntdata"/><Relationship Id="rId15" Type="http://schemas.openxmlformats.org/officeDocument/2006/relationships/font" Target="fonts/LatoLight-italic.fntdata"/><Relationship Id="rId14" Type="http://schemas.openxmlformats.org/officeDocument/2006/relationships/font" Target="fonts/LatoLight-bold.fntdata"/><Relationship Id="rId17" Type="http://schemas.openxmlformats.org/officeDocument/2006/relationships/font" Target="fonts/LatoBlack-bold.fntdata"/><Relationship Id="rId16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1.xml"/><Relationship Id="rId18" Type="http://schemas.openxmlformats.org/officeDocument/2006/relationships/font" Target="fonts/LatoBlac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44463" y="768350"/>
            <a:ext cx="68151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28600" lvl="5" marL="2743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8600" lvl="6" marL="3200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28600" lvl="7" marL="3657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28600" lvl="8" marL="4114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:notes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" name="Google Shape;14;p7:notes"/>
          <p:cNvSpPr/>
          <p:nvPr>
            <p:ph idx="2" type="sldImg"/>
          </p:nvPr>
        </p:nvSpPr>
        <p:spPr>
          <a:xfrm>
            <a:off x="144463" y="768350"/>
            <a:ext cx="68151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/>
          <p:nvPr>
            <p:ph idx="2" type="sldImg"/>
          </p:nvPr>
        </p:nvSpPr>
        <p:spPr>
          <a:xfrm>
            <a:off x="144463" y="768350"/>
            <a:ext cx="68151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rm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7:notes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p247:notes"/>
          <p:cNvSpPr/>
          <p:nvPr>
            <p:ph idx="2" type="sldImg"/>
          </p:nvPr>
        </p:nvSpPr>
        <p:spPr>
          <a:xfrm>
            <a:off x="144463" y="768350"/>
            <a:ext cx="68151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5"/>
          <p:cNvSpPr/>
          <p:nvPr/>
        </p:nvSpPr>
        <p:spPr>
          <a:xfrm>
            <a:off x="22432556" y="971902"/>
            <a:ext cx="687535" cy="687535"/>
          </a:xfrm>
          <a:prstGeom prst="ellipse">
            <a:avLst/>
          </a:prstGeom>
          <a:solidFill>
            <a:srgbClr val="73757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Lato Light"/>
              <a:buNone/>
            </a:pPr>
            <a:r>
              <a:t/>
            </a:r>
            <a:endParaRPr b="0" i="0" sz="44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" name="Google Shape;11;p225"/>
          <p:cNvSpPr txBox="1"/>
          <p:nvPr>
            <p:ph idx="12" type="sldNum"/>
          </p:nvPr>
        </p:nvSpPr>
        <p:spPr>
          <a:xfrm>
            <a:off x="22151297" y="1098499"/>
            <a:ext cx="1250052" cy="434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3"/>
          <p:cNvSpPr txBox="1"/>
          <p:nvPr>
            <p:ph idx="12" type="sldNum"/>
          </p:nvPr>
        </p:nvSpPr>
        <p:spPr>
          <a:xfrm>
            <a:off x="23076809" y="838893"/>
            <a:ext cx="762001" cy="614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23"/>
          <p:cNvSpPr txBox="1"/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23"/>
          <p:cNvSpPr txBox="1"/>
          <p:nvPr>
            <p:ph idx="1" type="body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334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33400" lvl="2" marL="1371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33400" lvl="3" marL="1828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33400" lvl="4" marL="22860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334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33400" lvl="6" marL="3200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33400" lvl="7" marL="3657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33400" lvl="8" marL="4114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/>
          <p:nvPr/>
        </p:nvSpPr>
        <p:spPr>
          <a:xfrm>
            <a:off x="0" y="0"/>
            <a:ext cx="24377700" cy="8077200"/>
          </a:xfrm>
          <a:prstGeom prst="rect">
            <a:avLst/>
          </a:prstGeom>
          <a:gradFill>
            <a:gsLst>
              <a:gs pos="0">
                <a:srgbClr val="074065">
                  <a:alpha val="80000"/>
                </a:srgbClr>
              </a:gs>
              <a:gs pos="100000">
                <a:srgbClr val="0E80C9">
                  <a:alpha val="8000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22151297" y="1098499"/>
            <a:ext cx="1250052" cy="434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sp>
        <p:nvSpPr>
          <p:cNvPr id="18" name="Google Shape;18;p7"/>
          <p:cNvSpPr txBox="1"/>
          <p:nvPr/>
        </p:nvSpPr>
        <p:spPr>
          <a:xfrm>
            <a:off x="9442450" y="2675929"/>
            <a:ext cx="140208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SISTEMAS Y PROCESOS DE NEGOCIOS</a:t>
            </a:r>
            <a:endParaRPr b="0" i="0" sz="6000" u="none" cap="none" strike="noStrike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CICLO LECTIVO 2023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7"/>
          <p:cNvGrpSpPr/>
          <p:nvPr/>
        </p:nvGrpSpPr>
        <p:grpSpPr>
          <a:xfrm>
            <a:off x="8832850" y="990600"/>
            <a:ext cx="14935200" cy="5804866"/>
            <a:chOff x="0" y="0"/>
            <a:chExt cx="10432484" cy="3046129"/>
          </a:xfrm>
        </p:grpSpPr>
        <p:sp>
          <p:nvSpPr>
            <p:cNvPr id="20" name="Google Shape;20;p7"/>
            <p:cNvSpPr/>
            <p:nvPr/>
          </p:nvSpPr>
          <p:spPr>
            <a:xfrm>
              <a:off x="0" y="0"/>
              <a:ext cx="2024371" cy="15209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18552" y="3048"/>
                  </a:lnTo>
                  <a:lnTo>
                    <a:pt x="2290" y="3048"/>
                  </a:lnTo>
                  <a:lnTo>
                    <a:pt x="2290" y="1931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37572"/>
                </a:buClr>
                <a:buSzPts val="4000"/>
                <a:buFont typeface="Lato Light"/>
                <a:buNone/>
              </a:pPr>
              <a:r>
                <a:t/>
              </a:r>
              <a:endParaRPr b="0" i="0" sz="4000" u="none" cap="none" strike="noStrike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1" name="Google Shape;21;p7"/>
            <p:cNvSpPr/>
            <p:nvPr/>
          </p:nvSpPr>
          <p:spPr>
            <a:xfrm rot="10800000">
              <a:off x="8408113" y="1525190"/>
              <a:ext cx="2024371" cy="15209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18552" y="3048"/>
                  </a:lnTo>
                  <a:lnTo>
                    <a:pt x="2290" y="3048"/>
                  </a:lnTo>
                  <a:lnTo>
                    <a:pt x="2290" y="1931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37572"/>
                </a:buClr>
                <a:buSzPts val="4000"/>
                <a:buFont typeface="Lato Light"/>
                <a:buNone/>
              </a:pPr>
              <a:r>
                <a:t/>
              </a:r>
              <a:endParaRPr b="0" i="0" sz="4000" u="none" cap="none" strike="noStrike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pic>
        <p:nvPicPr>
          <p:cNvPr descr="Logos-UTN.BA-cs6-fondo-blanco.png" id="22" name="Google Shape;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0" y="8534400"/>
            <a:ext cx="6384149" cy="3591084"/>
          </a:xfrm>
          <a:prstGeom prst="rect">
            <a:avLst/>
          </a:prstGeom>
          <a:noFill/>
          <a:ln>
            <a:noFill/>
          </a:ln>
        </p:spPr>
      </p:pic>
      <p:sp>
        <p:nvSpPr>
          <p:cNvPr descr="Resultado de imagen para analisis de sistemas" id="23" name="Google Shape;23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analisis de sistemas" id="24" name="Google Shape;24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analisis de sistemas" id="25" name="Google Shape;25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7"/>
          <p:cNvSpPr txBox="1"/>
          <p:nvPr/>
        </p:nvSpPr>
        <p:spPr>
          <a:xfrm>
            <a:off x="7350450" y="6781800"/>
            <a:ext cx="16785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Control Interno</a:t>
            </a:r>
            <a:endParaRPr sz="600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27" name="Google Shape;2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9322" y="5428117"/>
            <a:ext cx="2962337" cy="2853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32" name="Google Shape;32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33" name="Google Shape;33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Control Interno</a:t>
            </a:r>
            <a:endParaRPr b="1" sz="6600">
              <a:solidFill>
                <a:srgbClr val="07406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36" name="Google Shape;36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37" name="Google Shape;37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38" name="Google Shape;38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39" name="Google Shape;39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41" name="Google Shape;4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"/>
          <p:cNvSpPr txBox="1"/>
          <p:nvPr/>
        </p:nvSpPr>
        <p:spPr>
          <a:xfrm>
            <a:off x="931050" y="2378575"/>
            <a:ext cx="80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 Interno</a:t>
            </a:r>
            <a:endParaRPr b="1" i="0" sz="40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931050" y="3086575"/>
            <a:ext cx="19181700" cy="9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Normas de seguridad y monitoreo rutinario en operaciones básicas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Evitar desvíos involuntarios o intencionales → fraudes, errores y omisiones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 la información represente la realidad de la organización → tomar mejores decisiones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 → subsistema corporativo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existen soluciones comodín, sin embargo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todas las empresas realizan las operaciones básicas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repetitivas y rutinarias → estandarizables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fuertemente reguladas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Según COSO (1985)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un </a:t>
            </a: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proceso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concierne a todos los niveles de la organización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provee seguridad razonable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ayuda a lograr objetivos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b="1"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Auditoría interna</a:t>
            </a:r>
            <a:endParaRPr b="1"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validar la efectividad del sistema de control interno implementado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encargado de llevarla adelante &lt;&gt; encargado del establecimiento de los SCI a evaluar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formularios prenumerados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monitoreo de inventarios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rotación de tareas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4" name="Google Shape;4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5650" y="5087025"/>
            <a:ext cx="11267776" cy="30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7"/>
          <p:cNvSpPr/>
          <p:nvPr/>
        </p:nvSpPr>
        <p:spPr>
          <a:xfrm>
            <a:off x="-6352" y="0"/>
            <a:ext cx="24377652" cy="8077200"/>
          </a:xfrm>
          <a:prstGeom prst="rect">
            <a:avLst/>
          </a:prstGeom>
          <a:gradFill>
            <a:gsLst>
              <a:gs pos="0">
                <a:srgbClr val="074065">
                  <a:alpha val="80000"/>
                </a:srgbClr>
              </a:gs>
              <a:gs pos="100000">
                <a:srgbClr val="0E80C9">
                  <a:alpha val="8000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" name="Google Shape;50;p247"/>
          <p:cNvSpPr txBox="1"/>
          <p:nvPr>
            <p:ph idx="12" type="sldNum"/>
          </p:nvPr>
        </p:nvSpPr>
        <p:spPr>
          <a:xfrm>
            <a:off x="22151297" y="1098499"/>
            <a:ext cx="1250052" cy="434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grpSp>
        <p:nvGrpSpPr>
          <p:cNvPr id="51" name="Google Shape;51;p247"/>
          <p:cNvGrpSpPr/>
          <p:nvPr/>
        </p:nvGrpSpPr>
        <p:grpSpPr>
          <a:xfrm>
            <a:off x="10814050" y="1676400"/>
            <a:ext cx="9601200" cy="4191000"/>
            <a:chOff x="0" y="0"/>
            <a:chExt cx="10432484" cy="3046129"/>
          </a:xfrm>
        </p:grpSpPr>
        <p:sp>
          <p:nvSpPr>
            <p:cNvPr id="52" name="Google Shape;52;p247"/>
            <p:cNvSpPr/>
            <p:nvPr/>
          </p:nvSpPr>
          <p:spPr>
            <a:xfrm>
              <a:off x="0" y="0"/>
              <a:ext cx="2024371" cy="15209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18552" y="3048"/>
                  </a:lnTo>
                  <a:lnTo>
                    <a:pt x="2290" y="3048"/>
                  </a:lnTo>
                  <a:lnTo>
                    <a:pt x="2290" y="1931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37572"/>
                </a:buClr>
                <a:buSzPts val="4000"/>
                <a:buFont typeface="Lato Light"/>
                <a:buNone/>
              </a:pPr>
              <a:r>
                <a:t/>
              </a:r>
              <a:endParaRPr b="0" i="0" sz="4000" u="none" cap="none" strike="noStrike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3" name="Google Shape;53;p247"/>
            <p:cNvSpPr/>
            <p:nvPr/>
          </p:nvSpPr>
          <p:spPr>
            <a:xfrm rot="10800000">
              <a:off x="8408113" y="1525190"/>
              <a:ext cx="2024371" cy="15209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18552" y="3048"/>
                  </a:lnTo>
                  <a:lnTo>
                    <a:pt x="2290" y="3048"/>
                  </a:lnTo>
                  <a:lnTo>
                    <a:pt x="2290" y="1931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37572"/>
                </a:buClr>
                <a:buSzPts val="4000"/>
                <a:buFont typeface="Lato Light"/>
                <a:buNone/>
              </a:pPr>
              <a:r>
                <a:t/>
              </a:r>
              <a:endParaRPr b="0" i="0" sz="4000" u="none" cap="none" strike="noStrike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54" name="Google Shape;54;p247"/>
          <p:cNvSpPr txBox="1"/>
          <p:nvPr/>
        </p:nvSpPr>
        <p:spPr>
          <a:xfrm>
            <a:off x="10814050" y="2901553"/>
            <a:ext cx="9693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¡Gracias!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s-UTN.BA-cs6-fondo-blanco.png" id="55" name="Google Shape;55;p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445469"/>
      </a:dk1>
      <a:lt1>
        <a:srgbClr val="694C25"/>
      </a:lt1>
      <a:dk2>
        <a:srgbClr val="A7A7A7"/>
      </a:dk2>
      <a:lt2>
        <a:srgbClr val="535353"/>
      </a:lt2>
      <a:accent1>
        <a:srgbClr val="2686A7"/>
      </a:accent1>
      <a:accent2>
        <a:srgbClr val="54BE71"/>
      </a:accent2>
      <a:accent3>
        <a:srgbClr val="202F3E"/>
      </a:accent3>
      <a:accent4>
        <a:srgbClr val="EF9527"/>
      </a:accent4>
      <a:accent5>
        <a:srgbClr val="ED423D"/>
      </a:accent5>
      <a:accent6>
        <a:srgbClr val="8BC24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686A7"/>
      </a:accent1>
      <a:accent2>
        <a:srgbClr val="54BE71"/>
      </a:accent2>
      <a:accent3>
        <a:srgbClr val="202F3E"/>
      </a:accent3>
      <a:accent4>
        <a:srgbClr val="EF9527"/>
      </a:accent4>
      <a:accent5>
        <a:srgbClr val="ED423D"/>
      </a:accent5>
      <a:accent6>
        <a:srgbClr val="8BC24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Flor</dc:creator>
</cp:coreProperties>
</file>