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Lst>
  <p:sldSz cx="9144000" cy="5143500" type="screen16x9"/>
  <p:notesSz cx="6858000" cy="9144000"/>
  <p:embeddedFontLst>
    <p:embeddedFont>
      <p:font typeface="Alegreya" pitchFamily="2" charset="0"/>
      <p:regular r:id="rId253"/>
      <p:bold r:id="rId254"/>
      <p:italic r:id="rId255"/>
      <p:boldItalic r:id="rId256"/>
    </p:embeddedFont>
    <p:embeddedFont>
      <p:font typeface="Caveat" pitchFamily="2" charset="77"/>
      <p:regular r:id="rId257"/>
      <p:bold r:id="rId258"/>
    </p:embeddedFont>
    <p:embeddedFont>
      <p:font typeface="Libre Baskerville" panose="02000000000000000000" pitchFamily="2" charset="0"/>
      <p:regular r:id="rId259"/>
      <p:bold r:id="rId260"/>
      <p:italic r:id="rId261"/>
    </p:embeddedFont>
    <p:embeddedFont>
      <p:font typeface="Maven Pro" pitchFamily="2" charset="77"/>
      <p:regular r:id="rId262"/>
      <p:bold r:id="rId263"/>
    </p:embeddedFont>
    <p:embeddedFont>
      <p:font typeface="Nunito" pitchFamily="2" charset="77"/>
      <p:regular r:id="rId264"/>
      <p:bold r:id="rId265"/>
      <p:italic r:id="rId266"/>
      <p:boldItalic r:id="rId2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AFA9C1-3977-4363-B957-740D09E80203}">
  <a:tblStyle styleId="{74AFA9C1-3977-4363-B957-740D09E802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80"/>
    <p:restoredTop sz="94593"/>
  </p:normalViewPr>
  <p:slideViewPr>
    <p:cSldViewPr snapToGrid="0">
      <p:cViewPr varScale="1">
        <p:scale>
          <a:sx n="185" d="100"/>
          <a:sy n="185" d="100"/>
        </p:scale>
        <p:origin x="74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font" Target="fonts/font6.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font" Target="fonts/font7.fntdata"/><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font" Target="fonts/font8.fntdata"/><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font" Target="fonts/font9.fntdata"/><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font" Target="fonts/font10.fntdata"/><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font" Target="fonts/font11.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font" Target="fonts/font1.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font" Target="fonts/font12.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font" Target="fonts/font2.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font" Target="fonts/font13.fntdata"/><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font" Target="fonts/font3.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font" Target="fonts/font14.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font" Target="fonts/font4.fntdata"/><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font" Target="fonts/font15.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font" Target="fonts/font5.fntdata"/><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3" Type="http://schemas.openxmlformats.org/officeDocument/2006/relationships/hyperlink" Target="https://www.timeanddate.com/time/zones/gmt" TargetMode="External"/><Relationship Id="rId2" Type="http://schemas.openxmlformats.org/officeDocument/2006/relationships/slide" Target="../slides/slide133.xml"/><Relationship Id="rId1" Type="http://schemas.openxmlformats.org/officeDocument/2006/relationships/notesMaster" Target="../notesMasters/notesMaster1.xml"/><Relationship Id="rId4" Type="http://schemas.openxmlformats.org/officeDocument/2006/relationships/hyperlink" Target="https://www.timeanddate.com/time/aboututc.html" TargetMode="Externa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bcef917d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bcef917d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3a2ecfa30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3a2ecfa3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3a2ecfa305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3a2ecfa30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a2ecfa305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a2ecfa30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a2ecfa305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a2ecfa30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3a2ecfa305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3a2ecfa305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3a2ecfa305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3a2ecfa30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3a2ecfa305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3a2ecfa30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3a2ecfa30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3a2ecfa30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3a2ecfa305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3a2ecfa305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3a2ecfa305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3a2ecfa30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bcef917d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bcef917d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3a2ecfa305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3a2ecfa305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3a2ecfa305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3a2ecfa305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3a2ecfa305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3a2ecfa305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3a2ecfa305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3a2ecfa305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3a2ecfa305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3a2ecfa305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3a2ecfa305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3a2ecfa305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3a2ecfa305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3a2ecfa305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3a2ecfa305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3a2ecfa305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3a2ecfa305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3a2ecfa305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3a2ecfa305_1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3a2ecfa305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bcef917d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bcef917d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3a2ecfa305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3a2ecfa305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3a2ecfa305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3a2ecfa305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3a2ecfa305_1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3a2ecfa305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Clr>
                <a:srgbClr val="0170BA"/>
              </a:buClr>
              <a:buSzPts val="2000"/>
              <a:buFont typeface="Alegreya"/>
              <a:buChar char="❏"/>
            </a:pPr>
            <a:r>
              <a:rPr lang="en" sz="2000">
                <a:solidFill>
                  <a:srgbClr val="0170BA"/>
                </a:solidFill>
                <a:latin typeface="Alegreya"/>
                <a:ea typeface="Alegreya"/>
                <a:cs typeface="Alegreya"/>
                <a:sym typeface="Alegreya"/>
              </a:rPr>
              <a:t>In JavaScript, a string is started and stopped with either single or double quotes. This means that the string above will be chopped to: We are the so-called</a:t>
            </a:r>
            <a:endParaRPr sz="2000">
              <a:solidFill>
                <a:srgbClr val="0170BA"/>
              </a:solidFill>
              <a:latin typeface="Alegreya"/>
              <a:ea typeface="Alegreya"/>
              <a:cs typeface="Alegreya"/>
              <a:sym typeface="Alegreya"/>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3a2ecfa305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3a2ecfa30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3a2ecfa305_1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3a2ecfa305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3a2ecfa305_1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3a2ecfa305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3a2ecfa305_1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3a2ecfa305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3a2ecfa305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3a2ecfa30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3a2ecfa305_1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3a2ecfa305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3a2ecfa305_1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3a2ecfa305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bcef917d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bcef917d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3a2ecfa305_1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3a2ecfa305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3a2ecfa305_1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3a2ecfa305_1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3a2ecfa305_1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3a2ecfa305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3a2ecfa305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3a2ecfa305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1800">
                <a:solidFill>
                  <a:srgbClr val="0170BA"/>
                </a:solidFill>
                <a:latin typeface="Alegreya"/>
                <a:ea typeface="Alegreya"/>
                <a:cs typeface="Alegreya"/>
                <a:sym typeface="Alegreya"/>
              </a:rPr>
              <a:t>UTC = Coordinated Universal Time is time zone</a:t>
            </a:r>
            <a:endParaRPr sz="18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r>
              <a:rPr lang="en" sz="1800">
                <a:solidFill>
                  <a:srgbClr val="0170BA"/>
                </a:solidFill>
                <a:latin typeface="Alegreya"/>
                <a:ea typeface="Alegreya"/>
                <a:cs typeface="Alegreya"/>
                <a:sym typeface="Alegreya"/>
              </a:rPr>
              <a:t>GMT = Greenwich Mean Time is a time standard</a:t>
            </a:r>
            <a:endParaRPr sz="1800">
              <a:solidFill>
                <a:srgbClr val="0170BA"/>
              </a:solidFill>
              <a:latin typeface="Alegreya"/>
              <a:ea typeface="Alegreya"/>
              <a:cs typeface="Alegreya"/>
              <a:sym typeface="Alegreya"/>
            </a:endParaRPr>
          </a:p>
          <a:p>
            <a:pPr marL="723900" lvl="0" indent="-342900" algn="l" rtl="0">
              <a:lnSpc>
                <a:spcPct val="100000"/>
              </a:lnSpc>
              <a:spcBef>
                <a:spcPts val="0"/>
              </a:spcBef>
              <a:spcAft>
                <a:spcPts val="0"/>
              </a:spcAft>
              <a:buClr>
                <a:srgbClr val="454545"/>
              </a:buClr>
              <a:buSzPts val="1800"/>
              <a:buChar char="❏"/>
            </a:pPr>
            <a:r>
              <a:rPr lang="en" sz="1800" b="1" u="sng">
                <a:solidFill>
                  <a:srgbClr val="176DB3"/>
                </a:solidFill>
                <a:latin typeface="Alegreya"/>
                <a:ea typeface="Alegreya"/>
                <a:cs typeface="Alegreya"/>
                <a:sym typeface="Alegreya"/>
                <a:hlinkClick r:id="rId3"/>
              </a:rPr>
              <a:t>GMT is a time zone</a:t>
            </a:r>
            <a:r>
              <a:rPr lang="en" sz="1800">
                <a:solidFill>
                  <a:srgbClr val="454545"/>
                </a:solidFill>
                <a:latin typeface="Alegreya"/>
                <a:ea typeface="Alegreya"/>
                <a:cs typeface="Alegreya"/>
                <a:sym typeface="Alegreya"/>
              </a:rPr>
              <a:t> officially used in some European and African countries. The time can be displayed using both the 24-hour format (0 - 24) or the 12-hour format (1 - 12 am/pm).</a:t>
            </a:r>
            <a:endParaRPr sz="1800">
              <a:solidFill>
                <a:srgbClr val="454545"/>
              </a:solidFill>
              <a:latin typeface="Alegreya"/>
              <a:ea typeface="Alegreya"/>
              <a:cs typeface="Alegreya"/>
              <a:sym typeface="Alegreya"/>
            </a:endParaRPr>
          </a:p>
          <a:p>
            <a:pPr marL="723900" lvl="0" indent="-342900" algn="l" rtl="0">
              <a:lnSpc>
                <a:spcPct val="100000"/>
              </a:lnSpc>
              <a:spcBef>
                <a:spcPts val="0"/>
              </a:spcBef>
              <a:spcAft>
                <a:spcPts val="0"/>
              </a:spcAft>
              <a:buClr>
                <a:srgbClr val="454545"/>
              </a:buClr>
              <a:buSzPts val="1800"/>
              <a:buChar char="❏"/>
            </a:pPr>
            <a:r>
              <a:rPr lang="en" sz="1800" b="1" u="sng">
                <a:solidFill>
                  <a:srgbClr val="176DB3"/>
                </a:solidFill>
                <a:latin typeface="Alegreya"/>
                <a:ea typeface="Alegreya"/>
                <a:cs typeface="Alegreya"/>
                <a:sym typeface="Alegreya"/>
                <a:hlinkClick r:id="rId4"/>
              </a:rPr>
              <a:t>UTC is not a time zone</a:t>
            </a:r>
            <a:r>
              <a:rPr lang="en" sz="1800">
                <a:solidFill>
                  <a:srgbClr val="454545"/>
                </a:solidFill>
                <a:latin typeface="Alegreya"/>
                <a:ea typeface="Alegreya"/>
                <a:cs typeface="Alegreya"/>
                <a:sym typeface="Alegreya"/>
              </a:rPr>
              <a:t>, but a time standard that is the basis for civil time and time zones worldwide. This means that no country or territory officially uses UTC as a local time.</a:t>
            </a:r>
            <a:endParaRPr sz="1800">
              <a:solidFill>
                <a:srgbClr val="454545"/>
              </a:solidFill>
              <a:latin typeface="Alegreya"/>
              <a:ea typeface="Alegreya"/>
              <a:cs typeface="Alegreya"/>
              <a:sym typeface="Alegreya"/>
            </a:endParaRPr>
          </a:p>
          <a:p>
            <a:pPr marL="0" lvl="0" indent="0" algn="l" rtl="0">
              <a:lnSpc>
                <a:spcPct val="100000"/>
              </a:lnSpc>
              <a:spcBef>
                <a:spcPts val="1900"/>
              </a:spcBef>
              <a:spcAft>
                <a:spcPts val="0"/>
              </a:spcAft>
              <a:buNone/>
            </a:pPr>
            <a:endParaRPr sz="18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1800">
              <a:solidFill>
                <a:srgbClr val="0170BA"/>
              </a:solidFill>
              <a:latin typeface="Alegreya"/>
              <a:ea typeface="Alegreya"/>
              <a:cs typeface="Alegreya"/>
              <a:sym typeface="Alegreya"/>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3a397faa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3a397faa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endParaRPr sz="1800">
              <a:solidFill>
                <a:srgbClr val="0170BA"/>
              </a:solidFill>
              <a:latin typeface="Alegreya"/>
              <a:ea typeface="Alegreya"/>
              <a:cs typeface="Alegreya"/>
              <a:sym typeface="Alegreya"/>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3a397faac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3a397faac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endParaRPr sz="1800">
              <a:solidFill>
                <a:srgbClr val="0170BA"/>
              </a:solidFill>
              <a:latin typeface="Alegreya"/>
              <a:ea typeface="Alegreya"/>
              <a:cs typeface="Alegreya"/>
              <a:sym typeface="Alegreya"/>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3a397faac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3a397faac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3a397faac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3a397faac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3a397faac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3a397faac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3a397faac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3a397faa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bcef917d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bcef917d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3a397faac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3a397faac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3a397faac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3a397faac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3a397faac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3a397faac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3a397faac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3a397faa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3a397faace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3a397faace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3a397faace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3a397faace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3a397faace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3a397faac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3a397faace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3a397faace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3a397faace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3a397faace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3a397faace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3a397faace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bcef917d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bcef917d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3a397faace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3a397faace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3a397faace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3a397faace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3a397faace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3a397faace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3a397faace_2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3a397faace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3a397faace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3a397faace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3a397faace_2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3a397faace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3a397faace_2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3a397faace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3a397faace_2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3a397faace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3a397faace_2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3a397faace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3a397faace_2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3a397faace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bcef917d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bcef917d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3a397faace_2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3a397faace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3a397faace_2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3a397faace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3a397faace_2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3a397faace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3cc039f5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3cc039f5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3cc039f5a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3cc039f5a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3cc039f5a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3cc039f5a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3cc039f5a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3cc039f5a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g3cc039f5a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0" name="Google Shape;1480;g3cc039f5a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3cc039f5a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3cc039f5a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3cc039f5a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3cc039f5a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bcef917de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bcef917d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3cc039f5a0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3cc039f5a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3cc039f5a0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3cc039f5a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3cc039f5a0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3cc039f5a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3cc039f5a0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3cc039f5a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3cc039f5a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3cc039f5a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3cc039f5a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3cc039f5a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3cc039f5a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3cc039f5a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3cc20711ac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5" name="Google Shape;1575;g3cc20711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3cc20711ac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3cc20711ac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3cc20711ac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3cc20711ac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bcef917d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bcef917d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3cc20711ac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3cc20711ac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g3cc20711ac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3" name="Google Shape;1603;g3cc20711ac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3cc20711ac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3cc20711a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3cc20711ac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3cc20711ac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3cc20711ac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3cc20711ac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3cc20711ac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3cc20711ac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g3cc20711ac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0" name="Google Shape;1640;g3cc20711ac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3cc20711ac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3cc20711ac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3cc20711ac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3cc20711ac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3cc20711ac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3cc20711ac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bcef917d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bcef917d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3cc20711ac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3cc20711ac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3cc20711ac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g3cc20711ac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3cc20711ac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3cc20711ac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3cc20711ac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3cc20711ac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3cc20711ac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3cc20711ac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3cc20711ac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3cc20711ac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3cc20711ac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3cc20711ac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3cd2b2e919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3cd2b2e91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3cd2b2e919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3cd2b2e919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cd2b2e919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cd2b2e919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b4e7353c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b4e7353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bcef917d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bcef917d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g3cd2b2e919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9" name="Google Shape;1739;g3cd2b2e919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3cd2b2e919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6" name="Google Shape;1746;g3cd2b2e919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3d57c2c8f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3d57c2c8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3d57c2c8f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3d57c2c8f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Google Shape;1766;g3d57c2c8f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7" name="Google Shape;1767;g3d57c2c8f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3d57c2c8f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3d57c2c8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3d57c2c8f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3d57c2c8f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3d57c2c8f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3d57c2c8f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3d57c2c8f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3d57c2c8f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3d57c2c8f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3d57c2c8f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bcef917de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bcef917d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3d57c2c8f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3d57c2c8f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3d57c2c8fb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3d57c2c8f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3d57c2c8fb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3d57c2c8fb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3d57c2c8fb_4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3d57c2c8fb_4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3d57c2c8f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3d57c2c8f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3d57c2c8fb_4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3d57c2c8fb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3d57c2c8f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3d57c2c8f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3d57c2c8fb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3d57c2c8f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3d57c2c8fb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3d57c2c8f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3d57c2c8fb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3d57c2c8f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bcef917d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bcef917d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3d57c2c8f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3d57c2c8f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3d57c2c8fb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3d57c2c8f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3d57c2c8fb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3d57c2c8f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3d57c2c8f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3d57c2c8f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3d57c2c8fb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3d57c2c8f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3d57c2c8fb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3d57c2c8f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3d57c2c8fb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3d57c2c8f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3d57c2c8fb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3d57c2c8f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p:cNvGrpSpPr/>
        <p:nvPr/>
      </p:nvGrpSpPr>
      <p:grpSpPr>
        <a:xfrm>
          <a:off x="0" y="0"/>
          <a:ext cx="0" cy="0"/>
          <a:chOff x="0" y="0"/>
          <a:chExt cx="0" cy="0"/>
        </a:xfrm>
      </p:grpSpPr>
      <p:sp>
        <p:nvSpPr>
          <p:cNvPr id="1936" name="Google Shape;1936;g3d57c2c8f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3d57c2c8f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3d57c2c8fb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3d57c2c8f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bcef917de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bcef917d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3d57c2c8fb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3d57c2c8f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3d57c2c8fb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3d57c2c8f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3d57c2c8fb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d57c2c8f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3d57c2c8fb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3d57c2c8fb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3d57c2c8fb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3d57c2c8f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3d57c2c8fb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3d57c2c8f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Google Shape;1994;g3d57c2c8fb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5" name="Google Shape;1995;g3d57c2c8f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3d57c2c8fb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3d57c2c8f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3d57c2c8fb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3d57c2c8fb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3d57c2c8fb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3d57c2c8f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bcef917de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bcef917d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g3d57c2c8fb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3" name="Google Shape;2023;g3d57c2c8fb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3d57c2c8fb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3d57c2c8f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3d57c2c8fb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3d57c2c8f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3d57c2c8fb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3d57c2c8f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d57c2c8fb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d57c2c8f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3d57c2c8fb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3d57c2c8f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3d57c2c8fb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3d57c2c8fb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3d57c2c8fb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3d57c2c8fb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3d57c2c8fb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3d57c2c8fb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3d57c2c8fb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3d57c2c8f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bcef917d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bcef917d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3d57c2c8fb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3d57c2c8fb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a:solidFill>
                <a:srgbClr val="0170BA"/>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bcef917de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bcef917d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bcef917de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bcef917d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bcef917de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3bcef917d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bcef917de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bcef917d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bcef917de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bcef917de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b="1">
                <a:solidFill>
                  <a:srgbClr val="0170BA"/>
                </a:solidFill>
                <a:latin typeface="Alegreya"/>
                <a:ea typeface="Alegreya"/>
                <a:cs typeface="Alegreya"/>
                <a:sym typeface="Alegreya"/>
              </a:rPr>
              <a:t>Note</a:t>
            </a:r>
            <a:r>
              <a:rPr lang="en" sz="2000">
                <a:solidFill>
                  <a:srgbClr val="0170BA"/>
                </a:solidFill>
                <a:latin typeface="Alegreya"/>
                <a:ea typeface="Alegreya"/>
                <a:cs typeface="Alegreya"/>
                <a:sym typeface="Alegreya"/>
              </a:rPr>
              <a:t>: Think of variables as containers for storing data.</a:t>
            </a: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bcef917de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bcef917d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bcef917de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bcef917d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bcef917de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bcef917de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bcef917de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bcef917d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bcef917de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bcef917d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bcef917de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bcef917d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bcef917de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bcef917de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bcef917de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bcef917de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bcef917d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3bcef917d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bcef917de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bcef917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chemeClr val="accent5"/>
                </a:solidFill>
                <a:latin typeface="Alegreya"/>
                <a:ea typeface="Alegreya"/>
                <a:cs typeface="Alegreya"/>
                <a:sym typeface="Alegreya"/>
              </a:rPr>
              <a:t>Note</a:t>
            </a:r>
            <a:r>
              <a:rPr lang="en" sz="1800">
                <a:solidFill>
                  <a:schemeClr val="accent5"/>
                </a:solidFill>
                <a:latin typeface="Alegreya"/>
                <a:ea typeface="Alegreya"/>
                <a:cs typeface="Alegreya"/>
                <a:sym typeface="Alegreya"/>
              </a:rPr>
              <a:t>: You can only use document.write in the HTML output. If you use it after the document has loaded, the whole document will be overwritten.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bcef917de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bcef917d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bcef917de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bcef917d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bcef917de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bcef917d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bcef917de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bcef917d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a11de5d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a11de5d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3a11de5d5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3a11de5d5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a11de5d5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a11de5d5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a11de5d5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3a11de5d5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c6f9c0f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3c6f9c0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c6f9c0f9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c6f9c0f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c32c17fa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c32c17fa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c6f9c0f9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c6f9c0f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434343"/>
                </a:solidFill>
                <a:latin typeface="Alegreya"/>
                <a:ea typeface="Alegreya"/>
                <a:cs typeface="Alegreya"/>
                <a:sym typeface="Alegreya"/>
              </a:rPr>
              <a:t>function add(a, b) { console.log(`A + B = ${a + b}` );</a:t>
            </a:r>
            <a:endParaRPr sz="180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r>
              <a:rPr lang="en" sz="1800">
                <a:solidFill>
                  <a:srgbClr val="0170BA"/>
                </a:solidFill>
                <a:latin typeface="Alegreya"/>
                <a:ea typeface="Alegreya"/>
                <a:cs typeface="Alegreya"/>
                <a:sym typeface="Alegreya"/>
              </a:rPr>
              <a:t>Is same with:</a:t>
            </a:r>
            <a:endParaRPr sz="1800">
              <a:solidFill>
                <a:srgbClr val="0170BA"/>
              </a:solidFill>
              <a:latin typeface="Alegreya"/>
              <a:ea typeface="Alegreya"/>
              <a:cs typeface="Alegreya"/>
              <a:sym typeface="Alegreya"/>
            </a:endParaRPr>
          </a:p>
          <a:p>
            <a:pPr marL="0" lvl="0" indent="0" algn="l" rtl="0">
              <a:lnSpc>
                <a:spcPct val="115000"/>
              </a:lnSpc>
              <a:spcBef>
                <a:spcPts val="500"/>
              </a:spcBef>
              <a:spcAft>
                <a:spcPts val="0"/>
              </a:spcAft>
              <a:buNone/>
            </a:pPr>
            <a:r>
              <a:rPr lang="en" sz="1800">
                <a:solidFill>
                  <a:srgbClr val="434343"/>
                </a:solidFill>
                <a:latin typeface="Alegreya"/>
                <a:ea typeface="Alegreya"/>
                <a:cs typeface="Alegreya"/>
                <a:sym typeface="Alegreya"/>
              </a:rPr>
              <a:t>function add(a, b) { console.log(‘A + B = ’ + a + b);</a:t>
            </a:r>
            <a:endParaRPr sz="1800">
              <a:solidFill>
                <a:srgbClr val="434343"/>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3c6f9c0f9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3c6f9c0f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c6f9c0f96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c6f9c0f9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c6f9c0f9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c6f9c0f9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a2ac9ec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a2ac9ec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3a2ac9ec2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3a2ac9ec2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a2ac9ec2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a2ac9ec2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3a2ac9ec2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3a2ac9ec2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3c6f9c0f9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3c6f9c0f9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a1ba7b2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a1ba7b2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bcef917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bcef91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a1ba7b26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a1ba7b26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a1ba7b26f_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3a1ba7b26f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a1ba7b26f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3a1ba7b26f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a21c597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a21c597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3a21c597c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3a21c597c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3a21c597c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3a21c597c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a21c597c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a21c597c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a21c597c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3a21c597c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3a21c597c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3a21c597c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3a21c597c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3a21c597c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bcef917d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bcef917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3a2ac9ec2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3a2ac9ec2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a2ac9ec2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3a2ac9ec2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a2ac9ec26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a2ac9ec2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a2ac9ec26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a2ac9ec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3a2ac9ec2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3a2ac9ec2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a2ac9ec2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a2ac9ec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3a2ac9ec26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3a2ac9ec2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3a2ac9ec26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3a2ac9ec2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3a2ac9ec2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3a2ac9ec2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3a2ac9ec2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3a2ac9ec2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bcef917d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bcef917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a2ac9ec2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a2ac9ec2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3a2ac9ec2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3a2ac9ec2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3a2ac9ec26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3a2ac9ec2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3a2ac9ec2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3a2ac9ec2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3a2ac9ec26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3a2ac9ec2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3a2ac9ec26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3a2ac9ec2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3a2ecfa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3a2ecfa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3a2ecfa30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3a2ecfa3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Note: Do not forget to increase the variable used in the condition, otherwise the loop will never end!</a:t>
            </a:r>
            <a:endParaRPr sz="2000">
              <a:solidFill>
                <a:srgbClr val="0170BA"/>
              </a:solidFill>
              <a:latin typeface="Alegreya"/>
              <a:ea typeface="Alegreya"/>
              <a:cs typeface="Alegreya"/>
              <a:sym typeface="Alegreya"/>
            </a:endParaRPr>
          </a:p>
          <a:p>
            <a:pPr marL="0" lvl="0" indent="0" algn="l" rtl="0">
              <a:lnSpc>
                <a:spcPct val="115000"/>
              </a:lnSpc>
              <a:spcBef>
                <a:spcPts val="500"/>
              </a:spcBef>
              <a:spcAft>
                <a:spcPts val="0"/>
              </a:spcAft>
              <a:buNone/>
            </a:pPr>
            <a:endParaRPr sz="2000">
              <a:solidFill>
                <a:srgbClr val="0170BA"/>
              </a:solidFill>
              <a:latin typeface="Alegreya"/>
              <a:ea typeface="Alegreya"/>
              <a:cs typeface="Alegreya"/>
              <a:sym typeface="Alegreya"/>
            </a:endParaRPr>
          </a:p>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3a2ecfa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3a2ecfa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3a2ecfa30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3a2ecfa30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bcef917d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bcef917d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3a2ecfa30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3a2ecfa30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a2ecfa30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a2ecfa30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3a2ecfa30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3a2ecfa3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3a2ecfa30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3a2ecfa30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3a2ecfa30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3a2ecfa30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3a2ecfa30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3a2ecfa30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3a2ecfa30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3a2ecfa30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3a2ecfa305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3a2ecfa30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3a2ecfa30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3a2ecfa30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3a2ecfa30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3a2ecfa30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8" Type="http://schemas.openxmlformats.org/officeDocument/2006/relationships/hyperlink" Target="http://www.w3schools.com/jsref/jsref_valueof_number.asp" TargetMode="External"/><Relationship Id="rId3" Type="http://schemas.openxmlformats.org/officeDocument/2006/relationships/image" Target="../media/image1.png"/><Relationship Id="rId7" Type="http://schemas.openxmlformats.org/officeDocument/2006/relationships/hyperlink" Target="http://www.w3schools.com/jsref/jsref_tostring_number.asp" TargetMode="External"/><Relationship Id="rId2" Type="http://schemas.openxmlformats.org/officeDocument/2006/relationships/notesSlide" Target="../notesSlides/notesSlide120.xml"/><Relationship Id="rId1" Type="http://schemas.openxmlformats.org/officeDocument/2006/relationships/slideLayout" Target="../slideLayouts/slideLayout3.xml"/><Relationship Id="rId6" Type="http://schemas.openxmlformats.org/officeDocument/2006/relationships/hyperlink" Target="http://www.w3schools.com/jsref/jsref_toprecision.asp" TargetMode="External"/><Relationship Id="rId5" Type="http://schemas.openxmlformats.org/officeDocument/2006/relationships/hyperlink" Target="http://www.w3schools.com/jsref/jsref_tofixed.asp" TargetMode="External"/><Relationship Id="rId4" Type="http://schemas.openxmlformats.org/officeDocument/2006/relationships/hyperlink" Target="http://www.w3schools.com/jsref/jsref_toexponential.asp" TargetMode="Externa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3.xml"/><Relationship Id="rId4" Type="http://schemas.openxmlformats.org/officeDocument/2006/relationships/hyperlink" Target="https://developer.mozilla.org/en-US/docs/Web/JavaScript/Reference/Global_Objects/Date" TargetMode="Externa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0.xml"/><Relationship Id="rId1" Type="http://schemas.openxmlformats.org/officeDocument/2006/relationships/slideLayout" Target="../slideLayouts/slideLayout3.xml"/><Relationship Id="rId5" Type="http://schemas.openxmlformats.org/officeDocument/2006/relationships/hyperlink" Target="https://www.w3schools.com/Jsref/dom_obj_event.asp" TargetMode="External"/><Relationship Id="rId4" Type="http://schemas.openxmlformats.org/officeDocument/2006/relationships/hyperlink" Target="https://developer.mozilla.org/en/docs/Web/API/EventTarget/addEventListener" TargetMode="External"/></Relationships>
</file>

<file path=ppt/slides/_rels/slide1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4.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5.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8.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1.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2.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3.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5.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8.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0.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1.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2.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3.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4.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5.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6.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7.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8.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0.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1.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2.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3.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4.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5.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7.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8.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0.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1.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2.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4.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5.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6.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7.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8.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hyperlink" Target="https://developer.mozilla.org/en-US/docs/Web/JavaScript/Reference/Statements/try...catch"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1949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63A814"/>
                </a:solidFill>
                <a:latin typeface="Trebuchet MS"/>
                <a:ea typeface="Trebuchet MS"/>
                <a:cs typeface="Trebuchet MS"/>
                <a:sym typeface="Trebuchet MS"/>
              </a:rPr>
              <a:t>JavaScript</a:t>
            </a:r>
            <a:endParaRPr sz="4800">
              <a:solidFill>
                <a:srgbClr val="63A814"/>
              </a:solidFill>
              <a:latin typeface="Trebuchet MS"/>
              <a:ea typeface="Trebuchet MS"/>
              <a:cs typeface="Trebuchet MS"/>
              <a:sym typeface="Trebuchet MS"/>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8ACF17"/>
                </a:solidFill>
                <a:latin typeface="Trebuchet MS"/>
                <a:ea typeface="Trebuchet MS"/>
                <a:cs typeface="Trebuchet MS"/>
                <a:sym typeface="Trebuchet MS"/>
              </a:rPr>
              <a:t>Prepared by: Web Team</a:t>
            </a:r>
            <a:endParaRPr sz="2400">
              <a:solidFill>
                <a:srgbClr val="8ACF17"/>
              </a:solidFill>
              <a:latin typeface="Trebuchet MS"/>
              <a:ea typeface="Trebuchet MS"/>
              <a:cs typeface="Trebuchet MS"/>
              <a:sym typeface="Trebuchet MS"/>
            </a:endParaRPr>
          </a:p>
        </p:txBody>
      </p:sp>
      <p:pic>
        <p:nvPicPr>
          <p:cNvPr id="279" name="Google Shape;279;p13"/>
          <p:cNvPicPr preferRelativeResize="0"/>
          <p:nvPr/>
        </p:nvPicPr>
        <p:blipFill rotWithShape="1">
          <a:blip r:embed="rId3">
            <a:alphaModFix/>
          </a:blip>
          <a:srcRect l="12924" r="12924"/>
          <a:stretch/>
        </p:blipFill>
        <p:spPr>
          <a:xfrm>
            <a:off x="6232400" y="1286175"/>
            <a:ext cx="936925" cy="12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a:t>
            </a:r>
            <a:endParaRPr sz="3600">
              <a:solidFill>
                <a:srgbClr val="63A814"/>
              </a:solidFill>
              <a:latin typeface="Alegreya"/>
              <a:ea typeface="Alegreya"/>
              <a:cs typeface="Alegreya"/>
              <a:sym typeface="Alegreya"/>
            </a:endParaRPr>
          </a:p>
        </p:txBody>
      </p:sp>
      <p:sp>
        <p:nvSpPr>
          <p:cNvPr id="339" name="Google Shape;339;p22"/>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JavaScripts in HTML must be inserted between </a:t>
            </a:r>
            <a:r>
              <a:rPr lang="en" sz="2000">
                <a:solidFill>
                  <a:srgbClr val="434343"/>
                </a:solidFill>
                <a:latin typeface="Alegreya"/>
                <a:ea typeface="Alegreya"/>
                <a:cs typeface="Alegreya"/>
                <a:sym typeface="Alegreya"/>
              </a:rPr>
              <a:t>&lt;script&gt;</a:t>
            </a:r>
            <a:r>
              <a:rPr lang="en" sz="2000" b="0">
                <a:solidFill>
                  <a:srgbClr val="434343"/>
                </a:solidFill>
                <a:latin typeface="Alegreya"/>
                <a:ea typeface="Alegreya"/>
                <a:cs typeface="Alegreya"/>
                <a:sym typeface="Alegreya"/>
              </a:rPr>
              <a:t> and </a:t>
            </a:r>
            <a:r>
              <a:rPr lang="en" sz="2000">
                <a:solidFill>
                  <a:srgbClr val="434343"/>
                </a:solidFill>
                <a:latin typeface="Alegreya"/>
                <a:ea typeface="Alegreya"/>
                <a:cs typeface="Alegreya"/>
                <a:sym typeface="Alegreya"/>
              </a:rPr>
              <a:t>&lt;/script&gt;</a:t>
            </a:r>
            <a:r>
              <a:rPr lang="en" sz="2000" b="0">
                <a:solidFill>
                  <a:srgbClr val="434343"/>
                </a:solidFill>
                <a:latin typeface="Alegreya"/>
                <a:ea typeface="Alegreya"/>
                <a:cs typeface="Alegreya"/>
                <a:sym typeface="Alegreya"/>
              </a:rPr>
              <a:t> tags.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JavaScripts can be put in the </a:t>
            </a:r>
            <a:r>
              <a:rPr lang="en" sz="2000">
                <a:solidFill>
                  <a:srgbClr val="434343"/>
                </a:solidFill>
                <a:latin typeface="Alegreya"/>
                <a:ea typeface="Alegreya"/>
                <a:cs typeface="Alegreya"/>
                <a:sym typeface="Alegreya"/>
              </a:rPr>
              <a:t>&lt;body&gt;</a:t>
            </a:r>
            <a:r>
              <a:rPr lang="en" sz="2000" b="0">
                <a:solidFill>
                  <a:srgbClr val="434343"/>
                </a:solidFill>
                <a:latin typeface="Alegreya"/>
                <a:ea typeface="Alegreya"/>
                <a:cs typeface="Alegreya"/>
                <a:sym typeface="Alegreya"/>
              </a:rPr>
              <a:t> and in the </a:t>
            </a:r>
            <a:r>
              <a:rPr lang="en" sz="2000">
                <a:solidFill>
                  <a:srgbClr val="434343"/>
                </a:solidFill>
                <a:latin typeface="Alegreya"/>
                <a:ea typeface="Alegreya"/>
                <a:cs typeface="Alegreya"/>
                <a:sym typeface="Alegreya"/>
              </a:rPr>
              <a:t>&lt;head&gt;</a:t>
            </a:r>
            <a:r>
              <a:rPr lang="en" sz="2000" b="0">
                <a:solidFill>
                  <a:srgbClr val="434343"/>
                </a:solidFill>
                <a:latin typeface="Alegreya"/>
                <a:ea typeface="Alegreya"/>
                <a:cs typeface="Alegreya"/>
                <a:sym typeface="Alegreya"/>
              </a:rPr>
              <a:t> section of an HTML page.</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u="sng">
                <a:solidFill>
                  <a:srgbClr val="63A814"/>
                </a:solidFill>
                <a:latin typeface="Alegreya"/>
                <a:ea typeface="Alegreya"/>
                <a:cs typeface="Alegreya"/>
                <a:sym typeface="Alegreya"/>
              </a:rPr>
              <a:t>The &lt;script&gt; Tag</a:t>
            </a:r>
            <a:endParaRPr sz="2000" u="sng">
              <a:solidFill>
                <a:srgbClr val="63A814"/>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To insert a JavaScript into an HTML page, use the </a:t>
            </a:r>
            <a:r>
              <a:rPr lang="en" sz="2000">
                <a:solidFill>
                  <a:srgbClr val="434343"/>
                </a:solidFill>
                <a:latin typeface="Alegreya"/>
                <a:ea typeface="Alegreya"/>
                <a:cs typeface="Alegreya"/>
                <a:sym typeface="Alegreya"/>
              </a:rPr>
              <a:t>&lt;script&gt;</a:t>
            </a:r>
            <a:r>
              <a:rPr lang="en" sz="2000" b="0">
                <a:solidFill>
                  <a:srgbClr val="434343"/>
                </a:solidFill>
                <a:latin typeface="Alegreya"/>
                <a:ea typeface="Alegreya"/>
                <a:cs typeface="Alegreya"/>
                <a:sym typeface="Alegreya"/>
              </a:rPr>
              <a:t> tag.</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&lt;script&gt; and &lt;/script&gt; tells where the JavaScript starts and ends.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lines between the &lt;script&gt; and &lt;/script&gt; contain the JavaScript:</a:t>
            </a:r>
            <a:endParaRPr sz="2000" b="0">
              <a:solidFill>
                <a:srgbClr val="434343"/>
              </a:solidFill>
              <a:latin typeface="Alegreya"/>
              <a:ea typeface="Alegreya"/>
              <a:cs typeface="Alegreya"/>
              <a:sym typeface="Alegreya"/>
            </a:endParaRPr>
          </a:p>
          <a:p>
            <a:pPr marL="914400" lvl="0" indent="0" algn="l" rtl="0">
              <a:lnSpc>
                <a:spcPct val="115000"/>
              </a:lnSpc>
              <a:spcBef>
                <a:spcPts val="400"/>
              </a:spcBef>
              <a:spcAft>
                <a:spcPts val="0"/>
              </a:spcAft>
              <a:buNone/>
            </a:pPr>
            <a:r>
              <a:rPr lang="en" sz="1600" b="0" i="1" u="sng">
                <a:solidFill>
                  <a:srgbClr val="434343"/>
                </a:solidFill>
                <a:latin typeface="Trebuchet MS"/>
                <a:ea typeface="Trebuchet MS"/>
                <a:cs typeface="Trebuchet MS"/>
                <a:sym typeface="Trebuchet MS"/>
              </a:rPr>
              <a:t>&lt;script&gt;</a:t>
            </a:r>
            <a:endParaRPr sz="1600" b="0" i="1" u="sng">
              <a:solidFill>
                <a:srgbClr val="434343"/>
              </a:solidFill>
              <a:latin typeface="Trebuchet MS"/>
              <a:ea typeface="Trebuchet MS"/>
              <a:cs typeface="Trebuchet MS"/>
              <a:sym typeface="Trebuchet MS"/>
            </a:endParaRPr>
          </a:p>
          <a:p>
            <a:pPr marL="914400" lvl="0" indent="457200" algn="l" rtl="0">
              <a:lnSpc>
                <a:spcPct val="115000"/>
              </a:lnSpc>
              <a:spcBef>
                <a:spcPts val="400"/>
              </a:spcBef>
              <a:spcAft>
                <a:spcPts val="0"/>
              </a:spcAft>
              <a:buNone/>
            </a:pPr>
            <a:r>
              <a:rPr lang="en" sz="1600" b="0" i="1" u="sng">
                <a:solidFill>
                  <a:srgbClr val="434343"/>
                </a:solidFill>
                <a:latin typeface="Trebuchet MS"/>
                <a:ea typeface="Trebuchet MS"/>
                <a:cs typeface="Trebuchet MS"/>
                <a:sym typeface="Trebuchet MS"/>
              </a:rPr>
              <a:t>alert("My First JavaScript");</a:t>
            </a:r>
            <a:endParaRPr sz="1600" b="0" i="1" u="sng">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600" b="0" i="1" u="sng">
                <a:solidFill>
                  <a:srgbClr val="434343"/>
                </a:solidFill>
                <a:latin typeface="Trebuchet MS"/>
                <a:ea typeface="Trebuchet MS"/>
                <a:cs typeface="Trebuchet MS"/>
                <a:sym typeface="Trebuchet MS"/>
              </a:rPr>
              <a:t>&lt;/script&gt;</a:t>
            </a:r>
            <a:endParaRPr sz="1600" b="0" i="1" u="sng">
              <a:solidFill>
                <a:srgbClr val="434343"/>
              </a:solidFill>
              <a:latin typeface="Trebuchet MS"/>
              <a:ea typeface="Trebuchet MS"/>
              <a:cs typeface="Trebuchet MS"/>
              <a:sym typeface="Trebuchet MS"/>
            </a:endParaRPr>
          </a:p>
          <a:p>
            <a:pPr marL="0" lvl="0" indent="0" algn="l" rtl="0">
              <a:lnSpc>
                <a:spcPct val="115000"/>
              </a:lnSpc>
              <a:spcBef>
                <a:spcPts val="500"/>
              </a:spcBef>
              <a:spcAft>
                <a:spcPts val="0"/>
              </a:spcAft>
              <a:buNone/>
            </a:pPr>
            <a:endParaRPr sz="2000" u="sng">
              <a:solidFill>
                <a:srgbClr val="63A814"/>
              </a:solidFill>
              <a:latin typeface="Alegreya"/>
              <a:ea typeface="Alegreya"/>
              <a:cs typeface="Alegreya"/>
              <a:sym typeface="Alegreya"/>
            </a:endParaRPr>
          </a:p>
        </p:txBody>
      </p:sp>
      <p:pic>
        <p:nvPicPr>
          <p:cNvPr id="340" name="Google Shape;340;p2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11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984" name="Google Shape;984;p11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85" name="Google Shape;985;p11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Javascript Object</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An </a:t>
            </a:r>
            <a:r>
              <a:rPr lang="en" sz="2000">
                <a:solidFill>
                  <a:schemeClr val="accent5"/>
                </a:solidFill>
                <a:latin typeface="Alegreya"/>
                <a:ea typeface="Alegreya"/>
                <a:cs typeface="Alegreya"/>
                <a:sym typeface="Alegreya"/>
              </a:rPr>
              <a:t>object </a:t>
            </a:r>
            <a:r>
              <a:rPr lang="en" sz="2000" b="0">
                <a:solidFill>
                  <a:srgbClr val="434343"/>
                </a:solidFill>
                <a:latin typeface="Alegreya"/>
                <a:ea typeface="Alegreya"/>
                <a:cs typeface="Alegreya"/>
                <a:sym typeface="Alegreya"/>
              </a:rPr>
              <a:t>is a collection of related data and/or functionality (which usually consists of several variables and functions — which are called </a:t>
            </a:r>
            <a:r>
              <a:rPr lang="en" sz="2000">
                <a:solidFill>
                  <a:schemeClr val="accent5"/>
                </a:solidFill>
                <a:latin typeface="Alegreya"/>
                <a:ea typeface="Alegreya"/>
                <a:cs typeface="Alegreya"/>
                <a:sym typeface="Alegreya"/>
              </a:rPr>
              <a:t>properties </a:t>
            </a:r>
            <a:r>
              <a:rPr lang="en" sz="2000" b="0">
                <a:solidFill>
                  <a:srgbClr val="434343"/>
                </a:solidFill>
                <a:latin typeface="Alegreya"/>
                <a:ea typeface="Alegreya"/>
                <a:cs typeface="Alegreya"/>
                <a:sym typeface="Alegreya"/>
              </a:rPr>
              <a:t>and </a:t>
            </a:r>
            <a:r>
              <a:rPr lang="en" sz="2000">
                <a:solidFill>
                  <a:schemeClr val="accent5"/>
                </a:solidFill>
                <a:latin typeface="Alegreya"/>
                <a:ea typeface="Alegreya"/>
                <a:cs typeface="Alegreya"/>
                <a:sym typeface="Alegreya"/>
              </a:rPr>
              <a:t>methods</a:t>
            </a:r>
            <a:r>
              <a:rPr lang="en" sz="2000" b="0">
                <a:solidFill>
                  <a:srgbClr val="434343"/>
                </a:solidFill>
                <a:latin typeface="Alegreya"/>
                <a:ea typeface="Alegreya"/>
                <a:cs typeface="Alegreya"/>
                <a:sym typeface="Alegreya"/>
              </a:rPr>
              <a:t> when they are inside objects.) </a:t>
            </a: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r>
              <a:rPr lang="en" sz="2000">
                <a:solidFill>
                  <a:srgbClr val="434343"/>
                </a:solidFill>
                <a:latin typeface="Alegreya"/>
                <a:ea typeface="Alegreya"/>
                <a:cs typeface="Alegreya"/>
                <a:sym typeface="Alegreya"/>
              </a:rPr>
              <a:t>Example:  </a:t>
            </a:r>
            <a:r>
              <a:rPr lang="en" sz="1700" b="0">
                <a:solidFill>
                  <a:srgbClr val="0077AA"/>
                </a:solidFill>
                <a:latin typeface="Trebuchet MS"/>
                <a:ea typeface="Trebuchet MS"/>
                <a:cs typeface="Trebuchet MS"/>
                <a:sym typeface="Trebuchet MS"/>
              </a:rPr>
              <a:t>var</a:t>
            </a:r>
            <a:r>
              <a:rPr lang="en" sz="1700" b="0">
                <a:solidFill>
                  <a:srgbClr val="333333"/>
                </a:solidFill>
                <a:latin typeface="Trebuchet MS"/>
                <a:ea typeface="Trebuchet MS"/>
                <a:cs typeface="Trebuchet MS"/>
                <a:sym typeface="Trebuchet MS"/>
              </a:rPr>
              <a:t> person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a:t>
            </a:r>
            <a:br>
              <a:rPr lang="en" sz="1700" b="0">
                <a:solidFill>
                  <a:srgbClr val="43434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name</a:t>
            </a:r>
            <a:r>
              <a:rPr lang="en" sz="1700" b="0">
                <a:solidFill>
                  <a:srgbClr val="43434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'Bob'</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'Smith'</a:t>
            </a:r>
            <a:r>
              <a:rPr lang="en" sz="1700" b="0">
                <a:solidFill>
                  <a:srgbClr val="434343"/>
                </a:solidFill>
                <a:latin typeface="Trebuchet MS"/>
                <a:ea typeface="Trebuchet MS"/>
                <a:cs typeface="Trebuchet MS"/>
                <a:sym typeface="Trebuchet MS"/>
              </a:rPr>
              <a:t>],</a:t>
            </a:r>
            <a:br>
              <a:rPr lang="en" sz="1700" b="0">
                <a:solidFill>
                  <a:srgbClr val="33333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age</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990055"/>
                </a:solidFill>
                <a:latin typeface="Trebuchet MS"/>
                <a:ea typeface="Trebuchet MS"/>
                <a:cs typeface="Trebuchet MS"/>
                <a:sym typeface="Trebuchet MS"/>
              </a:rPr>
              <a:t>32</a:t>
            </a:r>
            <a:r>
              <a:rPr lang="en" sz="1700" b="0">
                <a:solidFill>
                  <a:srgbClr val="434343"/>
                </a:solidFill>
                <a:latin typeface="Trebuchet MS"/>
                <a:ea typeface="Trebuchet MS"/>
                <a:cs typeface="Trebuchet MS"/>
                <a:sym typeface="Trebuchet MS"/>
              </a:rPr>
              <a:t>,</a:t>
            </a:r>
            <a:br>
              <a:rPr lang="en" sz="1700" b="0">
                <a:solidFill>
                  <a:srgbClr val="33333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gender</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'male'</a:t>
            </a:r>
            <a:r>
              <a:rPr lang="en" sz="1700" b="0">
                <a:solidFill>
                  <a:srgbClr val="434343"/>
                </a:solidFill>
                <a:latin typeface="Trebuchet MS"/>
                <a:ea typeface="Trebuchet MS"/>
                <a:cs typeface="Trebuchet MS"/>
                <a:sym typeface="Trebuchet MS"/>
              </a:rPr>
              <a:t>,</a:t>
            </a:r>
            <a:br>
              <a:rPr lang="en" sz="1700" b="0">
                <a:solidFill>
                  <a:srgbClr val="33333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interests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a:t>
            </a:r>
            <a:r>
              <a:rPr lang="en" sz="1700" b="0">
                <a:solidFill>
                  <a:srgbClr val="669900"/>
                </a:solidFill>
                <a:latin typeface="Trebuchet MS"/>
                <a:ea typeface="Trebuchet MS"/>
                <a:cs typeface="Trebuchet MS"/>
                <a:sym typeface="Trebuchet MS"/>
              </a:rPr>
              <a:t>'music'</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'skiing'</a:t>
            </a:r>
            <a:r>
              <a:rPr lang="en" sz="1700" b="0">
                <a:solidFill>
                  <a:srgbClr val="434343"/>
                </a:solidFill>
                <a:latin typeface="Trebuchet MS"/>
                <a:ea typeface="Trebuchet MS"/>
                <a:cs typeface="Trebuchet MS"/>
                <a:sym typeface="Trebuchet MS"/>
              </a:rPr>
              <a:t>],</a:t>
            </a:r>
            <a:br>
              <a:rPr lang="en" sz="1700" b="0">
                <a:solidFill>
                  <a:srgbClr val="33333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bio</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function</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a:t>
            </a:r>
            <a:br>
              <a:rPr lang="en" sz="1700" b="0">
                <a:solidFill>
                  <a:srgbClr val="43434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t>
            </a:r>
            <a:r>
              <a:rPr lang="en" sz="1700" b="0">
                <a:solidFill>
                  <a:srgbClr val="DD4A68"/>
                </a:solidFill>
                <a:latin typeface="Trebuchet MS"/>
                <a:ea typeface="Trebuchet MS"/>
                <a:cs typeface="Trebuchet MS"/>
                <a:sym typeface="Trebuchet MS"/>
              </a:rPr>
              <a:t>console.log</a:t>
            </a:r>
            <a:r>
              <a:rPr lang="en" sz="1700" b="0">
                <a:solidFill>
                  <a:srgbClr val="434343"/>
                </a:solidFill>
                <a:latin typeface="Trebuchet MS"/>
                <a:ea typeface="Trebuchet MS"/>
                <a:cs typeface="Trebuchet MS"/>
                <a:sym typeface="Trebuchet MS"/>
              </a:rPr>
              <a:t>(</a:t>
            </a:r>
            <a:r>
              <a:rPr lang="en" sz="1700" b="0">
                <a:solidFill>
                  <a:srgbClr val="0077AA"/>
                </a:solidFill>
                <a:latin typeface="Trebuchet MS"/>
                <a:ea typeface="Trebuchet MS"/>
                <a:cs typeface="Trebuchet MS"/>
                <a:sym typeface="Trebuchet MS"/>
              </a:rPr>
              <a:t>this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name</a:t>
            </a:r>
            <a:r>
              <a:rPr lang="en" sz="1700" b="0">
                <a:solidFill>
                  <a:srgbClr val="434343"/>
                </a:solidFill>
                <a:latin typeface="Trebuchet MS"/>
                <a:ea typeface="Trebuchet MS"/>
                <a:cs typeface="Trebuchet MS"/>
                <a:sym typeface="Trebuchet MS"/>
              </a:rPr>
              <a:t>[</a:t>
            </a:r>
            <a:r>
              <a:rPr lang="en" sz="1700" b="0">
                <a:solidFill>
                  <a:srgbClr val="990055"/>
                </a:solidFill>
                <a:latin typeface="Trebuchet MS"/>
                <a:ea typeface="Trebuchet MS"/>
                <a:cs typeface="Trebuchet MS"/>
                <a:sym typeface="Trebuchet MS"/>
              </a:rPr>
              <a:t>0</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 '</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this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name</a:t>
            </a:r>
            <a:r>
              <a:rPr lang="en" sz="1700" b="0">
                <a:solidFill>
                  <a:srgbClr val="434343"/>
                </a:solidFill>
                <a:latin typeface="Trebuchet MS"/>
                <a:ea typeface="Trebuchet MS"/>
                <a:cs typeface="Trebuchet MS"/>
                <a:sym typeface="Trebuchet MS"/>
              </a:rPr>
              <a:t>[</a:t>
            </a:r>
            <a:r>
              <a:rPr lang="en" sz="1700" b="0">
                <a:solidFill>
                  <a:srgbClr val="990055"/>
                </a:solidFill>
                <a:latin typeface="Trebuchet MS"/>
                <a:ea typeface="Trebuchet MS"/>
                <a:cs typeface="Trebuchet MS"/>
                <a:sym typeface="Trebuchet MS"/>
              </a:rPr>
              <a:t>1</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 is '</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this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age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 years old. He likes '</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this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interests</a:t>
            </a:r>
            <a:r>
              <a:rPr lang="en" sz="1700" b="0">
                <a:solidFill>
                  <a:srgbClr val="434343"/>
                </a:solidFill>
                <a:latin typeface="Trebuchet MS"/>
                <a:ea typeface="Trebuchet MS"/>
                <a:cs typeface="Trebuchet MS"/>
                <a:sym typeface="Trebuchet MS"/>
              </a:rPr>
              <a:t>[</a:t>
            </a:r>
            <a:r>
              <a:rPr lang="en" sz="1700" b="0">
                <a:solidFill>
                  <a:srgbClr val="990055"/>
                </a:solidFill>
                <a:latin typeface="Trebuchet MS"/>
                <a:ea typeface="Trebuchet MS"/>
                <a:cs typeface="Trebuchet MS"/>
                <a:sym typeface="Trebuchet MS"/>
              </a:rPr>
              <a:t>0</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 and '</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this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interests</a:t>
            </a:r>
            <a:r>
              <a:rPr lang="en" sz="1700" b="0">
                <a:solidFill>
                  <a:srgbClr val="434343"/>
                </a:solidFill>
                <a:latin typeface="Trebuchet MS"/>
                <a:ea typeface="Trebuchet MS"/>
                <a:cs typeface="Trebuchet MS"/>
                <a:sym typeface="Trebuchet MS"/>
              </a:rPr>
              <a:t>[</a:t>
            </a:r>
            <a:r>
              <a:rPr lang="en" sz="1700" b="0">
                <a:solidFill>
                  <a:srgbClr val="990055"/>
                </a:solidFill>
                <a:latin typeface="Trebuchet MS"/>
                <a:ea typeface="Trebuchet MS"/>
                <a:cs typeface="Trebuchet MS"/>
                <a:sym typeface="Trebuchet MS"/>
              </a:rPr>
              <a:t>1</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a:t>
            </a:r>
            <a:r>
              <a:rPr lang="en" sz="1700" b="0">
                <a:solidFill>
                  <a:srgbClr val="434343"/>
                </a:solidFill>
                <a:latin typeface="Trebuchet MS"/>
                <a:ea typeface="Trebuchet MS"/>
                <a:cs typeface="Trebuchet MS"/>
                <a:sym typeface="Trebuchet MS"/>
              </a:rPr>
              <a:t>);</a:t>
            </a:r>
            <a:br>
              <a:rPr lang="en" sz="1700" b="0">
                <a:solidFill>
                  <a:srgbClr val="33333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a:t>
            </a:r>
            <a:br>
              <a:rPr lang="en" sz="1700" b="0">
                <a:solidFill>
                  <a:srgbClr val="33333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11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991" name="Google Shape;991;p11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92" name="Google Shape;992;p11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Javascript Object</a:t>
            </a: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a:solidFill>
                  <a:srgbClr val="434343"/>
                </a:solidFill>
                <a:latin typeface="Alegreya"/>
                <a:ea typeface="Alegreya"/>
                <a:cs typeface="Alegreya"/>
                <a:sym typeface="Alegreya"/>
              </a:rPr>
              <a:t> 		</a:t>
            </a:r>
            <a:r>
              <a:rPr lang="en" sz="1700" b="0">
                <a:solidFill>
                  <a:srgbClr val="0077AA"/>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br>
              <a:rPr lang="en" sz="1700" b="0">
                <a:solidFill>
                  <a:srgbClr val="33333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greeting</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function</a:t>
            </a:r>
            <a:r>
              <a:rPr lang="en" sz="1700" b="0">
                <a:solidFill>
                  <a:srgbClr val="434343"/>
                </a:solidFill>
                <a:latin typeface="Trebuchet MS"/>
                <a:ea typeface="Trebuchet MS"/>
                <a:cs typeface="Trebuchet MS"/>
                <a:sym typeface="Trebuchet MS"/>
              </a:rPr>
              <a:t>() {</a:t>
            </a:r>
            <a:br>
              <a:rPr lang="en" sz="1700" b="0">
                <a:solidFill>
                  <a:srgbClr val="43434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t>
            </a:r>
            <a:r>
              <a:rPr lang="en" sz="1700" b="0">
                <a:solidFill>
                  <a:srgbClr val="DD4A68"/>
                </a:solidFill>
                <a:latin typeface="Trebuchet MS"/>
                <a:ea typeface="Trebuchet MS"/>
                <a:cs typeface="Trebuchet MS"/>
                <a:sym typeface="Trebuchet MS"/>
              </a:rPr>
              <a:t>console.log</a:t>
            </a:r>
            <a:r>
              <a:rPr lang="en" sz="1700" b="0">
                <a:solidFill>
                  <a:srgbClr val="434343"/>
                </a:solidFill>
                <a:latin typeface="Trebuchet MS"/>
                <a:ea typeface="Trebuchet MS"/>
                <a:cs typeface="Trebuchet MS"/>
                <a:sym typeface="Trebuchet MS"/>
              </a:rPr>
              <a:t>(</a:t>
            </a:r>
            <a:r>
              <a:rPr lang="en" sz="1700" b="0">
                <a:solidFill>
                  <a:srgbClr val="669900"/>
                </a:solidFill>
                <a:latin typeface="Trebuchet MS"/>
                <a:ea typeface="Trebuchet MS"/>
                <a:cs typeface="Trebuchet MS"/>
                <a:sym typeface="Trebuchet MS"/>
              </a:rPr>
              <a:t>'Hi! I\'m '</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this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name</a:t>
            </a:r>
            <a:r>
              <a:rPr lang="en" sz="1700" b="0">
                <a:solidFill>
                  <a:srgbClr val="434343"/>
                </a:solidFill>
                <a:latin typeface="Trebuchet MS"/>
                <a:ea typeface="Trebuchet MS"/>
                <a:cs typeface="Trebuchet MS"/>
                <a:sym typeface="Trebuchet MS"/>
              </a:rPr>
              <a:t>[</a:t>
            </a:r>
            <a:r>
              <a:rPr lang="en" sz="1700" b="0">
                <a:solidFill>
                  <a:srgbClr val="990055"/>
                </a:solidFill>
                <a:latin typeface="Trebuchet MS"/>
                <a:ea typeface="Trebuchet MS"/>
                <a:cs typeface="Trebuchet MS"/>
                <a:sym typeface="Trebuchet MS"/>
              </a:rPr>
              <a:t>0</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a:t>
            </a:r>
            <a:r>
              <a:rPr lang="en" sz="1700" b="0">
                <a:solidFill>
                  <a:srgbClr val="434343"/>
                </a:solidFill>
                <a:latin typeface="Trebuchet MS"/>
                <a:ea typeface="Trebuchet MS"/>
                <a:cs typeface="Trebuchet MS"/>
                <a:sym typeface="Trebuchet MS"/>
              </a:rPr>
              <a:t>);</a:t>
            </a:r>
            <a:br>
              <a:rPr lang="en" sz="1700" b="0">
                <a:solidFill>
                  <a:srgbClr val="43434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a:t>
            </a:r>
            <a:br>
              <a:rPr lang="en" sz="1700" b="0">
                <a:solidFill>
                  <a:srgbClr val="434343"/>
                </a:solidFill>
                <a:latin typeface="Trebuchet MS"/>
                <a:ea typeface="Trebuchet MS"/>
                <a:cs typeface="Trebuchet MS"/>
                <a:sym typeface="Trebuchet MS"/>
              </a:rPr>
            </a:br>
            <a:r>
              <a:rPr lang="en" sz="1700" b="0">
                <a:solidFill>
                  <a:srgbClr val="434343"/>
                </a:solidFill>
                <a:latin typeface="Trebuchet MS"/>
                <a:ea typeface="Trebuchet MS"/>
                <a:cs typeface="Trebuchet MS"/>
                <a:sym typeface="Trebuchet MS"/>
              </a:rPr>
              <a:t>			};</a:t>
            </a:r>
            <a:endParaRPr sz="17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700" b="0">
                <a:solidFill>
                  <a:srgbClr val="434343"/>
                </a:solidFill>
                <a:latin typeface="Trebuchet MS"/>
                <a:ea typeface="Trebuchet MS"/>
                <a:cs typeface="Trebuchet MS"/>
                <a:sym typeface="Trebuchet MS"/>
              </a:rPr>
              <a:t>// Try accessing these code in console.</a:t>
            </a:r>
            <a:endParaRPr sz="1700" b="0">
              <a:solidFill>
                <a:srgbClr val="434343"/>
              </a:solidFill>
              <a:latin typeface="Trebuchet MS"/>
              <a:ea typeface="Trebuchet MS"/>
              <a:cs typeface="Trebuchet MS"/>
              <a:sym typeface="Trebuchet MS"/>
            </a:endParaRPr>
          </a:p>
          <a:p>
            <a:pPr marL="533400" marR="139700" lvl="0" indent="0" algn="l" rtl="0">
              <a:lnSpc>
                <a:spcPct val="100000"/>
              </a:lnSpc>
              <a:spcBef>
                <a:spcPts val="0"/>
              </a:spcBef>
              <a:spcAft>
                <a:spcPts val="0"/>
              </a:spcAft>
              <a:buNone/>
            </a:pPr>
            <a:r>
              <a:rPr lang="en" sz="1800" b="0">
                <a:solidFill>
                  <a:srgbClr val="333333"/>
                </a:solidFill>
                <a:latin typeface="Trebuchet MS"/>
                <a:ea typeface="Trebuchet MS"/>
                <a:cs typeface="Trebuchet MS"/>
                <a:sym typeface="Trebuchet MS"/>
              </a:rPr>
              <a:t>person</a:t>
            </a:r>
            <a:r>
              <a:rPr lang="en" sz="1700" b="0">
                <a:solidFill>
                  <a:srgbClr val="434343"/>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name</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person</a:t>
            </a:r>
            <a:r>
              <a:rPr lang="en" sz="1700" b="0">
                <a:solidFill>
                  <a:srgbClr val="434343"/>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name</a:t>
            </a:r>
            <a:r>
              <a:rPr lang="en" sz="1800" b="0">
                <a:solidFill>
                  <a:srgbClr val="434343"/>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0</a:t>
            </a:r>
            <a:r>
              <a:rPr lang="en" sz="1800" b="0">
                <a:solidFill>
                  <a:srgbClr val="434343"/>
                </a:solidFill>
                <a:latin typeface="Trebuchet MS"/>
                <a:ea typeface="Trebuchet MS"/>
                <a:cs typeface="Trebuchet MS"/>
                <a:sym typeface="Trebuchet MS"/>
              </a:rPr>
              <a:t>]</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person</a:t>
            </a:r>
            <a:r>
              <a:rPr lang="en" sz="1700" b="0">
                <a:solidFill>
                  <a:srgbClr val="434343"/>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age</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person</a:t>
            </a:r>
            <a:r>
              <a:rPr lang="en" sz="1700" b="0">
                <a:solidFill>
                  <a:srgbClr val="434343"/>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interests</a:t>
            </a:r>
            <a:r>
              <a:rPr lang="en" sz="1800" b="0">
                <a:solidFill>
                  <a:srgbClr val="434343"/>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1</a:t>
            </a:r>
            <a:r>
              <a:rPr lang="en" sz="1800" b="0">
                <a:solidFill>
                  <a:srgbClr val="434343"/>
                </a:solidFill>
                <a:latin typeface="Trebuchet MS"/>
                <a:ea typeface="Trebuchet MS"/>
                <a:cs typeface="Trebuchet MS"/>
                <a:sym typeface="Trebuchet MS"/>
              </a:rPr>
              <a:t>]</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person</a:t>
            </a:r>
            <a:r>
              <a:rPr lang="en" sz="1700" b="0">
                <a:solidFill>
                  <a:srgbClr val="434343"/>
                </a:solidFill>
                <a:latin typeface="Trebuchet MS"/>
                <a:ea typeface="Trebuchet MS"/>
                <a:cs typeface="Trebuchet MS"/>
                <a:sym typeface="Trebuchet MS"/>
              </a:rPr>
              <a:t>.</a:t>
            </a:r>
            <a:r>
              <a:rPr lang="en" sz="1800" b="0">
                <a:solidFill>
                  <a:srgbClr val="DD4A68"/>
                </a:solidFill>
                <a:latin typeface="Trebuchet MS"/>
                <a:ea typeface="Trebuchet MS"/>
                <a:cs typeface="Trebuchet MS"/>
                <a:sym typeface="Trebuchet MS"/>
              </a:rPr>
              <a:t>bio</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person</a:t>
            </a:r>
            <a:r>
              <a:rPr lang="en" sz="1700" b="0">
                <a:solidFill>
                  <a:srgbClr val="434343"/>
                </a:solidFill>
                <a:latin typeface="Trebuchet MS"/>
                <a:ea typeface="Trebuchet MS"/>
                <a:cs typeface="Trebuchet MS"/>
                <a:sym typeface="Trebuchet MS"/>
              </a:rPr>
              <a:t>.</a:t>
            </a:r>
            <a:r>
              <a:rPr lang="en" sz="1800" b="0">
                <a:solidFill>
                  <a:srgbClr val="DD4A68"/>
                </a:solidFill>
                <a:latin typeface="Trebuchet MS"/>
                <a:ea typeface="Trebuchet MS"/>
                <a:cs typeface="Trebuchet MS"/>
                <a:sym typeface="Trebuchet MS"/>
              </a:rPr>
              <a:t>greeting</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endParaRPr sz="1800" b="0">
              <a:solidFill>
                <a:srgbClr val="999999"/>
              </a:solidFill>
              <a:latin typeface="Trebuchet MS"/>
              <a:ea typeface="Trebuchet MS"/>
              <a:cs typeface="Trebuchet MS"/>
              <a:sym typeface="Trebuchet MS"/>
            </a:endParaRPr>
          </a:p>
          <a:p>
            <a:pPr marL="0" marR="25400" lvl="0" indent="0" algn="l" rtl="0">
              <a:lnSpc>
                <a:spcPct val="100000"/>
              </a:lnSpc>
              <a:spcBef>
                <a:spcPts val="1500"/>
              </a:spcBef>
              <a:spcAft>
                <a:spcPts val="0"/>
              </a:spcAft>
              <a:buNone/>
            </a:pPr>
            <a:endParaRPr sz="1700" b="0">
              <a:solidFill>
                <a:srgbClr val="999999"/>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1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998" name="Google Shape;998;p11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99" name="Google Shape;999;p11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What is “this” keyword?</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You may have noticed something slightly strange in our methods. Look at this one for example:</a:t>
            </a:r>
            <a:endParaRPr sz="2000" b="0">
              <a:solidFill>
                <a:srgbClr val="434343"/>
              </a:solidFill>
              <a:highlight>
                <a:srgbClr val="FFFFFF"/>
              </a:highlight>
              <a:latin typeface="Alegreya"/>
              <a:ea typeface="Alegreya"/>
              <a:cs typeface="Alegreya"/>
              <a:sym typeface="Alegreya"/>
            </a:endParaRPr>
          </a:p>
          <a:p>
            <a:pPr marL="457200" marR="25400" lvl="0" indent="457200" algn="l" rtl="0">
              <a:spcBef>
                <a:spcPts val="0"/>
              </a:spcBef>
              <a:spcAft>
                <a:spcPts val="0"/>
              </a:spcAft>
              <a:buNone/>
            </a:pPr>
            <a:r>
              <a:rPr lang="en" sz="1700" b="0">
                <a:solidFill>
                  <a:srgbClr val="333333"/>
                </a:solidFill>
                <a:latin typeface="Trebuchet MS"/>
                <a:ea typeface="Trebuchet MS"/>
                <a:cs typeface="Trebuchet MS"/>
                <a:sym typeface="Trebuchet MS"/>
              </a:rPr>
              <a:t>… </a:t>
            </a:r>
            <a:endParaRPr sz="1700" b="0">
              <a:solidFill>
                <a:srgbClr val="333333"/>
              </a:solidFill>
              <a:latin typeface="Trebuchet MS"/>
              <a:ea typeface="Trebuchet MS"/>
              <a:cs typeface="Trebuchet MS"/>
              <a:sym typeface="Trebuchet MS"/>
            </a:endParaRPr>
          </a:p>
          <a:p>
            <a:pPr marL="457200" marR="25400" lvl="0" indent="457200" algn="l" rtl="0">
              <a:spcBef>
                <a:spcPts val="0"/>
              </a:spcBef>
              <a:spcAft>
                <a:spcPts val="0"/>
              </a:spcAft>
              <a:buNone/>
            </a:pPr>
            <a:r>
              <a:rPr lang="en" sz="1700" b="0">
                <a:solidFill>
                  <a:srgbClr val="333333"/>
                </a:solidFill>
                <a:latin typeface="Trebuchet MS"/>
                <a:ea typeface="Trebuchet MS"/>
                <a:cs typeface="Trebuchet MS"/>
                <a:sym typeface="Trebuchet MS"/>
              </a:rPr>
              <a:t>greeting</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function</a:t>
            </a:r>
            <a:r>
              <a:rPr lang="en" sz="1700" b="0">
                <a:solidFill>
                  <a:srgbClr val="434343"/>
                </a:solidFill>
                <a:latin typeface="Trebuchet MS"/>
                <a:ea typeface="Trebuchet MS"/>
                <a:cs typeface="Trebuchet MS"/>
                <a:sym typeface="Trebuchet MS"/>
              </a:rPr>
              <a:t>() {</a:t>
            </a:r>
            <a:br>
              <a:rPr lang="en" sz="1700" b="0">
                <a:solidFill>
                  <a:srgbClr val="43434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t>
            </a:r>
            <a:r>
              <a:rPr lang="en" sz="1700" b="0">
                <a:solidFill>
                  <a:srgbClr val="DD4A68"/>
                </a:solidFill>
                <a:latin typeface="Trebuchet MS"/>
                <a:ea typeface="Trebuchet MS"/>
                <a:cs typeface="Trebuchet MS"/>
                <a:sym typeface="Trebuchet MS"/>
              </a:rPr>
              <a:t>console.log</a:t>
            </a:r>
            <a:r>
              <a:rPr lang="en" sz="1700" b="0">
                <a:solidFill>
                  <a:srgbClr val="434343"/>
                </a:solidFill>
                <a:latin typeface="Trebuchet MS"/>
                <a:ea typeface="Trebuchet MS"/>
                <a:cs typeface="Trebuchet MS"/>
                <a:sym typeface="Trebuchet MS"/>
              </a:rPr>
              <a:t>(</a:t>
            </a:r>
            <a:r>
              <a:rPr lang="en" sz="1700" b="0">
                <a:solidFill>
                  <a:srgbClr val="669900"/>
                </a:solidFill>
                <a:latin typeface="Trebuchet MS"/>
                <a:ea typeface="Trebuchet MS"/>
                <a:cs typeface="Trebuchet MS"/>
                <a:sym typeface="Trebuchet MS"/>
              </a:rPr>
              <a:t>'Hi! I\'m '</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0077AA"/>
                </a:solidFill>
                <a:latin typeface="Trebuchet MS"/>
                <a:ea typeface="Trebuchet MS"/>
                <a:cs typeface="Trebuchet MS"/>
                <a:sym typeface="Trebuchet MS"/>
              </a:rPr>
              <a:t>this</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name</a:t>
            </a:r>
            <a:r>
              <a:rPr lang="en" sz="1700" b="0">
                <a:solidFill>
                  <a:srgbClr val="434343"/>
                </a:solidFill>
                <a:latin typeface="Trebuchet MS"/>
                <a:ea typeface="Trebuchet MS"/>
                <a:cs typeface="Trebuchet MS"/>
                <a:sym typeface="Trebuchet MS"/>
              </a:rPr>
              <a:t>[</a:t>
            </a:r>
            <a:r>
              <a:rPr lang="en" sz="1700" b="0">
                <a:solidFill>
                  <a:srgbClr val="990055"/>
                </a:solidFill>
                <a:latin typeface="Trebuchet MS"/>
                <a:ea typeface="Trebuchet MS"/>
                <a:cs typeface="Trebuchet MS"/>
                <a:sym typeface="Trebuchet MS"/>
              </a:rPr>
              <a:t>0</a:t>
            </a:r>
            <a:r>
              <a:rPr lang="en" sz="1700" b="0">
                <a:solidFill>
                  <a:srgbClr val="434343"/>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A67F59"/>
                </a:solidFill>
                <a:latin typeface="Trebuchet MS"/>
                <a:ea typeface="Trebuchet MS"/>
                <a:cs typeface="Trebuchet MS"/>
                <a:sym typeface="Trebuchet MS"/>
              </a:rPr>
              <a:t>+</a:t>
            </a:r>
            <a:r>
              <a:rPr lang="en" sz="1700" b="0">
                <a:solidFill>
                  <a:srgbClr val="333333"/>
                </a:solidFill>
                <a:latin typeface="Trebuchet MS"/>
                <a:ea typeface="Trebuchet MS"/>
                <a:cs typeface="Trebuchet MS"/>
                <a:sym typeface="Trebuchet MS"/>
              </a:rPr>
              <a:t> </a:t>
            </a:r>
            <a:r>
              <a:rPr lang="en" sz="1700" b="0">
                <a:solidFill>
                  <a:srgbClr val="669900"/>
                </a:solidFill>
                <a:latin typeface="Trebuchet MS"/>
                <a:ea typeface="Trebuchet MS"/>
                <a:cs typeface="Trebuchet MS"/>
                <a:sym typeface="Trebuchet MS"/>
              </a:rPr>
              <a:t>'.'</a:t>
            </a:r>
            <a:r>
              <a:rPr lang="en" sz="1700" b="0">
                <a:solidFill>
                  <a:srgbClr val="434343"/>
                </a:solidFill>
                <a:latin typeface="Trebuchet MS"/>
                <a:ea typeface="Trebuchet MS"/>
                <a:cs typeface="Trebuchet MS"/>
                <a:sym typeface="Trebuchet MS"/>
              </a:rPr>
              <a:t>);</a:t>
            </a:r>
            <a:br>
              <a:rPr lang="en" sz="1700" b="0">
                <a:solidFill>
                  <a:srgbClr val="434343"/>
                </a:solidFill>
                <a:latin typeface="Trebuchet MS"/>
                <a:ea typeface="Trebuchet MS"/>
                <a:cs typeface="Trebuchet MS"/>
                <a:sym typeface="Trebuchet MS"/>
              </a:rPr>
            </a:br>
            <a:r>
              <a:rPr lang="en" sz="1700" b="0">
                <a:solidFill>
                  <a:srgbClr val="333333"/>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a:t>
            </a:r>
            <a:br>
              <a:rPr lang="en" sz="1700" b="0">
                <a:solidFill>
                  <a:srgbClr val="434343"/>
                </a:solidFill>
                <a:latin typeface="Trebuchet MS"/>
                <a:ea typeface="Trebuchet MS"/>
                <a:cs typeface="Trebuchet MS"/>
                <a:sym typeface="Trebuchet MS"/>
              </a:rPr>
            </a:br>
            <a:r>
              <a:rPr lang="en" sz="1700" b="0">
                <a:solidFill>
                  <a:srgbClr val="434343"/>
                </a:solidFill>
                <a:latin typeface="Trebuchet MS"/>
                <a:ea typeface="Trebuchet MS"/>
                <a:cs typeface="Trebuchet MS"/>
                <a:sym typeface="Trebuchet MS"/>
              </a:rPr>
              <a:t>	… </a:t>
            </a:r>
            <a:endParaRPr sz="1700" b="0">
              <a:solidFill>
                <a:srgbClr val="434343"/>
              </a:solidFill>
              <a:latin typeface="Trebuchet MS"/>
              <a:ea typeface="Trebuchet MS"/>
              <a:cs typeface="Trebuchet MS"/>
              <a:sym typeface="Trebuchet MS"/>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this </a:t>
            </a:r>
            <a:r>
              <a:rPr lang="en" sz="2000" b="0">
                <a:solidFill>
                  <a:srgbClr val="434343"/>
                </a:solidFill>
                <a:latin typeface="Alegreya"/>
                <a:ea typeface="Alegreya"/>
                <a:cs typeface="Alegreya"/>
                <a:sym typeface="Alegreya"/>
              </a:rPr>
              <a:t>keyword refers to the </a:t>
            </a:r>
            <a:r>
              <a:rPr lang="en" sz="2000" b="0">
                <a:solidFill>
                  <a:schemeClr val="accent5"/>
                </a:solidFill>
                <a:latin typeface="Alegreya"/>
                <a:ea typeface="Alegreya"/>
                <a:cs typeface="Alegreya"/>
                <a:sym typeface="Alegreya"/>
              </a:rPr>
              <a:t>current object the code is being written inside</a:t>
            </a:r>
            <a:r>
              <a:rPr lang="en" sz="2000" b="0">
                <a:solidFill>
                  <a:srgbClr val="434343"/>
                </a:solidFill>
                <a:latin typeface="Alegreya"/>
                <a:ea typeface="Alegreya"/>
                <a:cs typeface="Alegreya"/>
                <a:sym typeface="Alegreya"/>
              </a:rPr>
              <a:t> — so in this case this is equivalent to </a:t>
            </a:r>
            <a:r>
              <a:rPr lang="en" sz="2000">
                <a:solidFill>
                  <a:schemeClr val="accent5"/>
                </a:solidFill>
                <a:latin typeface="Alegreya"/>
                <a:ea typeface="Alegreya"/>
                <a:cs typeface="Alegreya"/>
                <a:sym typeface="Alegreya"/>
              </a:rPr>
              <a:t>person</a:t>
            </a: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11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05" name="Google Shape;1005;p11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06" name="Google Shape;1006;p11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Define Your Own Object </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With Javascript you can define and create your own objects. And there are </a:t>
            </a:r>
            <a:r>
              <a:rPr lang="en" sz="2000">
                <a:solidFill>
                  <a:schemeClr val="accent5"/>
                </a:solidFill>
                <a:highlight>
                  <a:srgbClr val="FFFFFF"/>
                </a:highlight>
                <a:latin typeface="Alegreya"/>
                <a:ea typeface="Alegreya"/>
                <a:cs typeface="Alegreya"/>
                <a:sym typeface="Alegreya"/>
              </a:rPr>
              <a:t>2 different ways</a:t>
            </a:r>
            <a:r>
              <a:rPr lang="en" sz="2000" b="0">
                <a:solidFill>
                  <a:srgbClr val="434343"/>
                </a:solidFill>
                <a:highlight>
                  <a:srgbClr val="FFFFFF"/>
                </a:highlight>
                <a:latin typeface="Alegreya"/>
                <a:ea typeface="Alegreya"/>
                <a:cs typeface="Alegreya"/>
                <a:sym typeface="Alegreya"/>
              </a:rPr>
              <a:t> to create a new object: </a:t>
            </a:r>
            <a:endParaRPr sz="2000" b="0">
              <a:solidFill>
                <a:srgbClr val="434343"/>
              </a:solidFill>
              <a:highlight>
                <a:srgbClr val="FFFFFF"/>
              </a:highlight>
              <a:latin typeface="Alegreya"/>
              <a:ea typeface="Alegreya"/>
              <a:cs typeface="Alegreya"/>
              <a:sym typeface="Alegreya"/>
            </a:endParaRPr>
          </a:p>
          <a:p>
            <a:pPr marL="9144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Define and create a </a:t>
            </a:r>
            <a:r>
              <a:rPr lang="en" sz="2000">
                <a:solidFill>
                  <a:schemeClr val="accent5"/>
                </a:solidFill>
                <a:highlight>
                  <a:srgbClr val="FFFFFF"/>
                </a:highlight>
                <a:latin typeface="Alegreya"/>
                <a:ea typeface="Alegreya"/>
                <a:cs typeface="Alegreya"/>
                <a:sym typeface="Alegreya"/>
              </a:rPr>
              <a:t>direct instance</a:t>
            </a:r>
            <a:r>
              <a:rPr lang="en" sz="2000" b="0">
                <a:solidFill>
                  <a:srgbClr val="434343"/>
                </a:solidFill>
                <a:highlight>
                  <a:srgbClr val="FFFFFF"/>
                </a:highlight>
                <a:latin typeface="Alegreya"/>
                <a:ea typeface="Alegreya"/>
                <a:cs typeface="Alegreya"/>
                <a:sym typeface="Alegreya"/>
              </a:rPr>
              <a:t> of an object </a:t>
            </a:r>
            <a:r>
              <a:rPr lang="en" sz="2000" b="0">
                <a:solidFill>
                  <a:srgbClr val="333333"/>
                </a:solidFill>
                <a:highlight>
                  <a:srgbClr val="FFFFFF"/>
                </a:highlight>
                <a:latin typeface="Alegreya"/>
                <a:ea typeface="Alegreya"/>
                <a:cs typeface="Alegreya"/>
                <a:sym typeface="Alegreya"/>
              </a:rPr>
              <a:t>—</a:t>
            </a:r>
            <a:r>
              <a:rPr lang="en" sz="2000" b="0">
                <a:solidFill>
                  <a:srgbClr val="434343"/>
                </a:solidFill>
                <a:highlight>
                  <a:srgbClr val="FFFFFF"/>
                </a:highlight>
                <a:latin typeface="Alegreya"/>
                <a:ea typeface="Alegreya"/>
                <a:cs typeface="Alegreya"/>
                <a:sym typeface="Alegreya"/>
              </a:rPr>
              <a:t> </a:t>
            </a:r>
            <a:r>
              <a:rPr lang="en" sz="2000">
                <a:solidFill>
                  <a:schemeClr val="accent5"/>
                </a:solidFill>
                <a:highlight>
                  <a:srgbClr val="FFFFFF"/>
                </a:highlight>
                <a:latin typeface="Alegreya"/>
                <a:ea typeface="Alegreya"/>
                <a:cs typeface="Alegreya"/>
                <a:sym typeface="Alegreya"/>
              </a:rPr>
              <a:t>object literal</a:t>
            </a:r>
            <a:r>
              <a:rPr lang="en" sz="2000" b="0">
                <a:solidFill>
                  <a:srgbClr val="434343"/>
                </a:solidFill>
                <a:highlight>
                  <a:srgbClr val="FFFFFF"/>
                </a:highlight>
                <a:latin typeface="Alegreya"/>
                <a:ea typeface="Alegreya"/>
                <a:cs typeface="Alegreya"/>
                <a:sym typeface="Alegreya"/>
              </a:rPr>
              <a:t>.</a:t>
            </a:r>
            <a:endParaRPr sz="2000" b="0">
              <a:solidFill>
                <a:srgbClr val="434343"/>
              </a:solidFill>
              <a:highlight>
                <a:srgbClr val="FFFFFF"/>
              </a:highlight>
              <a:latin typeface="Alegreya"/>
              <a:ea typeface="Alegreya"/>
              <a:cs typeface="Alegreya"/>
              <a:sym typeface="Alegreya"/>
            </a:endParaRPr>
          </a:p>
          <a:p>
            <a:pPr marL="9144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Use a function to define an object, then create new object instances.</a:t>
            </a:r>
            <a:endParaRPr sz="2000" b="0">
              <a:solidFill>
                <a:srgbClr val="434343"/>
              </a:solidFill>
              <a:highlight>
                <a:srgbClr val="FFFFFF"/>
              </a:highlight>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It is very common to create an object using an </a:t>
            </a:r>
            <a:r>
              <a:rPr lang="en" sz="2000" b="0">
                <a:solidFill>
                  <a:schemeClr val="accent5"/>
                </a:solidFill>
                <a:latin typeface="Alegreya"/>
                <a:ea typeface="Alegreya"/>
                <a:cs typeface="Alegreya"/>
                <a:sym typeface="Alegreya"/>
              </a:rPr>
              <a:t>object literal</a:t>
            </a:r>
            <a:r>
              <a:rPr lang="en" sz="2000" b="0">
                <a:solidFill>
                  <a:srgbClr val="434343"/>
                </a:solidFill>
                <a:latin typeface="Alegreya"/>
                <a:ea typeface="Alegreya"/>
                <a:cs typeface="Alegreya"/>
                <a:sym typeface="Alegreya"/>
              </a:rPr>
              <a:t> when you want to transfer </a:t>
            </a:r>
            <a:r>
              <a:rPr lang="en" sz="2000" b="0">
                <a:solidFill>
                  <a:schemeClr val="accent5"/>
                </a:solidFill>
                <a:latin typeface="Alegreya"/>
                <a:ea typeface="Alegreya"/>
                <a:cs typeface="Alegreya"/>
                <a:sym typeface="Alegreya"/>
              </a:rPr>
              <a:t>a series of structured, related data items in some manner</a:t>
            </a:r>
            <a:r>
              <a:rPr lang="en" sz="2000" b="0">
                <a:solidFill>
                  <a:srgbClr val="434343"/>
                </a:solidFill>
                <a:latin typeface="Alegreya"/>
                <a:ea typeface="Alegreya"/>
                <a:cs typeface="Alegreya"/>
                <a:sym typeface="Alegreya"/>
              </a:rPr>
              <a:t>, for example sending a request to the server to be put into a database. </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Sending a single object is much more efficient than sending several items individually, and it is easier to work with than an array, when you want to identify individual items by name.</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1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12" name="Google Shape;1012;p11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13" name="Google Shape;1013;p11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Direct Instance &amp; Object Literal</a:t>
            </a:r>
            <a:endParaRPr sz="2000">
              <a:solidFill>
                <a:srgbClr val="0170BA"/>
              </a:solidFill>
              <a:latin typeface="Alegreya"/>
              <a:ea typeface="Alegreya"/>
              <a:cs typeface="Alegreya"/>
              <a:sym typeface="Alegreya"/>
            </a:endParaRPr>
          </a:p>
          <a:p>
            <a:pPr marL="0" marR="2540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let person = new Object( );	</a:t>
            </a:r>
            <a:r>
              <a:rPr lang="en" sz="1800">
                <a:solidFill>
                  <a:schemeClr val="accent5"/>
                </a:solidFill>
                <a:latin typeface="Trebuchet MS"/>
                <a:ea typeface="Trebuchet MS"/>
                <a:cs typeface="Trebuchet MS"/>
                <a:sym typeface="Trebuchet MS"/>
              </a:rPr>
              <a:t>//Direct Instance</a:t>
            </a:r>
            <a:endParaRPr sz="1800">
              <a:solidFill>
                <a:schemeClr val="accent5"/>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person.firstname = ‘Chris’;</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person.lastname = ‘Brown’;</a:t>
            </a:r>
            <a:endParaRPr sz="1800" b="0">
              <a:solidFill>
                <a:srgbClr val="434343"/>
              </a:solidFill>
              <a:latin typeface="Trebuchet MS"/>
              <a:ea typeface="Trebuchet MS"/>
              <a:cs typeface="Trebuchet MS"/>
              <a:sym typeface="Trebuchet MS"/>
            </a:endParaRPr>
          </a:p>
          <a:p>
            <a:pPr marL="137160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person.bio = function() { console.log(`Username ${person.firstname}`);</a:t>
            </a:r>
            <a:endParaRPr sz="1800" b="0">
              <a:solidFill>
                <a:srgbClr val="434343"/>
              </a:solidFill>
              <a:latin typeface="Trebuchet MS"/>
              <a:ea typeface="Trebuchet MS"/>
              <a:cs typeface="Trebuchet MS"/>
              <a:sym typeface="Trebuchet MS"/>
            </a:endParaRPr>
          </a:p>
          <a:p>
            <a:pPr marL="1371600" marR="25400" lvl="0" indent="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let person = { firstname : ‘Chris’,	</a:t>
            </a:r>
            <a:r>
              <a:rPr lang="en" sz="1800">
                <a:solidFill>
                  <a:schemeClr val="accent5"/>
                </a:solidFill>
                <a:latin typeface="Trebuchet MS"/>
                <a:ea typeface="Trebuchet MS"/>
                <a:cs typeface="Trebuchet MS"/>
                <a:sym typeface="Trebuchet MS"/>
              </a:rPr>
              <a:t>//Object literal</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lastname : ‘Brown’,</a:t>
            </a:r>
            <a:endParaRPr sz="1800" b="0">
              <a:solidFill>
                <a:srgbClr val="434343"/>
              </a:solidFill>
              <a:latin typeface="Trebuchet MS"/>
              <a:ea typeface="Trebuchet MS"/>
              <a:cs typeface="Trebuchet MS"/>
              <a:sym typeface="Trebuchet MS"/>
            </a:endParaRPr>
          </a:p>
          <a:p>
            <a:pPr marL="914400" marR="2540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bio : function() { console.log(`Username ${this.firstname} `)}</a:t>
            </a:r>
            <a:endParaRPr sz="1800" b="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11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19" name="Google Shape;1019;p11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20" name="Google Shape;1020;p11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25400" lvl="0" indent="0" algn="l" rtl="0">
              <a:spcBef>
                <a:spcPts val="0"/>
              </a:spcBef>
              <a:spcAft>
                <a:spcPts val="0"/>
              </a:spcAft>
              <a:buNone/>
            </a:pPr>
            <a:r>
              <a:rPr lang="en" sz="2000">
                <a:solidFill>
                  <a:srgbClr val="0170BA"/>
                </a:solidFill>
                <a:highlight>
                  <a:schemeClr val="lt1"/>
                </a:highlight>
                <a:latin typeface="Alegreya"/>
                <a:ea typeface="Alegreya"/>
                <a:cs typeface="Alegreya"/>
                <a:sym typeface="Alegreya"/>
              </a:rPr>
              <a:t>Use a function to define an object / “Object Constructor”</a:t>
            </a:r>
            <a:endParaRPr sz="2000">
              <a:solidFill>
                <a:srgbClr val="0170BA"/>
              </a:solidFill>
              <a:latin typeface="Alegreya"/>
              <a:ea typeface="Alegreya"/>
              <a:cs typeface="Alegreya"/>
              <a:sym typeface="Alegreya"/>
            </a:endParaRPr>
          </a:p>
          <a:p>
            <a:pPr marL="0" marR="2540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function person(firstname, lastname) {</a:t>
            </a:r>
            <a:endParaRPr sz="1800" b="0">
              <a:solidFill>
                <a:srgbClr val="434343"/>
              </a:solidFill>
              <a:latin typeface="Trebuchet MS"/>
              <a:ea typeface="Trebuchet MS"/>
              <a:cs typeface="Trebuchet MS"/>
              <a:sym typeface="Trebuchet MS"/>
            </a:endParaRPr>
          </a:p>
          <a:p>
            <a:pPr marL="914400" marR="25400" lvl="0" indent="457200" algn="l" rtl="0">
              <a:lnSpc>
                <a:spcPct val="100000"/>
              </a:lnSpc>
              <a:spcBef>
                <a:spcPts val="1000"/>
              </a:spcBef>
              <a:spcAft>
                <a:spcPts val="0"/>
              </a:spcAft>
              <a:buNone/>
            </a:pPr>
            <a:r>
              <a:rPr lang="en" sz="1800" b="0">
                <a:solidFill>
                  <a:srgbClr val="434343"/>
                </a:solidFill>
                <a:latin typeface="Trebuchet MS"/>
                <a:ea typeface="Trebuchet MS"/>
                <a:cs typeface="Trebuchet MS"/>
                <a:sym typeface="Trebuchet MS"/>
              </a:rPr>
              <a:t>	this.firstname = firstname;</a:t>
            </a:r>
            <a:endParaRPr sz="1800" b="0">
              <a:solidFill>
                <a:srgbClr val="434343"/>
              </a:solidFill>
              <a:latin typeface="Trebuchet MS"/>
              <a:ea typeface="Trebuchet MS"/>
              <a:cs typeface="Trebuchet MS"/>
              <a:sym typeface="Trebuchet MS"/>
            </a:endParaRPr>
          </a:p>
          <a:p>
            <a:pPr marL="914400" marR="25400" lvl="0" indent="457200" algn="l" rtl="0">
              <a:lnSpc>
                <a:spcPct val="100000"/>
              </a:lnSpc>
              <a:spcBef>
                <a:spcPts val="1000"/>
              </a:spcBef>
              <a:spcAft>
                <a:spcPts val="0"/>
              </a:spcAft>
              <a:buNone/>
            </a:pPr>
            <a:r>
              <a:rPr lang="en" sz="1800" b="0">
                <a:solidFill>
                  <a:srgbClr val="434343"/>
                </a:solidFill>
                <a:latin typeface="Trebuchet MS"/>
                <a:ea typeface="Trebuchet MS"/>
                <a:cs typeface="Trebuchet MS"/>
                <a:sym typeface="Trebuchet MS"/>
              </a:rPr>
              <a:t>	this.lastname = lastname;</a:t>
            </a:r>
            <a:endParaRPr sz="1800" b="0">
              <a:solidFill>
                <a:srgbClr val="434343"/>
              </a:solidFill>
              <a:latin typeface="Trebuchet MS"/>
              <a:ea typeface="Trebuchet MS"/>
              <a:cs typeface="Trebuchet MS"/>
              <a:sym typeface="Trebuchet MS"/>
            </a:endParaRPr>
          </a:p>
          <a:p>
            <a:pPr marL="914400" marR="25400" lvl="0" indent="457200" algn="l" rtl="0">
              <a:lnSpc>
                <a:spcPct val="100000"/>
              </a:lnSpc>
              <a:spcBef>
                <a:spcPts val="1000"/>
              </a:spcBef>
              <a:spcAft>
                <a:spcPts val="0"/>
              </a:spcAft>
              <a:buNone/>
            </a:pPr>
            <a:r>
              <a:rPr lang="en" sz="1800" b="0">
                <a:solidFill>
                  <a:srgbClr val="434343"/>
                </a:solidFill>
                <a:latin typeface="Trebuchet MS"/>
                <a:ea typeface="Trebuchet MS"/>
                <a:cs typeface="Trebuchet MS"/>
                <a:sym typeface="Trebuchet MS"/>
              </a:rPr>
              <a:t>	this.bio = function() { console.log(`Username ${this.firstname}`)</a:t>
            </a:r>
            <a:endParaRPr sz="1800" b="0">
              <a:solidFill>
                <a:srgbClr val="434343"/>
              </a:solidFill>
              <a:latin typeface="Trebuchet MS"/>
              <a:ea typeface="Trebuchet MS"/>
              <a:cs typeface="Trebuchet MS"/>
              <a:sym typeface="Trebuchet MS"/>
            </a:endParaRPr>
          </a:p>
          <a:p>
            <a:pPr marL="914400" marR="25400" lvl="0" indent="457200" algn="l" rtl="0">
              <a:lnSpc>
                <a:spcPct val="100000"/>
              </a:lnSpc>
              <a:spcBef>
                <a:spcPts val="100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1371600" marR="25400" lvl="0" indent="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a:p>
            <a:pPr marL="914400" marR="25400" lvl="0" indent="45720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1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26" name="Google Shape;1026;p11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27" name="Google Shape;1027;p11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Accessing / Getting Object Members</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Properties </a:t>
            </a:r>
            <a:r>
              <a:rPr lang="en" sz="2000" b="0">
                <a:solidFill>
                  <a:srgbClr val="434343"/>
                </a:solidFill>
                <a:latin typeface="Alegreya"/>
                <a:ea typeface="Alegreya"/>
                <a:cs typeface="Alegreya"/>
                <a:sym typeface="Alegreya"/>
              </a:rPr>
              <a:t>are the values associated with an object.</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Dot notation</a:t>
            </a:r>
            <a:r>
              <a:rPr lang="en" sz="2000" b="0">
                <a:solidFill>
                  <a:srgbClr val="434343"/>
                </a:solidFill>
                <a:latin typeface="Alegreya"/>
                <a:ea typeface="Alegreya"/>
                <a:cs typeface="Alegreya"/>
                <a:sym typeface="Alegreya"/>
              </a:rPr>
              <a:t> : you can access object’s properties and methods using </a:t>
            </a:r>
            <a:r>
              <a:rPr lang="en" sz="2000">
                <a:solidFill>
                  <a:schemeClr val="accent5"/>
                </a:solidFill>
                <a:latin typeface="Alegreya"/>
                <a:ea typeface="Alegreya"/>
                <a:cs typeface="Alegreya"/>
                <a:sym typeface="Alegreya"/>
              </a:rPr>
              <a:t>dot notation</a:t>
            </a: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Syntax:</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objectName.propertyName || objectName.methodName(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person.name</a:t>
            </a:r>
            <a:endParaRPr sz="1800" b="0">
              <a:solidFill>
                <a:srgbClr val="434343"/>
              </a:solidFill>
              <a:latin typeface="Trebuchet MS"/>
              <a:ea typeface="Trebuchet MS"/>
              <a:cs typeface="Trebuchet MS"/>
              <a:sym typeface="Trebuchet MS"/>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Bracket notation</a:t>
            </a:r>
            <a:r>
              <a:rPr lang="en" sz="2000" b="0">
                <a:solidFill>
                  <a:srgbClr val="434343"/>
                </a:solidFill>
                <a:latin typeface="Alegreya"/>
                <a:ea typeface="Alegreya"/>
                <a:cs typeface="Alegreya"/>
                <a:sym typeface="Alegreya"/>
              </a:rPr>
              <a:t> : There is another way to access object properties by using bracket notation. </a:t>
            </a:r>
            <a:endParaRPr sz="2000" b="0">
              <a:solidFill>
                <a:srgbClr val="434343"/>
              </a:solidFill>
              <a:latin typeface="Alegreya"/>
              <a:ea typeface="Alegreya"/>
              <a:cs typeface="Alegreya"/>
              <a:sym typeface="Alegreya"/>
            </a:endParaRPr>
          </a:p>
          <a:p>
            <a:pPr marL="0" marR="25400" lvl="0" indent="0" algn="l" rtl="0">
              <a:spcBef>
                <a:spcPts val="0"/>
              </a:spcBef>
              <a:spcAft>
                <a:spcPts val="0"/>
              </a:spcAft>
              <a:buNone/>
            </a:pPr>
            <a:r>
              <a:rPr lang="en" sz="2000">
                <a:solidFill>
                  <a:schemeClr val="accent5"/>
                </a:solidFill>
                <a:latin typeface="Alegreya"/>
                <a:ea typeface="Alegreya"/>
                <a:cs typeface="Alegreya"/>
                <a:sym typeface="Alegreya"/>
              </a:rPr>
              <a:t>Syntax:</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objectName[“propertyName”] || objectName[‘methodName’]( )</a:t>
            </a: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1800" b="0">
                <a:solidFill>
                  <a:srgbClr val="434343"/>
                </a:solidFill>
                <a:latin typeface="Trebuchet MS"/>
                <a:ea typeface="Trebuchet MS"/>
                <a:cs typeface="Trebuchet MS"/>
                <a:sym typeface="Trebuchet MS"/>
              </a:rPr>
              <a:t> 	person[‘name’]</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1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33" name="Google Shape;1033;p11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34" name="Google Shape;1034;p11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Setting Object Members</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So far we've only looked at </a:t>
            </a:r>
            <a:r>
              <a:rPr lang="en" sz="2000">
                <a:solidFill>
                  <a:schemeClr val="accent5"/>
                </a:solidFill>
                <a:latin typeface="Alegreya"/>
                <a:ea typeface="Alegreya"/>
                <a:cs typeface="Alegreya"/>
                <a:sym typeface="Alegreya"/>
              </a:rPr>
              <a:t>retrieving </a:t>
            </a:r>
            <a:r>
              <a:rPr lang="en" sz="2000" b="0">
                <a:solidFill>
                  <a:srgbClr val="434343"/>
                </a:solidFill>
                <a:latin typeface="Alegreya"/>
                <a:ea typeface="Alegreya"/>
                <a:cs typeface="Alegreya"/>
                <a:sym typeface="Alegreya"/>
              </a:rPr>
              <a:t>(or </a:t>
            </a:r>
            <a:r>
              <a:rPr lang="en" sz="2000">
                <a:solidFill>
                  <a:schemeClr val="accent5"/>
                </a:solidFill>
                <a:latin typeface="Alegreya"/>
                <a:ea typeface="Alegreya"/>
                <a:cs typeface="Alegreya"/>
                <a:sym typeface="Alegreya"/>
              </a:rPr>
              <a:t>getting</a:t>
            </a:r>
            <a:r>
              <a:rPr lang="en" sz="2000" b="0">
                <a:solidFill>
                  <a:srgbClr val="434343"/>
                </a:solidFill>
                <a:latin typeface="Alegreya"/>
                <a:ea typeface="Alegreya"/>
                <a:cs typeface="Alegreya"/>
                <a:sym typeface="Alegreya"/>
              </a:rPr>
              <a:t>) object members — you can also </a:t>
            </a:r>
            <a:r>
              <a:rPr lang="en" sz="2000">
                <a:solidFill>
                  <a:schemeClr val="accent5"/>
                </a:solidFill>
                <a:latin typeface="Alegreya"/>
                <a:ea typeface="Alegreya"/>
                <a:cs typeface="Alegreya"/>
                <a:sym typeface="Alegreya"/>
              </a:rPr>
              <a:t>set</a:t>
            </a:r>
            <a:r>
              <a:rPr lang="en" sz="2000" b="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update</a:t>
            </a:r>
            <a:r>
              <a:rPr lang="en" sz="2000" b="0">
                <a:solidFill>
                  <a:srgbClr val="434343"/>
                </a:solidFill>
                <a:latin typeface="Alegreya"/>
                <a:ea typeface="Alegreya"/>
                <a:cs typeface="Alegreya"/>
                <a:sym typeface="Alegreya"/>
              </a:rPr>
              <a:t>) the value of object members by simply declaring the member you want to </a:t>
            </a:r>
            <a:r>
              <a:rPr lang="en" sz="2000" b="0">
                <a:solidFill>
                  <a:schemeClr val="accent5"/>
                </a:solidFill>
                <a:latin typeface="Alegreya"/>
                <a:ea typeface="Alegreya"/>
                <a:cs typeface="Alegreya"/>
                <a:sym typeface="Alegreya"/>
              </a:rPr>
              <a:t>set </a:t>
            </a:r>
            <a:r>
              <a:rPr lang="en" sz="2000" b="0">
                <a:solidFill>
                  <a:srgbClr val="434343"/>
                </a:solidFill>
                <a:latin typeface="Alegreya"/>
                <a:ea typeface="Alegreya"/>
                <a:cs typeface="Alegreya"/>
                <a:sym typeface="Alegreya"/>
              </a:rPr>
              <a:t>(using dot or bracket notation).</a:t>
            </a:r>
            <a:endParaRPr sz="2000" b="0">
              <a:solidFill>
                <a:srgbClr val="434343"/>
              </a:solidFill>
              <a:latin typeface="Alegreya"/>
              <a:ea typeface="Alegreya"/>
              <a:cs typeface="Alegreya"/>
              <a:sym typeface="Alegreya"/>
            </a:endParaRPr>
          </a:p>
          <a:p>
            <a:pPr marL="0" marR="2540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person.age = 45;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r>
              <a:rPr lang="en" sz="1800" b="0">
                <a:solidFill>
                  <a:srgbClr val="434343"/>
                </a:solidFill>
                <a:latin typeface="Trebuchet MS"/>
                <a:ea typeface="Trebuchet MS"/>
                <a:cs typeface="Trebuchet MS"/>
                <a:sym typeface="Trebuchet MS"/>
              </a:rPr>
              <a:t>		  	person[‘name’] = “Johny”;</a:t>
            </a:r>
            <a:endParaRPr sz="1800" b="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2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40" name="Google Shape;1040;p12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41" name="Google Shape;1041;p12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Creating Javascript Object Instances</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Once you have created an object constructor, you can create a new instance of the object for it:</a:t>
            </a:r>
            <a:endParaRPr sz="2000" b="0">
              <a:solidFill>
                <a:srgbClr val="434343"/>
              </a:solidFill>
              <a:latin typeface="Alegreya"/>
              <a:ea typeface="Alegreya"/>
              <a:cs typeface="Alegreya"/>
              <a:sym typeface="Alegreya"/>
            </a:endParaRPr>
          </a:p>
          <a:p>
            <a:pPr marL="0" marR="2540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Syntax: </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variable = new ObjectName(...args);</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let fong = new person(‘Fong’, ‘Fei’);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r>
              <a:rPr lang="en" sz="2000" b="0">
                <a:solidFill>
                  <a:srgbClr val="0170BA"/>
                </a:solidFill>
                <a:latin typeface="Alegreya"/>
                <a:ea typeface="Alegreya"/>
                <a:cs typeface="Alegreya"/>
                <a:sym typeface="Alegreya"/>
              </a:rPr>
              <a:t>Note: You can’t create an </a:t>
            </a:r>
            <a:r>
              <a:rPr lang="en" sz="2000">
                <a:solidFill>
                  <a:srgbClr val="0170BA"/>
                </a:solidFill>
                <a:latin typeface="Alegreya"/>
                <a:ea typeface="Alegreya"/>
                <a:cs typeface="Alegreya"/>
                <a:sym typeface="Alegreya"/>
              </a:rPr>
              <a:t>object instance</a:t>
            </a:r>
            <a:r>
              <a:rPr lang="en" sz="2000" b="0">
                <a:solidFill>
                  <a:srgbClr val="0170BA"/>
                </a:solidFill>
                <a:latin typeface="Alegreya"/>
                <a:ea typeface="Alegreya"/>
                <a:cs typeface="Alegreya"/>
                <a:sym typeface="Alegreya"/>
              </a:rPr>
              <a:t> unless you create an </a:t>
            </a:r>
            <a:r>
              <a:rPr lang="en" sz="2000">
                <a:solidFill>
                  <a:srgbClr val="0170BA"/>
                </a:solidFill>
                <a:latin typeface="Alegreya"/>
                <a:ea typeface="Alegreya"/>
                <a:cs typeface="Alegreya"/>
                <a:sym typeface="Alegreya"/>
              </a:rPr>
              <a:t>object from a Constructor</a:t>
            </a:r>
            <a:endParaRPr sz="2000">
              <a:solidFill>
                <a:srgbClr val="0170BA"/>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2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47" name="Google Shape;1047;p12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48" name="Google Shape;1048;p12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Adding properties Javascript objects</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add new properties to existing user-defined object.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Char char="❏"/>
            </a:pPr>
            <a:r>
              <a:rPr lang="en" sz="2000" b="0">
                <a:solidFill>
                  <a:srgbClr val="434343"/>
                </a:solidFill>
                <a:latin typeface="Alegreya"/>
                <a:ea typeface="Alegreya"/>
                <a:cs typeface="Alegreya"/>
                <a:sym typeface="Alegreya"/>
              </a:rPr>
              <a:t>Assume that the person object already exists - you can then give it new properties:</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person.nationality="English";</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x=person.nationality;</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value of x, after execution of the code above will be:</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English</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46" name="Google Shape;346;p23"/>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400"/>
              </a:spcBef>
              <a:spcAft>
                <a:spcPts val="0"/>
              </a:spcAft>
              <a:buClr>
                <a:srgbClr val="434343"/>
              </a:buClr>
              <a:buSzPts val="1800"/>
              <a:buFont typeface="Alegreya"/>
              <a:buChar char="❏"/>
            </a:pPr>
            <a:r>
              <a:rPr lang="en" sz="1800" b="0">
                <a:solidFill>
                  <a:srgbClr val="434343"/>
                </a:solidFill>
                <a:latin typeface="Alegreya"/>
                <a:ea typeface="Alegreya"/>
                <a:cs typeface="Alegreya"/>
                <a:sym typeface="Alegreya"/>
              </a:rPr>
              <a:t>You don't have to understand the code above. Just take it for a fact, that the browser will </a:t>
            </a:r>
            <a:r>
              <a:rPr lang="en" sz="1800">
                <a:solidFill>
                  <a:srgbClr val="434343"/>
                </a:solidFill>
                <a:latin typeface="Alegreya"/>
                <a:ea typeface="Alegreya"/>
                <a:cs typeface="Alegreya"/>
                <a:sym typeface="Alegreya"/>
              </a:rPr>
              <a:t>interpret </a:t>
            </a:r>
            <a:r>
              <a:rPr lang="en" sz="1800" b="0">
                <a:solidFill>
                  <a:srgbClr val="434343"/>
                </a:solidFill>
                <a:latin typeface="Alegreya"/>
                <a:ea typeface="Alegreya"/>
                <a:cs typeface="Alegreya"/>
                <a:sym typeface="Alegreya"/>
              </a:rPr>
              <a:t>and </a:t>
            </a:r>
            <a:r>
              <a:rPr lang="en" sz="1800">
                <a:solidFill>
                  <a:srgbClr val="434343"/>
                </a:solidFill>
                <a:latin typeface="Alegreya"/>
                <a:ea typeface="Alegreya"/>
                <a:cs typeface="Alegreya"/>
                <a:sym typeface="Alegreya"/>
              </a:rPr>
              <a:t>execute </a:t>
            </a:r>
            <a:r>
              <a:rPr lang="en" sz="1800" b="0">
                <a:solidFill>
                  <a:srgbClr val="434343"/>
                </a:solidFill>
                <a:latin typeface="Alegreya"/>
                <a:ea typeface="Alegreya"/>
                <a:cs typeface="Alegreya"/>
                <a:sym typeface="Alegreya"/>
              </a:rPr>
              <a:t>the JavaScript code between the </a:t>
            </a:r>
            <a:r>
              <a:rPr lang="en" sz="1800">
                <a:solidFill>
                  <a:srgbClr val="434343"/>
                </a:solidFill>
                <a:latin typeface="Alegreya"/>
                <a:ea typeface="Alegreya"/>
                <a:cs typeface="Alegreya"/>
                <a:sym typeface="Alegreya"/>
              </a:rPr>
              <a:t>&lt;script&gt;</a:t>
            </a:r>
            <a:r>
              <a:rPr lang="en" sz="1800" b="0">
                <a:solidFill>
                  <a:srgbClr val="434343"/>
                </a:solidFill>
                <a:latin typeface="Alegreya"/>
                <a:ea typeface="Alegreya"/>
                <a:cs typeface="Alegreya"/>
                <a:sym typeface="Alegreya"/>
              </a:rPr>
              <a:t> and </a:t>
            </a:r>
            <a:r>
              <a:rPr lang="en" sz="1800">
                <a:solidFill>
                  <a:srgbClr val="434343"/>
                </a:solidFill>
                <a:latin typeface="Alegreya"/>
                <a:ea typeface="Alegreya"/>
                <a:cs typeface="Alegreya"/>
                <a:sym typeface="Alegreya"/>
              </a:rPr>
              <a:t>&lt;/script&gt;</a:t>
            </a:r>
            <a:r>
              <a:rPr lang="en" sz="1800" b="0">
                <a:solidFill>
                  <a:srgbClr val="434343"/>
                </a:solidFill>
                <a:latin typeface="Alegreya"/>
                <a:ea typeface="Alegreya"/>
                <a:cs typeface="Alegreya"/>
                <a:sym typeface="Alegreya"/>
              </a:rPr>
              <a:t> tags.</a:t>
            </a:r>
            <a:r>
              <a:rPr lang="en" sz="1800" b="0">
                <a:solidFill>
                  <a:srgbClr val="000000"/>
                </a:solidFill>
                <a:latin typeface="Alegreya"/>
                <a:ea typeface="Alegreya"/>
                <a:cs typeface="Alegreya"/>
                <a:sym typeface="Alegreya"/>
              </a:rPr>
              <a:t> </a:t>
            </a:r>
            <a:endParaRPr sz="1800" b="0">
              <a:solidFill>
                <a:srgbClr val="000000"/>
              </a:solidFill>
              <a:latin typeface="Alegreya"/>
              <a:ea typeface="Alegreya"/>
              <a:cs typeface="Alegreya"/>
              <a:sym typeface="Alegreya"/>
            </a:endParaRPr>
          </a:p>
          <a:p>
            <a:pPr marL="0" lvl="0" indent="0" algn="l" rtl="0">
              <a:lnSpc>
                <a:spcPct val="115000"/>
              </a:lnSpc>
              <a:spcBef>
                <a:spcPts val="400"/>
              </a:spcBef>
              <a:spcAft>
                <a:spcPts val="0"/>
              </a:spcAft>
              <a:buNone/>
            </a:pPr>
            <a:r>
              <a:rPr lang="en" sz="1800">
                <a:solidFill>
                  <a:srgbClr val="0170BA"/>
                </a:solidFill>
                <a:latin typeface="Alegreya"/>
                <a:ea typeface="Alegreya"/>
                <a:cs typeface="Alegreya"/>
                <a:sym typeface="Alegreya"/>
              </a:rPr>
              <a:t>Note</a:t>
            </a:r>
            <a:r>
              <a:rPr lang="en" sz="1800" b="0">
                <a:solidFill>
                  <a:srgbClr val="0170BA"/>
                </a:solidFill>
                <a:latin typeface="Alegreya"/>
                <a:ea typeface="Alegreya"/>
                <a:cs typeface="Alegreya"/>
                <a:sym typeface="Alegreya"/>
              </a:rPr>
              <a:t>: Old examples may have type="text/javascript" in the &lt;script&gt; tag. This is no longer required. JavaScript is the default scripting language in all modern browsers and in HTML5.</a:t>
            </a:r>
            <a:endParaRPr sz="1800" b="0">
              <a:solidFill>
                <a:srgbClr val="0170BA"/>
              </a:solidFill>
              <a:latin typeface="Alegreya"/>
              <a:ea typeface="Alegreya"/>
              <a:cs typeface="Alegreya"/>
              <a:sym typeface="Alegreya"/>
            </a:endParaRPr>
          </a:p>
          <a:p>
            <a:pPr marL="0" lvl="0" indent="0" algn="l" rtl="0">
              <a:lnSpc>
                <a:spcPct val="115000"/>
              </a:lnSpc>
              <a:spcBef>
                <a:spcPts val="500"/>
              </a:spcBef>
              <a:spcAft>
                <a:spcPts val="0"/>
              </a:spcAft>
              <a:buNone/>
            </a:pPr>
            <a:endParaRPr sz="1800" u="sng">
              <a:solidFill>
                <a:srgbClr val="63A814"/>
              </a:solidFill>
              <a:latin typeface="Alegreya"/>
              <a:ea typeface="Alegreya"/>
              <a:cs typeface="Alegreya"/>
              <a:sym typeface="Alegreya"/>
            </a:endParaRPr>
          </a:p>
        </p:txBody>
      </p:sp>
      <p:pic>
        <p:nvPicPr>
          <p:cNvPr id="347" name="Google Shape;347;p2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2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54" name="Google Shape;1054;p12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55" name="Google Shape;1055;p12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Adding method to Javascript objects</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Methods are just functions attached to objects.</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Defining methods to an object is done inside the constructor function.</a:t>
            </a:r>
            <a:endParaRPr sz="2000" b="0">
              <a:solidFill>
                <a:srgbClr val="434343"/>
              </a:solidFill>
              <a:latin typeface="Alegreya"/>
              <a:ea typeface="Alegreya"/>
              <a:cs typeface="Alegreya"/>
              <a:sym typeface="Alegreya"/>
            </a:endParaRPr>
          </a:p>
          <a:p>
            <a:pPr marL="0" marR="25400" lvl="0" indent="0" algn="l" rtl="0">
              <a:spcBef>
                <a:spcPts val="1000"/>
              </a:spcBef>
              <a:spcAft>
                <a:spcPts val="0"/>
              </a:spcAft>
              <a:buNone/>
            </a:pPr>
            <a:r>
              <a:rPr lang="en" sz="2000">
                <a:solidFill>
                  <a:schemeClr val="accent5"/>
                </a:solidFill>
                <a:latin typeface="Alegreya"/>
                <a:ea typeface="Alegreya"/>
                <a:cs typeface="Alegreya"/>
                <a:sym typeface="Alegreya"/>
              </a:rPr>
              <a:t>Example:</a:t>
            </a:r>
            <a:r>
              <a:rPr lang="en" sz="1800" b="0">
                <a:solidFill>
                  <a:srgbClr val="434343"/>
                </a:solidFill>
                <a:latin typeface="Trebuchet MS"/>
                <a:ea typeface="Trebuchet MS"/>
                <a:cs typeface="Trebuchet MS"/>
                <a:sym typeface="Trebuchet MS"/>
              </a:rPr>
              <a:t> 	function person(firstname, lastname) {</a:t>
            </a:r>
            <a:endParaRPr sz="1800" b="0">
              <a:solidFill>
                <a:srgbClr val="434343"/>
              </a:solidFill>
              <a:latin typeface="Trebuchet MS"/>
              <a:ea typeface="Trebuchet MS"/>
              <a:cs typeface="Trebuchet MS"/>
              <a:sym typeface="Trebuchet MS"/>
            </a:endParaRPr>
          </a:p>
          <a:p>
            <a:pPr marL="1371600" marR="25400" lvl="0" indent="457200" algn="l" rtl="0">
              <a:spcBef>
                <a:spcPts val="0"/>
              </a:spcBef>
              <a:spcAft>
                <a:spcPts val="0"/>
              </a:spcAft>
              <a:buNone/>
            </a:pPr>
            <a:r>
              <a:rPr lang="en" sz="1800" b="0">
                <a:solidFill>
                  <a:srgbClr val="434343"/>
                </a:solidFill>
                <a:latin typeface="Trebuchet MS"/>
                <a:ea typeface="Trebuchet MS"/>
                <a:cs typeface="Trebuchet MS"/>
                <a:sym typeface="Trebuchet MS"/>
              </a:rPr>
              <a:t>	this.firstname = firstname;</a:t>
            </a:r>
            <a:endParaRPr sz="1800" b="0">
              <a:solidFill>
                <a:srgbClr val="434343"/>
              </a:solidFill>
              <a:latin typeface="Trebuchet MS"/>
              <a:ea typeface="Trebuchet MS"/>
              <a:cs typeface="Trebuchet MS"/>
              <a:sym typeface="Trebuchet MS"/>
            </a:endParaRPr>
          </a:p>
          <a:p>
            <a:pPr marL="1371600" marR="25400" lvl="0" indent="457200" algn="l" rtl="0">
              <a:spcBef>
                <a:spcPts val="0"/>
              </a:spcBef>
              <a:spcAft>
                <a:spcPts val="0"/>
              </a:spcAft>
              <a:buNone/>
            </a:pPr>
            <a:r>
              <a:rPr lang="en" sz="1800" b="0">
                <a:solidFill>
                  <a:srgbClr val="434343"/>
                </a:solidFill>
                <a:latin typeface="Trebuchet MS"/>
                <a:ea typeface="Trebuchet MS"/>
                <a:cs typeface="Trebuchet MS"/>
                <a:sym typeface="Trebuchet MS"/>
              </a:rPr>
              <a:t>	this.lastname = lastname;</a:t>
            </a:r>
            <a:endParaRPr sz="1800" b="0">
              <a:solidFill>
                <a:srgbClr val="434343"/>
              </a:solidFill>
              <a:latin typeface="Trebuchet MS"/>
              <a:ea typeface="Trebuchet MS"/>
              <a:cs typeface="Trebuchet MS"/>
              <a:sym typeface="Trebuchet MS"/>
            </a:endParaRPr>
          </a:p>
          <a:p>
            <a:pPr marL="1371600" marR="25400" lvl="0" indent="457200" algn="l" rtl="0">
              <a:spcBef>
                <a:spcPts val="0"/>
              </a:spcBef>
              <a:spcAft>
                <a:spcPts val="0"/>
              </a:spcAft>
              <a:buNone/>
            </a:pPr>
            <a:r>
              <a:rPr lang="en" sz="1800" b="0">
                <a:solidFill>
                  <a:srgbClr val="434343"/>
                </a:solidFill>
                <a:latin typeface="Trebuchet MS"/>
                <a:ea typeface="Trebuchet MS"/>
                <a:cs typeface="Trebuchet MS"/>
                <a:sym typeface="Trebuchet MS"/>
              </a:rPr>
              <a:t>	this.bio = () =&gt; { console.log(`Username ${this.firstname}`)</a:t>
            </a:r>
            <a:endParaRPr sz="1800" b="0">
              <a:solidFill>
                <a:srgbClr val="434343"/>
              </a:solidFill>
              <a:latin typeface="Trebuchet MS"/>
              <a:ea typeface="Trebuchet MS"/>
              <a:cs typeface="Trebuchet MS"/>
              <a:sym typeface="Trebuchet MS"/>
            </a:endParaRPr>
          </a:p>
          <a:p>
            <a:pPr marL="1371600" marR="25400" lvl="0" indent="457200" algn="l" rtl="0">
              <a:spcBef>
                <a:spcPts val="0"/>
              </a:spcBef>
              <a:spcAft>
                <a:spcPts val="0"/>
              </a:spcAft>
              <a:buNone/>
            </a:pPr>
            <a:r>
              <a:rPr lang="en" sz="1800" b="0">
                <a:solidFill>
                  <a:srgbClr val="434343"/>
                </a:solidFill>
                <a:latin typeface="Trebuchet MS"/>
                <a:ea typeface="Trebuchet MS"/>
                <a:cs typeface="Trebuchet MS"/>
                <a:sym typeface="Trebuchet MS"/>
              </a:rPr>
              <a:t>	this.changeName = newName =&gt; { this.firstname = newName;</a:t>
            </a:r>
            <a:endParaRPr sz="1800" b="0">
              <a:solidFill>
                <a:srgbClr val="434343"/>
              </a:solidFill>
              <a:latin typeface="Trebuchet MS"/>
              <a:ea typeface="Trebuchet MS"/>
              <a:cs typeface="Trebuchet MS"/>
              <a:sym typeface="Trebuchet MS"/>
            </a:endParaRPr>
          </a:p>
          <a:p>
            <a:pPr marL="1371600" marR="25400" lvl="0" indent="457200" algn="l" rtl="0">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45720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12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61" name="Google Shape;1061;p12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62" name="Google Shape;1062;p12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Adding method to Javascript objects</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Then when you call changeName( ), you can provide new name:</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lang="en" sz="1800" b="0">
                <a:solidFill>
                  <a:srgbClr val="434343"/>
                </a:solidFill>
                <a:latin typeface="Trebuchet MS"/>
                <a:ea typeface="Trebuchet MS"/>
                <a:cs typeface="Trebuchet MS"/>
                <a:sym typeface="Trebuchet MS"/>
              </a:rPr>
              <a:t> fong.changeName(‘Fuji San’); </a:t>
            </a:r>
            <a:r>
              <a:rPr lang="en" sz="1800" b="0">
                <a:solidFill>
                  <a:srgbClr val="990055"/>
                </a:solidFill>
                <a:latin typeface="Trebuchet MS"/>
                <a:ea typeface="Trebuchet MS"/>
                <a:cs typeface="Trebuchet MS"/>
                <a:sym typeface="Trebuchet MS"/>
              </a:rPr>
              <a:t>// fong is an object instance</a:t>
            </a:r>
            <a:endParaRPr sz="1800" b="0">
              <a:solidFill>
                <a:srgbClr val="990055"/>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Javascript Class</a:t>
            </a:r>
            <a:endParaRPr sz="2000">
              <a:solidFill>
                <a:srgbClr val="0170BA"/>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JavaScript classes</a:t>
            </a:r>
            <a:r>
              <a:rPr lang="en" sz="2000" b="0">
                <a:solidFill>
                  <a:srgbClr val="434343"/>
                </a:solidFill>
                <a:latin typeface="Alegreya"/>
                <a:ea typeface="Alegreya"/>
                <a:cs typeface="Alegreya"/>
                <a:sym typeface="Alegreya"/>
              </a:rPr>
              <a:t>, introduced in </a:t>
            </a:r>
            <a:r>
              <a:rPr lang="en" sz="2000">
                <a:solidFill>
                  <a:schemeClr val="accent5"/>
                </a:solidFill>
                <a:latin typeface="Alegreya"/>
                <a:ea typeface="Alegreya"/>
                <a:cs typeface="Alegreya"/>
                <a:sym typeface="Alegreya"/>
              </a:rPr>
              <a:t>ECMAScript 2015/ES6</a:t>
            </a:r>
            <a:r>
              <a:rPr lang="en" sz="2000" b="0">
                <a:solidFill>
                  <a:srgbClr val="434343"/>
                </a:solidFill>
                <a:latin typeface="Alegreya"/>
                <a:ea typeface="Alegreya"/>
                <a:cs typeface="Alegreya"/>
                <a:sym typeface="Alegreya"/>
              </a:rPr>
              <a:t>, are primarily syntactic sugar over JavaScript's existing prototype-based inheritance. The class syntax </a:t>
            </a:r>
            <a:r>
              <a:rPr lang="en" sz="2000">
                <a:solidFill>
                  <a:schemeClr val="accent5"/>
                </a:solidFill>
                <a:latin typeface="Alegreya"/>
                <a:ea typeface="Alegreya"/>
                <a:cs typeface="Alegreya"/>
                <a:sym typeface="Alegreya"/>
              </a:rPr>
              <a:t>does not</a:t>
            </a:r>
            <a:r>
              <a:rPr lang="en" sz="2000" b="0">
                <a:solidFill>
                  <a:srgbClr val="434343"/>
                </a:solidFill>
                <a:latin typeface="Alegreya"/>
                <a:ea typeface="Alegreya"/>
                <a:cs typeface="Alegreya"/>
                <a:sym typeface="Alegreya"/>
              </a:rPr>
              <a:t> introduce a new object-oriented inheritance model to JavaScript.</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classes are widely used in modern javascript frontend framework such as </a:t>
            </a:r>
            <a:r>
              <a:rPr lang="en" sz="2000">
                <a:solidFill>
                  <a:schemeClr val="accent5"/>
                </a:solidFill>
                <a:latin typeface="Alegreya"/>
                <a:ea typeface="Alegreya"/>
                <a:cs typeface="Alegreya"/>
                <a:sym typeface="Alegreya"/>
              </a:rPr>
              <a:t>ReactJs</a:t>
            </a:r>
            <a:r>
              <a:rPr lang="en" sz="2000" b="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 Angular4</a:t>
            </a:r>
            <a:r>
              <a:rPr lang="en" sz="2000" b="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 Node.js</a:t>
            </a:r>
            <a:endParaRPr sz="2000">
              <a:solidFill>
                <a:schemeClr val="accent5"/>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2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a:t>
            </a:r>
            <a:endParaRPr sz="3600">
              <a:solidFill>
                <a:srgbClr val="63A814"/>
              </a:solidFill>
              <a:latin typeface="Alegreya"/>
              <a:ea typeface="Alegreya"/>
              <a:cs typeface="Alegreya"/>
              <a:sym typeface="Alegreya"/>
            </a:endParaRPr>
          </a:p>
        </p:txBody>
      </p:sp>
      <p:pic>
        <p:nvPicPr>
          <p:cNvPr id="1068" name="Google Shape;1068;p12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69" name="Google Shape;1069;p12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has only one type of number.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Numbers can be written with, or without decimals.</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JavaScript Numbers</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numbers can be written with, or without decimals:</a:t>
            </a:r>
            <a:endParaRPr sz="2000" b="0">
              <a:solidFill>
                <a:srgbClr val="434343"/>
              </a:solidFill>
              <a:latin typeface="Alegreya"/>
              <a:ea typeface="Alegreya"/>
              <a:cs typeface="Alegreya"/>
              <a:sym typeface="Alegreya"/>
            </a:endParaRPr>
          </a:p>
          <a:p>
            <a:pPr marL="4572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pi=3.14;	// A number written with decimals</a:t>
            </a:r>
            <a:endParaRPr sz="1800" b="0">
              <a:solidFill>
                <a:srgbClr val="434343"/>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x=34;   	// A number written without decimals</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Extra large or extra small numbers can be written with scientific (exponent) notation:</a:t>
            </a:r>
            <a:endParaRPr sz="2000" b="0">
              <a:solidFill>
                <a:srgbClr val="434343"/>
              </a:solidFill>
              <a:latin typeface="Alegreya"/>
              <a:ea typeface="Alegreya"/>
              <a:cs typeface="Alegreya"/>
              <a:sym typeface="Alegreya"/>
            </a:endParaRPr>
          </a:p>
          <a:p>
            <a:pPr marL="4572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y=123e5;  // 12300000</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z=123e-5;   // 0.00123</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12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a:t>
            </a:r>
            <a:endParaRPr sz="3600">
              <a:solidFill>
                <a:srgbClr val="63A814"/>
              </a:solidFill>
              <a:latin typeface="Alegreya"/>
              <a:ea typeface="Alegreya"/>
              <a:cs typeface="Alegreya"/>
              <a:sym typeface="Alegreya"/>
            </a:endParaRPr>
          </a:p>
        </p:txBody>
      </p:sp>
      <p:pic>
        <p:nvPicPr>
          <p:cNvPr id="1075" name="Google Shape;1075;p12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76" name="Google Shape;1076;p12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JavaScript Number are 64-bit Floating Point</a:t>
            </a:r>
            <a:endParaRPr sz="2000">
              <a:solidFill>
                <a:srgbClr val="0170BA"/>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is not a </a:t>
            </a:r>
            <a:r>
              <a:rPr lang="en" sz="2000" b="0">
                <a:solidFill>
                  <a:schemeClr val="accent5"/>
                </a:solidFill>
                <a:latin typeface="Alegreya"/>
                <a:ea typeface="Alegreya"/>
                <a:cs typeface="Alegreya"/>
                <a:sym typeface="Alegreya"/>
              </a:rPr>
              <a:t>typed language</a:t>
            </a:r>
            <a:r>
              <a:rPr lang="en" sz="2000" b="0">
                <a:solidFill>
                  <a:srgbClr val="434343"/>
                </a:solidFill>
                <a:latin typeface="Alegreya"/>
                <a:ea typeface="Alegreya"/>
                <a:cs typeface="Alegreya"/>
                <a:sym typeface="Alegreya"/>
              </a:rPr>
              <a:t>. Unlike many other programming languages, it does not define different types of </a:t>
            </a:r>
            <a:r>
              <a:rPr lang="en" sz="2000" b="0">
                <a:solidFill>
                  <a:schemeClr val="accent5"/>
                </a:solidFill>
                <a:latin typeface="Alegreya"/>
                <a:ea typeface="Alegreya"/>
                <a:cs typeface="Alegreya"/>
                <a:sym typeface="Alegreya"/>
              </a:rPr>
              <a:t>numbers</a:t>
            </a:r>
            <a:r>
              <a:rPr lang="en" sz="2000" b="0">
                <a:solidFill>
                  <a:srgbClr val="434343"/>
                </a:solidFill>
                <a:latin typeface="Alegreya"/>
                <a:ea typeface="Alegreya"/>
                <a:cs typeface="Alegreya"/>
                <a:sym typeface="Alegreya"/>
              </a:rPr>
              <a:t>, like </a:t>
            </a:r>
            <a:r>
              <a:rPr lang="en" sz="2000">
                <a:solidFill>
                  <a:schemeClr val="accent5"/>
                </a:solidFill>
                <a:latin typeface="Alegreya"/>
                <a:ea typeface="Alegreya"/>
                <a:cs typeface="Alegreya"/>
                <a:sym typeface="Alegreya"/>
              </a:rPr>
              <a:t>integers</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short</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long</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floating-point</a:t>
            </a:r>
            <a:r>
              <a:rPr lang="en" sz="2000" b="0">
                <a:solidFill>
                  <a:srgbClr val="434343"/>
                </a:solidFill>
                <a:latin typeface="Alegreya"/>
                <a:ea typeface="Alegreya"/>
                <a:cs typeface="Alegreya"/>
                <a:sym typeface="Alegreya"/>
              </a:rPr>
              <a:t> etc.</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numbers are always stored as double precision floating point numbers, following the </a:t>
            </a:r>
            <a:r>
              <a:rPr lang="en" sz="2000" b="0">
                <a:solidFill>
                  <a:schemeClr val="accent5"/>
                </a:solidFill>
                <a:latin typeface="Alegreya"/>
                <a:ea typeface="Alegreya"/>
                <a:cs typeface="Alegreya"/>
                <a:sym typeface="Alegreya"/>
              </a:rPr>
              <a:t>international IEEE 754 standard</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This format stores numbers in </a:t>
            </a:r>
            <a:r>
              <a:rPr lang="en" sz="2000">
                <a:solidFill>
                  <a:schemeClr val="accent5"/>
                </a:solidFill>
                <a:latin typeface="Alegreya"/>
                <a:ea typeface="Alegreya"/>
                <a:cs typeface="Alegreya"/>
                <a:sym typeface="Alegreya"/>
              </a:rPr>
              <a:t>64 bits</a:t>
            </a:r>
            <a:r>
              <a:rPr lang="en" sz="2000" b="0">
                <a:solidFill>
                  <a:srgbClr val="434343"/>
                </a:solidFill>
                <a:latin typeface="Alegreya"/>
                <a:ea typeface="Alegreya"/>
                <a:cs typeface="Alegreya"/>
                <a:sym typeface="Alegreya"/>
              </a:rPr>
              <a:t>, where the number (the fraction) is stored in bits 0 to 51, the exponent in bits 52 to 62, and the sign in bit 63:</a:t>
            </a: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pic>
        <p:nvPicPr>
          <p:cNvPr id="1077" name="Google Shape;1077;p125"/>
          <p:cNvPicPr preferRelativeResize="0"/>
          <p:nvPr/>
        </p:nvPicPr>
        <p:blipFill>
          <a:blip r:embed="rId4">
            <a:alphaModFix/>
          </a:blip>
          <a:stretch>
            <a:fillRect/>
          </a:stretch>
        </p:blipFill>
        <p:spPr>
          <a:xfrm>
            <a:off x="1671550" y="3924300"/>
            <a:ext cx="5924550" cy="1219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2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083" name="Google Shape;1083;p12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84" name="Google Shape;1084;p12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Precision</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Integers (numbers without a period or exponent notation) are considered accurate up to </a:t>
            </a:r>
            <a:r>
              <a:rPr lang="en" sz="2000">
                <a:solidFill>
                  <a:schemeClr val="accent5"/>
                </a:solidFill>
                <a:latin typeface="Alegreya"/>
                <a:ea typeface="Alegreya"/>
                <a:cs typeface="Alegreya"/>
                <a:sym typeface="Alegreya"/>
              </a:rPr>
              <a:t>15 digits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maximum number of decimals is 17, but floating point arithmetic is not always 100% accurate:</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var x = 0.2+0.1; // result will be 0.30000000000000004</a:t>
            </a:r>
            <a:endParaRPr sz="1800" b="0">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Octal and Hexadecimal</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interprets numeric constants as octal if they are preceded by a zero, and as hexadecimal if they are preceded by a zero and “x”.</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var y=0377;	var z=0xFF;</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1800">
                <a:solidFill>
                  <a:srgbClr val="0170BA"/>
                </a:solidFill>
                <a:latin typeface="Alegreya"/>
                <a:ea typeface="Alegreya"/>
                <a:cs typeface="Alegreya"/>
                <a:sym typeface="Alegreya"/>
              </a:rPr>
              <a:t>Note</a:t>
            </a:r>
            <a:r>
              <a:rPr lang="en" sz="1800" b="0">
                <a:solidFill>
                  <a:srgbClr val="0170BA"/>
                </a:solidFill>
                <a:latin typeface="Alegreya"/>
                <a:ea typeface="Alegreya"/>
                <a:cs typeface="Alegreya"/>
                <a:sym typeface="Alegreya"/>
              </a:rPr>
              <a:t>: Never write a number with a leading zero, unless you want an octal conversion.</a:t>
            </a:r>
            <a:endParaRPr sz="1800" b="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2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090" name="Google Shape;1090;p12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91" name="Google Shape;1091;p12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By default, JavaScript displays numbers as base 10 decimals.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But you can use the toString() method to output numbers as </a:t>
            </a:r>
            <a:r>
              <a:rPr lang="en" sz="2000">
                <a:solidFill>
                  <a:schemeClr val="accent5"/>
                </a:solidFill>
                <a:latin typeface="Alegreya"/>
                <a:ea typeface="Alegreya"/>
                <a:cs typeface="Alegreya"/>
                <a:sym typeface="Alegreya"/>
              </a:rPr>
              <a:t>base 16 (hex)</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base 8 (octal)</a:t>
            </a:r>
            <a:r>
              <a:rPr lang="en" sz="2000" b="0">
                <a:solidFill>
                  <a:srgbClr val="434343"/>
                </a:solidFill>
                <a:latin typeface="Alegreya"/>
                <a:ea typeface="Alegreya"/>
                <a:cs typeface="Alegreya"/>
                <a:sym typeface="Alegreya"/>
              </a:rPr>
              <a:t>, or </a:t>
            </a:r>
            <a:r>
              <a:rPr lang="en" sz="2000">
                <a:solidFill>
                  <a:schemeClr val="accent5"/>
                </a:solidFill>
                <a:latin typeface="Alegreya"/>
                <a:ea typeface="Alegreya"/>
                <a:cs typeface="Alegreya"/>
                <a:sym typeface="Alegreya"/>
              </a:rPr>
              <a:t>base 2 (binary)</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var myNumber = 128;</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myNumber.toString(16);   // returns 80</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myNumber.toString(8);    // returns 200</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myNumber.toString(2);    // returns 10000000</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Infinity</a:t>
            </a:r>
            <a:endParaRPr sz="2000">
              <a:solidFill>
                <a:schemeClr val="accent5"/>
              </a:solidFill>
              <a:latin typeface="Alegreya"/>
              <a:ea typeface="Alegreya"/>
              <a:cs typeface="Alegreya"/>
              <a:sym typeface="Alegreya"/>
            </a:endParaRPr>
          </a:p>
          <a:p>
            <a:pPr marL="457200" lvl="0" indent="-355600" algn="l" rtl="0">
              <a:lnSpc>
                <a:spcPct val="100000"/>
              </a:lnSpc>
              <a:spcBef>
                <a:spcPts val="500"/>
              </a:spcBef>
              <a:spcAft>
                <a:spcPts val="0"/>
              </a:spcAft>
              <a:buSzPts val="2000"/>
              <a:buFont typeface="Alegreya"/>
              <a:buChar char="❏"/>
            </a:pPr>
            <a:r>
              <a:rPr lang="en" sz="2000" b="0">
                <a:solidFill>
                  <a:srgbClr val="434343"/>
                </a:solidFill>
                <a:latin typeface="Alegreya"/>
                <a:ea typeface="Alegreya"/>
                <a:cs typeface="Alegreya"/>
                <a:sym typeface="Alegreya"/>
              </a:rPr>
              <a:t>If you calculate a number outside the largest number provided by Javascript, Javascript will return the value of </a:t>
            </a:r>
            <a:r>
              <a:rPr lang="en" sz="2000">
                <a:solidFill>
                  <a:schemeClr val="accent5"/>
                </a:solidFill>
                <a:latin typeface="Alegreya"/>
                <a:ea typeface="Alegreya"/>
                <a:cs typeface="Alegreya"/>
                <a:sym typeface="Alegreya"/>
              </a:rPr>
              <a:t>Infinity </a:t>
            </a:r>
            <a:r>
              <a:rPr lang="en" sz="2000" b="0">
                <a:solidFill>
                  <a:srgbClr val="434343"/>
                </a:solidFill>
                <a:latin typeface="Alegreya"/>
                <a:ea typeface="Alegreya"/>
                <a:cs typeface="Alegreya"/>
                <a:sym typeface="Alegreya"/>
              </a:rPr>
              <a:t>or </a:t>
            </a:r>
            <a:r>
              <a:rPr lang="en" sz="2000">
                <a:solidFill>
                  <a:schemeClr val="accent5"/>
                </a:solidFill>
                <a:latin typeface="Alegreya"/>
                <a:ea typeface="Alegreya"/>
                <a:cs typeface="Alegreya"/>
                <a:sym typeface="Alegreya"/>
              </a:rPr>
              <a:t>-Infinity</a:t>
            </a:r>
            <a:r>
              <a:rPr lang="en" sz="2000" b="0">
                <a:solidFill>
                  <a:srgbClr val="434343"/>
                </a:solidFill>
                <a:latin typeface="Alegreya"/>
                <a:ea typeface="Alegreya"/>
                <a:cs typeface="Alegreya"/>
                <a:sym typeface="Alegreya"/>
              </a:rPr>
              <a:t> (positive or negative overflow).</a:t>
            </a:r>
            <a:endParaRPr sz="180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12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097" name="Google Shape;1097;p12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098" name="Google Shape;1098;p12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Infinity</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myNumber = 2;</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while (myNumber != Infinity)  {</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  return myNumber = myNumber*myNumber; // Calculate until Infinity</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Division by 0 (zero) also generates Infinity:</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x = 2/0;</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y = -2/0;</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Infinity is a number (typeof(Infinity) returns a number).</a:t>
            </a:r>
            <a:endParaRPr sz="2000" b="0">
              <a:solidFill>
                <a:srgbClr val="0170BA"/>
              </a:solidFill>
              <a:latin typeface="Alegreya"/>
              <a:ea typeface="Alegreya"/>
              <a:cs typeface="Alegreya"/>
              <a:sym typeface="Alegreya"/>
            </a:endParaRPr>
          </a:p>
          <a:p>
            <a:pPr marL="0" lvl="0" indent="0" algn="l" rtl="0">
              <a:lnSpc>
                <a:spcPct val="115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180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2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04" name="Google Shape;1104;p12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05" name="Google Shape;1105;p12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NaN - Not a Number</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NaN </a:t>
            </a:r>
            <a:r>
              <a:rPr lang="en" sz="2000" b="0">
                <a:solidFill>
                  <a:srgbClr val="434343"/>
                </a:solidFill>
                <a:latin typeface="Alegreya"/>
                <a:ea typeface="Alegreya"/>
                <a:cs typeface="Alegreya"/>
                <a:sym typeface="Alegreya"/>
              </a:rPr>
              <a:t>is JavaScript reserved word indicating that the result of a numeric operation was not a number.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use the global JavaScript function </a:t>
            </a:r>
            <a:r>
              <a:rPr lang="en" sz="2000">
                <a:solidFill>
                  <a:schemeClr val="accent5"/>
                </a:solidFill>
                <a:latin typeface="Alegreya"/>
                <a:ea typeface="Alegreya"/>
                <a:cs typeface="Alegreya"/>
                <a:sym typeface="Alegreya"/>
              </a:rPr>
              <a:t>isNaN(value)</a:t>
            </a:r>
            <a:r>
              <a:rPr lang="en" sz="2000" b="0">
                <a:solidFill>
                  <a:srgbClr val="434343"/>
                </a:solidFill>
                <a:latin typeface="Alegreya"/>
                <a:ea typeface="Alegreya"/>
                <a:cs typeface="Alegreya"/>
                <a:sym typeface="Alegreya"/>
              </a:rPr>
              <a:t> to find out if a value is a number.</a:t>
            </a: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lang="en" sz="200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x = 1000 / "Apple";</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isNaN(x); // returns true</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var y = 100 / "1000";</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isNaN(y); // returns false</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Division by 0 (zero) generates Infinity, but Infinity is a number:</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x = 1000 / 0;	isNaN(x); // returns false</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2000">
              <a:solidFill>
                <a:schemeClr val="accent5"/>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13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11" name="Google Shape;1111;p13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12" name="Google Shape;1112;p13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Numbers Can be Numbers or Objects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numbers can be </a:t>
            </a:r>
            <a:r>
              <a:rPr lang="en" sz="2000" b="0">
                <a:solidFill>
                  <a:schemeClr val="accent5"/>
                </a:solidFill>
                <a:latin typeface="Alegreya"/>
                <a:ea typeface="Alegreya"/>
                <a:cs typeface="Alegreya"/>
                <a:sym typeface="Alegreya"/>
              </a:rPr>
              <a:t>primitive values</a:t>
            </a:r>
            <a:r>
              <a:rPr lang="en" sz="2000" b="0">
                <a:solidFill>
                  <a:srgbClr val="434343"/>
                </a:solidFill>
                <a:latin typeface="Alegreya"/>
                <a:ea typeface="Alegreya"/>
                <a:cs typeface="Alegreya"/>
                <a:sym typeface="Alegreya"/>
              </a:rPr>
              <a:t> created from literals, like </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let x = 123;</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number can also be objects created with the </a:t>
            </a:r>
            <a:r>
              <a:rPr lang="en" sz="2000">
                <a:solidFill>
                  <a:schemeClr val="accent5"/>
                </a:solidFill>
                <a:latin typeface="Alegreya"/>
                <a:ea typeface="Alegreya"/>
                <a:cs typeface="Alegreya"/>
                <a:sym typeface="Alegreya"/>
              </a:rPr>
              <a:t>new </a:t>
            </a:r>
            <a:r>
              <a:rPr lang="en" sz="2000" b="0">
                <a:solidFill>
                  <a:srgbClr val="434343"/>
                </a:solidFill>
                <a:latin typeface="Alegreya"/>
                <a:ea typeface="Alegreya"/>
                <a:cs typeface="Alegreya"/>
                <a:sym typeface="Alegreya"/>
              </a:rPr>
              <a:t>keyword, like </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let y = new Number(123);</a:t>
            </a: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var x = 123;</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var y = new Number(123);</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typeof(x) // returns Number</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typeof(y) // returns Object</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Normally, because of some nasty side effects, you will not define numbers as objects. E.g: </a:t>
            </a:r>
            <a:r>
              <a:rPr lang="en" sz="1800" b="0">
                <a:solidFill>
                  <a:srgbClr val="434343"/>
                </a:solidFill>
                <a:latin typeface="Trebuchet MS"/>
                <a:ea typeface="Trebuchet MS"/>
                <a:cs typeface="Trebuchet MS"/>
                <a:sym typeface="Trebuchet MS"/>
              </a:rPr>
              <a:t>123 === new Number(123) //false</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3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18" name="Google Shape;1118;p13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19" name="Google Shape;1119;p13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Number Object Properties</a:t>
            </a:r>
            <a:endParaRPr sz="2000">
              <a:solidFill>
                <a:srgbClr val="0170BA"/>
              </a:solidFill>
              <a:latin typeface="Alegreya"/>
              <a:ea typeface="Alegreya"/>
              <a:cs typeface="Alegreya"/>
              <a:sym typeface="Alegreya"/>
            </a:endParaRPr>
          </a:p>
          <a:p>
            <a:pPr marL="13716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pic>
        <p:nvPicPr>
          <p:cNvPr id="1120" name="Google Shape;1120;p131"/>
          <p:cNvPicPr preferRelativeResize="0"/>
          <p:nvPr/>
        </p:nvPicPr>
        <p:blipFill>
          <a:blip r:embed="rId4">
            <a:alphaModFix/>
          </a:blip>
          <a:stretch>
            <a:fillRect/>
          </a:stretch>
        </p:blipFill>
        <p:spPr>
          <a:xfrm>
            <a:off x="515375" y="1824225"/>
            <a:ext cx="8183700" cy="303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53" name="Google Shape;353;p24"/>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u="sng">
                <a:solidFill>
                  <a:srgbClr val="63A814"/>
                </a:solidFill>
                <a:latin typeface="Alegreya"/>
                <a:ea typeface="Alegreya"/>
                <a:cs typeface="Alegreya"/>
                <a:sym typeface="Alegreya"/>
              </a:rPr>
              <a:t>JavaScript Functions and Events</a:t>
            </a:r>
            <a:endParaRPr sz="2000" u="sng">
              <a:solidFill>
                <a:srgbClr val="63A814"/>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JavaScript statements sometimes are executed while the page loads.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More often, we want to execute code when an </a:t>
            </a:r>
            <a:r>
              <a:rPr lang="en" sz="2000">
                <a:solidFill>
                  <a:schemeClr val="accent5"/>
                </a:solidFill>
                <a:latin typeface="Alegreya"/>
                <a:ea typeface="Alegreya"/>
                <a:cs typeface="Alegreya"/>
                <a:sym typeface="Alegreya"/>
              </a:rPr>
              <a:t>event</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occurs, like when the user </a:t>
            </a:r>
            <a:r>
              <a:rPr lang="en" sz="2000" b="0">
                <a:solidFill>
                  <a:schemeClr val="accent5"/>
                </a:solidFill>
                <a:latin typeface="Alegreya"/>
                <a:ea typeface="Alegreya"/>
                <a:cs typeface="Alegreya"/>
                <a:sym typeface="Alegreya"/>
              </a:rPr>
              <a:t>clicks a button</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we put JavaScript code inside a </a:t>
            </a:r>
            <a:r>
              <a:rPr lang="en" sz="2000">
                <a:solidFill>
                  <a:schemeClr val="accent5"/>
                </a:solidFill>
                <a:latin typeface="Alegreya"/>
                <a:ea typeface="Alegreya"/>
                <a:cs typeface="Alegreya"/>
                <a:sym typeface="Alegreya"/>
              </a:rPr>
              <a:t>function</a:t>
            </a:r>
            <a:r>
              <a:rPr lang="en" sz="2000" b="0">
                <a:solidFill>
                  <a:srgbClr val="434343"/>
                </a:solidFill>
                <a:latin typeface="Alegreya"/>
                <a:ea typeface="Alegreya"/>
                <a:cs typeface="Alegreya"/>
                <a:sym typeface="Alegreya"/>
              </a:rPr>
              <a:t>, we can call that function when an event occurs.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will learn much more about JavaScript functions and events in later chapters.</a:t>
            </a:r>
            <a:endParaRPr sz="2000" b="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endParaRPr sz="2000" b="0">
              <a:solidFill>
                <a:srgbClr val="434343"/>
              </a:solidFill>
              <a:latin typeface="Alegreya"/>
              <a:ea typeface="Alegreya"/>
              <a:cs typeface="Alegreya"/>
              <a:sym typeface="Alegreya"/>
            </a:endParaRPr>
          </a:p>
        </p:txBody>
      </p:sp>
      <p:pic>
        <p:nvPicPr>
          <p:cNvPr id="354" name="Google Shape;354;p2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3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26" name="Google Shape;1126;p13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27" name="Google Shape;1127;p13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Number Object Methods</a:t>
            </a:r>
            <a:endParaRPr sz="2000">
              <a:solidFill>
                <a:srgbClr val="0170BA"/>
              </a:solidFill>
              <a:latin typeface="Alegreya"/>
              <a:ea typeface="Alegreya"/>
              <a:cs typeface="Alegreya"/>
              <a:sym typeface="Alegreya"/>
            </a:endParaRPr>
          </a:p>
          <a:p>
            <a:pPr marL="13716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graphicFrame>
        <p:nvGraphicFramePr>
          <p:cNvPr id="1128" name="Google Shape;1128;p132"/>
          <p:cNvGraphicFramePr/>
          <p:nvPr/>
        </p:nvGraphicFramePr>
        <p:xfrm>
          <a:off x="952500" y="1742450"/>
          <a:ext cx="3000000" cy="3000000"/>
        </p:xfrm>
        <a:graphic>
          <a:graphicData uri="http://schemas.openxmlformats.org/drawingml/2006/table">
            <a:tbl>
              <a:tblPr>
                <a:noFill/>
                <a:tableStyleId>{74AFA9C1-3977-4363-B957-740D09E80203}</a:tableStyleId>
              </a:tblPr>
              <a:tblGrid>
                <a:gridCol w="2122475">
                  <a:extLst>
                    <a:ext uri="{9D8B030D-6E8A-4147-A177-3AD203B41FA5}">
                      <a16:colId xmlns:a16="http://schemas.microsoft.com/office/drawing/2014/main" val="20000"/>
                    </a:ext>
                  </a:extLst>
                </a:gridCol>
                <a:gridCol w="5116525">
                  <a:extLst>
                    <a:ext uri="{9D8B030D-6E8A-4147-A177-3AD203B41FA5}">
                      <a16:colId xmlns:a16="http://schemas.microsoft.com/office/drawing/2014/main" val="20001"/>
                    </a:ext>
                  </a:extLst>
                </a:gridCol>
              </a:tblGrid>
              <a:tr h="460425">
                <a:tc>
                  <a:txBody>
                    <a:bodyPr/>
                    <a:lstStyle/>
                    <a:p>
                      <a:pPr marL="0" lvl="0" indent="0" algn="ctr" rtl="0">
                        <a:lnSpc>
                          <a:spcPct val="115000"/>
                        </a:lnSpc>
                        <a:spcBef>
                          <a:spcPts val="0"/>
                        </a:spcBef>
                        <a:spcAft>
                          <a:spcPts val="0"/>
                        </a:spcAft>
                        <a:buNone/>
                      </a:pPr>
                      <a:r>
                        <a:rPr lang="en" sz="1800" b="1">
                          <a:solidFill>
                            <a:srgbClr val="FFFFFF"/>
                          </a:solidFill>
                          <a:latin typeface="Alegreya"/>
                          <a:ea typeface="Alegreya"/>
                          <a:cs typeface="Alegreya"/>
                          <a:sym typeface="Alegreya"/>
                        </a:rPr>
                        <a:t>Method</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15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460425">
                <a:tc>
                  <a:txBody>
                    <a:bodyPr/>
                    <a:lstStyle/>
                    <a:p>
                      <a:pPr marL="0" lvl="0" indent="0" algn="l" rtl="0">
                        <a:lnSpc>
                          <a:spcPct val="100000"/>
                        </a:lnSpc>
                        <a:spcBef>
                          <a:spcPts val="0"/>
                        </a:spcBef>
                        <a:spcAft>
                          <a:spcPts val="0"/>
                        </a:spcAft>
                        <a:buNone/>
                      </a:pPr>
                      <a:r>
                        <a:rPr lang="en" sz="1800" b="1" u="sng">
                          <a:solidFill>
                            <a:schemeClr val="accent5"/>
                          </a:solidFill>
                          <a:latin typeface="Alegreya"/>
                          <a:ea typeface="Alegreya"/>
                          <a:cs typeface="Alegreya"/>
                          <a:sym typeface="Alegreya"/>
                          <a:hlinkClick r:id="rId4"/>
                        </a:rPr>
                        <a:t>toExponential(x)</a:t>
                      </a:r>
                      <a:endParaRPr sz="1800" b="1" u="sng">
                        <a:solidFill>
                          <a:schemeClr val="accent5"/>
                        </a:solidFill>
                        <a:latin typeface="Alegreya"/>
                        <a:ea typeface="Alegreya"/>
                        <a:cs typeface="Alegreya"/>
                        <a:sym typeface="Alegreya"/>
                        <a:hlinkClick r:id="rId4"/>
                      </a:endParaRPr>
                    </a:p>
                  </a:txBody>
                  <a:tcPr marL="91425" marR="91425" marT="91425" marB="91425"/>
                </a:tc>
                <a:tc>
                  <a:txBody>
                    <a:bodyPr/>
                    <a:lstStyle/>
                    <a:p>
                      <a:pPr marL="0" lvl="0" indent="0" algn="l" rtl="0">
                        <a:lnSpc>
                          <a:spcPct val="100000"/>
                        </a:lnSpc>
                        <a:spcBef>
                          <a:spcPts val="0"/>
                        </a:spcBef>
                        <a:spcAft>
                          <a:spcPts val="0"/>
                        </a:spcAft>
                        <a:buNone/>
                      </a:pPr>
                      <a:r>
                        <a:rPr lang="en" sz="1800">
                          <a:latin typeface="Alegreya"/>
                          <a:ea typeface="Alegreya"/>
                          <a:cs typeface="Alegreya"/>
                          <a:sym typeface="Alegreya"/>
                        </a:rPr>
                        <a:t>Converts a number into an exponential notation</a:t>
                      </a:r>
                      <a:endParaRPr sz="18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751500">
                <a:tc>
                  <a:txBody>
                    <a:bodyPr/>
                    <a:lstStyle/>
                    <a:p>
                      <a:pPr marL="0" lvl="0" indent="0" algn="l" rtl="0">
                        <a:lnSpc>
                          <a:spcPct val="100000"/>
                        </a:lnSpc>
                        <a:spcBef>
                          <a:spcPts val="0"/>
                        </a:spcBef>
                        <a:spcAft>
                          <a:spcPts val="0"/>
                        </a:spcAft>
                        <a:buNone/>
                      </a:pPr>
                      <a:r>
                        <a:rPr lang="en" sz="1800" b="1" u="sng">
                          <a:solidFill>
                            <a:schemeClr val="accent5"/>
                          </a:solidFill>
                          <a:latin typeface="Alegreya"/>
                          <a:ea typeface="Alegreya"/>
                          <a:cs typeface="Alegreya"/>
                          <a:sym typeface="Alegreya"/>
                          <a:hlinkClick r:id="rId5"/>
                        </a:rPr>
                        <a:t>toFixed(x)</a:t>
                      </a:r>
                      <a:endParaRPr sz="1800" b="1" u="sng">
                        <a:solidFill>
                          <a:schemeClr val="accent5"/>
                        </a:solidFill>
                        <a:latin typeface="Alegreya"/>
                        <a:ea typeface="Alegreya"/>
                        <a:cs typeface="Alegreya"/>
                        <a:sym typeface="Alegreya"/>
                        <a:hlinkClick r:id="rId5"/>
                      </a:endParaRPr>
                    </a:p>
                  </a:txBody>
                  <a:tcPr marL="91425" marR="91425" marT="91425" marB="91425"/>
                </a:tc>
                <a:tc>
                  <a:txBody>
                    <a:bodyPr/>
                    <a:lstStyle/>
                    <a:p>
                      <a:pPr marL="0" lvl="0" indent="0" algn="l" rtl="0">
                        <a:lnSpc>
                          <a:spcPct val="100000"/>
                        </a:lnSpc>
                        <a:spcBef>
                          <a:spcPts val="0"/>
                        </a:spcBef>
                        <a:spcAft>
                          <a:spcPts val="0"/>
                        </a:spcAft>
                        <a:buNone/>
                      </a:pPr>
                      <a:r>
                        <a:rPr lang="en" sz="1800">
                          <a:latin typeface="Alegreya"/>
                          <a:ea typeface="Alegreya"/>
                          <a:cs typeface="Alegreya"/>
                          <a:sym typeface="Alegreya"/>
                        </a:rPr>
                        <a:t>Formats a number with x numbers of digits after the decimal point</a:t>
                      </a:r>
                      <a:endParaRPr sz="18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460425">
                <a:tc>
                  <a:txBody>
                    <a:bodyPr/>
                    <a:lstStyle/>
                    <a:p>
                      <a:pPr marL="0" lvl="0" indent="0" algn="l" rtl="0">
                        <a:lnSpc>
                          <a:spcPct val="100000"/>
                        </a:lnSpc>
                        <a:spcBef>
                          <a:spcPts val="0"/>
                        </a:spcBef>
                        <a:spcAft>
                          <a:spcPts val="0"/>
                        </a:spcAft>
                        <a:buNone/>
                      </a:pPr>
                      <a:r>
                        <a:rPr lang="en" sz="1800" b="1" u="sng">
                          <a:solidFill>
                            <a:schemeClr val="accent5"/>
                          </a:solidFill>
                          <a:latin typeface="Alegreya"/>
                          <a:ea typeface="Alegreya"/>
                          <a:cs typeface="Alegreya"/>
                          <a:sym typeface="Alegreya"/>
                          <a:hlinkClick r:id="rId6"/>
                        </a:rPr>
                        <a:t>toPrecision(x)</a:t>
                      </a:r>
                      <a:endParaRPr sz="1800" b="1" u="sng">
                        <a:solidFill>
                          <a:schemeClr val="accent5"/>
                        </a:solidFill>
                        <a:latin typeface="Alegreya"/>
                        <a:ea typeface="Alegreya"/>
                        <a:cs typeface="Alegreya"/>
                        <a:sym typeface="Alegreya"/>
                        <a:hlinkClick r:id="rId6"/>
                      </a:endParaRPr>
                    </a:p>
                  </a:txBody>
                  <a:tcPr marL="91425" marR="91425" marT="91425" marB="91425"/>
                </a:tc>
                <a:tc>
                  <a:txBody>
                    <a:bodyPr/>
                    <a:lstStyle/>
                    <a:p>
                      <a:pPr marL="0" lvl="0" indent="0" algn="l" rtl="0">
                        <a:lnSpc>
                          <a:spcPct val="100000"/>
                        </a:lnSpc>
                        <a:spcBef>
                          <a:spcPts val="0"/>
                        </a:spcBef>
                        <a:spcAft>
                          <a:spcPts val="0"/>
                        </a:spcAft>
                        <a:buNone/>
                      </a:pPr>
                      <a:r>
                        <a:rPr lang="en" sz="1800">
                          <a:latin typeface="Alegreya"/>
                          <a:ea typeface="Alegreya"/>
                          <a:cs typeface="Alegreya"/>
                          <a:sym typeface="Alegreya"/>
                        </a:rPr>
                        <a:t>Formats a number to x length</a:t>
                      </a:r>
                      <a:endParaRPr sz="18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460425">
                <a:tc>
                  <a:txBody>
                    <a:bodyPr/>
                    <a:lstStyle/>
                    <a:p>
                      <a:pPr marL="0" lvl="0" indent="0" algn="l" rtl="0">
                        <a:lnSpc>
                          <a:spcPct val="100000"/>
                        </a:lnSpc>
                        <a:spcBef>
                          <a:spcPts val="0"/>
                        </a:spcBef>
                        <a:spcAft>
                          <a:spcPts val="0"/>
                        </a:spcAft>
                        <a:buNone/>
                      </a:pPr>
                      <a:r>
                        <a:rPr lang="en" sz="1800" b="1" u="sng">
                          <a:solidFill>
                            <a:schemeClr val="accent5"/>
                          </a:solidFill>
                          <a:latin typeface="Alegreya"/>
                          <a:ea typeface="Alegreya"/>
                          <a:cs typeface="Alegreya"/>
                          <a:sym typeface="Alegreya"/>
                          <a:hlinkClick r:id="rId7"/>
                        </a:rPr>
                        <a:t>toString()</a:t>
                      </a:r>
                      <a:endParaRPr sz="1800" b="1" u="sng">
                        <a:solidFill>
                          <a:schemeClr val="accent5"/>
                        </a:solidFill>
                        <a:latin typeface="Alegreya"/>
                        <a:ea typeface="Alegreya"/>
                        <a:cs typeface="Alegreya"/>
                        <a:sym typeface="Alegreya"/>
                        <a:hlinkClick r:id="rId7"/>
                      </a:endParaRPr>
                    </a:p>
                  </a:txBody>
                  <a:tcPr marL="91425" marR="91425" marT="91425" marB="91425"/>
                </a:tc>
                <a:tc>
                  <a:txBody>
                    <a:bodyPr/>
                    <a:lstStyle/>
                    <a:p>
                      <a:pPr marL="0" lvl="0" indent="0" algn="l" rtl="0">
                        <a:lnSpc>
                          <a:spcPct val="100000"/>
                        </a:lnSpc>
                        <a:spcBef>
                          <a:spcPts val="0"/>
                        </a:spcBef>
                        <a:spcAft>
                          <a:spcPts val="0"/>
                        </a:spcAft>
                        <a:buNone/>
                      </a:pPr>
                      <a:r>
                        <a:rPr lang="en" sz="1800">
                          <a:latin typeface="Alegreya"/>
                          <a:ea typeface="Alegreya"/>
                          <a:cs typeface="Alegreya"/>
                          <a:sym typeface="Alegreya"/>
                        </a:rPr>
                        <a:t>Converts a Number object to a string</a:t>
                      </a:r>
                      <a:endParaRPr sz="18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460425">
                <a:tc>
                  <a:txBody>
                    <a:bodyPr/>
                    <a:lstStyle/>
                    <a:p>
                      <a:pPr marL="0" lvl="0" indent="0" algn="l" rtl="0">
                        <a:lnSpc>
                          <a:spcPct val="100000"/>
                        </a:lnSpc>
                        <a:spcBef>
                          <a:spcPts val="0"/>
                        </a:spcBef>
                        <a:spcAft>
                          <a:spcPts val="0"/>
                        </a:spcAft>
                        <a:buNone/>
                      </a:pPr>
                      <a:r>
                        <a:rPr lang="en" sz="1800" b="1" u="sng">
                          <a:solidFill>
                            <a:schemeClr val="accent5"/>
                          </a:solidFill>
                          <a:latin typeface="Alegreya"/>
                          <a:ea typeface="Alegreya"/>
                          <a:cs typeface="Alegreya"/>
                          <a:sym typeface="Alegreya"/>
                          <a:hlinkClick r:id="rId8"/>
                        </a:rPr>
                        <a:t>valueOf()</a:t>
                      </a:r>
                      <a:endParaRPr sz="1800" b="1" u="sng">
                        <a:solidFill>
                          <a:schemeClr val="accent5"/>
                        </a:solidFill>
                        <a:latin typeface="Alegreya"/>
                        <a:ea typeface="Alegreya"/>
                        <a:cs typeface="Alegreya"/>
                        <a:sym typeface="Alegreya"/>
                        <a:hlinkClick r:id="rId8"/>
                      </a:endParaRPr>
                    </a:p>
                  </a:txBody>
                  <a:tcPr marL="91425" marR="91425" marT="91425" marB="91425"/>
                </a:tc>
                <a:tc>
                  <a:txBody>
                    <a:bodyPr/>
                    <a:lstStyle/>
                    <a:p>
                      <a:pPr marL="0" lvl="0" indent="0" algn="l" rtl="0">
                        <a:lnSpc>
                          <a:spcPct val="100000"/>
                        </a:lnSpc>
                        <a:spcBef>
                          <a:spcPts val="0"/>
                        </a:spcBef>
                        <a:spcAft>
                          <a:spcPts val="0"/>
                        </a:spcAft>
                        <a:buNone/>
                      </a:pPr>
                      <a:r>
                        <a:rPr lang="en" sz="1800">
                          <a:latin typeface="Alegreya"/>
                          <a:ea typeface="Alegreya"/>
                          <a:cs typeface="Alegreya"/>
                          <a:sym typeface="Alegreya"/>
                        </a:rPr>
                        <a:t>Returns the primitive value of a Number object</a:t>
                      </a:r>
                      <a:endParaRPr sz="18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3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a:t>
            </a:r>
            <a:endParaRPr sz="3600">
              <a:solidFill>
                <a:srgbClr val="63A814"/>
              </a:solidFill>
              <a:latin typeface="Alegreya"/>
              <a:ea typeface="Alegreya"/>
              <a:cs typeface="Alegreya"/>
              <a:sym typeface="Alegreya"/>
            </a:endParaRPr>
          </a:p>
        </p:txBody>
      </p:sp>
      <p:pic>
        <p:nvPicPr>
          <p:cNvPr id="1134" name="Google Shape;1134;p13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35" name="Google Shape;1135;p13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String object is used for </a:t>
            </a:r>
            <a:r>
              <a:rPr lang="en" sz="2000" b="0">
                <a:solidFill>
                  <a:schemeClr val="accent5"/>
                </a:solidFill>
                <a:latin typeface="Alegreya"/>
                <a:ea typeface="Alegreya"/>
                <a:cs typeface="Alegreya"/>
                <a:sym typeface="Alegreya"/>
              </a:rPr>
              <a:t>storing and manipulating text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JavaScript Strings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string simply stores a series of characters like </a:t>
            </a:r>
            <a:r>
              <a:rPr lang="en" sz="2000" b="0">
                <a:solidFill>
                  <a:schemeClr val="accent5"/>
                </a:solidFill>
                <a:latin typeface="Alegreya"/>
                <a:ea typeface="Alegreya"/>
                <a:cs typeface="Alegreya"/>
                <a:sym typeface="Alegreya"/>
              </a:rPr>
              <a:t>"Justin Bieber"</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string can be any text inside quotes. You can use simple or double quotes:</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carname="Volvo XC60";</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carname='Volvo XC60';</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access each character in a string with its position (</a:t>
            </a:r>
            <a:r>
              <a:rPr lang="en" sz="2000">
                <a:solidFill>
                  <a:schemeClr val="accent5"/>
                </a:solidFill>
                <a:latin typeface="Alegreya"/>
                <a:ea typeface="Alegreya"/>
                <a:cs typeface="Alegreya"/>
                <a:sym typeface="Alegreya"/>
              </a:rPr>
              <a:t>index</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914400" marR="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character=carname[7]; </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3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41" name="Google Shape;1141;p13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42" name="Google Shape;1142;p13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String indexes are </a:t>
            </a:r>
            <a:r>
              <a:rPr lang="en" sz="2000">
                <a:solidFill>
                  <a:schemeClr val="accent5"/>
                </a:solidFill>
                <a:latin typeface="Alegreya"/>
                <a:ea typeface="Alegreya"/>
                <a:cs typeface="Alegreya"/>
                <a:sym typeface="Alegreya"/>
              </a:rPr>
              <a:t>zero-based</a:t>
            </a:r>
            <a:r>
              <a:rPr lang="en" sz="2000" b="0">
                <a:solidFill>
                  <a:srgbClr val="434343"/>
                </a:solidFill>
                <a:latin typeface="Alegreya"/>
                <a:ea typeface="Alegreya"/>
                <a:cs typeface="Alegreya"/>
                <a:sym typeface="Alegreya"/>
              </a:rPr>
              <a:t>, which means the first character is [0], the second is [1], and so on.</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use quotes inside a string, as long as they don't match the quotes surrounding the string:</a:t>
            </a:r>
            <a:endParaRPr sz="2000" b="0">
              <a:solidFill>
                <a:srgbClr val="434343"/>
              </a:solidFill>
              <a:latin typeface="Alegreya"/>
              <a:ea typeface="Alegreya"/>
              <a:cs typeface="Alegreya"/>
              <a:sym typeface="Alegreya"/>
            </a:endParaRPr>
          </a:p>
          <a:p>
            <a:pPr marL="914400" lvl="0" indent="0" algn="l" rtl="0">
              <a:lnSpc>
                <a:spcPct val="100000"/>
              </a:lnSpc>
              <a:spcBef>
                <a:spcPts val="1000"/>
              </a:spcBef>
              <a:spcAft>
                <a:spcPts val="0"/>
              </a:spcAft>
              <a:buNone/>
            </a:pPr>
            <a:r>
              <a:rPr lang="en" sz="1800" b="0">
                <a:solidFill>
                  <a:srgbClr val="434343"/>
                </a:solidFill>
                <a:latin typeface="Trebuchet MS"/>
                <a:ea typeface="Trebuchet MS"/>
                <a:cs typeface="Trebuchet MS"/>
                <a:sym typeface="Trebuchet MS"/>
              </a:rPr>
              <a:t>var answer="It's alright";</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answer="He is called 'Johnny'";</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answer='He is called "Johnny"';</a:t>
            </a:r>
            <a:endParaRPr sz="1800" b="0" i="1">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Or you can put quotes inside a string by using the \ escape character:</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answer='It\'s alright';</a:t>
            </a:r>
            <a:endParaRPr sz="1800" b="0">
              <a:solidFill>
                <a:srgbClr val="434343"/>
              </a:solidFill>
              <a:latin typeface="Trebuchet MS"/>
              <a:ea typeface="Trebuchet MS"/>
              <a:cs typeface="Trebuchet MS"/>
              <a:sym typeface="Trebuchet MS"/>
            </a:endParaRPr>
          </a:p>
          <a:p>
            <a:pPr marL="914400" marR="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answer="He is called \"Johnny\"";</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900" b="0">
                <a:solidFill>
                  <a:srgbClr val="0170BA"/>
                </a:solidFill>
                <a:latin typeface="Alegreya"/>
                <a:ea typeface="Alegreya"/>
                <a:cs typeface="Alegreya"/>
                <a:sym typeface="Alegreya"/>
              </a:rPr>
              <a:t>Note: The backslash (\) can be used to insert apostrophes, new lines, quotes, and other special characters into a string.</a:t>
            </a:r>
            <a:endParaRPr sz="1900" b="0">
              <a:solidFill>
                <a:srgbClr val="0170BA"/>
              </a:solidFill>
              <a:latin typeface="Alegreya"/>
              <a:ea typeface="Alegreya"/>
              <a:cs typeface="Alegreya"/>
              <a:sym typeface="Alegreya"/>
            </a:endParaRPr>
          </a:p>
          <a:p>
            <a:pPr marL="0" marR="0" lvl="0" indent="0" algn="l" rtl="0">
              <a:lnSpc>
                <a:spcPct val="100000"/>
              </a:lnSpc>
              <a:spcBef>
                <a:spcPts val="0"/>
              </a:spcBef>
              <a:spcAft>
                <a:spcPts val="0"/>
              </a:spcAft>
              <a:buNone/>
            </a:pPr>
            <a:endParaRPr sz="1900" b="0">
              <a:solidFill>
                <a:srgbClr val="0170BA"/>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13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48" name="Google Shape;1148;p13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49" name="Google Shape;1149;p13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String Length</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length of a string (a string object) is found in the built in property </a:t>
            </a:r>
            <a:r>
              <a:rPr lang="en" sz="2000">
                <a:solidFill>
                  <a:schemeClr val="accent5"/>
                </a:solidFill>
                <a:latin typeface="Alegreya"/>
                <a:ea typeface="Alegreya"/>
                <a:cs typeface="Alegreya"/>
                <a:sym typeface="Alegreya"/>
              </a:rPr>
              <a:t>length</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txt = "Hello World!";</a:t>
            </a:r>
            <a:endParaRPr sz="1800" b="0">
              <a:solidFill>
                <a:srgbClr val="434343"/>
              </a:solidFill>
              <a:latin typeface="Trebuchet MS"/>
              <a:ea typeface="Trebuchet MS"/>
              <a:cs typeface="Trebuchet MS"/>
              <a:sym typeface="Trebuchet MS"/>
            </a:endParaRPr>
          </a:p>
          <a:p>
            <a:pPr marL="91440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document.write(txt.length);</a:t>
            </a:r>
            <a:endParaRPr sz="1800" b="0">
              <a:solidFill>
                <a:srgbClr val="434343"/>
              </a:solidFill>
              <a:latin typeface="Trebuchet MS"/>
              <a:ea typeface="Trebuchet MS"/>
              <a:cs typeface="Trebuchet MS"/>
              <a:sym typeface="Trebuchet MS"/>
            </a:endParaRPr>
          </a:p>
          <a:p>
            <a:pPr marL="91440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var txt = "ABCDEFGHIJKLMNOPQRSTUVWXYZ";</a:t>
            </a:r>
            <a:endParaRPr sz="1800" b="0">
              <a:solidFill>
                <a:srgbClr val="434343"/>
              </a:solidFill>
              <a:latin typeface="Trebuchet MS"/>
              <a:ea typeface="Trebuchet MS"/>
              <a:cs typeface="Trebuchet MS"/>
              <a:sym typeface="Trebuchet MS"/>
            </a:endParaRPr>
          </a:p>
          <a:p>
            <a:pPr marL="91440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document.write(txt.length);</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Finding a String in a String</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indexOf( )</a:t>
            </a:r>
            <a:r>
              <a:rPr lang="en" sz="2000" b="0">
                <a:solidFill>
                  <a:srgbClr val="434343"/>
                </a:solidFill>
                <a:latin typeface="Alegreya"/>
                <a:ea typeface="Alegreya"/>
                <a:cs typeface="Alegreya"/>
                <a:sym typeface="Alegreya"/>
              </a:rPr>
              <a:t> method returns the position (</a:t>
            </a:r>
            <a:r>
              <a:rPr lang="en" sz="2000" b="0">
                <a:solidFill>
                  <a:schemeClr val="accent5"/>
                </a:solidFill>
                <a:latin typeface="Alegreya"/>
                <a:ea typeface="Alegreya"/>
                <a:cs typeface="Alegreya"/>
                <a:sym typeface="Alegreya"/>
              </a:rPr>
              <a:t>as a number</a:t>
            </a:r>
            <a:r>
              <a:rPr lang="en" sz="2000" b="0">
                <a:solidFill>
                  <a:srgbClr val="434343"/>
                </a:solidFill>
                <a:latin typeface="Alegreya"/>
                <a:ea typeface="Alegreya"/>
                <a:cs typeface="Alegreya"/>
                <a:sym typeface="Alegreya"/>
              </a:rPr>
              <a:t>) of the first found occurrence of a specified text inside a string:</a:t>
            </a:r>
            <a:endParaRPr sz="2000" b="0">
              <a:solidFill>
                <a:srgbClr val="434343"/>
              </a:solidFill>
              <a:latin typeface="Alegreya"/>
              <a:ea typeface="Alegreya"/>
              <a:cs typeface="Alegreya"/>
              <a:sym typeface="Alegreya"/>
            </a:endParaRPr>
          </a:p>
          <a:p>
            <a:pPr marL="914400" marR="0" lvl="0" indent="45720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
        <p:nvSpPr>
          <p:cNvPr id="1150" name="Google Shape;1150;p135"/>
          <p:cNvSpPr/>
          <p:nvPr/>
        </p:nvSpPr>
        <p:spPr>
          <a:xfrm>
            <a:off x="2098975" y="4727725"/>
            <a:ext cx="1931325" cy="228000"/>
          </a:xfrm>
          <a:custGeom>
            <a:avLst/>
            <a:gdLst/>
            <a:ahLst/>
            <a:cxnLst/>
            <a:rect l="l" t="t" r="r" b="b"/>
            <a:pathLst>
              <a:path w="77253" h="9120" extrusionOk="0">
                <a:moveTo>
                  <a:pt x="0" y="0"/>
                </a:moveTo>
                <a:cubicBezTo>
                  <a:pt x="17869" y="9573"/>
                  <a:pt x="40351" y="4828"/>
                  <a:pt x="60622" y="4828"/>
                </a:cubicBezTo>
                <a:cubicBezTo>
                  <a:pt x="66347" y="4828"/>
                  <a:pt x="75128" y="3804"/>
                  <a:pt x="77253" y="9120"/>
                </a:cubicBezTo>
              </a:path>
            </a:pathLst>
          </a:custGeom>
          <a:noFill/>
          <a:ln w="19050" cap="flat" cmpd="sng">
            <a:solidFill>
              <a:srgbClr val="990055"/>
            </a:solidFill>
            <a:prstDash val="solid"/>
            <a:round/>
            <a:headEnd type="none" w="med" len="med"/>
            <a:tailEnd type="stealth"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13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56" name="Google Shape;1156;p13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57" name="Google Shape;1157;p13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Finding a String in a String</a:t>
            </a: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str="Hello world, welcome to the universe.";</a:t>
            </a:r>
            <a:endParaRPr sz="1800" b="0">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var n=str.indexOf("welcome");</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method returns </a:t>
            </a:r>
            <a:r>
              <a:rPr lang="en" sz="2000">
                <a:solidFill>
                  <a:schemeClr val="accent5"/>
                </a:solidFill>
                <a:latin typeface="Alegreya"/>
                <a:ea typeface="Alegreya"/>
                <a:cs typeface="Alegreya"/>
                <a:sym typeface="Alegreya"/>
              </a:rPr>
              <a:t>-1</a:t>
            </a:r>
            <a:r>
              <a:rPr lang="en" sz="2000" b="0">
                <a:solidFill>
                  <a:srgbClr val="434343"/>
                </a:solidFill>
                <a:latin typeface="Alegreya"/>
                <a:ea typeface="Alegreya"/>
                <a:cs typeface="Alegreya"/>
                <a:sym typeface="Alegreya"/>
              </a:rPr>
              <a:t> if the specified text is not found.</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lastIndexOf( )</a:t>
            </a:r>
            <a:r>
              <a:rPr lang="en" sz="2000" b="0">
                <a:solidFill>
                  <a:srgbClr val="434343"/>
                </a:solidFill>
                <a:latin typeface="Alegreya"/>
                <a:ea typeface="Alegreya"/>
                <a:cs typeface="Alegreya"/>
                <a:sym typeface="Alegreya"/>
              </a:rPr>
              <a:t> method starts searching at the end of the string instead of at the beginning.</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Matching Content</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match( )</a:t>
            </a:r>
            <a:r>
              <a:rPr lang="en" sz="2000" b="0">
                <a:solidFill>
                  <a:srgbClr val="434343"/>
                </a:solidFill>
                <a:latin typeface="Alegreya"/>
                <a:ea typeface="Alegreya"/>
                <a:cs typeface="Alegreya"/>
                <a:sym typeface="Alegreya"/>
              </a:rPr>
              <a:t> method can be used to search for a matching content in a string:</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var str="Hello world!";</a:t>
            </a:r>
            <a:endParaRPr sz="1800" b="0">
              <a:solidFill>
                <a:srgbClr val="434343"/>
              </a:solidFill>
              <a:latin typeface="Trebuchet MS"/>
              <a:ea typeface="Trebuchet MS"/>
              <a:cs typeface="Trebuchet MS"/>
              <a:sym typeface="Trebuchet MS"/>
            </a:endParaRPr>
          </a:p>
          <a:p>
            <a:pPr marL="45720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  	document.write(str.match("world") + "&lt;br&gt;");</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endParaRPr sz="2000" b="0">
              <a:solidFill>
                <a:srgbClr val="434343"/>
              </a:solidFill>
              <a:latin typeface="Alegreya"/>
              <a:ea typeface="Alegreya"/>
              <a:cs typeface="Alegreya"/>
              <a:sym typeface="Alegreya"/>
            </a:endParaRPr>
          </a:p>
          <a:p>
            <a:pPr marL="914400" marR="0" lvl="0" indent="45720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13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63" name="Google Shape;1163;p13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64" name="Google Shape;1164;p13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Replacing Content</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replace( )</a:t>
            </a:r>
            <a:r>
              <a:rPr lang="en" sz="2000" b="0">
                <a:solidFill>
                  <a:srgbClr val="434343"/>
                </a:solidFill>
                <a:latin typeface="Alegreya"/>
                <a:ea typeface="Alegreya"/>
                <a:cs typeface="Alegreya"/>
                <a:sym typeface="Alegreya"/>
              </a:rPr>
              <a:t> method replaces a specified value with another value in a string.</a:t>
            </a:r>
            <a:endParaRPr sz="2000" b="0">
              <a:solidFill>
                <a:srgbClr val="434343"/>
              </a:solidFill>
              <a:latin typeface="Alegreya"/>
              <a:ea typeface="Alegreya"/>
              <a:cs typeface="Alegreya"/>
              <a:sym typeface="Alegreya"/>
            </a:endParaRPr>
          </a:p>
          <a:p>
            <a:pPr marL="0" marR="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r>
              <a:rPr lang="en" sz="2000" b="0">
                <a:solidFill>
                  <a:srgbClr val="000000"/>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str="Please visit Microsoft!"</a:t>
            </a:r>
            <a:endParaRPr sz="1800" b="0">
              <a:solidFill>
                <a:srgbClr val="434343"/>
              </a:solidFill>
              <a:latin typeface="Trebuchet MS"/>
              <a:ea typeface="Trebuchet MS"/>
              <a:cs typeface="Trebuchet MS"/>
              <a:sym typeface="Trebuchet MS"/>
            </a:endParaRPr>
          </a:p>
          <a:p>
            <a:pPr marL="914400" marR="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n=str.replace("Microsoft","W3Schools");</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Upper Case and Lower Case</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string is converted to upper/lower case with the methods </a:t>
            </a:r>
            <a:r>
              <a:rPr lang="en" sz="2000">
                <a:solidFill>
                  <a:srgbClr val="434343"/>
                </a:solidFill>
                <a:latin typeface="Alegreya"/>
                <a:ea typeface="Alegreya"/>
                <a:cs typeface="Alegreya"/>
                <a:sym typeface="Alegreya"/>
              </a:rPr>
              <a:t>t</a:t>
            </a:r>
            <a:r>
              <a:rPr lang="en" sz="2000">
                <a:solidFill>
                  <a:schemeClr val="accent5"/>
                </a:solidFill>
                <a:latin typeface="Alegreya"/>
                <a:ea typeface="Alegreya"/>
                <a:cs typeface="Alegreya"/>
                <a:sym typeface="Alegreya"/>
              </a:rPr>
              <a:t>oUpperCase() / toLowerCase()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txt="Hello World!";   	// String</a:t>
            </a:r>
            <a:endParaRPr sz="1800" b="0">
              <a:solidFill>
                <a:srgbClr val="434343"/>
              </a:solidFill>
              <a:latin typeface="Trebuchet MS"/>
              <a:ea typeface="Trebuchet MS"/>
              <a:cs typeface="Trebuchet MS"/>
              <a:sym typeface="Trebuchet MS"/>
            </a:endParaRPr>
          </a:p>
          <a:p>
            <a:pPr marL="914400" marR="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txt1=txt.toUpperCase();   // txt1 is txt converted to upper</a:t>
            </a:r>
            <a:endParaRPr sz="1800" b="0">
              <a:solidFill>
                <a:srgbClr val="434343"/>
              </a:solidFill>
              <a:latin typeface="Trebuchet MS"/>
              <a:ea typeface="Trebuchet MS"/>
              <a:cs typeface="Trebuchet MS"/>
              <a:sym typeface="Trebuchet MS"/>
            </a:endParaRPr>
          </a:p>
          <a:p>
            <a:pPr marL="914400" marR="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var txt2=txt.toLowerCase();   // txt2 is txt converted to lower</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13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70" name="Google Shape;1170;p13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71" name="Google Shape;1171;p13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Convert a String to an Array</a:t>
            </a:r>
            <a:endParaRPr sz="2000">
              <a:solidFill>
                <a:srgbClr val="0170BA"/>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string is converted to an array with the built in method </a:t>
            </a:r>
            <a:r>
              <a:rPr lang="en" sz="2000">
                <a:solidFill>
                  <a:schemeClr val="accent5"/>
                </a:solidFill>
                <a:latin typeface="Alegreya"/>
                <a:ea typeface="Alegreya"/>
                <a:cs typeface="Alegreya"/>
                <a:sym typeface="Alegreya"/>
              </a:rPr>
              <a:t>string.split()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txt="a,b,c,d,e"   // String</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txt.split(",");   // Split on commas</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txt.split(" ");   // Split on spaces</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txt.split("|");   // Split on pipe</a:t>
            </a:r>
            <a:endParaRPr sz="1800" b="0">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Strings Can be Strings or Objects</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strings can be primitive values created from literals, like </a:t>
            </a:r>
            <a:endParaRPr sz="2000" b="0">
              <a:solidFill>
                <a:srgbClr val="434343"/>
              </a:solidFill>
              <a:latin typeface="Alegreya"/>
              <a:ea typeface="Alegreya"/>
              <a:cs typeface="Alegreya"/>
              <a:sym typeface="Alegreya"/>
            </a:endParaRPr>
          </a:p>
          <a:p>
            <a:pPr marL="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let x = "Justin";</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strings can also be objects created with the new keyword, like </a:t>
            </a:r>
            <a:r>
              <a:rPr lang="en" sz="1800" b="0">
                <a:solidFill>
                  <a:srgbClr val="434343"/>
                </a:solidFill>
                <a:latin typeface="Trebuchet MS"/>
                <a:ea typeface="Trebuchet MS"/>
                <a:cs typeface="Trebuchet MS"/>
                <a:sym typeface="Trebuchet MS"/>
              </a:rPr>
              <a:t>let y = new String("Justin");</a:t>
            </a:r>
            <a:endParaRPr sz="180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13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77" name="Google Shape;1177;p13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78" name="Google Shape;1178;p13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Strings Can be Strings or Objects</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var x = "John";		var y = new String("John");</a:t>
            </a:r>
            <a:endParaRPr sz="1800" b="0">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typeof(x) // returns String</a:t>
            </a:r>
            <a:endParaRPr sz="1800" b="0">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typeof(y) // returns Object</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Normally, because of some nasty side effects, you will not define strings as objects.</a:t>
            </a:r>
            <a:endParaRPr sz="2000" b="0">
              <a:solidFill>
                <a:srgbClr val="434343"/>
              </a:solidFill>
              <a:latin typeface="Alegreya"/>
              <a:ea typeface="Alegreya"/>
              <a:cs typeface="Alegreya"/>
              <a:sym typeface="Alegreya"/>
            </a:endParaRPr>
          </a:p>
          <a:p>
            <a:pPr marL="0" marR="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x = "John";             var y = new String("John");</a:t>
            </a:r>
            <a:endParaRPr sz="1800" b="0">
              <a:solidFill>
                <a:srgbClr val="434343"/>
              </a:solidFill>
              <a:latin typeface="Trebuchet MS"/>
              <a:ea typeface="Trebuchet MS"/>
              <a:cs typeface="Trebuchet MS"/>
              <a:sym typeface="Trebuchet MS"/>
            </a:endParaRPr>
          </a:p>
          <a:p>
            <a:pPr marL="914400" marR="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(x === y) // is false because x is a string and y is an object.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With JavaScript, all methods and properties of the string object are also available to primitive values, because JavaScript will temporarily transfer primitive values to objects before executing the methods or properties.</a:t>
            </a:r>
            <a:endParaRPr sz="2000" b="0" i="1">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14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84" name="Google Shape;1184;p14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85" name="Google Shape;1185;p14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Strings Object Properties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Strings Object Properties</a:t>
            </a: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pic>
        <p:nvPicPr>
          <p:cNvPr id="1186" name="Google Shape;1186;p140"/>
          <p:cNvPicPr preferRelativeResize="0"/>
          <p:nvPr/>
        </p:nvPicPr>
        <p:blipFill>
          <a:blip r:embed="rId4">
            <a:alphaModFix/>
          </a:blip>
          <a:stretch>
            <a:fillRect/>
          </a:stretch>
        </p:blipFill>
        <p:spPr>
          <a:xfrm>
            <a:off x="514625" y="1679125"/>
            <a:ext cx="8114776" cy="1299500"/>
          </a:xfrm>
          <a:prstGeom prst="rect">
            <a:avLst/>
          </a:prstGeom>
          <a:noFill/>
          <a:ln>
            <a:noFill/>
          </a:ln>
        </p:spPr>
      </p:pic>
      <p:graphicFrame>
        <p:nvGraphicFramePr>
          <p:cNvPr id="1187" name="Google Shape;1187;p140"/>
          <p:cNvGraphicFramePr/>
          <p:nvPr/>
        </p:nvGraphicFramePr>
        <p:xfrm>
          <a:off x="614700" y="3371975"/>
          <a:ext cx="3000000" cy="3000000"/>
        </p:xfrm>
        <a:graphic>
          <a:graphicData uri="http://schemas.openxmlformats.org/drawingml/2006/table">
            <a:tbl>
              <a:tblPr>
                <a:noFill/>
                <a:tableStyleId>{74AFA9C1-3977-4363-B957-740D09E80203}</a:tableStyleId>
              </a:tblPr>
              <a:tblGrid>
                <a:gridCol w="2122475">
                  <a:extLst>
                    <a:ext uri="{9D8B030D-6E8A-4147-A177-3AD203B41FA5}">
                      <a16:colId xmlns:a16="http://schemas.microsoft.com/office/drawing/2014/main" val="20000"/>
                    </a:ext>
                  </a:extLst>
                </a:gridCol>
                <a:gridCol w="5116525">
                  <a:extLst>
                    <a:ext uri="{9D8B030D-6E8A-4147-A177-3AD203B41FA5}">
                      <a16:colId xmlns:a16="http://schemas.microsoft.com/office/drawing/2014/main" val="20001"/>
                    </a:ext>
                  </a:extLst>
                </a:gridCol>
              </a:tblGrid>
              <a:tr h="460425">
                <a:tc>
                  <a:txBody>
                    <a:bodyPr/>
                    <a:lstStyle/>
                    <a:p>
                      <a:pPr marL="0" lvl="0" indent="0" algn="ctr" rtl="0">
                        <a:lnSpc>
                          <a:spcPct val="115000"/>
                        </a:lnSpc>
                        <a:spcBef>
                          <a:spcPts val="0"/>
                        </a:spcBef>
                        <a:spcAft>
                          <a:spcPts val="0"/>
                        </a:spcAft>
                        <a:buNone/>
                      </a:pPr>
                      <a:r>
                        <a:rPr lang="en" sz="1800" b="1">
                          <a:solidFill>
                            <a:srgbClr val="FFFFFF"/>
                          </a:solidFill>
                          <a:latin typeface="Alegreya"/>
                          <a:ea typeface="Alegreya"/>
                          <a:cs typeface="Alegreya"/>
                          <a:sym typeface="Alegreya"/>
                        </a:rPr>
                        <a:t>Method</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15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46042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charAt(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character at the specified index</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751500">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charCodeAt(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Unicode of the character at the specidied index</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4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93" name="Google Shape;1193;p14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194" name="Google Shape;1194;p14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Strings Object Properties (cont.)</a:t>
            </a: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graphicFrame>
        <p:nvGraphicFramePr>
          <p:cNvPr id="1195" name="Google Shape;1195;p141"/>
          <p:cNvGraphicFramePr/>
          <p:nvPr/>
        </p:nvGraphicFramePr>
        <p:xfrm>
          <a:off x="496350" y="17214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460425">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Method</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concat(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Joins two or more strings, and return a copy of the joined strings.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28252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fromCharCode(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Converts Unicode values to characters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46042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indexOf(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position of the first found occurrence of a specified value in a string.</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46042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lastIndexOf(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Returns the position of the last found occurrence of a specified value in a string.</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46042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slice(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Extracts a part of a string and returns a new string.</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60" name="Google Shape;360;p25"/>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u="sng">
                <a:solidFill>
                  <a:srgbClr val="63A814"/>
                </a:solidFill>
                <a:latin typeface="Alegreya"/>
                <a:ea typeface="Alegreya"/>
                <a:cs typeface="Alegreya"/>
                <a:sym typeface="Alegreya"/>
              </a:rPr>
              <a:t>JavaScript in &lt;head&gt; or &lt;body&gt;</a:t>
            </a:r>
            <a:endParaRPr sz="2000" u="sng">
              <a:solidFill>
                <a:srgbClr val="63A814"/>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You can place an unlimited number of scripts in an HTML document.</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Scripts can be in the </a:t>
            </a:r>
            <a:r>
              <a:rPr lang="en" sz="2000">
                <a:solidFill>
                  <a:srgbClr val="000000"/>
                </a:solidFill>
                <a:latin typeface="Alegreya"/>
                <a:ea typeface="Alegreya"/>
                <a:cs typeface="Alegreya"/>
                <a:sym typeface="Alegreya"/>
              </a:rPr>
              <a:t>&lt;body&gt;</a:t>
            </a:r>
            <a:r>
              <a:rPr lang="en" sz="2000" b="0">
                <a:solidFill>
                  <a:srgbClr val="000000"/>
                </a:solidFill>
                <a:latin typeface="Alegreya"/>
                <a:ea typeface="Alegreya"/>
                <a:cs typeface="Alegreya"/>
                <a:sym typeface="Alegreya"/>
              </a:rPr>
              <a:t> or in the </a:t>
            </a:r>
            <a:r>
              <a:rPr lang="en" sz="2000">
                <a:solidFill>
                  <a:srgbClr val="000000"/>
                </a:solidFill>
                <a:latin typeface="Alegreya"/>
                <a:ea typeface="Alegreya"/>
                <a:cs typeface="Alegreya"/>
                <a:sym typeface="Alegreya"/>
              </a:rPr>
              <a:t>&lt;head&gt;</a:t>
            </a:r>
            <a:r>
              <a:rPr lang="en" sz="2000" b="0">
                <a:solidFill>
                  <a:srgbClr val="000000"/>
                </a:solidFill>
                <a:latin typeface="Alegreya"/>
                <a:ea typeface="Alegreya"/>
                <a:cs typeface="Alegreya"/>
                <a:sym typeface="Alegreya"/>
              </a:rPr>
              <a:t> section of HTML, and/or in both.</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It is a common practice to put functions in the </a:t>
            </a:r>
            <a:r>
              <a:rPr lang="en" sz="2000">
                <a:solidFill>
                  <a:srgbClr val="000000"/>
                </a:solidFill>
                <a:latin typeface="Alegreya"/>
                <a:ea typeface="Alegreya"/>
                <a:cs typeface="Alegreya"/>
                <a:sym typeface="Alegreya"/>
              </a:rPr>
              <a:t>&lt;head&gt;</a:t>
            </a:r>
            <a:r>
              <a:rPr lang="en" sz="2000" b="0">
                <a:solidFill>
                  <a:srgbClr val="000000"/>
                </a:solidFill>
                <a:latin typeface="Alegreya"/>
                <a:ea typeface="Alegreya"/>
                <a:cs typeface="Alegreya"/>
                <a:sym typeface="Alegreya"/>
              </a:rPr>
              <a:t> section, or at the bottom of the page. This way they are all in one place and do not interfere with page content.</a:t>
            </a:r>
            <a:endParaRPr sz="2000" b="0">
              <a:solidFill>
                <a:srgbClr val="000000"/>
              </a:solidFill>
              <a:latin typeface="Alegreya"/>
              <a:ea typeface="Alegreya"/>
              <a:cs typeface="Alegreya"/>
              <a:sym typeface="Alegreya"/>
            </a:endParaRPr>
          </a:p>
          <a:p>
            <a:pPr marL="0" lvl="0" indent="0" algn="l" rtl="0">
              <a:lnSpc>
                <a:spcPct val="115000"/>
              </a:lnSpc>
              <a:spcBef>
                <a:spcPts val="500"/>
              </a:spcBef>
              <a:spcAft>
                <a:spcPts val="0"/>
              </a:spcAft>
              <a:buNone/>
            </a:pPr>
            <a:endParaRPr sz="2000" u="sng">
              <a:solidFill>
                <a:srgbClr val="63A814"/>
              </a:solidFill>
              <a:latin typeface="Alegreya"/>
              <a:ea typeface="Alegreya"/>
              <a:cs typeface="Alegreya"/>
              <a:sym typeface="Alegreya"/>
            </a:endParaRPr>
          </a:p>
          <a:p>
            <a:pPr marL="0" lvl="0" indent="0" algn="l" rtl="0">
              <a:lnSpc>
                <a:spcPct val="115000"/>
              </a:lnSpc>
              <a:spcBef>
                <a:spcPts val="500"/>
              </a:spcBef>
              <a:spcAft>
                <a:spcPts val="0"/>
              </a:spcAft>
              <a:buNone/>
            </a:pPr>
            <a:endParaRPr sz="2000" b="0">
              <a:solidFill>
                <a:srgbClr val="434343"/>
              </a:solidFill>
              <a:latin typeface="Alegreya"/>
              <a:ea typeface="Alegreya"/>
              <a:cs typeface="Alegreya"/>
              <a:sym typeface="Alegreya"/>
            </a:endParaRPr>
          </a:p>
        </p:txBody>
      </p:sp>
      <p:pic>
        <p:nvPicPr>
          <p:cNvPr id="361" name="Google Shape;361;p2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4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201" name="Google Shape;1201;p14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02" name="Google Shape;1202;p14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graphicFrame>
        <p:nvGraphicFramePr>
          <p:cNvPr id="1203" name="Google Shape;1203;p142"/>
          <p:cNvGraphicFramePr/>
          <p:nvPr/>
        </p:nvGraphicFramePr>
        <p:xfrm>
          <a:off x="433238" y="136830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83650">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match(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Searches for a match between a regular expression and a string, and returns the matches.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38987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replace(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Searches for a match between a substring (or regular expression) and a string, and replaces the matches substring with a new substring.</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2825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search(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Searches for a match between a regular expression and a string, and returns the position of the match.</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split(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Splits a string into an array of substrings.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substr(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Extracts the characters from a string, beginning at a specified start position, and through the specified number of character.</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14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209" name="Google Shape;1209;p14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10" name="Google Shape;1210;p14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graphicFrame>
        <p:nvGraphicFramePr>
          <p:cNvPr id="1211" name="Google Shape;1211;p143"/>
          <p:cNvGraphicFramePr/>
          <p:nvPr/>
        </p:nvGraphicFramePr>
        <p:xfrm>
          <a:off x="433238" y="136830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substring(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Extracts the characters from a string, between two specified indices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toLowerCase(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Converts a string to lowercase letters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toString(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Returns the value of a String object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toUpperCase(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Converts a string to uppercase letters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trim(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Removes whitespace from both ends of a string</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460425">
                <a:tc>
                  <a:txBody>
                    <a:bodyPr/>
                    <a:lstStyle/>
                    <a:p>
                      <a:pPr marL="0" lvl="0" indent="0" algn="l" rtl="0">
                        <a:spcBef>
                          <a:spcPts val="0"/>
                        </a:spcBef>
                        <a:spcAft>
                          <a:spcPts val="0"/>
                        </a:spcAft>
                        <a:buNone/>
                      </a:pPr>
                      <a:r>
                        <a:rPr lang="en" sz="1800" b="1">
                          <a:solidFill>
                            <a:schemeClr val="accent5"/>
                          </a:solidFill>
                          <a:latin typeface="Alegreya"/>
                          <a:ea typeface="Alegreya"/>
                          <a:cs typeface="Alegreya"/>
                          <a:sym typeface="Alegreya"/>
                        </a:rPr>
                        <a:t>valueOf(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800">
                          <a:solidFill>
                            <a:srgbClr val="434343"/>
                          </a:solidFill>
                          <a:latin typeface="Alegreya"/>
                          <a:ea typeface="Alegreya"/>
                          <a:cs typeface="Alegreya"/>
                          <a:sym typeface="Alegreya"/>
                        </a:rPr>
                        <a:t>Returns the primitive value of a String object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14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a:t>
            </a:r>
            <a:endParaRPr sz="3600">
              <a:solidFill>
                <a:srgbClr val="63A814"/>
              </a:solidFill>
              <a:latin typeface="Alegreya"/>
              <a:ea typeface="Alegreya"/>
              <a:cs typeface="Alegreya"/>
              <a:sym typeface="Alegreya"/>
            </a:endParaRPr>
          </a:p>
        </p:txBody>
      </p:sp>
      <p:pic>
        <p:nvPicPr>
          <p:cNvPr id="1217" name="Google Shape;1217;p14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18" name="Google Shape;1218;p14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Create a Date Object</a:t>
            </a:r>
            <a:endParaRPr sz="2000">
              <a:solidFill>
                <a:srgbClr val="0170BA"/>
              </a:solidFill>
              <a:latin typeface="Alegreya"/>
              <a:ea typeface="Alegreya"/>
              <a:cs typeface="Alegreya"/>
              <a:sym typeface="Alegreya"/>
            </a:endParaRPr>
          </a:p>
          <a:p>
            <a:pPr marL="457200" lvl="0" indent="-355600" algn="l" rtl="0">
              <a:lnSpc>
                <a:spcPct val="100000"/>
              </a:lnSpc>
              <a:spcBef>
                <a:spcPts val="1000"/>
              </a:spcBef>
              <a:spcAft>
                <a:spcPts val="0"/>
              </a:spcAft>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Date </a:t>
            </a:r>
            <a:r>
              <a:rPr lang="en" sz="2000" b="0">
                <a:solidFill>
                  <a:srgbClr val="434343"/>
                </a:solidFill>
                <a:latin typeface="Alegreya"/>
                <a:ea typeface="Alegreya"/>
                <a:cs typeface="Alegreya"/>
                <a:sym typeface="Alegreya"/>
              </a:rPr>
              <a:t>object is used to work with </a:t>
            </a:r>
            <a:r>
              <a:rPr lang="en" sz="2000" b="0">
                <a:solidFill>
                  <a:schemeClr val="accent5"/>
                </a:solidFill>
                <a:latin typeface="Alegreya"/>
                <a:ea typeface="Alegreya"/>
                <a:cs typeface="Alegreya"/>
                <a:sym typeface="Alegreya"/>
              </a:rPr>
              <a:t>dates and times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Date objects are created with the </a:t>
            </a:r>
            <a:r>
              <a:rPr lang="en" sz="2000">
                <a:solidFill>
                  <a:schemeClr val="accent5"/>
                </a:solidFill>
                <a:latin typeface="Alegreya"/>
                <a:ea typeface="Alegreya"/>
                <a:cs typeface="Alegreya"/>
                <a:sym typeface="Alegreya"/>
              </a:rPr>
              <a:t>Date( )</a:t>
            </a:r>
            <a:r>
              <a:rPr lang="en" sz="2000" b="0">
                <a:solidFill>
                  <a:srgbClr val="434343"/>
                </a:solidFill>
                <a:latin typeface="Alegreya"/>
                <a:ea typeface="Alegreya"/>
                <a:cs typeface="Alegreya"/>
                <a:sym typeface="Alegreya"/>
              </a:rPr>
              <a:t> constructor.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There are </a:t>
            </a:r>
            <a:r>
              <a:rPr lang="en" sz="2000">
                <a:solidFill>
                  <a:schemeClr val="accent5"/>
                </a:solidFill>
                <a:latin typeface="Alegreya"/>
                <a:ea typeface="Alegreya"/>
                <a:cs typeface="Alegreya"/>
                <a:sym typeface="Alegreya"/>
              </a:rPr>
              <a:t>four ways/syntaxs</a:t>
            </a:r>
            <a:r>
              <a:rPr lang="en" sz="2000" b="0">
                <a:solidFill>
                  <a:srgbClr val="434343"/>
                </a:solidFill>
                <a:latin typeface="Alegreya"/>
                <a:ea typeface="Alegreya"/>
                <a:cs typeface="Alegreya"/>
                <a:sym typeface="Alegreya"/>
              </a:rPr>
              <a:t> of initiating a date:</a:t>
            </a:r>
            <a:endParaRPr sz="2000" b="0">
              <a:solidFill>
                <a:srgbClr val="434343"/>
              </a:solidFill>
              <a:latin typeface="Alegreya"/>
              <a:ea typeface="Alegreya"/>
              <a:cs typeface="Alegreya"/>
              <a:sym typeface="Alegreya"/>
            </a:endParaRPr>
          </a:p>
          <a:p>
            <a:pPr marL="4572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new Date() // current date and time</a:t>
            </a:r>
            <a:endParaRPr sz="1800" b="0">
              <a:solidFill>
                <a:srgbClr val="434343"/>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new Date(milliseconds) //milliseconds since 1970/01/01</a:t>
            </a:r>
            <a:endParaRPr sz="1800" b="0">
              <a:solidFill>
                <a:srgbClr val="434343"/>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new Date(dateString)</a:t>
            </a:r>
            <a:endParaRPr sz="1800" b="0">
              <a:solidFill>
                <a:srgbClr val="434343"/>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new Date(year, month, day, hours, minutes, seconds, milliseconds)</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Most parameters above are optional. Not specifying, causes zero to be passed in.</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14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24" name="Google Shape;1224;p14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25" name="Google Shape;1225;p14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Once a </a:t>
            </a:r>
            <a:r>
              <a:rPr lang="en" sz="2000" b="0">
                <a:solidFill>
                  <a:schemeClr val="accent5"/>
                </a:solidFill>
                <a:latin typeface="Alegreya"/>
                <a:ea typeface="Alegreya"/>
                <a:cs typeface="Alegreya"/>
                <a:sym typeface="Alegreya"/>
              </a:rPr>
              <a:t>Date object is created</a:t>
            </a:r>
            <a:r>
              <a:rPr lang="en" sz="2000" b="0">
                <a:solidFill>
                  <a:srgbClr val="434343"/>
                </a:solidFill>
                <a:latin typeface="Alegreya"/>
                <a:ea typeface="Alegreya"/>
                <a:cs typeface="Alegreya"/>
                <a:sym typeface="Alegreya"/>
              </a:rPr>
              <a:t>, a number of methods allow you to operate on it. Most methods allow you to </a:t>
            </a:r>
            <a:r>
              <a:rPr lang="en" sz="2000">
                <a:solidFill>
                  <a:schemeClr val="accent5"/>
                </a:solidFill>
                <a:latin typeface="Alegreya"/>
                <a:ea typeface="Alegreya"/>
                <a:cs typeface="Alegreya"/>
                <a:sym typeface="Alegreya"/>
              </a:rPr>
              <a:t>get </a:t>
            </a:r>
            <a:r>
              <a:rPr lang="en" sz="2000" b="0">
                <a:solidFill>
                  <a:srgbClr val="434343"/>
                </a:solidFill>
                <a:latin typeface="Alegreya"/>
                <a:ea typeface="Alegreya"/>
                <a:cs typeface="Alegreya"/>
                <a:sym typeface="Alegreya"/>
              </a:rPr>
              <a:t>and </a:t>
            </a:r>
            <a:r>
              <a:rPr lang="en" sz="2000">
                <a:solidFill>
                  <a:schemeClr val="accent5"/>
                </a:solidFill>
                <a:latin typeface="Alegreya"/>
                <a:ea typeface="Alegreya"/>
                <a:cs typeface="Alegreya"/>
                <a:sym typeface="Alegreya"/>
              </a:rPr>
              <a:t>set </a:t>
            </a:r>
            <a:r>
              <a:rPr lang="en" sz="2000" b="0">
                <a:solidFill>
                  <a:srgbClr val="434343"/>
                </a:solidFill>
                <a:latin typeface="Alegreya"/>
                <a:ea typeface="Alegreya"/>
                <a:cs typeface="Alegreya"/>
                <a:sym typeface="Alegreya"/>
              </a:rPr>
              <a:t>the </a:t>
            </a:r>
            <a:r>
              <a:rPr lang="en" sz="2000" b="0">
                <a:solidFill>
                  <a:schemeClr val="accent5"/>
                </a:solidFill>
                <a:latin typeface="Alegreya"/>
                <a:ea typeface="Alegreya"/>
                <a:cs typeface="Alegreya"/>
                <a:sym typeface="Alegreya"/>
              </a:rPr>
              <a:t>year, month, day, hour, minute, second, and milliseconds </a:t>
            </a:r>
            <a:r>
              <a:rPr lang="en" sz="2000" b="0">
                <a:solidFill>
                  <a:srgbClr val="434343"/>
                </a:solidFill>
                <a:latin typeface="Alegreya"/>
                <a:ea typeface="Alegreya"/>
                <a:cs typeface="Alegreya"/>
                <a:sym typeface="Alegreya"/>
              </a:rPr>
              <a:t>of the object, using either local time or </a:t>
            </a:r>
            <a:r>
              <a:rPr lang="en" sz="2000">
                <a:solidFill>
                  <a:schemeClr val="accent5"/>
                </a:solidFill>
                <a:latin typeface="Alegreya"/>
                <a:ea typeface="Alegreya"/>
                <a:cs typeface="Alegreya"/>
                <a:sym typeface="Alegreya"/>
              </a:rPr>
              <a:t>UTC (universal, or GMT)</a:t>
            </a:r>
            <a:r>
              <a:rPr lang="en" sz="2000" b="0">
                <a:solidFill>
                  <a:srgbClr val="434343"/>
                </a:solidFill>
                <a:latin typeface="Alegreya"/>
                <a:ea typeface="Alegreya"/>
                <a:cs typeface="Alegreya"/>
                <a:sym typeface="Alegreya"/>
              </a:rPr>
              <a:t> time.</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All dates are calculated in </a:t>
            </a:r>
            <a:r>
              <a:rPr lang="en" sz="2000">
                <a:solidFill>
                  <a:schemeClr val="accent5"/>
                </a:solidFill>
                <a:latin typeface="Alegreya"/>
                <a:ea typeface="Alegreya"/>
                <a:cs typeface="Alegreya"/>
                <a:sym typeface="Alegreya"/>
              </a:rPr>
              <a:t>milliseconds </a:t>
            </a:r>
            <a:r>
              <a:rPr lang="en" sz="2000" b="0">
                <a:solidFill>
                  <a:srgbClr val="434343"/>
                </a:solidFill>
                <a:latin typeface="Alegreya"/>
                <a:ea typeface="Alegreya"/>
                <a:cs typeface="Alegreya"/>
                <a:sym typeface="Alegreya"/>
              </a:rPr>
              <a:t>from </a:t>
            </a:r>
            <a:r>
              <a:rPr lang="en" sz="2000">
                <a:solidFill>
                  <a:schemeClr val="accent5"/>
                </a:solidFill>
                <a:latin typeface="Alegreya"/>
                <a:ea typeface="Alegreya"/>
                <a:cs typeface="Alegreya"/>
                <a:sym typeface="Alegreya"/>
              </a:rPr>
              <a:t>01 January, 1970 00:00:00 </a:t>
            </a:r>
            <a:r>
              <a:rPr lang="en" sz="2000" b="0">
                <a:solidFill>
                  <a:srgbClr val="434343"/>
                </a:solidFill>
                <a:latin typeface="Alegreya"/>
                <a:ea typeface="Alegreya"/>
                <a:cs typeface="Alegreya"/>
                <a:sym typeface="Alegreya"/>
              </a:rPr>
              <a:t>Universal Time (UTC) with </a:t>
            </a:r>
            <a:r>
              <a:rPr lang="en" sz="2000">
                <a:solidFill>
                  <a:schemeClr val="accent5"/>
                </a:solidFill>
                <a:latin typeface="Alegreya"/>
                <a:ea typeface="Alegreya"/>
                <a:cs typeface="Alegreya"/>
                <a:sym typeface="Alegreya"/>
              </a:rPr>
              <a:t>a day containing 86,400,000 milliseconds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Some examples of initiating a date:</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today = new Date()</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d1 = new Date("October 13, 1975 11:13:00")</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d2 = new Date(79,5,24)</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d3 = new Date(79,5,24,11,33,0)</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8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18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18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4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31" name="Google Shape;1231;p14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32" name="Google Shape;1232;p14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JavaScript </a:t>
            </a:r>
            <a:r>
              <a:rPr lang="en" sz="2000">
                <a:solidFill>
                  <a:srgbClr val="0170BA"/>
                </a:solidFill>
                <a:latin typeface="Alegreya"/>
                <a:ea typeface="Alegreya"/>
                <a:cs typeface="Alegreya"/>
                <a:sym typeface="Alegreya"/>
              </a:rPr>
              <a:t>Date </a:t>
            </a:r>
            <a:r>
              <a:rPr lang="en" sz="2000" b="0">
                <a:solidFill>
                  <a:srgbClr val="0170BA"/>
                </a:solidFill>
                <a:latin typeface="Alegreya"/>
                <a:ea typeface="Alegreya"/>
                <a:cs typeface="Alegreya"/>
                <a:sym typeface="Alegreya"/>
              </a:rPr>
              <a:t>objects can only be instantiated by calling JavaScript Date as a </a:t>
            </a:r>
            <a:r>
              <a:rPr lang="en" sz="2000">
                <a:solidFill>
                  <a:srgbClr val="0170BA"/>
                </a:solidFill>
                <a:latin typeface="Alegreya"/>
                <a:ea typeface="Alegreya"/>
                <a:cs typeface="Alegreya"/>
                <a:sym typeface="Alegreya"/>
              </a:rPr>
              <a:t>constructor. </a:t>
            </a:r>
            <a:r>
              <a:rPr lang="en" sz="2000" b="0">
                <a:solidFill>
                  <a:srgbClr val="0170BA"/>
                </a:solidFill>
                <a:latin typeface="Alegreya"/>
                <a:ea typeface="Alegreya"/>
                <a:cs typeface="Alegreya"/>
                <a:sym typeface="Alegreya"/>
              </a:rPr>
              <a:t>Also, Javascript </a:t>
            </a:r>
            <a:r>
              <a:rPr lang="en" sz="2000">
                <a:solidFill>
                  <a:srgbClr val="0170BA"/>
                </a:solidFill>
                <a:latin typeface="Alegreya"/>
                <a:ea typeface="Alegreya"/>
                <a:cs typeface="Alegreya"/>
                <a:sym typeface="Alegreya"/>
              </a:rPr>
              <a:t>Date </a:t>
            </a:r>
            <a:r>
              <a:rPr lang="en" sz="2000" b="0">
                <a:solidFill>
                  <a:srgbClr val="0170BA"/>
                </a:solidFill>
                <a:latin typeface="Alegreya"/>
                <a:ea typeface="Alegreya"/>
                <a:cs typeface="Alegreya"/>
                <a:sym typeface="Alegreya"/>
              </a:rPr>
              <a:t>objects have no literal syntax.</a:t>
            </a:r>
            <a:endParaRPr sz="2000">
              <a:solidFill>
                <a:srgbClr val="0170BA"/>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Set Dates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We can easily manipulate the date by using the methods available for the Date object.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the example below we set a Date object to a specific date (14th January 2010):</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let myDate = new Date( );</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myDate.setFullYear(2010,0,14);</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8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18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14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38" name="Google Shape;1238;p14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39" name="Google Shape;1239;p14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Set Dates</a:t>
            </a:r>
            <a:endParaRPr sz="2000" b="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And in the following example we set a Date object to be </a:t>
            </a:r>
            <a:r>
              <a:rPr lang="en" sz="2000">
                <a:solidFill>
                  <a:schemeClr val="accent5"/>
                </a:solidFill>
                <a:latin typeface="Alegreya"/>
                <a:ea typeface="Alegreya"/>
                <a:cs typeface="Alegreya"/>
                <a:sym typeface="Alegreya"/>
              </a:rPr>
              <a:t>5</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days into the future:</a:t>
            </a:r>
            <a:endParaRPr sz="2000" b="0">
              <a:solidFill>
                <a:srgbClr val="434343"/>
              </a:solidFill>
              <a:latin typeface="Alegreya"/>
              <a:ea typeface="Alegreya"/>
              <a:cs typeface="Alegreya"/>
              <a:sym typeface="Alegreya"/>
            </a:endParaRPr>
          </a:p>
          <a:p>
            <a:pPr marL="914400" marR="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myDate=new Date();</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myDate.setDate(myDate.getDate()+5);</a:t>
            </a:r>
            <a:endParaRPr sz="2000" b="0" i="1">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If adding five days to a date shifts the month or year, the changes are handled automatically by the Date object itself!</a:t>
            </a:r>
            <a:endParaRPr sz="2000" b="0">
              <a:solidFill>
                <a:srgbClr val="0170BA"/>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14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45" name="Google Shape;1245;p14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46" name="Google Shape;1246;p14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Date Object Properties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5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1000"/>
              </a:spcBef>
              <a:spcAft>
                <a:spcPts val="0"/>
              </a:spcAft>
              <a:buNone/>
            </a:pPr>
            <a:r>
              <a:rPr lang="en" sz="2000">
                <a:solidFill>
                  <a:srgbClr val="0170BA"/>
                </a:solidFill>
                <a:latin typeface="Alegreya"/>
                <a:ea typeface="Alegreya"/>
                <a:cs typeface="Alegreya"/>
                <a:sym typeface="Alegreya"/>
              </a:rPr>
              <a:t>Date Object Methods</a:t>
            </a: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a:solidFill>
                <a:srgbClr val="434343"/>
              </a:solidFill>
              <a:latin typeface="Alegreya"/>
              <a:ea typeface="Alegreya"/>
              <a:cs typeface="Alegreya"/>
              <a:sym typeface="Alegreya"/>
            </a:endParaRPr>
          </a:p>
        </p:txBody>
      </p:sp>
      <p:graphicFrame>
        <p:nvGraphicFramePr>
          <p:cNvPr id="1247" name="Google Shape;1247;p148"/>
          <p:cNvGraphicFramePr/>
          <p:nvPr/>
        </p:nvGraphicFramePr>
        <p:xfrm>
          <a:off x="496350" y="16522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26250">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Property</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Date.length</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The value of Date.length is 7. </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248" name="Google Shape;1248;p148"/>
          <p:cNvGraphicFramePr/>
          <p:nvPr/>
        </p:nvGraphicFramePr>
        <p:xfrm>
          <a:off x="496350" y="307172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460425">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Method</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Date.now(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numeric value corresponding to the current time - the number of milliseconds elapsed since January 1, 1970 00:00:00 UTC, with leap seconds ignored.</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14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54" name="Google Shape;1254;p14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55" name="Google Shape;1255;p14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JavaScript Date Instances -- Getter</a:t>
            </a: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a:solidFill>
                <a:srgbClr val="434343"/>
              </a:solidFill>
              <a:latin typeface="Alegreya"/>
              <a:ea typeface="Alegreya"/>
              <a:cs typeface="Alegreya"/>
              <a:sym typeface="Alegreya"/>
            </a:endParaRPr>
          </a:p>
        </p:txBody>
      </p:sp>
      <p:graphicFrame>
        <p:nvGraphicFramePr>
          <p:cNvPr id="1256" name="Google Shape;1256;p149"/>
          <p:cNvGraphicFramePr/>
          <p:nvPr/>
        </p:nvGraphicFramePr>
        <p:xfrm>
          <a:off x="496350" y="170012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460425">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Method</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624600">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getDate(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day of the month (1-31) for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getDay(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day of the week (0-6) for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getFullYear(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year (4 digits for 4-digit years) of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getHours(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hour (0-23) in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5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62" name="Google Shape;1262;p15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63" name="Google Shape;1263;p15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a:solidFill>
                <a:srgbClr val="434343"/>
              </a:solidFill>
              <a:latin typeface="Alegreya"/>
              <a:ea typeface="Alegreya"/>
              <a:cs typeface="Alegreya"/>
              <a:sym typeface="Alegreya"/>
            </a:endParaRPr>
          </a:p>
        </p:txBody>
      </p:sp>
      <p:graphicFrame>
        <p:nvGraphicFramePr>
          <p:cNvPr id="1264" name="Google Shape;1264;p150"/>
          <p:cNvGraphicFramePr/>
          <p:nvPr/>
        </p:nvGraphicFramePr>
        <p:xfrm>
          <a:off x="496350" y="124292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getMilliseconds()</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milliseconds (0-999) in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getMinutes(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minutes (0-59) in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getSecond(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seconds (0-59) in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getMonth(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month (0-11) in the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getTime(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numeric value of the specified date as the number of milliseconds since January 1, 1970, 00:00:00 UTC (negative for prior times).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15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70" name="Google Shape;1270;p15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71" name="Google Shape;1271;p15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JavaScript Date Instances -- Setter</a:t>
            </a: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a:solidFill>
                <a:srgbClr val="434343"/>
              </a:solidFill>
              <a:latin typeface="Alegreya"/>
              <a:ea typeface="Alegreya"/>
              <a:cs typeface="Alegreya"/>
              <a:sym typeface="Alegreya"/>
            </a:endParaRPr>
          </a:p>
        </p:txBody>
      </p:sp>
      <p:graphicFrame>
        <p:nvGraphicFramePr>
          <p:cNvPr id="1272" name="Google Shape;1272;p151"/>
          <p:cNvGraphicFramePr/>
          <p:nvPr/>
        </p:nvGraphicFramePr>
        <p:xfrm>
          <a:off x="496350" y="1700125"/>
          <a:ext cx="3000000" cy="3000000"/>
        </p:xfrm>
        <a:graphic>
          <a:graphicData uri="http://schemas.openxmlformats.org/drawingml/2006/table">
            <a:tbl>
              <a:tblPr>
                <a:noFill/>
                <a:tableStyleId>{74AFA9C1-3977-4363-B957-740D09E80203}</a:tableStyleId>
              </a:tblPr>
              <a:tblGrid>
                <a:gridCol w="1866900">
                  <a:extLst>
                    <a:ext uri="{9D8B030D-6E8A-4147-A177-3AD203B41FA5}">
                      <a16:colId xmlns:a16="http://schemas.microsoft.com/office/drawing/2014/main" val="20000"/>
                    </a:ext>
                  </a:extLst>
                </a:gridCol>
                <a:gridCol w="6443025">
                  <a:extLst>
                    <a:ext uri="{9D8B030D-6E8A-4147-A177-3AD203B41FA5}">
                      <a16:colId xmlns:a16="http://schemas.microsoft.com/office/drawing/2014/main" val="20001"/>
                    </a:ext>
                  </a:extLst>
                </a:gridCol>
              </a:tblGrid>
              <a:tr h="460425">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Method</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624600">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setDate(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2000">
                          <a:solidFill>
                            <a:srgbClr val="434343"/>
                          </a:solidFill>
                          <a:latin typeface="Alegreya"/>
                          <a:ea typeface="Alegreya"/>
                          <a:cs typeface="Alegreya"/>
                          <a:sym typeface="Alegreya"/>
                        </a:rPr>
                        <a:t>Sets the day of the month for a specified date according to local time.</a:t>
                      </a:r>
                      <a:endParaRPr sz="20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setHours(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2000">
                          <a:solidFill>
                            <a:srgbClr val="434343"/>
                          </a:solidFill>
                          <a:latin typeface="Alegreya"/>
                          <a:ea typeface="Alegreya"/>
                          <a:cs typeface="Alegreya"/>
                          <a:sym typeface="Alegreya"/>
                        </a:rPr>
                        <a:t>Sets the hours for a specified date according to local time.</a:t>
                      </a:r>
                      <a:endParaRPr sz="20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setFullYear(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2000">
                          <a:solidFill>
                            <a:srgbClr val="434343"/>
                          </a:solidFill>
                          <a:latin typeface="Alegreya"/>
                          <a:ea typeface="Alegreya"/>
                          <a:cs typeface="Alegreya"/>
                          <a:sym typeface="Alegreya"/>
                        </a:rPr>
                        <a:t>Sets the full year (e.g. 4 digits for 4-digit years) for a specified date according to local time.</a:t>
                      </a:r>
                      <a:endParaRPr sz="20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setMilliseconds(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2000">
                          <a:solidFill>
                            <a:srgbClr val="434343"/>
                          </a:solidFill>
                          <a:latin typeface="Alegreya"/>
                          <a:ea typeface="Alegreya"/>
                          <a:cs typeface="Alegreya"/>
                          <a:sym typeface="Alegreya"/>
                        </a:rPr>
                        <a:t>Sets the milliseconds for a specified date according to local time.</a:t>
                      </a:r>
                      <a:endParaRPr sz="20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67" name="Google Shape;367;p26"/>
          <p:cNvSpPr txBox="1">
            <a:spLocks noGrp="1"/>
          </p:cNvSpPr>
          <p:nvPr>
            <p:ph type="title"/>
          </p:nvPr>
        </p:nvSpPr>
        <p:spPr>
          <a:xfrm>
            <a:off x="542400" y="1190400"/>
            <a:ext cx="8380500" cy="17580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2000" u="sng">
                <a:solidFill>
                  <a:srgbClr val="63A814"/>
                </a:solidFill>
                <a:latin typeface="Alegreya"/>
                <a:ea typeface="Alegreya"/>
                <a:cs typeface="Alegreya"/>
                <a:sym typeface="Alegreya"/>
              </a:rPr>
              <a:t>A JavaScript Function in &lt;head&gt;</a:t>
            </a:r>
            <a:endParaRPr sz="2000" u="sng">
              <a:solidFill>
                <a:srgbClr val="63A814"/>
              </a:solidFill>
              <a:latin typeface="Alegreya"/>
              <a:ea typeface="Alegreya"/>
              <a:cs typeface="Alegreya"/>
              <a:sym typeface="Alegreya"/>
            </a:endParaRPr>
          </a:p>
          <a:p>
            <a:pPr marL="457200" lvl="0" indent="-355600" algn="l" rtl="0">
              <a:lnSpc>
                <a:spcPct val="100000"/>
              </a:lnSpc>
              <a:spcBef>
                <a:spcPts val="3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In this example, a JavaScript function is placed in the &lt;head&gt; section of an HTML page.</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function is called when a button is clicked:</a:t>
            </a:r>
            <a:endParaRPr sz="2000" b="0">
              <a:solidFill>
                <a:srgbClr val="000000"/>
              </a:solidFill>
              <a:latin typeface="Alegreya"/>
              <a:ea typeface="Alegreya"/>
              <a:cs typeface="Alegreya"/>
              <a:sym typeface="Alegreya"/>
            </a:endParaRPr>
          </a:p>
          <a:p>
            <a:pPr marL="0" lvl="0" indent="0" algn="l" rtl="0">
              <a:lnSpc>
                <a:spcPct val="100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0" lvl="0" indent="0" algn="l" rtl="0">
              <a:lnSpc>
                <a:spcPct val="100000"/>
              </a:lnSpc>
              <a:spcBef>
                <a:spcPts val="500"/>
              </a:spcBef>
              <a:spcAft>
                <a:spcPts val="0"/>
              </a:spcAft>
              <a:buNone/>
            </a:pPr>
            <a:endParaRPr sz="2000" u="sng">
              <a:solidFill>
                <a:srgbClr val="63A814"/>
              </a:solidFill>
              <a:latin typeface="Alegreya"/>
              <a:ea typeface="Alegreya"/>
              <a:cs typeface="Alegreya"/>
              <a:sym typeface="Alegreya"/>
            </a:endParaRPr>
          </a:p>
        </p:txBody>
      </p:sp>
      <p:pic>
        <p:nvPicPr>
          <p:cNvPr id="368" name="Google Shape;368;p2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369" name="Google Shape;369;p26"/>
          <p:cNvSpPr txBox="1"/>
          <p:nvPr/>
        </p:nvSpPr>
        <p:spPr>
          <a:xfrm>
            <a:off x="542400" y="2948175"/>
            <a:ext cx="4092000" cy="211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i="1">
                <a:solidFill>
                  <a:srgbClr val="434343"/>
                </a:solidFill>
                <a:latin typeface="Trebuchet MS"/>
                <a:ea typeface="Trebuchet MS"/>
                <a:cs typeface="Trebuchet MS"/>
                <a:sym typeface="Trebuchet MS"/>
              </a:rPr>
              <a:t>&lt;head&gt;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a:t>
            </a:r>
            <a:r>
              <a:rPr lang="en" sz="1500" i="1" u="sng">
                <a:solidFill>
                  <a:srgbClr val="434343"/>
                </a:solidFill>
                <a:latin typeface="Trebuchet MS"/>
                <a:ea typeface="Trebuchet MS"/>
                <a:cs typeface="Trebuchet MS"/>
                <a:sym typeface="Trebuchet MS"/>
              </a:rPr>
              <a:t>&lt;script&gt;</a:t>
            </a:r>
            <a:endParaRPr sz="1500" i="1" u="sng">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a:t>
            </a:r>
            <a:r>
              <a:rPr lang="en" sz="1500" i="1" u="sng">
                <a:solidFill>
                  <a:srgbClr val="434343"/>
                </a:solidFill>
                <a:latin typeface="Trebuchet MS"/>
                <a:ea typeface="Trebuchet MS"/>
                <a:cs typeface="Trebuchet MS"/>
                <a:sym typeface="Trebuchet MS"/>
              </a:rPr>
              <a:t>function myFunction() {</a:t>
            </a:r>
            <a:endParaRPr sz="1500" i="1" u="sng">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u="sng">
                <a:solidFill>
                  <a:srgbClr val="434343"/>
                </a:solidFill>
                <a:latin typeface="Trebuchet MS"/>
                <a:ea typeface="Trebuchet MS"/>
                <a:cs typeface="Trebuchet MS"/>
                <a:sym typeface="Trebuchet MS"/>
              </a:rPr>
              <a:t>document.getElementById("demo").innerHTML="My First JavaScript Function";</a:t>
            </a:r>
            <a:endParaRPr sz="1500" i="1" u="sng">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u="sng">
                <a:solidFill>
                  <a:srgbClr val="434343"/>
                </a:solidFill>
                <a:latin typeface="Trebuchet MS"/>
                <a:ea typeface="Trebuchet MS"/>
                <a:cs typeface="Trebuchet MS"/>
                <a:sym typeface="Trebuchet MS"/>
              </a:rPr>
              <a:t>}</a:t>
            </a:r>
            <a:endParaRPr sz="1500" i="1" u="sng">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u="sng">
                <a:solidFill>
                  <a:srgbClr val="434343"/>
                </a:solidFill>
                <a:latin typeface="Trebuchet MS"/>
                <a:ea typeface="Trebuchet MS"/>
                <a:cs typeface="Trebuchet MS"/>
                <a:sym typeface="Trebuchet MS"/>
              </a:rPr>
              <a:t>&lt;/script&gt; </a:t>
            </a:r>
            <a:r>
              <a:rPr lang="en" sz="1500" i="1">
                <a:solidFill>
                  <a:srgbClr val="434343"/>
                </a:solidFill>
                <a:latin typeface="Trebuchet MS"/>
                <a:ea typeface="Trebuchet MS"/>
                <a:cs typeface="Trebuchet MS"/>
                <a:sym typeface="Trebuchet MS"/>
              </a:rPr>
              <a:t>&lt;/head&gt;</a:t>
            </a:r>
            <a:endParaRPr sz="1500" i="1">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500">
              <a:latin typeface="Trebuchet MS"/>
              <a:ea typeface="Trebuchet MS"/>
              <a:cs typeface="Trebuchet MS"/>
              <a:sym typeface="Trebuchet MS"/>
            </a:endParaRPr>
          </a:p>
        </p:txBody>
      </p:sp>
      <p:sp>
        <p:nvSpPr>
          <p:cNvPr id="370" name="Google Shape;370;p26"/>
          <p:cNvSpPr txBox="1"/>
          <p:nvPr/>
        </p:nvSpPr>
        <p:spPr>
          <a:xfrm>
            <a:off x="4786875" y="2948175"/>
            <a:ext cx="4092000" cy="211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i="1">
                <a:solidFill>
                  <a:srgbClr val="434343"/>
                </a:solidFill>
                <a:latin typeface="Trebuchet MS"/>
                <a:ea typeface="Trebuchet MS"/>
                <a:cs typeface="Trebuchet MS"/>
                <a:sym typeface="Trebuchet MS"/>
              </a:rPr>
              <a:t>&lt;body&gt;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&lt;h1&gt;My Web Page&lt;/h1&gt;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&lt;p id="demo"&gt;A Paragraph.&lt;/p&gt;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&lt;button type="button" </a:t>
            </a:r>
            <a:r>
              <a:rPr lang="en" sz="1500" i="1" u="sng">
                <a:solidFill>
                  <a:srgbClr val="434343"/>
                </a:solidFill>
                <a:latin typeface="Trebuchet MS"/>
                <a:ea typeface="Trebuchet MS"/>
                <a:cs typeface="Trebuchet MS"/>
                <a:sym typeface="Trebuchet MS"/>
              </a:rPr>
              <a:t>onclick="myFunction()"</a:t>
            </a:r>
            <a:r>
              <a:rPr lang="en" sz="1500" i="1">
                <a:solidFill>
                  <a:srgbClr val="434343"/>
                </a:solidFill>
                <a:latin typeface="Trebuchet MS"/>
                <a:ea typeface="Trebuchet MS"/>
                <a:cs typeface="Trebuchet MS"/>
                <a:sym typeface="Trebuchet MS"/>
              </a:rPr>
              <a:t>&gt;Try it&lt;/button&gt;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&lt;/body&gt;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&lt;/html&gt;</a:t>
            </a:r>
            <a:endParaRPr sz="1500" i="1">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500">
              <a:solidFill>
                <a:srgbClr val="434343"/>
              </a:solidFill>
              <a:latin typeface="Trebuchet MS"/>
              <a:ea typeface="Trebuchet MS"/>
              <a:cs typeface="Trebuchet MS"/>
              <a:sym typeface="Trebuchet MS"/>
            </a:endParaRPr>
          </a:p>
        </p:txBody>
      </p:sp>
      <p:cxnSp>
        <p:nvCxnSpPr>
          <p:cNvPr id="371" name="Google Shape;371;p26"/>
          <p:cNvCxnSpPr/>
          <p:nvPr/>
        </p:nvCxnSpPr>
        <p:spPr>
          <a:xfrm>
            <a:off x="4724350" y="2941175"/>
            <a:ext cx="14100" cy="220950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15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78" name="Google Shape;1278;p15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79" name="Google Shape;1279;p15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a:solidFill>
                <a:srgbClr val="434343"/>
              </a:solidFill>
              <a:latin typeface="Alegreya"/>
              <a:ea typeface="Alegreya"/>
              <a:cs typeface="Alegreya"/>
              <a:sym typeface="Alegreya"/>
            </a:endParaRPr>
          </a:p>
        </p:txBody>
      </p:sp>
      <p:graphicFrame>
        <p:nvGraphicFramePr>
          <p:cNvPr id="1280" name="Google Shape;1280;p152"/>
          <p:cNvGraphicFramePr/>
          <p:nvPr/>
        </p:nvGraphicFramePr>
        <p:xfrm>
          <a:off x="496350" y="147152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setMinutes(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Sets the minutes for a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setMonth(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Sets the month for a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setSeconds(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Sets the seconds for a specified date according to local time.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setTime(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Sets the </a:t>
                      </a:r>
                      <a:r>
                        <a:rPr lang="en" sz="1800" u="sng">
                          <a:solidFill>
                            <a:srgbClr val="434343"/>
                          </a:solidFill>
                          <a:latin typeface="Alegreya"/>
                          <a:ea typeface="Alegreya"/>
                          <a:cs typeface="Alegreya"/>
                          <a:sym typeface="Alegreya"/>
                          <a:hlinkClick r:id="rId4"/>
                        </a:rPr>
                        <a:t>Date</a:t>
                      </a:r>
                      <a:r>
                        <a:rPr lang="en" sz="1800">
                          <a:solidFill>
                            <a:srgbClr val="434343"/>
                          </a:solidFill>
                          <a:latin typeface="Alegreya"/>
                          <a:ea typeface="Alegreya"/>
                          <a:cs typeface="Alegreya"/>
                          <a:sym typeface="Alegreya"/>
                        </a:rPr>
                        <a:t> object to the time represented by a number of milliseconds since January 1, 1970, 00:00:00 UTC, allowing for negative numbers for times prior.</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toDateString(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"date" portion of the </a:t>
                      </a:r>
                      <a:r>
                        <a:rPr lang="en" sz="1800" u="sng">
                          <a:solidFill>
                            <a:srgbClr val="434343"/>
                          </a:solidFill>
                          <a:latin typeface="Alegreya"/>
                          <a:ea typeface="Alegreya"/>
                          <a:cs typeface="Alegreya"/>
                          <a:sym typeface="Alegreya"/>
                          <a:hlinkClick r:id="rId4"/>
                        </a:rPr>
                        <a:t>Date</a:t>
                      </a:r>
                      <a:r>
                        <a:rPr lang="en" sz="1800">
                          <a:solidFill>
                            <a:srgbClr val="434343"/>
                          </a:solidFill>
                          <a:latin typeface="Alegreya"/>
                          <a:ea typeface="Alegreya"/>
                          <a:cs typeface="Alegreya"/>
                          <a:sym typeface="Alegreya"/>
                        </a:rPr>
                        <a:t> as a human-readable string like 'Thu Apr 12 2018'</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toString(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a string representing the specified </a:t>
                      </a:r>
                      <a:r>
                        <a:rPr lang="en" sz="1800" u="sng">
                          <a:solidFill>
                            <a:srgbClr val="434343"/>
                          </a:solidFill>
                          <a:latin typeface="Alegreya"/>
                          <a:ea typeface="Alegreya"/>
                          <a:cs typeface="Alegreya"/>
                          <a:sym typeface="Alegreya"/>
                          <a:hlinkClick r:id="rId4"/>
                        </a:rPr>
                        <a:t>Date</a:t>
                      </a:r>
                      <a:r>
                        <a:rPr lang="en" sz="1800">
                          <a:solidFill>
                            <a:srgbClr val="434343"/>
                          </a:solidFill>
                          <a:latin typeface="Alegreya"/>
                          <a:ea typeface="Alegreya"/>
                          <a:cs typeface="Alegreya"/>
                          <a:sym typeface="Alegreya"/>
                        </a:rPr>
                        <a:t> object.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5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a:t>
            </a:r>
            <a:endParaRPr sz="3600">
              <a:solidFill>
                <a:srgbClr val="63A814"/>
              </a:solidFill>
              <a:latin typeface="Alegreya"/>
              <a:ea typeface="Alegreya"/>
              <a:cs typeface="Alegreya"/>
              <a:sym typeface="Alegreya"/>
            </a:endParaRPr>
          </a:p>
        </p:txBody>
      </p:sp>
      <p:pic>
        <p:nvPicPr>
          <p:cNvPr id="1286" name="Google Shape;1286;p15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87" name="Google Shape;1287;p15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Array </a:t>
            </a:r>
            <a:r>
              <a:rPr lang="en" sz="2000" b="0">
                <a:solidFill>
                  <a:srgbClr val="434343"/>
                </a:solidFill>
                <a:latin typeface="Alegreya"/>
                <a:ea typeface="Alegreya"/>
                <a:cs typeface="Alegreya"/>
                <a:sym typeface="Alegreya"/>
              </a:rPr>
              <a:t>object is used to </a:t>
            </a:r>
            <a:r>
              <a:rPr lang="en" sz="2000" b="0">
                <a:solidFill>
                  <a:schemeClr val="accent5"/>
                </a:solidFill>
                <a:latin typeface="Alegreya"/>
                <a:ea typeface="Alegreya"/>
                <a:cs typeface="Alegreya"/>
                <a:sym typeface="Alegreya"/>
              </a:rPr>
              <a:t>store multiple values in a single variable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marR="0" lvl="0" indent="-355600" algn="l" rtl="0">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Arrays</a:t>
            </a:r>
            <a:r>
              <a:rPr lang="en" sz="2000" b="0">
                <a:solidFill>
                  <a:srgbClr val="434343"/>
                </a:solidFill>
                <a:latin typeface="Alegreya"/>
                <a:ea typeface="Alegreya"/>
                <a:cs typeface="Alegreya"/>
                <a:sym typeface="Alegreya"/>
              </a:rPr>
              <a:t> are list-like objects whose prototype has methods to perform traversal and mutation operations.</a:t>
            </a:r>
            <a:endParaRPr sz="2000" b="0">
              <a:solidFill>
                <a:srgbClr val="434343"/>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Neither the </a:t>
            </a:r>
            <a:r>
              <a:rPr lang="en" sz="2000">
                <a:solidFill>
                  <a:schemeClr val="accent5"/>
                </a:solidFill>
                <a:latin typeface="Alegreya"/>
                <a:ea typeface="Alegreya"/>
                <a:cs typeface="Alegreya"/>
                <a:sym typeface="Alegreya"/>
              </a:rPr>
              <a:t>length </a:t>
            </a:r>
            <a:r>
              <a:rPr lang="en" sz="2000" b="0">
                <a:solidFill>
                  <a:srgbClr val="434343"/>
                </a:solidFill>
                <a:latin typeface="Alegreya"/>
                <a:ea typeface="Alegreya"/>
                <a:cs typeface="Alegreya"/>
                <a:sym typeface="Alegreya"/>
              </a:rPr>
              <a:t>of a JavaScript array nor the </a:t>
            </a:r>
            <a:r>
              <a:rPr lang="en" sz="2000">
                <a:solidFill>
                  <a:schemeClr val="accent5"/>
                </a:solidFill>
                <a:latin typeface="Alegreya"/>
                <a:ea typeface="Alegreya"/>
                <a:cs typeface="Alegreya"/>
                <a:sym typeface="Alegreya"/>
              </a:rPr>
              <a:t>types </a:t>
            </a:r>
            <a:r>
              <a:rPr lang="en" sz="2000" b="0">
                <a:solidFill>
                  <a:srgbClr val="434343"/>
                </a:solidFill>
                <a:latin typeface="Alegreya"/>
                <a:ea typeface="Alegreya"/>
                <a:cs typeface="Alegreya"/>
                <a:sym typeface="Alegreya"/>
              </a:rPr>
              <a:t>of its elements are fixed. </a:t>
            </a:r>
            <a:endParaRPr sz="2000" b="0">
              <a:solidFill>
                <a:srgbClr val="434343"/>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An array can hold many values </a:t>
            </a:r>
            <a:r>
              <a:rPr lang="en" sz="2000">
                <a:solidFill>
                  <a:schemeClr val="accent5"/>
                </a:solidFill>
                <a:latin typeface="Alegreya"/>
                <a:ea typeface="Alegreya"/>
                <a:cs typeface="Alegreya"/>
                <a:sym typeface="Alegreya"/>
              </a:rPr>
              <a:t>under a single name</a:t>
            </a:r>
            <a:r>
              <a:rPr lang="en" sz="2000" b="0">
                <a:solidFill>
                  <a:srgbClr val="434343"/>
                </a:solidFill>
                <a:latin typeface="Alegreya"/>
                <a:ea typeface="Alegreya"/>
                <a:cs typeface="Alegreya"/>
                <a:sym typeface="Alegreya"/>
              </a:rPr>
              <a:t>, and you can access the values by referring to an</a:t>
            </a:r>
            <a:r>
              <a:rPr lang="en" sz="2000">
                <a:solidFill>
                  <a:schemeClr val="accent5"/>
                </a:solidFill>
                <a:latin typeface="Alegreya"/>
                <a:ea typeface="Alegreya"/>
                <a:cs typeface="Alegreya"/>
                <a:sym typeface="Alegreya"/>
              </a:rPr>
              <a:t> index number</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Syntax: 	</a:t>
            </a:r>
            <a:r>
              <a:rPr lang="en" sz="1800" b="0">
                <a:solidFill>
                  <a:srgbClr val="434343"/>
                </a:solidFill>
                <a:latin typeface="Trebuchet MS"/>
                <a:ea typeface="Trebuchet MS"/>
                <a:cs typeface="Trebuchet MS"/>
                <a:sym typeface="Trebuchet MS"/>
              </a:rPr>
              <a:t>variable = [element1, …, elementN];</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		variable = new Array(element1, …, elementN);</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		variable = new Array(arrayLength);</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		</a:t>
            </a:r>
            <a:endParaRPr sz="2000">
              <a:solidFill>
                <a:schemeClr val="accent5"/>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15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293" name="Google Shape;1293;p15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294" name="Google Shape;1294;p15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marL="0" lvl="0" indent="0" algn="l" rtl="0">
              <a:lnSpc>
                <a:spcPct val="115000"/>
              </a:lnSpc>
              <a:spcBef>
                <a:spcPts val="0"/>
              </a:spcBef>
              <a:spcAft>
                <a:spcPts val="0"/>
              </a:spcAft>
              <a:buNone/>
            </a:pPr>
            <a:r>
              <a:rPr lang="en" sz="1800" b="0">
                <a:solidFill>
                  <a:srgbClr val="990055"/>
                </a:solidFill>
                <a:latin typeface="Trebuchet MS"/>
                <a:ea typeface="Trebuchet MS"/>
                <a:cs typeface="Trebuchet MS"/>
                <a:sym typeface="Trebuchet MS"/>
              </a:rPr>
              <a:t>//Regular</a:t>
            </a: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let singers = new Array( );</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singers[0] = ‘Justin Bieber’;</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singers[1] = ‘Chris Brown’;</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singers[2] = ‘Bruno Mars’;</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990055"/>
                </a:solidFill>
                <a:latin typeface="Trebuchet MS"/>
                <a:ea typeface="Trebuchet MS"/>
                <a:cs typeface="Trebuchet MS"/>
                <a:sym typeface="Trebuchet MS"/>
              </a:rPr>
              <a:t>//Condensed</a:t>
            </a:r>
            <a:endParaRPr sz="1800" b="0">
              <a:solidFill>
                <a:srgbClr val="990055"/>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let singers = new Array(‘Justin Bieber’, ‘Chris Brown’, ‘Bruno Mars’);</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990055"/>
                </a:solidFill>
                <a:latin typeface="Trebuchet MS"/>
                <a:ea typeface="Trebuchet MS"/>
                <a:cs typeface="Trebuchet MS"/>
                <a:sym typeface="Trebuchet MS"/>
              </a:rPr>
              <a:t>//Literal</a:t>
            </a:r>
            <a:endParaRPr sz="1800" b="0">
              <a:solidFill>
                <a:srgbClr val="990055"/>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let singers = [‘Justin Bieber’, ‘Chris Brown’, ‘Bruno Mars’];</a:t>
            </a:r>
            <a:endParaRPr sz="1800" b="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15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00" name="Google Shape;1300;p15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01" name="Google Shape;1301;p15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Access an Array</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refer to an element in an array by referring to the </a:t>
            </a:r>
            <a:r>
              <a:rPr lang="en" sz="2000">
                <a:solidFill>
                  <a:schemeClr val="accent5"/>
                </a:solidFill>
                <a:latin typeface="Alegreya"/>
                <a:ea typeface="Alegreya"/>
                <a:cs typeface="Alegreya"/>
                <a:sym typeface="Alegreya"/>
              </a:rPr>
              <a:t>index</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number.</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0170BA"/>
                </a:solidFill>
                <a:latin typeface="Alegreya"/>
                <a:ea typeface="Alegreya"/>
                <a:cs typeface="Alegreya"/>
                <a:sym typeface="Alegreya"/>
              </a:rPr>
              <a:t>Note: [0] is the first element is an array. [1] is the second… (indexes start with 0) </a:t>
            </a:r>
            <a:endParaRPr sz="2000" b="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You Can Have Different Objects in One Array</a:t>
            </a:r>
            <a:endParaRPr sz="2000">
              <a:solidFill>
                <a:srgbClr val="0170BA"/>
              </a:solidFill>
              <a:latin typeface="Alegreya"/>
              <a:ea typeface="Alegreya"/>
              <a:cs typeface="Alegreya"/>
              <a:sym typeface="Alegreya"/>
            </a:endParaRPr>
          </a:p>
          <a:p>
            <a:pPr marL="457200" marR="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All JavaScript variables are </a:t>
            </a:r>
            <a:r>
              <a:rPr lang="en" sz="2000">
                <a:solidFill>
                  <a:schemeClr val="accent5"/>
                </a:solidFill>
                <a:latin typeface="Alegreya"/>
                <a:ea typeface="Alegreya"/>
                <a:cs typeface="Alegreya"/>
                <a:sym typeface="Alegreya"/>
              </a:rPr>
              <a:t>objects</a:t>
            </a:r>
            <a:r>
              <a:rPr lang="en" sz="2000" b="0">
                <a:solidFill>
                  <a:srgbClr val="434343"/>
                </a:solidFill>
                <a:latin typeface="Alegreya"/>
                <a:ea typeface="Alegreya"/>
                <a:cs typeface="Alegreya"/>
                <a:sym typeface="Alegreya"/>
              </a:rPr>
              <a:t>. Array elements are </a:t>
            </a:r>
            <a:r>
              <a:rPr lang="en" sz="2000">
                <a:solidFill>
                  <a:schemeClr val="accent5"/>
                </a:solidFill>
                <a:latin typeface="Alegreya"/>
                <a:ea typeface="Alegreya"/>
                <a:cs typeface="Alegreya"/>
                <a:sym typeface="Alegreya"/>
              </a:rPr>
              <a:t>objects</a:t>
            </a:r>
            <a:r>
              <a:rPr lang="en" sz="2000" b="0">
                <a:solidFill>
                  <a:srgbClr val="434343"/>
                </a:solidFill>
                <a:latin typeface="Alegreya"/>
                <a:ea typeface="Alegreya"/>
                <a:cs typeface="Alegreya"/>
                <a:sym typeface="Alegreya"/>
              </a:rPr>
              <a:t>. Functions are </a:t>
            </a:r>
            <a:r>
              <a:rPr lang="en" sz="2000">
                <a:solidFill>
                  <a:schemeClr val="accent5"/>
                </a:solidFill>
                <a:latin typeface="Alegreya"/>
                <a:ea typeface="Alegreya"/>
                <a:cs typeface="Alegreya"/>
                <a:sym typeface="Alegreya"/>
              </a:rPr>
              <a:t>objects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Because of this, </a:t>
            </a:r>
            <a:r>
              <a:rPr lang="en" sz="2000" b="0">
                <a:solidFill>
                  <a:schemeClr val="accent5"/>
                </a:solidFill>
                <a:latin typeface="Alegreya"/>
                <a:ea typeface="Alegreya"/>
                <a:cs typeface="Alegreya"/>
                <a:sym typeface="Alegreya"/>
              </a:rPr>
              <a:t>you can have variables of different types in the same Array.</a:t>
            </a:r>
            <a:endParaRPr sz="2000" b="0">
              <a:solidFill>
                <a:schemeClr val="accent5"/>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15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07" name="Google Shape;1307;p15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08" name="Google Shape;1308;p15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You Can Have Different Objects in One Array</a:t>
            </a:r>
            <a:endParaRPr sz="2000" b="0">
              <a:solidFill>
                <a:schemeClr val="accent5"/>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have objects in an </a:t>
            </a:r>
            <a:r>
              <a:rPr lang="en" sz="2000">
                <a:solidFill>
                  <a:schemeClr val="accent5"/>
                </a:solidFill>
                <a:latin typeface="Alegreya"/>
                <a:ea typeface="Alegreya"/>
                <a:cs typeface="Alegreya"/>
                <a:sym typeface="Alegreya"/>
              </a:rPr>
              <a:t>Array</a:t>
            </a:r>
            <a:r>
              <a:rPr lang="en" sz="2000" b="0">
                <a:solidFill>
                  <a:srgbClr val="434343"/>
                </a:solidFill>
                <a:latin typeface="Alegreya"/>
                <a:ea typeface="Alegreya"/>
                <a:cs typeface="Alegreya"/>
                <a:sym typeface="Alegreya"/>
              </a:rPr>
              <a:t>. You can have functions in an Array. You can have arrays in an Array:</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product[0] = Date.now;</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product[1] = totalPayment;</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product[2] = ‘Angkor Beer’;</a:t>
            </a:r>
            <a:endParaRPr sz="1800" b="0">
              <a:solidFill>
                <a:srgbClr val="434343"/>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Array Methods and Properties</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Array object has </a:t>
            </a:r>
            <a:r>
              <a:rPr lang="en" sz="2000">
                <a:solidFill>
                  <a:schemeClr val="accent5"/>
                </a:solidFill>
                <a:latin typeface="Alegreya"/>
                <a:ea typeface="Alegreya"/>
                <a:cs typeface="Alegreya"/>
                <a:sym typeface="Alegreya"/>
              </a:rPr>
              <a:t>predefined properties and methods</a:t>
            </a:r>
            <a:r>
              <a:rPr lang="en" sz="2000" b="0">
                <a:solidFill>
                  <a:srgbClr val="000000"/>
                </a:solidFill>
                <a:latin typeface="Alegreya"/>
                <a:ea typeface="Alegreya"/>
                <a:cs typeface="Alegreya"/>
                <a:sym typeface="Alegreya"/>
              </a:rPr>
              <a:t>:</a:t>
            </a:r>
            <a:endParaRPr sz="2000" b="0">
              <a:solidFill>
                <a:srgbClr val="000000"/>
              </a:solidFill>
              <a:latin typeface="Alegreya"/>
              <a:ea typeface="Alegreya"/>
              <a:cs typeface="Alegreya"/>
              <a:sym typeface="Alegreya"/>
            </a:endParaRPr>
          </a:p>
          <a:p>
            <a:pPr marL="914400" marR="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x=myCars.length     	   // the number of elements in myCars</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y=myCars.indexOf("Volvo")   // the index position of "Volvo"</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500"/>
              </a:spcBef>
              <a:spcAft>
                <a:spcPts val="0"/>
              </a:spcAft>
              <a:buNone/>
            </a:pP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80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5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14" name="Google Shape;1314;p15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15" name="Google Shape;1315;p15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Create New Methods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Prototype </a:t>
            </a:r>
            <a:r>
              <a:rPr lang="en" sz="2000" b="0">
                <a:solidFill>
                  <a:srgbClr val="434343"/>
                </a:solidFill>
                <a:latin typeface="Alegreya"/>
                <a:ea typeface="Alegreya"/>
                <a:cs typeface="Alegreya"/>
                <a:sym typeface="Alegreya"/>
              </a:rPr>
              <a:t>is a global constructor in JavaScript. It can construct new properties and methods for any JavaScript Objects.</a:t>
            </a:r>
            <a:endParaRPr sz="2000" b="0">
              <a:solidFill>
                <a:srgbClr val="434343"/>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Make a new Array method.</a:t>
            </a:r>
            <a:endParaRPr sz="2000" b="0">
              <a:solidFill>
                <a:srgbClr val="434343"/>
              </a:solidFill>
              <a:latin typeface="Alegreya"/>
              <a:ea typeface="Alegreya"/>
              <a:cs typeface="Alegreya"/>
              <a:sym typeface="Alegreya"/>
            </a:endParaRPr>
          </a:p>
          <a:p>
            <a:pPr marL="0" lvl="0" indent="0" algn="l" rtl="0">
              <a:lnSpc>
                <a:spcPct val="115000"/>
              </a:lnSpc>
              <a:spcBef>
                <a:spcPts val="10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Array.prototype.toUppercaseString = function() {</a:t>
            </a:r>
            <a:endParaRPr sz="1800" b="0">
              <a:solidFill>
                <a:srgbClr val="434343"/>
              </a:solidFill>
              <a:latin typeface="Trebuchet MS"/>
              <a:ea typeface="Trebuchet MS"/>
              <a:cs typeface="Trebuchet MS"/>
              <a:sym typeface="Trebuchet MS"/>
            </a:endParaRPr>
          </a:p>
          <a:p>
            <a:pPr marL="18288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for (let i=0; i&lt;this.length; i++ { this[i]=this[i].toUpperCase(); </a:t>
            </a:r>
            <a:endParaRPr sz="1800" b="0">
              <a:solidFill>
                <a:srgbClr val="434343"/>
              </a:solidFill>
              <a:latin typeface="Trebuchet MS"/>
              <a:ea typeface="Trebuchet MS"/>
              <a:cs typeface="Trebuchet MS"/>
              <a:sym typeface="Trebuchet MS"/>
            </a:endParaRPr>
          </a:p>
          <a:p>
            <a:pPr marL="18288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91440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500"/>
              </a:spcBef>
              <a:spcAft>
                <a:spcPts val="0"/>
              </a:spcAft>
              <a:buNone/>
            </a:pPr>
            <a:endParaRPr sz="2000">
              <a:solidFill>
                <a:srgbClr val="0170BA"/>
              </a:solidFill>
              <a:latin typeface="Alegreya"/>
              <a:ea typeface="Alegreya"/>
              <a:cs typeface="Alegreya"/>
              <a:sym typeface="Alegreya"/>
            </a:endParaRPr>
          </a:p>
          <a:p>
            <a:pPr marL="914400" marR="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15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21" name="Google Shape;1321;p15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22" name="Google Shape;1322;p15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Create New Methods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Prototype </a:t>
            </a:r>
            <a:r>
              <a:rPr lang="en" sz="2000" b="0">
                <a:solidFill>
                  <a:srgbClr val="434343"/>
                </a:solidFill>
                <a:latin typeface="Alegreya"/>
                <a:ea typeface="Alegreya"/>
                <a:cs typeface="Alegreya"/>
                <a:sym typeface="Alegreya"/>
              </a:rPr>
              <a:t>is a global constructor in JavaScript. It can construct new properties and methods for any JavaScript Objects.</a:t>
            </a:r>
            <a:endParaRPr sz="2000" b="0">
              <a:solidFill>
                <a:srgbClr val="434343"/>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Make a new Array method.</a:t>
            </a:r>
            <a:endParaRPr sz="2000" b="0">
              <a:solidFill>
                <a:srgbClr val="434343"/>
              </a:solidFill>
              <a:latin typeface="Alegreya"/>
              <a:ea typeface="Alegreya"/>
              <a:cs typeface="Alegreya"/>
              <a:sym typeface="Alegreya"/>
            </a:endParaRPr>
          </a:p>
          <a:p>
            <a:pPr marL="0" lvl="0" indent="0" algn="l" rtl="0">
              <a:lnSpc>
                <a:spcPct val="115000"/>
              </a:lnSpc>
              <a:spcBef>
                <a:spcPts val="10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Array.prototype.toUppercaseString = function() {</a:t>
            </a:r>
            <a:endParaRPr sz="1800" b="0">
              <a:solidFill>
                <a:srgbClr val="434343"/>
              </a:solidFill>
              <a:latin typeface="Trebuchet MS"/>
              <a:ea typeface="Trebuchet MS"/>
              <a:cs typeface="Trebuchet MS"/>
              <a:sym typeface="Trebuchet MS"/>
            </a:endParaRPr>
          </a:p>
          <a:p>
            <a:pPr marL="18288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for (let i=0; i&lt;this.length; i++ { this[i]=this[i].toUpperCase(); </a:t>
            </a:r>
            <a:endParaRPr sz="1800" b="0">
              <a:solidFill>
                <a:srgbClr val="434343"/>
              </a:solidFill>
              <a:latin typeface="Trebuchet MS"/>
              <a:ea typeface="Trebuchet MS"/>
              <a:cs typeface="Trebuchet MS"/>
              <a:sym typeface="Trebuchet MS"/>
            </a:endParaRPr>
          </a:p>
          <a:p>
            <a:pPr marL="182880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91440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500"/>
              </a:spcBef>
              <a:spcAft>
                <a:spcPts val="0"/>
              </a:spcAft>
              <a:buNone/>
            </a:pPr>
            <a:endParaRPr sz="2000">
              <a:solidFill>
                <a:srgbClr val="0170BA"/>
              </a:solidFill>
              <a:latin typeface="Alegreya"/>
              <a:ea typeface="Alegreya"/>
              <a:cs typeface="Alegreya"/>
              <a:sym typeface="Alegreya"/>
            </a:endParaRPr>
          </a:p>
          <a:p>
            <a:pPr marL="914400" marR="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15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28" name="Google Shape;1328;p15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29" name="Google Shape;1329;p15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Array Object Properties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Array Object Methods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1000"/>
              </a:spcAft>
              <a:buNone/>
            </a:pPr>
            <a:endParaRPr sz="2000">
              <a:solidFill>
                <a:srgbClr val="434343"/>
              </a:solidFill>
              <a:latin typeface="Alegreya"/>
              <a:ea typeface="Alegreya"/>
              <a:cs typeface="Alegreya"/>
              <a:sym typeface="Alegreya"/>
            </a:endParaRPr>
          </a:p>
        </p:txBody>
      </p:sp>
      <p:graphicFrame>
        <p:nvGraphicFramePr>
          <p:cNvPr id="1330" name="Google Shape;1330;p159"/>
          <p:cNvGraphicFramePr/>
          <p:nvPr/>
        </p:nvGraphicFramePr>
        <p:xfrm>
          <a:off x="496350" y="16522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26250">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Property</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.length</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Sets or returns the number of elements in an Array</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.constructor</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function that created the Array object’s prototype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.prototype</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Allow you to add properties and methods to an Array Object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331" name="Google Shape;1331;p159"/>
          <p:cNvGraphicFramePr/>
          <p:nvPr/>
        </p:nvGraphicFramePr>
        <p:xfrm>
          <a:off x="433238" y="402637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460425">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Method</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concat(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Joins two or more arrays, &amp; returns a copy of the joined arrays.</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16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37" name="Google Shape;1337;p16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38" name="Google Shape;1338;p16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1000"/>
              </a:spcAft>
              <a:buNone/>
            </a:pPr>
            <a:endParaRPr sz="2000">
              <a:solidFill>
                <a:srgbClr val="434343"/>
              </a:solidFill>
              <a:latin typeface="Alegreya"/>
              <a:ea typeface="Alegreya"/>
              <a:cs typeface="Alegreya"/>
              <a:sym typeface="Alegreya"/>
            </a:endParaRPr>
          </a:p>
        </p:txBody>
      </p:sp>
      <p:graphicFrame>
        <p:nvGraphicFramePr>
          <p:cNvPr id="1339" name="Google Shape;1339;p160"/>
          <p:cNvGraphicFramePr/>
          <p:nvPr/>
        </p:nvGraphicFramePr>
        <p:xfrm>
          <a:off x="417025" y="14175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460425">
                <a:tc>
                  <a:txBody>
                    <a:bodyPr/>
                    <a:lstStyle/>
                    <a:p>
                      <a:pPr marL="0" marR="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indexOf( )</a:t>
                      </a:r>
                      <a:endParaRPr sz="1800" b="1">
                        <a:solidFill>
                          <a:srgbClr val="FFFFFF"/>
                        </a:solidFill>
                        <a:latin typeface="Alegreya"/>
                        <a:ea typeface="Alegreya"/>
                        <a:cs typeface="Alegreya"/>
                        <a:sym typeface="Alegreya"/>
                      </a:endParaRPr>
                    </a:p>
                  </a:txBody>
                  <a:tcPr marL="91425" marR="91425" marT="91425" marB="91425"/>
                </a:tc>
                <a:tc>
                  <a:txBody>
                    <a:bodyPr/>
                    <a:lstStyle/>
                    <a:p>
                      <a:pPr marL="0" marR="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Search the array for an element and returns its position.</a:t>
                      </a:r>
                      <a:endParaRPr sz="1800" b="1">
                        <a:solidFill>
                          <a:srgbClr val="FFFFFF"/>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join(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Joins all elements of an array into a string.</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lastIndexOf(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Search the array for an element, starting at the end, and return its position.</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pop(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Removes the last element of an array, and returns that element.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push(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Add new elements to the end of an array, and return the new length</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reverse(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Reverses the order of the elements in an array.</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shift(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Removes the first element of an array, and returns that element.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16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45" name="Google Shape;1345;p16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46" name="Google Shape;1346;p16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1000"/>
              </a:spcAft>
              <a:buNone/>
            </a:pPr>
            <a:endParaRPr sz="2000">
              <a:solidFill>
                <a:srgbClr val="434343"/>
              </a:solidFill>
              <a:latin typeface="Alegreya"/>
              <a:ea typeface="Alegreya"/>
              <a:cs typeface="Alegreya"/>
              <a:sym typeface="Alegreya"/>
            </a:endParaRPr>
          </a:p>
        </p:txBody>
      </p:sp>
      <p:graphicFrame>
        <p:nvGraphicFramePr>
          <p:cNvPr id="1347" name="Google Shape;1347;p161"/>
          <p:cNvGraphicFramePr/>
          <p:nvPr/>
        </p:nvGraphicFramePr>
        <p:xfrm>
          <a:off x="417025" y="13413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slice(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Selects a part of an array, and returns the new array.</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sort(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Sorts the elements of an array.</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splice(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Adds/Removes elements from an array.</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toString(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Convert an array to a string, and returns the result.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unshift(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Adds new elements to the beginning of an array, and returns the new length.</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valueOf(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primitive value of an array.</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77" name="Google Shape;377;p27"/>
          <p:cNvSpPr txBox="1">
            <a:spLocks noGrp="1"/>
          </p:cNvSpPr>
          <p:nvPr>
            <p:ph type="title"/>
          </p:nvPr>
        </p:nvSpPr>
        <p:spPr>
          <a:xfrm>
            <a:off x="542400" y="1190400"/>
            <a:ext cx="8380500" cy="17580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2000" u="sng">
                <a:solidFill>
                  <a:srgbClr val="63A814"/>
                </a:solidFill>
                <a:latin typeface="Alegreya"/>
                <a:ea typeface="Alegreya"/>
                <a:cs typeface="Alegreya"/>
                <a:sym typeface="Alegreya"/>
              </a:rPr>
              <a:t>A JavaScript Function in &lt;body&gt;</a:t>
            </a:r>
            <a:endParaRPr sz="2000" u="sng">
              <a:solidFill>
                <a:srgbClr val="63A814"/>
              </a:solidFill>
              <a:latin typeface="Alegreya"/>
              <a:ea typeface="Alegreya"/>
              <a:cs typeface="Alegreya"/>
              <a:sym typeface="Alegreya"/>
            </a:endParaRPr>
          </a:p>
          <a:p>
            <a:pPr marL="457200" lvl="0" indent="-355600" algn="l" rtl="0">
              <a:lnSpc>
                <a:spcPct val="100000"/>
              </a:lnSpc>
              <a:spcBef>
                <a:spcPts val="3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In this example, a JavaScript function is placed in the &lt;body&gt; section of an HTML page.</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function is called when a button is clicked:</a:t>
            </a:r>
            <a:endParaRPr sz="2000" b="0">
              <a:solidFill>
                <a:srgbClr val="000000"/>
              </a:solidFill>
              <a:latin typeface="Alegreya"/>
              <a:ea typeface="Alegreya"/>
              <a:cs typeface="Alegreya"/>
              <a:sym typeface="Alegreya"/>
            </a:endParaRPr>
          </a:p>
          <a:p>
            <a:pPr marL="0" lvl="0" indent="0" algn="l" rtl="0">
              <a:lnSpc>
                <a:spcPct val="100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0" lvl="0" indent="0" algn="l" rtl="0">
              <a:lnSpc>
                <a:spcPct val="100000"/>
              </a:lnSpc>
              <a:spcBef>
                <a:spcPts val="500"/>
              </a:spcBef>
              <a:spcAft>
                <a:spcPts val="0"/>
              </a:spcAft>
              <a:buNone/>
            </a:pPr>
            <a:endParaRPr sz="2000" u="sng">
              <a:solidFill>
                <a:srgbClr val="63A814"/>
              </a:solidFill>
              <a:latin typeface="Alegreya"/>
              <a:ea typeface="Alegreya"/>
              <a:cs typeface="Alegreya"/>
              <a:sym typeface="Alegreya"/>
            </a:endParaRPr>
          </a:p>
        </p:txBody>
      </p:sp>
      <p:pic>
        <p:nvPicPr>
          <p:cNvPr id="378" name="Google Shape;378;p2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379" name="Google Shape;379;p27"/>
          <p:cNvSpPr txBox="1"/>
          <p:nvPr/>
        </p:nvSpPr>
        <p:spPr>
          <a:xfrm>
            <a:off x="542400" y="2948175"/>
            <a:ext cx="4092000" cy="211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&lt;!DOCTYPE html&gt;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&lt;html&gt;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&lt;body&gt;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&lt;h1&gt;My First Web Page&lt;/h1&gt;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i="1">
                <a:solidFill>
                  <a:srgbClr val="434343"/>
                </a:solidFill>
                <a:latin typeface="Trebuchet MS"/>
                <a:ea typeface="Trebuchet MS"/>
                <a:cs typeface="Trebuchet MS"/>
                <a:sym typeface="Trebuchet MS"/>
              </a:rPr>
              <a:t>  &lt;p id="demo"&gt;A Paragraph.&lt;/p&gt;</a:t>
            </a:r>
            <a:endParaRPr sz="1500"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500" b="1" i="1">
                <a:solidFill>
                  <a:srgbClr val="434343"/>
                </a:solidFill>
                <a:latin typeface="Trebuchet MS"/>
                <a:ea typeface="Trebuchet MS"/>
                <a:cs typeface="Trebuchet MS"/>
                <a:sym typeface="Trebuchet MS"/>
              </a:rPr>
              <a:t>&lt;button type="button" </a:t>
            </a:r>
            <a:r>
              <a:rPr lang="en" sz="1500" b="1" i="1" u="sng">
                <a:solidFill>
                  <a:srgbClr val="434343"/>
                </a:solidFill>
                <a:latin typeface="Trebuchet MS"/>
                <a:ea typeface="Trebuchet MS"/>
                <a:cs typeface="Trebuchet MS"/>
                <a:sym typeface="Trebuchet MS"/>
              </a:rPr>
              <a:t>onclick="myFunction()"</a:t>
            </a:r>
            <a:r>
              <a:rPr lang="en" sz="1500" b="1" i="1">
                <a:solidFill>
                  <a:srgbClr val="434343"/>
                </a:solidFill>
                <a:latin typeface="Trebuchet MS"/>
                <a:ea typeface="Trebuchet MS"/>
                <a:cs typeface="Trebuchet MS"/>
                <a:sym typeface="Trebuchet MS"/>
              </a:rPr>
              <a:t>&gt;Try it&lt;/button&gt;</a:t>
            </a:r>
            <a:endParaRPr sz="1500" b="1" i="1">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endParaRPr sz="1500" i="1">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500">
              <a:solidFill>
                <a:srgbClr val="434343"/>
              </a:solidFill>
              <a:latin typeface="Trebuchet MS"/>
              <a:ea typeface="Trebuchet MS"/>
              <a:cs typeface="Trebuchet MS"/>
              <a:sym typeface="Trebuchet MS"/>
            </a:endParaRPr>
          </a:p>
        </p:txBody>
      </p:sp>
      <p:sp>
        <p:nvSpPr>
          <p:cNvPr id="380" name="Google Shape;380;p27"/>
          <p:cNvSpPr txBox="1"/>
          <p:nvPr/>
        </p:nvSpPr>
        <p:spPr>
          <a:xfrm>
            <a:off x="4786875" y="2948175"/>
            <a:ext cx="4092000" cy="211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i="1" u="sng">
                <a:solidFill>
                  <a:srgbClr val="434343"/>
                </a:solidFill>
                <a:latin typeface="Trebuchet MS"/>
                <a:ea typeface="Trebuchet MS"/>
                <a:cs typeface="Trebuchet MS"/>
                <a:sym typeface="Trebuchet MS"/>
              </a:rPr>
              <a:t>&lt;script&gt;</a:t>
            </a:r>
            <a:endParaRPr sz="1500" i="1" u="sng">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500" i="1" u="sng">
                <a:solidFill>
                  <a:srgbClr val="434343"/>
                </a:solidFill>
                <a:latin typeface="Trebuchet MS"/>
                <a:ea typeface="Trebuchet MS"/>
                <a:cs typeface="Trebuchet MS"/>
                <a:sym typeface="Trebuchet MS"/>
              </a:rPr>
              <a:t>function myFunction() {</a:t>
            </a:r>
            <a:endParaRPr sz="1500" i="1" u="sng">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500" i="1" u="sng">
                <a:solidFill>
                  <a:srgbClr val="434343"/>
                </a:solidFill>
                <a:latin typeface="Trebuchet MS"/>
                <a:ea typeface="Trebuchet MS"/>
                <a:cs typeface="Trebuchet MS"/>
                <a:sym typeface="Trebuchet MS"/>
              </a:rPr>
              <a:t>document.getElementById("demo").innerHTML="My First JavaScript Function";</a:t>
            </a:r>
            <a:endParaRPr sz="1500" i="1" u="sng">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500" i="1" u="sng">
                <a:solidFill>
                  <a:srgbClr val="434343"/>
                </a:solidFill>
                <a:latin typeface="Trebuchet MS"/>
                <a:ea typeface="Trebuchet MS"/>
                <a:cs typeface="Trebuchet MS"/>
                <a:sym typeface="Trebuchet MS"/>
              </a:rPr>
              <a:t>}</a:t>
            </a:r>
            <a:endParaRPr sz="1500" i="1" u="sng">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500" i="1" u="sng">
                <a:solidFill>
                  <a:srgbClr val="434343"/>
                </a:solidFill>
                <a:latin typeface="Trebuchet MS"/>
                <a:ea typeface="Trebuchet MS"/>
                <a:cs typeface="Trebuchet MS"/>
                <a:sym typeface="Trebuchet MS"/>
              </a:rPr>
              <a:t>&lt;/script&gt;</a:t>
            </a:r>
            <a:endParaRPr sz="1500" i="1" u="sng">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500" i="1">
                <a:solidFill>
                  <a:srgbClr val="434343"/>
                </a:solidFill>
                <a:latin typeface="Trebuchet MS"/>
                <a:ea typeface="Trebuchet MS"/>
                <a:cs typeface="Trebuchet MS"/>
                <a:sym typeface="Trebuchet MS"/>
              </a:rPr>
              <a:t> &lt;/body&gt; </a:t>
            </a:r>
            <a:endParaRPr sz="1500" i="1">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500" i="1">
                <a:solidFill>
                  <a:srgbClr val="434343"/>
                </a:solidFill>
                <a:latin typeface="Trebuchet MS"/>
                <a:ea typeface="Trebuchet MS"/>
                <a:cs typeface="Trebuchet MS"/>
                <a:sym typeface="Trebuchet MS"/>
              </a:rPr>
              <a:t>&lt;/html&gt;</a:t>
            </a:r>
            <a:endParaRPr sz="1500" i="1">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endParaRPr sz="1500" i="1">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500">
              <a:solidFill>
                <a:srgbClr val="434343"/>
              </a:solidFill>
              <a:latin typeface="Trebuchet MS"/>
              <a:ea typeface="Trebuchet MS"/>
              <a:cs typeface="Trebuchet MS"/>
              <a:sym typeface="Trebuchet MS"/>
            </a:endParaRPr>
          </a:p>
        </p:txBody>
      </p:sp>
      <p:cxnSp>
        <p:nvCxnSpPr>
          <p:cNvPr id="381" name="Google Shape;381;p27"/>
          <p:cNvCxnSpPr/>
          <p:nvPr/>
        </p:nvCxnSpPr>
        <p:spPr>
          <a:xfrm>
            <a:off x="4724350" y="2941175"/>
            <a:ext cx="14100" cy="220950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16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Boolean</a:t>
            </a:r>
            <a:endParaRPr sz="3600">
              <a:solidFill>
                <a:srgbClr val="63A814"/>
              </a:solidFill>
              <a:latin typeface="Alegreya"/>
              <a:ea typeface="Alegreya"/>
              <a:cs typeface="Alegreya"/>
              <a:sym typeface="Alegreya"/>
            </a:endParaRPr>
          </a:p>
        </p:txBody>
      </p:sp>
      <p:pic>
        <p:nvPicPr>
          <p:cNvPr id="1353" name="Google Shape;1353;p16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54" name="Google Shape;1354;p16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Boolean </a:t>
            </a:r>
            <a:r>
              <a:rPr lang="en" sz="2000" b="0">
                <a:solidFill>
                  <a:srgbClr val="434343"/>
                </a:solidFill>
                <a:latin typeface="Alegreya"/>
                <a:ea typeface="Alegreya"/>
                <a:cs typeface="Alegreya"/>
                <a:sym typeface="Alegreya"/>
              </a:rPr>
              <a:t>object is used to convert a </a:t>
            </a:r>
            <a:r>
              <a:rPr lang="en" sz="2000">
                <a:solidFill>
                  <a:schemeClr val="accent5"/>
                </a:solidFill>
                <a:latin typeface="Alegreya"/>
                <a:ea typeface="Alegreya"/>
                <a:cs typeface="Alegreya"/>
                <a:sym typeface="Alegreya"/>
              </a:rPr>
              <a:t>non-boolean</a:t>
            </a:r>
            <a:r>
              <a:rPr lang="en" sz="2000" b="0">
                <a:solidFill>
                  <a:srgbClr val="434343"/>
                </a:solidFill>
                <a:latin typeface="Alegreya"/>
                <a:ea typeface="Alegreya"/>
                <a:cs typeface="Alegreya"/>
                <a:sym typeface="Alegreya"/>
              </a:rPr>
              <a:t> value to a Boolean value (</a:t>
            </a:r>
            <a:r>
              <a:rPr lang="en" sz="2000">
                <a:solidFill>
                  <a:schemeClr val="accent5"/>
                </a:solidFill>
                <a:latin typeface="Alegreya"/>
                <a:ea typeface="Alegreya"/>
                <a:cs typeface="Alegreya"/>
                <a:sym typeface="Alegreya"/>
              </a:rPr>
              <a:t>true or false</a:t>
            </a:r>
            <a:r>
              <a:rPr lang="en" sz="2000" b="0">
                <a:solidFill>
                  <a:srgbClr val="434343"/>
                </a:solidFill>
                <a:latin typeface="Alegreya"/>
                <a:ea typeface="Alegreya"/>
                <a:cs typeface="Alegreya"/>
                <a:sym typeface="Alegreya"/>
              </a:rPr>
              <a:t>).</a:t>
            </a:r>
            <a:endParaRPr sz="200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Create a Boolean Object</a:t>
            </a:r>
            <a:endParaRPr sz="2000">
              <a:solidFill>
                <a:srgbClr val="0170BA"/>
              </a:solidFill>
              <a:latin typeface="Alegreya"/>
              <a:ea typeface="Alegreya"/>
              <a:cs typeface="Alegreya"/>
              <a:sym typeface="Alegreya"/>
            </a:endParaRPr>
          </a:p>
          <a:p>
            <a:pPr marL="457200" marR="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Boolean</a:t>
            </a:r>
            <a:r>
              <a:rPr lang="en" sz="2000" b="0">
                <a:solidFill>
                  <a:srgbClr val="434343"/>
                </a:solidFill>
                <a:latin typeface="Alegreya"/>
                <a:ea typeface="Alegreya"/>
                <a:cs typeface="Alegreya"/>
                <a:sym typeface="Alegreya"/>
              </a:rPr>
              <a:t> object represents two values: </a:t>
            </a:r>
            <a:r>
              <a:rPr lang="en" sz="2000">
                <a:solidFill>
                  <a:schemeClr val="accent5"/>
                </a:solidFill>
                <a:latin typeface="Alegreya"/>
                <a:ea typeface="Alegreya"/>
                <a:cs typeface="Alegreya"/>
                <a:sym typeface="Alegreya"/>
              </a:rPr>
              <a:t>"true" or "false"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following code creates a Boolean object called </a:t>
            </a:r>
            <a:r>
              <a:rPr lang="en" sz="1800" b="0">
                <a:solidFill>
                  <a:srgbClr val="434343"/>
                </a:solidFill>
                <a:latin typeface="Trebuchet MS"/>
                <a:ea typeface="Trebuchet MS"/>
                <a:cs typeface="Trebuchet MS"/>
                <a:sym typeface="Trebuchet MS"/>
              </a:rPr>
              <a:t>isBoolean</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457200" algn="l" rtl="0">
              <a:lnSpc>
                <a:spcPct val="115000"/>
              </a:lnSpc>
              <a:spcBef>
                <a:spcPts val="400"/>
              </a:spcBef>
              <a:spcAft>
                <a:spcPts val="0"/>
              </a:spcAft>
              <a:buNone/>
            </a:pPr>
            <a:r>
              <a:rPr lang="en" sz="1800" b="0">
                <a:solidFill>
                  <a:srgbClr val="434343"/>
                </a:solidFill>
                <a:latin typeface="Trebuchet MS"/>
                <a:ea typeface="Trebuchet MS"/>
                <a:cs typeface="Trebuchet MS"/>
                <a:sym typeface="Trebuchet MS"/>
              </a:rPr>
              <a:t>let isBoolean = new Boolean();</a:t>
            </a:r>
            <a:endParaRPr sz="1800" b="0">
              <a:solidFill>
                <a:srgbClr val="434343"/>
              </a:solidFill>
              <a:latin typeface="Trebuchet MS"/>
              <a:ea typeface="Trebuchet MS"/>
              <a:cs typeface="Trebuchet MS"/>
              <a:sym typeface="Trebuchet MS"/>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the Boolean object has no initial value, or if the passed value is one of the following:</a:t>
            </a:r>
            <a:endParaRPr sz="2000" b="0">
              <a:solidFill>
                <a:srgbClr val="434343"/>
              </a:solidFill>
              <a:latin typeface="Alegreya"/>
              <a:ea typeface="Alegreya"/>
              <a:cs typeface="Alegreya"/>
              <a:sym typeface="Alegreya"/>
            </a:endParaRPr>
          </a:p>
          <a:p>
            <a:pPr marL="457200" lvl="0" indent="-342900" algn="l" rtl="0">
              <a:lnSpc>
                <a:spcPct val="115000"/>
              </a:lnSpc>
              <a:spcBef>
                <a:spcPts val="0"/>
              </a:spcBef>
              <a:spcAft>
                <a:spcPts val="0"/>
              </a:spcAft>
              <a:buClr>
                <a:srgbClr val="434343"/>
              </a:buClr>
              <a:buSzPts val="1800"/>
              <a:buFont typeface="Trebuchet MS"/>
              <a:buChar char="➔"/>
            </a:pPr>
            <a:r>
              <a:rPr lang="en" sz="1800" b="0">
                <a:solidFill>
                  <a:srgbClr val="434343"/>
                </a:solidFill>
                <a:latin typeface="Trebuchet MS"/>
                <a:ea typeface="Trebuchet MS"/>
                <a:cs typeface="Trebuchet MS"/>
                <a:sym typeface="Trebuchet MS"/>
              </a:rPr>
              <a:t>0</a:t>
            </a:r>
            <a:endParaRPr sz="1800" b="0">
              <a:solidFill>
                <a:srgbClr val="434343"/>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434343"/>
              </a:buClr>
              <a:buSzPts val="1800"/>
              <a:buFont typeface="Trebuchet MS"/>
              <a:buChar char="➔"/>
            </a:pPr>
            <a:r>
              <a:rPr lang="en" sz="1800" b="0">
                <a:solidFill>
                  <a:srgbClr val="434343"/>
                </a:solidFill>
                <a:latin typeface="Trebuchet MS"/>
                <a:ea typeface="Trebuchet MS"/>
                <a:cs typeface="Trebuchet MS"/>
                <a:sym typeface="Trebuchet MS"/>
              </a:rPr>
              <a:t>–0</a:t>
            </a:r>
            <a:endParaRPr sz="1800">
              <a:solidFill>
                <a:srgbClr val="434343"/>
              </a:solidFill>
              <a:latin typeface="Trebuchet MS"/>
              <a:ea typeface="Trebuchet MS"/>
              <a:cs typeface="Trebuchet MS"/>
              <a:sym typeface="Trebuchet MS"/>
            </a:endParaRPr>
          </a:p>
        </p:txBody>
      </p:sp>
      <p:sp>
        <p:nvSpPr>
          <p:cNvPr id="1355" name="Google Shape;1355;p162"/>
          <p:cNvSpPr txBox="1"/>
          <p:nvPr/>
        </p:nvSpPr>
        <p:spPr>
          <a:xfrm>
            <a:off x="1902225" y="4181525"/>
            <a:ext cx="1984500" cy="858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null</a:t>
            </a:r>
            <a:endParaRPr sz="1800">
              <a:solidFill>
                <a:srgbClr val="434343"/>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a:t>
            </a:r>
            <a:endParaRPr sz="1800">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p:txBody>
      </p:sp>
      <p:sp>
        <p:nvSpPr>
          <p:cNvPr id="1356" name="Google Shape;1356;p162"/>
          <p:cNvSpPr txBox="1"/>
          <p:nvPr/>
        </p:nvSpPr>
        <p:spPr>
          <a:xfrm>
            <a:off x="3963675" y="4167800"/>
            <a:ext cx="1984500" cy="858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false</a:t>
            </a:r>
            <a:endParaRPr sz="1800">
              <a:solidFill>
                <a:srgbClr val="434343"/>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undefined</a:t>
            </a:r>
            <a:endParaRPr sz="1800">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p:txBody>
      </p:sp>
      <p:sp>
        <p:nvSpPr>
          <p:cNvPr id="1357" name="Google Shape;1357;p162"/>
          <p:cNvSpPr txBox="1"/>
          <p:nvPr/>
        </p:nvSpPr>
        <p:spPr>
          <a:xfrm>
            <a:off x="6430300" y="4230925"/>
            <a:ext cx="1984500" cy="858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NaN</a:t>
            </a:r>
            <a:endParaRPr sz="1800">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6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Boolean (cont.)</a:t>
            </a:r>
            <a:endParaRPr sz="3600">
              <a:solidFill>
                <a:srgbClr val="63A814"/>
              </a:solidFill>
              <a:latin typeface="Alegreya"/>
              <a:ea typeface="Alegreya"/>
              <a:cs typeface="Alegreya"/>
              <a:sym typeface="Alegreya"/>
            </a:endParaRPr>
          </a:p>
        </p:txBody>
      </p:sp>
      <p:pic>
        <p:nvPicPr>
          <p:cNvPr id="1363" name="Google Shape;1363;p16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64" name="Google Shape;1364;p16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above object is set to </a:t>
            </a:r>
            <a:r>
              <a:rPr lang="en" sz="2000">
                <a:solidFill>
                  <a:schemeClr val="accent5"/>
                </a:solidFill>
                <a:latin typeface="Alegreya"/>
                <a:ea typeface="Alegreya"/>
                <a:cs typeface="Alegreya"/>
                <a:sym typeface="Alegreya"/>
              </a:rPr>
              <a:t>false</a:t>
            </a:r>
            <a:r>
              <a:rPr lang="en" sz="2000" b="0">
                <a:solidFill>
                  <a:srgbClr val="434343"/>
                </a:solidFill>
                <a:latin typeface="Alegreya"/>
                <a:ea typeface="Alegreya"/>
                <a:cs typeface="Alegreya"/>
                <a:sym typeface="Alegreya"/>
              </a:rPr>
              <a:t>. For any other value is set to true (even with the string ‘false’).</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Boolean Object Properties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365" name="Google Shape;1365;p163"/>
          <p:cNvGraphicFramePr/>
          <p:nvPr/>
        </p:nvGraphicFramePr>
        <p:xfrm>
          <a:off x="496350" y="24694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26250">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Property</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.constructor</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function that created the Boolean object’s prototype</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.prototype</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Allow you to add properties and methods to an Boolean Object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16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Boolean (cont.)</a:t>
            </a:r>
            <a:endParaRPr sz="3600">
              <a:solidFill>
                <a:srgbClr val="63A814"/>
              </a:solidFill>
              <a:latin typeface="Alegreya"/>
              <a:ea typeface="Alegreya"/>
              <a:cs typeface="Alegreya"/>
              <a:sym typeface="Alegreya"/>
            </a:endParaRPr>
          </a:p>
        </p:txBody>
      </p:sp>
      <p:pic>
        <p:nvPicPr>
          <p:cNvPr id="1371" name="Google Shape;1371;p16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72" name="Google Shape;1372;p16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Boolean Object Methods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373" name="Google Shape;1373;p164"/>
          <p:cNvGraphicFramePr/>
          <p:nvPr/>
        </p:nvGraphicFramePr>
        <p:xfrm>
          <a:off x="496350" y="174152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326250">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Property</a:t>
                      </a:r>
                      <a:endParaRPr sz="18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800" b="1">
                          <a:solidFill>
                            <a:srgbClr val="FFFFFF"/>
                          </a:solidFill>
                          <a:latin typeface="Alegreya"/>
                          <a:ea typeface="Alegreya"/>
                          <a:cs typeface="Alegreya"/>
                          <a:sym typeface="Alegreya"/>
                        </a:rPr>
                        <a:t>Description</a:t>
                      </a:r>
                      <a:endParaRPr sz="18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toString(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Converts a Boolean value to a string, and returns the result.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800" b="1">
                          <a:solidFill>
                            <a:schemeClr val="accent5"/>
                          </a:solidFill>
                          <a:latin typeface="Alegreya"/>
                          <a:ea typeface="Alegreya"/>
                          <a:cs typeface="Alegreya"/>
                          <a:sym typeface="Alegreya"/>
                        </a:rPr>
                        <a:t>valueOf( )</a:t>
                      </a:r>
                      <a:endParaRPr sz="18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800">
                          <a:solidFill>
                            <a:srgbClr val="434343"/>
                          </a:solidFill>
                          <a:latin typeface="Alegreya"/>
                          <a:ea typeface="Alegreya"/>
                          <a:cs typeface="Alegreya"/>
                          <a:sym typeface="Alegreya"/>
                        </a:rPr>
                        <a:t>Returns the primitive value of a Boolean object.</a:t>
                      </a:r>
                      <a:endParaRPr sz="18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16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Math </a:t>
            </a:r>
            <a:endParaRPr sz="3600">
              <a:solidFill>
                <a:srgbClr val="63A814"/>
              </a:solidFill>
              <a:latin typeface="Alegreya"/>
              <a:ea typeface="Alegreya"/>
              <a:cs typeface="Alegreya"/>
              <a:sym typeface="Alegreya"/>
            </a:endParaRPr>
          </a:p>
        </p:txBody>
      </p:sp>
      <p:pic>
        <p:nvPicPr>
          <p:cNvPr id="1379" name="Google Shape;1379;p16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80" name="Google Shape;1380;p16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Math Objects</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Math Object</a:t>
            </a:r>
            <a:r>
              <a:rPr lang="en" sz="2000" b="0">
                <a:solidFill>
                  <a:srgbClr val="434343"/>
                </a:solidFill>
                <a:latin typeface="Alegreya"/>
                <a:ea typeface="Alegreya"/>
                <a:cs typeface="Alegreya"/>
                <a:sym typeface="Alegreya"/>
              </a:rPr>
              <a:t> allows you to perform mathematical tasks.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Math Object</a:t>
            </a:r>
            <a:r>
              <a:rPr lang="en" sz="2000" b="0">
                <a:solidFill>
                  <a:srgbClr val="434343"/>
                </a:solidFill>
                <a:latin typeface="Alegreya"/>
                <a:ea typeface="Alegreya"/>
                <a:cs typeface="Alegreya"/>
                <a:sym typeface="Alegreya"/>
              </a:rPr>
              <a:t> includes several </a:t>
            </a:r>
            <a:r>
              <a:rPr lang="en" sz="2000" b="0">
                <a:solidFill>
                  <a:schemeClr val="accent5"/>
                </a:solidFill>
                <a:latin typeface="Alegreya"/>
                <a:ea typeface="Alegreya"/>
                <a:cs typeface="Alegreya"/>
                <a:sym typeface="Alegreya"/>
              </a:rPr>
              <a:t>mathematical constant and methods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1000"/>
              </a:spcBef>
              <a:spcAft>
                <a:spcPts val="0"/>
              </a:spcAft>
              <a:buNone/>
            </a:pPr>
            <a:r>
              <a:rPr lang="en" sz="2000">
                <a:solidFill>
                  <a:schemeClr val="accent5"/>
                </a:solidFill>
                <a:latin typeface="Alegreya"/>
                <a:ea typeface="Alegreya"/>
                <a:cs typeface="Alegreya"/>
                <a:sym typeface="Alegreya"/>
              </a:rPr>
              <a:t>Syntax:</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variable = Math.property</a:t>
            </a:r>
            <a:endParaRPr sz="1800" b="0">
              <a:solidFill>
                <a:srgbClr val="434343"/>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		variable = Math.method( )</a:t>
            </a:r>
            <a:endParaRPr sz="1800" b="0">
              <a:solidFill>
                <a:srgbClr val="434343"/>
              </a:solidFill>
              <a:latin typeface="Trebuchet MS"/>
              <a:ea typeface="Trebuchet MS"/>
              <a:cs typeface="Trebuchet MS"/>
              <a:sym typeface="Trebuchet MS"/>
            </a:endParaRPr>
          </a:p>
          <a:p>
            <a:pPr marL="0" lvl="0" indent="0" algn="l" rtl="0">
              <a:lnSpc>
                <a:spcPct val="115000"/>
              </a:lnSpc>
              <a:spcBef>
                <a:spcPts val="1000"/>
              </a:spcBef>
              <a:spcAft>
                <a:spcPts val="0"/>
              </a:spcAft>
              <a:buNone/>
            </a:pPr>
            <a:r>
              <a:rPr lang="en" sz="1800">
                <a:solidFill>
                  <a:srgbClr val="0170BA"/>
                </a:solidFill>
                <a:latin typeface="Trebuchet MS"/>
                <a:ea typeface="Trebuchet MS"/>
                <a:cs typeface="Trebuchet MS"/>
                <a:sym typeface="Trebuchet MS"/>
              </a:rPr>
              <a:t>Note:</a:t>
            </a:r>
            <a:r>
              <a:rPr lang="en" sz="1800" b="0">
                <a:solidFill>
                  <a:srgbClr val="0170BA"/>
                </a:solidFill>
                <a:latin typeface="Trebuchet MS"/>
                <a:ea typeface="Trebuchet MS"/>
                <a:cs typeface="Trebuchet MS"/>
                <a:sym typeface="Trebuchet MS"/>
              </a:rPr>
              <a:t> Math is not a constructor. All properties and methods of Math can be called by using Math as an object without creating/instantiate it.</a:t>
            </a:r>
            <a:endParaRPr sz="1800" b="0">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6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Math (cont.) </a:t>
            </a:r>
            <a:endParaRPr sz="3600">
              <a:solidFill>
                <a:srgbClr val="63A814"/>
              </a:solidFill>
              <a:latin typeface="Alegreya"/>
              <a:ea typeface="Alegreya"/>
              <a:cs typeface="Alegreya"/>
              <a:sym typeface="Alegreya"/>
            </a:endParaRPr>
          </a:p>
        </p:txBody>
      </p:sp>
      <p:pic>
        <p:nvPicPr>
          <p:cNvPr id="1386" name="Google Shape;1386;p16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87" name="Google Shape;1387;p16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Mathematical Constants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provides eight mathematical constants that can be accessed from the Math object. These are: </a:t>
            </a:r>
            <a:r>
              <a:rPr lang="en" sz="2000" b="0">
                <a:solidFill>
                  <a:schemeClr val="accent5"/>
                </a:solidFill>
                <a:latin typeface="Alegreya"/>
                <a:ea typeface="Alegreya"/>
                <a:cs typeface="Alegreya"/>
                <a:sym typeface="Alegreya"/>
              </a:rPr>
              <a:t>E, PI, square root of 2, square root of 1/2, natural log of 2, natural log of 10, base-2 log of E, and base-10 log of 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may reference these constants from your JavaScript like this:</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Math.E</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Math.PI</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Math.SQRT2</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Math.SQRT1_2</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Math.LN2</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p:txBody>
      </p:sp>
      <p:sp>
        <p:nvSpPr>
          <p:cNvPr id="1388" name="Google Shape;1388;p166"/>
          <p:cNvSpPr txBox="1"/>
          <p:nvPr/>
        </p:nvSpPr>
        <p:spPr>
          <a:xfrm>
            <a:off x="4415575" y="3261325"/>
            <a:ext cx="1984500" cy="1716600"/>
          </a:xfrm>
          <a:prstGeom prst="rect">
            <a:avLst/>
          </a:prstGeom>
          <a:noFill/>
          <a:ln>
            <a:noFill/>
          </a:ln>
        </p:spPr>
        <p:txBody>
          <a:bodyPr spcFirstLastPara="1" wrap="square" lIns="91425" tIns="91425" rIns="91425" bIns="91425" anchor="t" anchorCtr="0">
            <a:noAutofit/>
          </a:bodyPr>
          <a:lstStyle/>
          <a:p>
            <a:pPr marL="0" lvl="0" indent="0" algn="l" rtl="0">
              <a:spcBef>
                <a:spcPts val="500"/>
              </a:spcBef>
              <a:spcAft>
                <a:spcPts val="0"/>
              </a:spcAft>
              <a:buNone/>
            </a:pPr>
            <a:r>
              <a:rPr lang="en" sz="1800" i="1">
                <a:solidFill>
                  <a:srgbClr val="434343"/>
                </a:solidFill>
                <a:latin typeface="Trebuchet MS"/>
                <a:ea typeface="Trebuchet MS"/>
                <a:cs typeface="Trebuchet MS"/>
                <a:sym typeface="Trebuchet MS"/>
              </a:rPr>
              <a:t>Math.LN10</a:t>
            </a:r>
            <a:endParaRPr sz="1800" i="1">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i="1">
                <a:solidFill>
                  <a:srgbClr val="434343"/>
                </a:solidFill>
                <a:latin typeface="Trebuchet MS"/>
                <a:ea typeface="Trebuchet MS"/>
                <a:cs typeface="Trebuchet MS"/>
                <a:sym typeface="Trebuchet MS"/>
              </a:rPr>
              <a:t>Math.LOG2E</a:t>
            </a:r>
            <a:endParaRPr sz="1800" i="1">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i="1">
                <a:solidFill>
                  <a:srgbClr val="434343"/>
                </a:solidFill>
                <a:latin typeface="Trebuchet MS"/>
                <a:ea typeface="Trebuchet MS"/>
                <a:cs typeface="Trebuchet MS"/>
                <a:sym typeface="Trebuchet MS"/>
              </a:rPr>
              <a:t>Math.LOG10E</a:t>
            </a:r>
            <a:endParaRPr sz="1800" b="1">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endParaRPr sz="1800">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16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Math (cont.) </a:t>
            </a:r>
            <a:endParaRPr sz="3600">
              <a:solidFill>
                <a:srgbClr val="63A814"/>
              </a:solidFill>
              <a:latin typeface="Alegreya"/>
              <a:ea typeface="Alegreya"/>
              <a:cs typeface="Alegreya"/>
              <a:sym typeface="Alegreya"/>
            </a:endParaRPr>
          </a:p>
        </p:txBody>
      </p:sp>
      <p:pic>
        <p:nvPicPr>
          <p:cNvPr id="1394" name="Google Shape;1394;p16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395" name="Google Shape;1395;p16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Mathematical Methods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addition to the mathematical constants that can be accessed from the Math object, there are also several </a:t>
            </a:r>
            <a:r>
              <a:rPr lang="en" sz="2000">
                <a:solidFill>
                  <a:schemeClr val="accent5"/>
                </a:solidFill>
                <a:latin typeface="Alegreya"/>
                <a:ea typeface="Alegreya"/>
                <a:cs typeface="Alegreya"/>
                <a:sym typeface="Alegreya"/>
              </a:rPr>
              <a:t>methods </a:t>
            </a:r>
            <a:r>
              <a:rPr lang="en" sz="2000" b="0">
                <a:solidFill>
                  <a:srgbClr val="434343"/>
                </a:solidFill>
                <a:latin typeface="Alegreya"/>
                <a:ea typeface="Alegreya"/>
                <a:cs typeface="Alegreya"/>
                <a:sym typeface="Alegreya"/>
              </a:rPr>
              <a:t>available.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following example uses the </a:t>
            </a:r>
            <a:r>
              <a:rPr lang="en" sz="2000">
                <a:solidFill>
                  <a:schemeClr val="accent5"/>
                </a:solidFill>
                <a:latin typeface="Alegreya"/>
                <a:ea typeface="Alegreya"/>
                <a:cs typeface="Alegreya"/>
                <a:sym typeface="Alegreya"/>
              </a:rPr>
              <a:t>round( )</a:t>
            </a:r>
            <a:r>
              <a:rPr lang="en" sz="2000" b="0">
                <a:solidFill>
                  <a:srgbClr val="434343"/>
                </a:solidFill>
                <a:latin typeface="Alegreya"/>
                <a:ea typeface="Alegreya"/>
                <a:cs typeface="Alegreya"/>
                <a:sym typeface="Alegreya"/>
              </a:rPr>
              <a:t> method of the Math object to round a number to the nearest integer:</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900" b="0">
                <a:solidFill>
                  <a:srgbClr val="434343"/>
                </a:solidFill>
                <a:latin typeface="Trebuchet MS"/>
                <a:ea typeface="Trebuchet MS"/>
                <a:cs typeface="Trebuchet MS"/>
                <a:sym typeface="Trebuchet MS"/>
              </a:rPr>
              <a:t>console.log(Math.round(4.7));	// 5</a:t>
            </a:r>
            <a:endParaRPr sz="2000" i="1">
              <a:solidFill>
                <a:schemeClr val="accent5"/>
              </a:solidFill>
              <a:latin typeface="Alegreya"/>
              <a:ea typeface="Alegreya"/>
              <a:cs typeface="Alegreya"/>
              <a:sym typeface="Alegreya"/>
            </a:endParaRPr>
          </a:p>
          <a:p>
            <a:pPr marL="457200" marR="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following example uses the </a:t>
            </a:r>
            <a:r>
              <a:rPr lang="en" sz="2000">
                <a:solidFill>
                  <a:schemeClr val="accent5"/>
                </a:solidFill>
                <a:latin typeface="Alegreya"/>
                <a:ea typeface="Alegreya"/>
                <a:cs typeface="Alegreya"/>
                <a:sym typeface="Alegreya"/>
              </a:rPr>
              <a:t>random( )</a:t>
            </a:r>
            <a:r>
              <a:rPr lang="en" sz="2000" b="0">
                <a:solidFill>
                  <a:srgbClr val="434343"/>
                </a:solidFill>
                <a:latin typeface="Alegreya"/>
                <a:ea typeface="Alegreya"/>
                <a:cs typeface="Alegreya"/>
                <a:sym typeface="Alegreya"/>
              </a:rPr>
              <a:t> method of the Math object to return a random number between 0 and 1:</a:t>
            </a:r>
            <a:endParaRPr sz="2000" b="0">
              <a:solidFill>
                <a:srgbClr val="434343"/>
              </a:solidFill>
              <a:latin typeface="Alegreya"/>
              <a:ea typeface="Alegreya"/>
              <a:cs typeface="Alegreya"/>
              <a:sym typeface="Alegreya"/>
            </a:endParaRPr>
          </a:p>
          <a:p>
            <a:pPr marL="457200" marR="0" lvl="0" indent="457200" algn="l" rtl="0">
              <a:lnSpc>
                <a:spcPct val="100000"/>
              </a:lnSpc>
              <a:spcBef>
                <a:spcPts val="500"/>
              </a:spcBef>
              <a:spcAft>
                <a:spcPts val="0"/>
              </a:spcAft>
              <a:buClr>
                <a:srgbClr val="000000"/>
              </a:buClr>
              <a:buSzPts val="1100"/>
              <a:buFont typeface="Arial"/>
              <a:buNone/>
            </a:pPr>
            <a:r>
              <a:rPr lang="en" sz="1900" b="0">
                <a:solidFill>
                  <a:srgbClr val="434343"/>
                </a:solidFill>
                <a:latin typeface="Trebuchet MS"/>
                <a:ea typeface="Trebuchet MS"/>
                <a:cs typeface="Trebuchet MS"/>
                <a:sym typeface="Trebuchet MS"/>
              </a:rPr>
              <a:t>console.log(Math.random());		//0.87834890140435</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16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Math (cont.) </a:t>
            </a:r>
            <a:endParaRPr sz="3600">
              <a:solidFill>
                <a:srgbClr val="63A814"/>
              </a:solidFill>
              <a:latin typeface="Alegreya"/>
              <a:ea typeface="Alegreya"/>
              <a:cs typeface="Alegreya"/>
              <a:sym typeface="Alegreya"/>
            </a:endParaRPr>
          </a:p>
        </p:txBody>
      </p:sp>
      <p:pic>
        <p:nvPicPr>
          <p:cNvPr id="1401" name="Google Shape;1401;p16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02" name="Google Shape;1402;p16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Mathematical Methods</a:t>
            </a:r>
            <a:endParaRPr sz="2000">
              <a:solidFill>
                <a:srgbClr val="0170BA"/>
              </a:solidFill>
              <a:latin typeface="Alegreya"/>
              <a:ea typeface="Alegreya"/>
              <a:cs typeface="Alegreya"/>
              <a:sym typeface="Alegreya"/>
            </a:endParaRPr>
          </a:p>
          <a:p>
            <a:pPr marL="457200" marR="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following example uses the </a:t>
            </a:r>
            <a:r>
              <a:rPr lang="en" sz="2000">
                <a:solidFill>
                  <a:schemeClr val="accent5"/>
                </a:solidFill>
                <a:latin typeface="Alegreya"/>
                <a:ea typeface="Alegreya"/>
                <a:cs typeface="Alegreya"/>
                <a:sym typeface="Alegreya"/>
              </a:rPr>
              <a:t>floor( )</a:t>
            </a:r>
            <a:r>
              <a:rPr lang="en" sz="2000" b="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random( )</a:t>
            </a:r>
            <a:r>
              <a:rPr lang="en" sz="2000" b="0">
                <a:solidFill>
                  <a:srgbClr val="434343"/>
                </a:solidFill>
                <a:latin typeface="Alegreya"/>
                <a:ea typeface="Alegreya"/>
                <a:cs typeface="Alegreya"/>
                <a:sym typeface="Alegreya"/>
              </a:rPr>
              <a:t> methods of the Math object to return a random number between 0 and 10:</a:t>
            </a:r>
            <a:endParaRPr sz="2000" b="0">
              <a:solidFill>
                <a:srgbClr val="434343"/>
              </a:solidFill>
              <a:latin typeface="Alegreya"/>
              <a:ea typeface="Alegreya"/>
              <a:cs typeface="Alegreya"/>
              <a:sym typeface="Alegreya"/>
            </a:endParaRPr>
          </a:p>
          <a:p>
            <a:pPr marL="0" marR="0" lvl="0" indent="457200" algn="l" rtl="0">
              <a:lnSpc>
                <a:spcPct val="100000"/>
              </a:lnSpc>
              <a:spcBef>
                <a:spcPts val="500"/>
              </a:spcBef>
              <a:spcAft>
                <a:spcPts val="0"/>
              </a:spcAft>
              <a:buNone/>
            </a:pPr>
            <a:r>
              <a:rPr lang="en" sz="1900" b="0">
                <a:solidFill>
                  <a:srgbClr val="434343"/>
                </a:solidFill>
                <a:latin typeface="Trebuchet MS"/>
                <a:ea typeface="Trebuchet MS"/>
                <a:cs typeface="Trebuchet MS"/>
                <a:sym typeface="Trebuchet MS"/>
              </a:rPr>
              <a:t>console.log(Math.floor(Math.random()*11));		//random value</a:t>
            </a:r>
            <a:endParaRPr sz="2000" b="0">
              <a:solidFill>
                <a:srgbClr val="434343"/>
              </a:solidFill>
              <a:latin typeface="Alegreya"/>
              <a:ea typeface="Alegreya"/>
              <a:cs typeface="Alegreya"/>
              <a:sym typeface="Alegreya"/>
            </a:endParaRPr>
          </a:p>
          <a:p>
            <a:pPr marL="0" marR="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16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Math (cont.)</a:t>
            </a:r>
            <a:endParaRPr sz="3600">
              <a:solidFill>
                <a:srgbClr val="63A814"/>
              </a:solidFill>
              <a:latin typeface="Alegreya"/>
              <a:ea typeface="Alegreya"/>
              <a:cs typeface="Alegreya"/>
              <a:sym typeface="Alegreya"/>
            </a:endParaRPr>
          </a:p>
        </p:txBody>
      </p:sp>
      <p:pic>
        <p:nvPicPr>
          <p:cNvPr id="1408" name="Google Shape;1408;p16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09" name="Google Shape;1409;p16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Math Object Properties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410" name="Google Shape;1410;p169"/>
          <p:cNvGraphicFramePr/>
          <p:nvPr/>
        </p:nvGraphicFramePr>
        <p:xfrm>
          <a:off x="496350" y="17074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Property</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E</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Euler’s number (approx. 2.718)</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LN2</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the natural logarithm of 2 (approx. 0.693)</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LN10</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the natural logarithm of 10 (approx. 2.302)</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LOG2E</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 the base-2 logarithm of E (approx. 1.442)</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LOG10E</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 the base-10 logarithm of E (approx. 0.434)</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PI</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PI (approx. 3.14)</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17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Math (cont.)</a:t>
            </a:r>
            <a:endParaRPr sz="3600">
              <a:solidFill>
                <a:srgbClr val="63A814"/>
              </a:solidFill>
              <a:latin typeface="Alegreya"/>
              <a:ea typeface="Alegreya"/>
              <a:cs typeface="Alegreya"/>
              <a:sym typeface="Alegreya"/>
            </a:endParaRPr>
          </a:p>
        </p:txBody>
      </p:sp>
      <p:pic>
        <p:nvPicPr>
          <p:cNvPr id="1416" name="Google Shape;1416;p17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17" name="Google Shape;1417;p17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Math Object Properties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Math Object Properties</a:t>
            </a: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418" name="Google Shape;1418;p170"/>
          <p:cNvGraphicFramePr/>
          <p:nvPr/>
        </p:nvGraphicFramePr>
        <p:xfrm>
          <a:off x="496350" y="17074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Property</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SQRT1_2</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the square root of ½ (approx. 0.707)</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SQRT2</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 the square root of 2 (approx. 1.414)</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419" name="Google Shape;1419;p170"/>
          <p:cNvGraphicFramePr/>
          <p:nvPr/>
        </p:nvGraphicFramePr>
        <p:xfrm>
          <a:off x="496350" y="358352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Method</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ceil(args)</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value, rounded upwards to the nearest integer.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floor(args)</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 value, rounded downwards to the nearest integer.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17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Math (cont.)</a:t>
            </a:r>
            <a:endParaRPr sz="3600">
              <a:solidFill>
                <a:srgbClr val="63A814"/>
              </a:solidFill>
              <a:latin typeface="Alegreya"/>
              <a:ea typeface="Alegreya"/>
              <a:cs typeface="Alegreya"/>
              <a:sym typeface="Alegreya"/>
            </a:endParaRPr>
          </a:p>
        </p:txBody>
      </p:sp>
      <p:pic>
        <p:nvPicPr>
          <p:cNvPr id="1425" name="Google Shape;1425;p17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26" name="Google Shape;1426;p17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427" name="Google Shape;1427;p171"/>
          <p:cNvGraphicFramePr/>
          <p:nvPr/>
        </p:nvGraphicFramePr>
        <p:xfrm>
          <a:off x="496350" y="1373725"/>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marR="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max(x, y, z, …, n)</a:t>
                      </a:r>
                      <a:endParaRPr sz="1700" b="1">
                        <a:solidFill>
                          <a:srgbClr val="FFFFFF"/>
                        </a:solidFill>
                        <a:latin typeface="Alegreya"/>
                        <a:ea typeface="Alegreya"/>
                        <a:cs typeface="Alegreya"/>
                        <a:sym typeface="Alegreya"/>
                      </a:endParaRPr>
                    </a:p>
                  </a:txBody>
                  <a:tcPr marL="91425" marR="91425" marT="91425" marB="91425"/>
                </a:tc>
                <a:tc>
                  <a:txBody>
                    <a:bodyPr/>
                    <a:lstStyle/>
                    <a:p>
                      <a:pPr marL="0" marR="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the number with the highest value</a:t>
                      </a:r>
                      <a:endParaRPr sz="1700" b="1">
                        <a:solidFill>
                          <a:srgbClr val="FFFFFF"/>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273675">
                <a:tc>
                  <a:txBody>
                    <a:bodyPr/>
                    <a:lstStyle/>
                    <a:p>
                      <a:pPr marL="0" lvl="0" indent="0" algn="l" rtl="0">
                        <a:spcBef>
                          <a:spcPts val="0"/>
                        </a:spcBef>
                        <a:spcAft>
                          <a:spcPts val="0"/>
                        </a:spcAft>
                        <a:buNone/>
                      </a:pPr>
                      <a:r>
                        <a:rPr lang="en" sz="1700" b="1">
                          <a:solidFill>
                            <a:schemeClr val="accent5"/>
                          </a:solidFill>
                          <a:latin typeface="Alegreya"/>
                          <a:ea typeface="Alegreya"/>
                          <a:cs typeface="Alegreya"/>
                          <a:sym typeface="Alegreya"/>
                        </a:rPr>
                        <a:t>min(x, y, z, …, n)</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the number with the lowest value</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pow(x, y)</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 the value of x to the power of y</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random( )</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Returns a random number between 0 and 1</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round(arg)</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Rounds value to the nearest integer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87" name="Google Shape;387;p28"/>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a:solidFill>
                  <a:srgbClr val="63A814"/>
                </a:solidFill>
                <a:latin typeface="Alegreya"/>
                <a:ea typeface="Alegreya"/>
                <a:cs typeface="Alegreya"/>
                <a:sym typeface="Alegreya"/>
              </a:rPr>
              <a:t>External JavaScripts</a:t>
            </a:r>
            <a:endParaRPr sz="2000" u="sng">
              <a:solidFill>
                <a:srgbClr val="63A814"/>
              </a:solidFill>
              <a:latin typeface="Alegreya"/>
              <a:ea typeface="Alegreya"/>
              <a:cs typeface="Alegreya"/>
              <a:sym typeface="Alegreya"/>
            </a:endParaRPr>
          </a:p>
          <a:p>
            <a:pPr marL="457200" lvl="0" indent="-355600" algn="l" rtl="0">
              <a:lnSpc>
                <a:spcPct val="100000"/>
              </a:lnSpc>
              <a:spcBef>
                <a:spcPts val="4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Scripts can also be placed in external files. External files often contain code to be used by several different web pages.</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External JavaScript files have the file extension </a:t>
            </a:r>
            <a:r>
              <a:rPr lang="en" sz="2000">
                <a:solidFill>
                  <a:schemeClr val="accent5"/>
                </a:solidFill>
                <a:latin typeface="Alegreya"/>
                <a:ea typeface="Alegreya"/>
                <a:cs typeface="Alegreya"/>
                <a:sym typeface="Alegreya"/>
              </a:rPr>
              <a:t>.js</a:t>
            </a:r>
            <a:r>
              <a:rPr lang="en" sz="2000" b="0">
                <a:solidFill>
                  <a:srgbClr val="000000"/>
                </a:solidFill>
                <a:latin typeface="Alegreya"/>
                <a:ea typeface="Alegreya"/>
                <a:cs typeface="Alegreya"/>
                <a:sym typeface="Alegreya"/>
              </a:rPr>
              <a:t>.</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To use an external script, point to the </a:t>
            </a:r>
            <a:r>
              <a:rPr lang="en" sz="2000">
                <a:solidFill>
                  <a:schemeClr val="accent5"/>
                </a:solidFill>
                <a:latin typeface="Alegreya"/>
                <a:ea typeface="Alegreya"/>
                <a:cs typeface="Alegreya"/>
                <a:sym typeface="Alegreya"/>
              </a:rPr>
              <a:t>.js</a:t>
            </a:r>
            <a:r>
              <a:rPr lang="en" sz="2000" b="0">
                <a:solidFill>
                  <a:srgbClr val="000000"/>
                </a:solidFill>
                <a:latin typeface="Alegreya"/>
                <a:ea typeface="Alegreya"/>
                <a:cs typeface="Alegreya"/>
                <a:sym typeface="Alegreya"/>
              </a:rPr>
              <a:t> file in the "</a:t>
            </a:r>
            <a:r>
              <a:rPr lang="en" sz="2000">
                <a:solidFill>
                  <a:schemeClr val="accent5"/>
                </a:solidFill>
                <a:latin typeface="Alegreya"/>
                <a:ea typeface="Alegreya"/>
                <a:cs typeface="Alegreya"/>
                <a:sym typeface="Alegreya"/>
              </a:rPr>
              <a:t>src</a:t>
            </a:r>
            <a:r>
              <a:rPr lang="en" sz="2000" b="0">
                <a:solidFill>
                  <a:srgbClr val="000000"/>
                </a:solidFill>
                <a:latin typeface="Alegreya"/>
                <a:ea typeface="Alegreya"/>
                <a:cs typeface="Alegreya"/>
                <a:sym typeface="Alegreya"/>
              </a:rPr>
              <a:t>" attribute of the &lt;script&gt; tag:</a:t>
            </a:r>
            <a:endParaRPr sz="2000" b="0">
              <a:solidFill>
                <a:srgbClr val="000000"/>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1371600" lvl="0" indent="0" algn="l" rtl="0">
              <a:lnSpc>
                <a:spcPct val="100000"/>
              </a:lnSpc>
              <a:spcBef>
                <a:spcPts val="400"/>
              </a:spcBef>
              <a:spcAft>
                <a:spcPts val="0"/>
              </a:spcAft>
              <a:buNone/>
            </a:pPr>
            <a:r>
              <a:rPr lang="en" sz="1600" b="0" i="1">
                <a:solidFill>
                  <a:srgbClr val="7F7F7F"/>
                </a:solidFill>
                <a:latin typeface="Trebuchet MS"/>
                <a:ea typeface="Trebuchet MS"/>
                <a:cs typeface="Trebuchet MS"/>
                <a:sym typeface="Trebuchet MS"/>
              </a:rPr>
              <a:t>&lt;!DOCTYPE html&gt;</a:t>
            </a:r>
            <a:endParaRPr sz="1600" b="0" i="1">
              <a:solidFill>
                <a:srgbClr val="7F7F7F"/>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600" b="0" i="1">
                <a:solidFill>
                  <a:srgbClr val="7F7F7F"/>
                </a:solidFill>
                <a:latin typeface="Trebuchet MS"/>
                <a:ea typeface="Trebuchet MS"/>
                <a:cs typeface="Trebuchet MS"/>
                <a:sym typeface="Trebuchet MS"/>
              </a:rPr>
              <a:t>&lt;html&gt;</a:t>
            </a:r>
            <a:endParaRPr sz="1600" b="0" i="1">
              <a:solidFill>
                <a:srgbClr val="7F7F7F"/>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600" b="0" i="1">
                <a:solidFill>
                  <a:srgbClr val="7F7F7F"/>
                </a:solidFill>
                <a:latin typeface="Trebuchet MS"/>
                <a:ea typeface="Trebuchet MS"/>
                <a:cs typeface="Trebuchet MS"/>
                <a:sym typeface="Trebuchet MS"/>
              </a:rPr>
              <a:t>&lt;body&gt;</a:t>
            </a:r>
            <a:endParaRPr sz="1600" b="0" i="1">
              <a:solidFill>
                <a:srgbClr val="7F7F7F"/>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600" b="0" i="1" u="sng">
                <a:solidFill>
                  <a:srgbClr val="7F7F7F"/>
                </a:solidFill>
                <a:latin typeface="Trebuchet MS"/>
                <a:ea typeface="Trebuchet MS"/>
                <a:cs typeface="Trebuchet MS"/>
                <a:sym typeface="Trebuchet MS"/>
              </a:rPr>
              <a:t>&lt;script src="myScript.js"&gt;&lt;/script&gt;</a:t>
            </a:r>
            <a:endParaRPr sz="1600" b="0" i="1" u="sng">
              <a:solidFill>
                <a:srgbClr val="7F7F7F"/>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600" b="0" i="1">
                <a:solidFill>
                  <a:srgbClr val="7F7F7F"/>
                </a:solidFill>
                <a:latin typeface="Trebuchet MS"/>
                <a:ea typeface="Trebuchet MS"/>
                <a:cs typeface="Trebuchet MS"/>
                <a:sym typeface="Trebuchet MS"/>
              </a:rPr>
              <a:t>&lt;/body&gt; &lt;/html&gt;</a:t>
            </a:r>
            <a:endParaRPr sz="1600" b="0" i="1">
              <a:solidFill>
                <a:srgbClr val="7F7F7F"/>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u="sng">
              <a:solidFill>
                <a:srgbClr val="63A814"/>
              </a:solidFill>
              <a:latin typeface="Alegreya"/>
              <a:ea typeface="Alegreya"/>
              <a:cs typeface="Alegreya"/>
              <a:sym typeface="Alegreya"/>
            </a:endParaRPr>
          </a:p>
        </p:txBody>
      </p:sp>
      <p:pic>
        <p:nvPicPr>
          <p:cNvPr id="388" name="Google Shape;388;p2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17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a:t>
            </a:r>
            <a:endParaRPr sz="3600">
              <a:solidFill>
                <a:srgbClr val="63A814"/>
              </a:solidFill>
              <a:latin typeface="Alegreya"/>
              <a:ea typeface="Alegreya"/>
              <a:cs typeface="Alegreya"/>
              <a:sym typeface="Alegreya"/>
            </a:endParaRPr>
          </a:p>
        </p:txBody>
      </p:sp>
      <p:pic>
        <p:nvPicPr>
          <p:cNvPr id="1433" name="Google Shape;1433;p17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34" name="Google Shape;1434;p17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RegExp </a:t>
            </a:r>
            <a:r>
              <a:rPr lang="en" sz="2000" b="0">
                <a:solidFill>
                  <a:srgbClr val="434343"/>
                </a:solidFill>
                <a:latin typeface="Alegreya"/>
                <a:ea typeface="Alegreya"/>
                <a:cs typeface="Alegreya"/>
                <a:sym typeface="Alegreya"/>
              </a:rPr>
              <a:t>is short for regular expression.</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What is RegExp?</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regular expression</a:t>
            </a:r>
            <a:r>
              <a:rPr lang="en" sz="2000" b="0">
                <a:solidFill>
                  <a:srgbClr val="434343"/>
                </a:solidFill>
                <a:latin typeface="Alegreya"/>
                <a:ea typeface="Alegreya"/>
                <a:cs typeface="Alegreya"/>
                <a:sym typeface="Alegreya"/>
              </a:rPr>
              <a:t> is an object that describes a pattern of characters.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you search in a text, you can use a pattern to describe what you are searching for.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simple pattern can be one single character.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more complicated pattern can consist of more characters, and can be used for </a:t>
            </a:r>
            <a:r>
              <a:rPr lang="en" sz="2000" b="0">
                <a:solidFill>
                  <a:srgbClr val="0170BA"/>
                </a:solidFill>
                <a:latin typeface="Alegreya"/>
                <a:ea typeface="Alegreya"/>
                <a:cs typeface="Alegreya"/>
                <a:sym typeface="Alegreya"/>
              </a:rPr>
              <a:t>parsing</a:t>
            </a:r>
            <a:r>
              <a:rPr lang="en" sz="2000" b="0">
                <a:solidFill>
                  <a:srgbClr val="434343"/>
                </a:solidFill>
                <a:latin typeface="Alegreya"/>
                <a:ea typeface="Alegreya"/>
                <a:cs typeface="Alegreya"/>
                <a:sym typeface="Alegreya"/>
              </a:rPr>
              <a:t>, </a:t>
            </a:r>
            <a:r>
              <a:rPr lang="en" sz="2000" b="0">
                <a:solidFill>
                  <a:srgbClr val="0170BA"/>
                </a:solidFill>
                <a:latin typeface="Alegreya"/>
                <a:ea typeface="Alegreya"/>
                <a:cs typeface="Alegreya"/>
                <a:sym typeface="Alegreya"/>
              </a:rPr>
              <a:t>format checking</a:t>
            </a:r>
            <a:r>
              <a:rPr lang="en" sz="2000" b="0">
                <a:solidFill>
                  <a:srgbClr val="434343"/>
                </a:solidFill>
                <a:latin typeface="Alegreya"/>
                <a:ea typeface="Alegreya"/>
                <a:cs typeface="Alegreya"/>
                <a:sym typeface="Alegreya"/>
              </a:rPr>
              <a:t>, </a:t>
            </a:r>
            <a:r>
              <a:rPr lang="en" sz="2000" b="0">
                <a:solidFill>
                  <a:srgbClr val="0170BA"/>
                </a:solidFill>
                <a:latin typeface="Alegreya"/>
                <a:ea typeface="Alegreya"/>
                <a:cs typeface="Alegreya"/>
                <a:sym typeface="Alegreya"/>
              </a:rPr>
              <a:t>substitution</a:t>
            </a:r>
            <a:r>
              <a:rPr lang="en" sz="2000" b="0">
                <a:solidFill>
                  <a:srgbClr val="434343"/>
                </a:solidFill>
                <a:latin typeface="Alegreya"/>
                <a:ea typeface="Alegreya"/>
                <a:cs typeface="Alegreya"/>
                <a:sym typeface="Alegreya"/>
              </a:rPr>
              <a:t> and more.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Regular expressions</a:t>
            </a:r>
            <a:r>
              <a:rPr lang="en" sz="2000" b="0">
                <a:solidFill>
                  <a:srgbClr val="434343"/>
                </a:solidFill>
                <a:latin typeface="Alegreya"/>
                <a:ea typeface="Alegreya"/>
                <a:cs typeface="Alegreya"/>
                <a:sym typeface="Alegreya"/>
              </a:rPr>
              <a:t> are used to perform powerful pattern-matching and "search-and-replace" functions on text.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17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40" name="Google Shape;1440;p17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41" name="Google Shape;1441;p17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Syntax: 		</a:t>
            </a:r>
            <a:r>
              <a:rPr lang="en" sz="1800" b="0">
                <a:solidFill>
                  <a:srgbClr val="434343"/>
                </a:solidFill>
                <a:latin typeface="Trebuchet MS"/>
                <a:ea typeface="Trebuchet MS"/>
                <a:cs typeface="Trebuchet MS"/>
                <a:sym typeface="Trebuchet MS"/>
              </a:rPr>
              <a:t>variable = new RegExp(pattern, modifiers);</a:t>
            </a:r>
            <a:endParaRPr sz="1800" b="0">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800" b="0">
                <a:solidFill>
                  <a:srgbClr val="434343"/>
                </a:solidFill>
                <a:latin typeface="Trebuchet MS"/>
                <a:ea typeface="Trebuchet MS"/>
                <a:cs typeface="Trebuchet MS"/>
                <a:sym typeface="Trebuchet MS"/>
              </a:rPr>
              <a:t>			or variable = /pattern/ modifiers;</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4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pattern </a:t>
            </a:r>
            <a:r>
              <a:rPr lang="en" sz="2000" b="0">
                <a:solidFill>
                  <a:srgbClr val="434343"/>
                </a:solidFill>
                <a:latin typeface="Alegreya"/>
                <a:ea typeface="Alegreya"/>
                <a:cs typeface="Alegreya"/>
                <a:sym typeface="Alegreya"/>
              </a:rPr>
              <a:t>specifies the pattern of an expression</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modifiers</a:t>
            </a:r>
            <a:r>
              <a:rPr lang="en" sz="2000" b="0">
                <a:solidFill>
                  <a:srgbClr val="434343"/>
                </a:solidFill>
                <a:latin typeface="Alegreya"/>
                <a:ea typeface="Alegreya"/>
                <a:cs typeface="Alegreya"/>
                <a:sym typeface="Alegreya"/>
              </a:rPr>
              <a:t> specify if a search should be global, case-insensitive, etc.</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RegExp Modifiers</a:t>
            </a:r>
            <a:endParaRPr sz="2000" b="0">
              <a:solidFill>
                <a:srgbClr val="434343"/>
              </a:solidFill>
              <a:latin typeface="Alegreya"/>
              <a:ea typeface="Alegreya"/>
              <a:cs typeface="Alegreya"/>
              <a:sym typeface="Alegreya"/>
            </a:endParaRPr>
          </a:p>
          <a:p>
            <a:pPr marL="457200" marR="0" lvl="0" indent="-355600" algn="l" rtl="0">
              <a:lnSpc>
                <a:spcPct val="100000"/>
              </a:lnSpc>
              <a:spcBef>
                <a:spcPts val="4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Modifiers</a:t>
            </a:r>
            <a:r>
              <a:rPr lang="en" sz="2000" b="0">
                <a:solidFill>
                  <a:srgbClr val="434343"/>
                </a:solidFill>
                <a:latin typeface="Alegreya"/>
                <a:ea typeface="Alegreya"/>
                <a:cs typeface="Alegreya"/>
                <a:sym typeface="Alegreya"/>
              </a:rPr>
              <a:t> are used to perform </a:t>
            </a:r>
            <a:r>
              <a:rPr lang="en" sz="2000">
                <a:solidFill>
                  <a:schemeClr val="accent5"/>
                </a:solidFill>
                <a:latin typeface="Alegreya"/>
                <a:ea typeface="Alegreya"/>
                <a:cs typeface="Alegreya"/>
                <a:sym typeface="Alegreya"/>
              </a:rPr>
              <a:t>case-insensitive</a:t>
            </a:r>
            <a:r>
              <a:rPr lang="en" sz="2000" b="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global searches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i</a:t>
            </a:r>
            <a:r>
              <a:rPr lang="en" sz="2000" b="0">
                <a:solidFill>
                  <a:srgbClr val="434343"/>
                </a:solidFill>
                <a:latin typeface="Alegreya"/>
                <a:ea typeface="Alegreya"/>
                <a:cs typeface="Alegreya"/>
                <a:sym typeface="Alegreya"/>
              </a:rPr>
              <a:t> modifier is used to perform </a:t>
            </a:r>
            <a:r>
              <a:rPr lang="en" sz="2000" b="0">
                <a:solidFill>
                  <a:schemeClr val="accent5"/>
                </a:solidFill>
                <a:latin typeface="Alegreya"/>
                <a:ea typeface="Alegreya"/>
                <a:cs typeface="Alegreya"/>
                <a:sym typeface="Alegreya"/>
              </a:rPr>
              <a:t>case-insensitive matching</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g</a:t>
            </a:r>
            <a:r>
              <a:rPr lang="en" sz="2000" b="0">
                <a:solidFill>
                  <a:srgbClr val="434343"/>
                </a:solidFill>
                <a:latin typeface="Alegreya"/>
                <a:ea typeface="Alegreya"/>
                <a:cs typeface="Alegreya"/>
                <a:sym typeface="Alegreya"/>
              </a:rPr>
              <a:t> modifier is used to perform </a:t>
            </a:r>
            <a:r>
              <a:rPr lang="en" sz="2000" b="0">
                <a:solidFill>
                  <a:schemeClr val="accent5"/>
                </a:solidFill>
                <a:latin typeface="Alegreya"/>
                <a:ea typeface="Alegreya"/>
                <a:cs typeface="Alegreya"/>
                <a:sym typeface="Alegreya"/>
              </a:rPr>
              <a:t>a global match</a:t>
            </a:r>
            <a:r>
              <a:rPr lang="en" sz="2000" b="0">
                <a:solidFill>
                  <a:srgbClr val="434343"/>
                </a:solidFill>
                <a:latin typeface="Alegreya"/>
                <a:ea typeface="Alegreya"/>
                <a:cs typeface="Alegreya"/>
                <a:sym typeface="Alegreya"/>
              </a:rPr>
              <a:t> (find all matches rather than stopping after the first match).</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
            </a:r>
            <a:r>
              <a:rPr lang="en" sz="2000" b="0">
                <a:solidFill>
                  <a:srgbClr val="434343"/>
                </a:solidFill>
                <a:latin typeface="Alegreya"/>
                <a:ea typeface="Alegreya"/>
                <a:cs typeface="Alegreya"/>
                <a:sym typeface="Alegreya"/>
              </a:rPr>
              <a:t> modifier is used to perform </a:t>
            </a:r>
            <a:r>
              <a:rPr lang="en" sz="2000" b="0">
                <a:solidFill>
                  <a:schemeClr val="accent5"/>
                </a:solidFill>
                <a:latin typeface="Alegreya"/>
                <a:ea typeface="Alegreya"/>
                <a:cs typeface="Alegreya"/>
                <a:sym typeface="Alegreya"/>
              </a:rPr>
              <a:t>multiline matching</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17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47" name="Google Shape;1447;p17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48" name="Google Shape;1448;p17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RegExp Modifiers</a:t>
            </a: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Do a case-insensitive search for "</a:t>
            </a:r>
            <a:r>
              <a:rPr lang="en" sz="2000">
                <a:solidFill>
                  <a:schemeClr val="accent5"/>
                </a:solidFill>
                <a:latin typeface="Alegreya"/>
                <a:ea typeface="Alegreya"/>
                <a:cs typeface="Alegreya"/>
                <a:sym typeface="Alegreya"/>
              </a:rPr>
              <a:t>w3schools</a:t>
            </a:r>
            <a:r>
              <a:rPr lang="en" sz="2000" b="0">
                <a:solidFill>
                  <a:srgbClr val="434343"/>
                </a:solidFill>
                <a:latin typeface="Alegreya"/>
                <a:ea typeface="Alegreya"/>
                <a:cs typeface="Alegreya"/>
                <a:sym typeface="Alegreya"/>
              </a:rPr>
              <a:t>" in a string:</a:t>
            </a:r>
            <a:endParaRPr sz="2000" b="0">
              <a:solidFill>
                <a:srgbClr val="434343"/>
              </a:solidFill>
              <a:latin typeface="Alegreya"/>
              <a:ea typeface="Alegreya"/>
              <a:cs typeface="Alegreya"/>
              <a:sym typeface="Alegreya"/>
            </a:endParaRPr>
          </a:p>
          <a:p>
            <a:pPr marL="4572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let message = "Visit W3Schools";</a:t>
            </a:r>
            <a:endParaRPr sz="1800" b="0">
              <a:solidFill>
                <a:srgbClr val="434343"/>
              </a:solidFill>
              <a:latin typeface="Trebuchet MS"/>
              <a:ea typeface="Trebuchet MS"/>
              <a:cs typeface="Trebuchet MS"/>
              <a:sym typeface="Trebuchet MS"/>
            </a:endParaRPr>
          </a:p>
          <a:p>
            <a:pPr marL="4572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let patt = /w3schools/i;</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The marked text below shows where the expression gets a match: Visit </a:t>
            </a:r>
            <a:r>
              <a:rPr lang="en" sz="2000">
                <a:solidFill>
                  <a:srgbClr val="990055"/>
                </a:solidFill>
                <a:latin typeface="Alegreya"/>
                <a:ea typeface="Alegreya"/>
                <a:cs typeface="Alegreya"/>
                <a:sym typeface="Alegreya"/>
              </a:rPr>
              <a:t>W3Schools</a:t>
            </a:r>
            <a:endParaRPr sz="2000">
              <a:solidFill>
                <a:srgbClr val="990055"/>
              </a:solidFill>
              <a:latin typeface="Alegreya"/>
              <a:ea typeface="Alegreya"/>
              <a:cs typeface="Alegreya"/>
              <a:sym typeface="Alegreya"/>
            </a:endParaRPr>
          </a:p>
          <a:p>
            <a:pPr marL="0" lvl="0" indent="0" algn="l" rtl="0">
              <a:spcBef>
                <a:spcPts val="4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Do a global search for "</a:t>
            </a:r>
            <a:r>
              <a:rPr lang="en" sz="2000">
                <a:solidFill>
                  <a:schemeClr val="accent5"/>
                </a:solidFill>
                <a:latin typeface="Alegreya"/>
                <a:ea typeface="Alegreya"/>
                <a:cs typeface="Alegreya"/>
                <a:sym typeface="Alegreya"/>
              </a:rPr>
              <a:t>is</a:t>
            </a:r>
            <a:r>
              <a:rPr lang="en" sz="2000" b="0">
                <a:solidFill>
                  <a:srgbClr val="434343"/>
                </a:solidFill>
                <a:latin typeface="Alegreya"/>
                <a:ea typeface="Alegreya"/>
                <a:cs typeface="Alegreya"/>
                <a:sym typeface="Alegreya"/>
              </a:rPr>
              <a:t>" in a string:</a:t>
            </a:r>
            <a:endParaRPr sz="2000">
              <a:solidFill>
                <a:srgbClr val="990055"/>
              </a:solidFill>
              <a:latin typeface="Alegreya"/>
              <a:ea typeface="Alegreya"/>
              <a:cs typeface="Alegreya"/>
              <a:sym typeface="Alegreya"/>
            </a:endParaRPr>
          </a:p>
          <a:p>
            <a:pPr marL="457200" lvl="0" indent="457200" algn="l" rtl="0">
              <a:spcBef>
                <a:spcPts val="400"/>
              </a:spcBef>
              <a:spcAft>
                <a:spcPts val="0"/>
              </a:spcAft>
              <a:buNone/>
            </a:pPr>
            <a:r>
              <a:rPr lang="en" sz="1800" b="0">
                <a:solidFill>
                  <a:srgbClr val="434343"/>
                </a:solidFill>
                <a:latin typeface="Trebuchet MS"/>
                <a:ea typeface="Trebuchet MS"/>
                <a:cs typeface="Trebuchet MS"/>
                <a:sym typeface="Trebuchet MS"/>
              </a:rPr>
              <a:t>let message = "Is this all there is?";</a:t>
            </a:r>
            <a:endParaRPr sz="1800" b="0">
              <a:solidFill>
                <a:srgbClr val="434343"/>
              </a:solidFill>
              <a:latin typeface="Trebuchet MS"/>
              <a:ea typeface="Trebuchet MS"/>
              <a:cs typeface="Trebuchet MS"/>
              <a:sym typeface="Trebuchet MS"/>
            </a:endParaRPr>
          </a:p>
          <a:p>
            <a:pPr marL="457200" lvl="0" indent="457200" algn="l" rtl="0">
              <a:spcBef>
                <a:spcPts val="400"/>
              </a:spcBef>
              <a:spcAft>
                <a:spcPts val="0"/>
              </a:spcAft>
              <a:buNone/>
            </a:pPr>
            <a:r>
              <a:rPr lang="en" sz="1800" b="0">
                <a:solidFill>
                  <a:srgbClr val="434343"/>
                </a:solidFill>
                <a:latin typeface="Trebuchet MS"/>
                <a:ea typeface="Trebuchet MS"/>
                <a:cs typeface="Trebuchet MS"/>
                <a:sym typeface="Trebuchet MS"/>
              </a:rPr>
              <a:t>let patt = /is/g;</a:t>
            </a:r>
            <a:endParaRPr sz="1800" b="0">
              <a:solidFill>
                <a:srgbClr val="434343"/>
              </a:solidFill>
              <a:latin typeface="Trebuchet MS"/>
              <a:ea typeface="Trebuchet MS"/>
              <a:cs typeface="Trebuchet MS"/>
              <a:sym typeface="Trebuchet MS"/>
            </a:endParaRPr>
          </a:p>
          <a:p>
            <a:pPr marL="0" lvl="0" indent="0" algn="l" rtl="0">
              <a:spcBef>
                <a:spcPts val="400"/>
              </a:spcBef>
              <a:spcAft>
                <a:spcPts val="0"/>
              </a:spcAft>
              <a:buNone/>
            </a:pPr>
            <a:r>
              <a:rPr lang="en" sz="2000" b="0">
                <a:solidFill>
                  <a:srgbClr val="434343"/>
                </a:solidFill>
                <a:latin typeface="Alegreya"/>
                <a:ea typeface="Alegreya"/>
                <a:cs typeface="Alegreya"/>
                <a:sym typeface="Alegreya"/>
              </a:rPr>
              <a:t> The marked text below shows where the expression gets a match: Visit </a:t>
            </a:r>
            <a:r>
              <a:rPr lang="en" sz="2000">
                <a:solidFill>
                  <a:srgbClr val="990055"/>
                </a:solidFill>
                <a:latin typeface="Alegreya"/>
                <a:ea typeface="Alegreya"/>
                <a:cs typeface="Alegreya"/>
                <a:sym typeface="Alegreya"/>
              </a:rPr>
              <a:t>Is </a:t>
            </a:r>
            <a:r>
              <a:rPr lang="en" sz="2000" b="0">
                <a:solidFill>
                  <a:srgbClr val="434343"/>
                </a:solidFill>
                <a:latin typeface="Alegreya"/>
                <a:ea typeface="Alegreya"/>
                <a:cs typeface="Alegreya"/>
                <a:sym typeface="Alegreya"/>
              </a:rPr>
              <a:t>this all there </a:t>
            </a:r>
            <a:r>
              <a:rPr lang="en" sz="2000">
                <a:solidFill>
                  <a:srgbClr val="990055"/>
                </a:solidFill>
                <a:latin typeface="Alegreya"/>
                <a:ea typeface="Alegreya"/>
                <a:cs typeface="Alegreya"/>
                <a:sym typeface="Alegreya"/>
              </a:rPr>
              <a:t>is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17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54" name="Google Shape;1454;p17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55" name="Google Shape;1455;p17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RegExp Modifiers</a:t>
            </a:r>
            <a:r>
              <a:rPr lang="en" sz="2000" b="0">
                <a:solidFill>
                  <a:srgbClr val="434343"/>
                </a:solidFill>
                <a:latin typeface="Alegreya"/>
                <a:ea typeface="Alegreya"/>
                <a:cs typeface="Alegreya"/>
                <a:sym typeface="Alegreya"/>
              </a:rPr>
              <a:t> </a:t>
            </a:r>
            <a:endParaRPr sz="2000">
              <a:solidFill>
                <a:srgbClr val="990055"/>
              </a:solidFill>
              <a:latin typeface="Alegreya"/>
              <a:ea typeface="Alegreya"/>
              <a:cs typeface="Alegreya"/>
              <a:sym typeface="Alegreya"/>
            </a:endParaRPr>
          </a:p>
          <a:p>
            <a:pPr marL="0" marR="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Do a global, case-insensitive search for "</a:t>
            </a:r>
            <a:r>
              <a:rPr lang="en" sz="2000">
                <a:solidFill>
                  <a:schemeClr val="accent5"/>
                </a:solidFill>
                <a:latin typeface="Alegreya"/>
                <a:ea typeface="Alegreya"/>
                <a:cs typeface="Alegreya"/>
                <a:sym typeface="Alegreya"/>
              </a:rPr>
              <a:t>is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1371600" lvl="0" indent="0" algn="l" rtl="0">
              <a:lnSpc>
                <a:spcPct val="115000"/>
              </a:lnSpc>
              <a:spcBef>
                <a:spcPts val="500"/>
              </a:spcBef>
              <a:spcAft>
                <a:spcPts val="0"/>
              </a:spcAft>
              <a:buNone/>
            </a:pPr>
            <a:r>
              <a:rPr lang="en" sz="1800" b="0">
                <a:solidFill>
                  <a:srgbClr val="434343"/>
                </a:solidFill>
                <a:latin typeface="Trebuchet MS"/>
                <a:ea typeface="Trebuchet MS"/>
                <a:cs typeface="Trebuchet MS"/>
                <a:sym typeface="Trebuchet MS"/>
              </a:rPr>
              <a:t>var str="Is this all there is?";</a:t>
            </a:r>
            <a:endParaRPr sz="1800" b="0">
              <a:solidFill>
                <a:srgbClr val="434343"/>
              </a:solidFill>
              <a:latin typeface="Trebuchet MS"/>
              <a:ea typeface="Trebuchet MS"/>
              <a:cs typeface="Trebuchet MS"/>
              <a:sym typeface="Trebuchet MS"/>
            </a:endParaRPr>
          </a:p>
          <a:p>
            <a:pPr marL="1371600" lvl="0" indent="0" algn="l" rtl="0">
              <a:lnSpc>
                <a:spcPct val="115000"/>
              </a:lnSpc>
              <a:spcBef>
                <a:spcPts val="500"/>
              </a:spcBef>
              <a:spcAft>
                <a:spcPts val="0"/>
              </a:spcAft>
              <a:buNone/>
            </a:pPr>
            <a:r>
              <a:rPr lang="en" sz="1800" b="0">
                <a:solidFill>
                  <a:srgbClr val="434343"/>
                </a:solidFill>
                <a:latin typeface="Trebuchet MS"/>
                <a:ea typeface="Trebuchet MS"/>
                <a:cs typeface="Trebuchet MS"/>
                <a:sym typeface="Trebuchet MS"/>
              </a:rPr>
              <a:t>var patt1=/is/gi;</a:t>
            </a:r>
            <a:endParaRPr sz="1800" b="0">
              <a:solidFill>
                <a:srgbClr val="434343"/>
              </a:solidFill>
              <a:latin typeface="Trebuchet MS"/>
              <a:ea typeface="Trebuchet MS"/>
              <a:cs typeface="Trebuchet MS"/>
              <a:sym typeface="Trebuchet MS"/>
            </a:endParaRPr>
          </a:p>
          <a:p>
            <a:pPr marL="0" lvl="0" indent="0" algn="l" rtl="0">
              <a:lnSpc>
                <a:spcPct val="115000"/>
              </a:lnSpc>
              <a:spcBef>
                <a:spcPts val="500"/>
              </a:spcBef>
              <a:spcAft>
                <a:spcPts val="0"/>
              </a:spcAft>
              <a:buNone/>
            </a:pPr>
            <a:r>
              <a:rPr lang="en" sz="2000" b="0">
                <a:solidFill>
                  <a:srgbClr val="434343"/>
                </a:solidFill>
                <a:latin typeface="Alegreya"/>
                <a:ea typeface="Alegreya"/>
                <a:cs typeface="Alegreya"/>
                <a:sym typeface="Alegreya"/>
              </a:rPr>
              <a:t>The marked text below shows where the expression gets a match:</a:t>
            </a:r>
            <a:endParaRPr sz="2000" b="0">
              <a:solidFill>
                <a:srgbClr val="434343"/>
              </a:solidFill>
              <a:latin typeface="Alegreya"/>
              <a:ea typeface="Alegreya"/>
              <a:cs typeface="Alegreya"/>
              <a:sym typeface="Alegreya"/>
            </a:endParaRPr>
          </a:p>
          <a:p>
            <a:pPr marL="0" marR="0" lvl="0" indent="0" algn="l" rtl="0">
              <a:lnSpc>
                <a:spcPct val="100000"/>
              </a:lnSpc>
              <a:spcBef>
                <a:spcPts val="400"/>
              </a:spcBef>
              <a:spcAft>
                <a:spcPts val="0"/>
              </a:spcAft>
              <a:buNone/>
            </a:pPr>
            <a:r>
              <a:rPr lang="en" sz="2000">
                <a:solidFill>
                  <a:srgbClr val="990055"/>
                </a:solidFill>
                <a:latin typeface="Alegreya"/>
                <a:ea typeface="Alegreya"/>
                <a:cs typeface="Alegreya"/>
                <a:sym typeface="Alegreya"/>
              </a:rPr>
              <a:t>Is</a:t>
            </a:r>
            <a:r>
              <a:rPr lang="en" sz="2000" b="0" i="1">
                <a:solidFill>
                  <a:srgbClr val="434343"/>
                </a:solidFill>
                <a:latin typeface="Alegreya"/>
                <a:ea typeface="Alegreya"/>
                <a:cs typeface="Alegreya"/>
                <a:sym typeface="Alegreya"/>
              </a:rPr>
              <a:t> th</a:t>
            </a:r>
            <a:r>
              <a:rPr lang="en" sz="2000">
                <a:solidFill>
                  <a:srgbClr val="990055"/>
                </a:solidFill>
                <a:latin typeface="Alegreya"/>
                <a:ea typeface="Alegreya"/>
                <a:cs typeface="Alegreya"/>
                <a:sym typeface="Alegreya"/>
              </a:rPr>
              <a:t>is</a:t>
            </a:r>
            <a:r>
              <a:rPr lang="en" sz="2000" b="0" i="1">
                <a:solidFill>
                  <a:srgbClr val="434343"/>
                </a:solidFill>
                <a:latin typeface="Alegreya"/>
                <a:ea typeface="Alegreya"/>
                <a:cs typeface="Alegreya"/>
                <a:sym typeface="Alegreya"/>
              </a:rPr>
              <a:t> all there </a:t>
            </a:r>
            <a:r>
              <a:rPr lang="en" sz="2000">
                <a:solidFill>
                  <a:srgbClr val="990055"/>
                </a:solidFill>
                <a:latin typeface="Alegreya"/>
                <a:ea typeface="Alegreya"/>
                <a:cs typeface="Alegreya"/>
                <a:sym typeface="Alegreya"/>
              </a:rPr>
              <a:t>is</a:t>
            </a:r>
            <a:r>
              <a:rPr lang="en" sz="2000" b="0" i="1">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17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61" name="Google Shape;1461;p17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62" name="Google Shape;1462;p17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RegExp Methods</a:t>
            </a:r>
            <a:r>
              <a:rPr lang="en" sz="2000" b="0">
                <a:solidFill>
                  <a:srgbClr val="434343"/>
                </a:solidFill>
                <a:latin typeface="Alegreya"/>
                <a:ea typeface="Alegreya"/>
                <a:cs typeface="Alegreya"/>
                <a:sym typeface="Alegreya"/>
              </a:rPr>
              <a:t> </a:t>
            </a:r>
            <a:endParaRPr sz="2000">
              <a:solidFill>
                <a:srgbClr val="990055"/>
              </a:solidFill>
              <a:latin typeface="Alegreya"/>
              <a:ea typeface="Alegreya"/>
              <a:cs typeface="Alegreya"/>
              <a:sym typeface="Alegreya"/>
            </a:endParaRPr>
          </a:p>
          <a:p>
            <a:pPr marL="457200" marR="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Regular expressions are used with the RegExp methods </a:t>
            </a:r>
            <a:r>
              <a:rPr lang="en" sz="2000">
                <a:solidFill>
                  <a:schemeClr val="accent5"/>
                </a:solidFill>
                <a:latin typeface="Alegreya"/>
                <a:ea typeface="Alegreya"/>
                <a:cs typeface="Alegreya"/>
                <a:sym typeface="Alegreya"/>
              </a:rPr>
              <a:t>test</a:t>
            </a:r>
            <a:r>
              <a:rPr lang="en" sz="2000" b="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exec</a:t>
            </a:r>
            <a:r>
              <a:rPr lang="en" sz="2000" b="0">
                <a:solidFill>
                  <a:srgbClr val="434343"/>
                </a:solidFill>
                <a:latin typeface="Alegreya"/>
                <a:ea typeface="Alegreya"/>
                <a:cs typeface="Alegreya"/>
                <a:sym typeface="Alegreya"/>
              </a:rPr>
              <a:t> and with the String methods </a:t>
            </a:r>
            <a:r>
              <a:rPr lang="en" sz="2000">
                <a:solidFill>
                  <a:schemeClr val="accent5"/>
                </a:solidFill>
                <a:latin typeface="Alegreya"/>
                <a:ea typeface="Alegreya"/>
                <a:cs typeface="Alegreya"/>
                <a:sym typeface="Alegreya"/>
              </a:rPr>
              <a:t>match</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replace</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search</a:t>
            </a:r>
            <a:r>
              <a:rPr lang="en" sz="2000" b="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split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test( )</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test( )</a:t>
            </a:r>
            <a:r>
              <a:rPr lang="en" sz="2000" b="0">
                <a:solidFill>
                  <a:srgbClr val="434343"/>
                </a:solidFill>
                <a:latin typeface="Alegreya"/>
                <a:ea typeface="Alegreya"/>
                <a:cs typeface="Alegreya"/>
                <a:sym typeface="Alegreya"/>
              </a:rPr>
              <a:t> method searches a string for a specified value, and returns true or false, depending on the result.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The following example searches a string for the character "</a:t>
            </a:r>
            <a:r>
              <a:rPr lang="en" sz="2000">
                <a:solidFill>
                  <a:schemeClr val="accent5"/>
                </a:solidFill>
                <a:latin typeface="Alegreya"/>
                <a:ea typeface="Alegreya"/>
                <a:cs typeface="Alegreya"/>
                <a:sym typeface="Alegreya"/>
              </a:rPr>
              <a:t>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var patt = new RegExp("e");</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console.log(patt.test("The best things in life are free"));</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Since there is an "</a:t>
            </a:r>
            <a:r>
              <a:rPr lang="en" sz="2000">
                <a:solidFill>
                  <a:schemeClr val="accent5"/>
                </a:solidFill>
                <a:latin typeface="Alegreya"/>
                <a:ea typeface="Alegreya"/>
                <a:cs typeface="Alegreya"/>
                <a:sym typeface="Alegreya"/>
              </a:rPr>
              <a:t>e</a:t>
            </a:r>
            <a:r>
              <a:rPr lang="en" sz="2000" b="0">
                <a:solidFill>
                  <a:srgbClr val="434343"/>
                </a:solidFill>
                <a:latin typeface="Alegreya"/>
                <a:ea typeface="Alegreya"/>
                <a:cs typeface="Alegreya"/>
                <a:sym typeface="Alegreya"/>
              </a:rPr>
              <a:t>" in the string, the output of the code above will be: </a:t>
            </a:r>
            <a:r>
              <a:rPr lang="en" sz="2000" b="0" i="1">
                <a:solidFill>
                  <a:srgbClr val="990055"/>
                </a:solidFill>
                <a:latin typeface="Alegreya"/>
                <a:ea typeface="Alegreya"/>
                <a:cs typeface="Alegreya"/>
                <a:sym typeface="Alegreya"/>
              </a:rPr>
              <a:t>true</a:t>
            </a:r>
            <a:endParaRPr sz="2000" b="0">
              <a:solidFill>
                <a:srgbClr val="990055"/>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17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68" name="Google Shape;1468;p17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69" name="Google Shape;1469;p17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exec( ) </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exec( )</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method searches a string for a specified value, and returns the text of the found value. If no match is found, it returns </a:t>
            </a:r>
            <a:r>
              <a:rPr lang="en" sz="2000" b="0" i="1">
                <a:solidFill>
                  <a:schemeClr val="accent5"/>
                </a:solidFill>
                <a:latin typeface="Alegreya"/>
                <a:ea typeface="Alegreya"/>
                <a:cs typeface="Alegreya"/>
                <a:sym typeface="Alegreya"/>
              </a:rPr>
              <a:t>null</a:t>
            </a:r>
            <a:r>
              <a:rPr lang="en" sz="2000" b="0" i="1">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The following example searches a string for the character "</a:t>
            </a:r>
            <a:r>
              <a:rPr lang="en" sz="2000">
                <a:solidFill>
                  <a:schemeClr val="accent5"/>
                </a:solidFill>
                <a:latin typeface="Alegreya"/>
                <a:ea typeface="Alegreya"/>
                <a:cs typeface="Alegreya"/>
                <a:sym typeface="Alegreya"/>
              </a:rPr>
              <a:t>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914400" marR="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var patt = new RegExp("e");</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console.log(patt.exec("The best things in life are free"));</a:t>
            </a:r>
            <a:r>
              <a:rPr lang="en" sz="2000" b="0" i="1">
                <a:solidFill>
                  <a:srgbClr val="434343"/>
                </a:solidFill>
                <a:latin typeface="Alegreya"/>
                <a:ea typeface="Alegreya"/>
                <a:cs typeface="Alegreya"/>
                <a:sym typeface="Alegreya"/>
              </a:rPr>
              <a:t> </a:t>
            </a:r>
            <a:endParaRPr sz="2000" b="0" i="1">
              <a:solidFill>
                <a:srgbClr val="434343"/>
              </a:solidFill>
              <a:latin typeface="Alegreya"/>
              <a:ea typeface="Alegreya"/>
              <a:cs typeface="Alegreya"/>
              <a:sym typeface="Alegreya"/>
            </a:endParaRPr>
          </a:p>
          <a:p>
            <a:pPr marL="457200" lvl="0" indent="-355600" algn="l" rtl="0">
              <a:lnSpc>
                <a:spcPct val="100000"/>
              </a:lnSpc>
              <a:spcBef>
                <a:spcPts val="400"/>
              </a:spcBef>
              <a:spcAft>
                <a:spcPts val="0"/>
              </a:spcAft>
              <a:buSzPts val="2000"/>
              <a:buFont typeface="Alegreya"/>
              <a:buChar char="❏"/>
            </a:pPr>
            <a:r>
              <a:rPr lang="en" sz="2000" b="0">
                <a:solidFill>
                  <a:srgbClr val="434343"/>
                </a:solidFill>
                <a:latin typeface="Alegreya"/>
                <a:ea typeface="Alegreya"/>
                <a:cs typeface="Alegreya"/>
                <a:sym typeface="Alegreya"/>
              </a:rPr>
              <a:t>Since there is an "</a:t>
            </a:r>
            <a:r>
              <a:rPr lang="en" sz="2000">
                <a:solidFill>
                  <a:schemeClr val="accent5"/>
                </a:solidFill>
                <a:latin typeface="Alegreya"/>
                <a:ea typeface="Alegreya"/>
                <a:cs typeface="Alegreya"/>
                <a:sym typeface="Alegreya"/>
              </a:rPr>
              <a:t>e</a:t>
            </a:r>
            <a:r>
              <a:rPr lang="en" sz="2000" b="0">
                <a:solidFill>
                  <a:srgbClr val="434343"/>
                </a:solidFill>
                <a:latin typeface="Alegreya"/>
                <a:ea typeface="Alegreya"/>
                <a:cs typeface="Alegreya"/>
                <a:sym typeface="Alegreya"/>
              </a:rPr>
              <a:t>" in the string, the output of the code above will be: </a:t>
            </a:r>
            <a:r>
              <a:rPr lang="en" sz="2000" i="1">
                <a:solidFill>
                  <a:srgbClr val="990055"/>
                </a:solidFill>
                <a:latin typeface="Alegreya"/>
                <a:ea typeface="Alegreya"/>
                <a:cs typeface="Alegreya"/>
                <a:sym typeface="Alegreya"/>
              </a:rPr>
              <a:t>e</a:t>
            </a:r>
            <a:endParaRPr sz="2000" b="0" i="1">
              <a:solidFill>
                <a:srgbClr val="990055"/>
              </a:solidFill>
              <a:latin typeface="Alegreya"/>
              <a:ea typeface="Alegreya"/>
              <a:cs typeface="Alegreya"/>
              <a:sym typeface="Alegreya"/>
            </a:endParaRPr>
          </a:p>
          <a:p>
            <a:pPr marL="0" marR="0" lvl="0" indent="0" algn="l" rtl="0">
              <a:lnSpc>
                <a:spcPct val="100000"/>
              </a:lnSpc>
              <a:spcBef>
                <a:spcPts val="400"/>
              </a:spcBef>
              <a:spcAft>
                <a:spcPts val="0"/>
              </a:spcAft>
              <a:buNone/>
            </a:pPr>
            <a:endParaRPr sz="2000" u="sng">
              <a:solidFill>
                <a:srgbClr val="0170BA"/>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aphicFrame>
        <p:nvGraphicFramePr>
          <p:cNvPr id="1474" name="Google Shape;1474;p178"/>
          <p:cNvGraphicFramePr/>
          <p:nvPr/>
        </p:nvGraphicFramePr>
        <p:xfrm>
          <a:off x="496350" y="20122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Expression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[abc]</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any character between the brackets</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[^abc]</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solidFill>
                            <a:srgbClr val="434343"/>
                          </a:solidFill>
                          <a:latin typeface="Alegreya"/>
                          <a:ea typeface="Alegreya"/>
                          <a:cs typeface="Alegreya"/>
                          <a:sym typeface="Alegreya"/>
                        </a:rPr>
                        <a:t>Find any character NOT between the brackets</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[0-9]</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solidFill>
                            <a:srgbClr val="434343"/>
                          </a:solidFill>
                          <a:latin typeface="Alegreya"/>
                          <a:ea typeface="Alegreya"/>
                          <a:cs typeface="Alegreya"/>
                          <a:sym typeface="Alegreya"/>
                        </a:rPr>
                        <a:t>Find any digit between the brackets</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spcBef>
                          <a:spcPts val="0"/>
                        </a:spcBef>
                        <a:spcAft>
                          <a:spcPts val="0"/>
                        </a:spcAft>
                        <a:buNone/>
                      </a:pPr>
                      <a:r>
                        <a:rPr lang="en" sz="1700" b="1">
                          <a:solidFill>
                            <a:schemeClr val="accent5"/>
                          </a:solidFill>
                          <a:latin typeface="Alegreya"/>
                          <a:ea typeface="Alegreya"/>
                          <a:cs typeface="Alegreya"/>
                          <a:sym typeface="Alegreya"/>
                        </a:rPr>
                        <a:t>[^0-9]</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solidFill>
                            <a:srgbClr val="434343"/>
                          </a:solidFill>
                          <a:latin typeface="Alegreya"/>
                          <a:ea typeface="Alegreya"/>
                          <a:cs typeface="Alegreya"/>
                          <a:sym typeface="Alegreya"/>
                        </a:rPr>
                        <a:t>Find any digit NOT between the brackets</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(x|y)</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solidFill>
                            <a:srgbClr val="434343"/>
                          </a:solidFill>
                          <a:latin typeface="Alegreya"/>
                          <a:ea typeface="Alegreya"/>
                          <a:cs typeface="Alegreya"/>
                          <a:sym typeface="Alegreya"/>
                        </a:rPr>
                        <a:t>Find any of of alternative specified</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bl>
          </a:graphicData>
        </a:graphic>
      </p:graphicFrame>
      <p:sp>
        <p:nvSpPr>
          <p:cNvPr id="1475" name="Google Shape;1475;p17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76" name="Google Shape;1476;p17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77" name="Google Shape;1477;p178"/>
          <p:cNvSpPr txBox="1">
            <a:spLocks noGrp="1"/>
          </p:cNvSpPr>
          <p:nvPr>
            <p:ph type="title"/>
          </p:nvPr>
        </p:nvSpPr>
        <p:spPr>
          <a:xfrm>
            <a:off x="496350" y="12391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RegExp Character: Bracket</a:t>
            </a:r>
            <a:endParaRPr sz="2000">
              <a:solidFill>
                <a:srgbClr val="0170BA"/>
              </a:solidFill>
              <a:latin typeface="Alegreya"/>
              <a:ea typeface="Alegreya"/>
              <a:cs typeface="Alegreya"/>
              <a:sym typeface="Alegreya"/>
            </a:endParaRPr>
          </a:p>
          <a:p>
            <a:pPr marL="457200" marR="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Brackets are used to find range of character: </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17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83" name="Google Shape;1483;p17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84" name="Google Shape;1484;p17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RegExp Metacharacters</a:t>
            </a:r>
            <a:endParaRPr sz="2000">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Metacharacters are character with a special meaning:</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485" name="Google Shape;1485;p179"/>
          <p:cNvGraphicFramePr/>
          <p:nvPr/>
        </p:nvGraphicFramePr>
        <p:xfrm>
          <a:off x="496350" y="21646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Metacharacters</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single character, except newline or line terminator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\w</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word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\W</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non-word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\d</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digit</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\D</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non-digit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18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91" name="Google Shape;1491;p18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492" name="Google Shape;1492;p18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493" name="Google Shape;1493;p180"/>
          <p:cNvGraphicFramePr/>
          <p:nvPr/>
        </p:nvGraphicFramePr>
        <p:xfrm>
          <a:off x="496350" y="14788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marR="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\s</a:t>
                      </a:r>
                      <a:endParaRPr sz="1700" b="1">
                        <a:solidFill>
                          <a:srgbClr val="FFFFFF"/>
                        </a:solidFill>
                        <a:latin typeface="Alegreya"/>
                        <a:ea typeface="Alegreya"/>
                        <a:cs typeface="Alegreya"/>
                        <a:sym typeface="Alegreya"/>
                      </a:endParaRPr>
                    </a:p>
                  </a:txBody>
                  <a:tcPr marL="91425" marR="91425" marT="91425" marB="91425"/>
                </a:tc>
                <a:tc>
                  <a:txBody>
                    <a:bodyPr/>
                    <a:lstStyle/>
                    <a:p>
                      <a:pPr marL="0" marR="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whitespace character</a:t>
                      </a:r>
                      <a:endParaRPr sz="1700" b="1">
                        <a:solidFill>
                          <a:srgbClr val="FFFFFF"/>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\S</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non-whitespace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\b</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match at the beginning/end of a word</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\B</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match not at the beginning/end of a word</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\0</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NULL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new line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\f</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form feed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6"/>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\r</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carriage return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18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99" name="Google Shape;1499;p18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00" name="Google Shape;1500;p18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501" name="Google Shape;1501;p181"/>
          <p:cNvGraphicFramePr/>
          <p:nvPr/>
        </p:nvGraphicFramePr>
        <p:xfrm>
          <a:off x="496350" y="14788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marR="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\t</a:t>
                      </a:r>
                      <a:endParaRPr sz="1700" b="1">
                        <a:solidFill>
                          <a:srgbClr val="FFFFFF"/>
                        </a:solidFill>
                        <a:latin typeface="Alegreya"/>
                        <a:ea typeface="Alegreya"/>
                        <a:cs typeface="Alegreya"/>
                        <a:sym typeface="Alegreya"/>
                      </a:endParaRPr>
                    </a:p>
                  </a:txBody>
                  <a:tcPr marL="91425" marR="91425" marT="91425" marB="91425"/>
                </a:tc>
                <a:tc>
                  <a:txBody>
                    <a:bodyPr/>
                    <a:lstStyle/>
                    <a:p>
                      <a:pPr marL="0" marR="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tab character</a:t>
                      </a:r>
                      <a:endParaRPr sz="1700" b="1">
                        <a:solidFill>
                          <a:srgbClr val="FFFFFF"/>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\v</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 vertical tab character</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\xxx</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the character specified by an octal number xxx</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\xdd</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the character specified by a hexadecimal number dd</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\uxxxx</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the Unicide specified by a hexadecimal number xxxx</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94" name="Google Shape;394;p29"/>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a:solidFill>
                  <a:srgbClr val="63A814"/>
                </a:solidFill>
                <a:latin typeface="Alegreya"/>
                <a:ea typeface="Alegreya"/>
                <a:cs typeface="Alegreya"/>
                <a:sym typeface="Alegreya"/>
              </a:rPr>
              <a:t>External JavaScripts</a:t>
            </a:r>
            <a:endParaRPr sz="2000" u="sng">
              <a:solidFill>
                <a:srgbClr val="63A814"/>
              </a:solidFill>
              <a:latin typeface="Alegreya"/>
              <a:ea typeface="Alegreya"/>
              <a:cs typeface="Alegreya"/>
              <a:sym typeface="Alegreya"/>
            </a:endParaRPr>
          </a:p>
          <a:p>
            <a:pPr marL="457200" lvl="0" indent="-342900" algn="l" rtl="0">
              <a:lnSpc>
                <a:spcPct val="115000"/>
              </a:lnSpc>
              <a:spcBef>
                <a:spcPts val="400"/>
              </a:spcBef>
              <a:spcAft>
                <a:spcPts val="0"/>
              </a:spcAft>
              <a:buClr>
                <a:srgbClr val="000000"/>
              </a:buClr>
              <a:buSzPts val="1800"/>
              <a:buFont typeface="Alegreya"/>
              <a:buChar char="❏"/>
            </a:pPr>
            <a:r>
              <a:rPr lang="en" sz="1800" b="0">
                <a:solidFill>
                  <a:srgbClr val="000000"/>
                </a:solidFill>
                <a:latin typeface="Alegreya"/>
                <a:ea typeface="Alegreya"/>
                <a:cs typeface="Alegreya"/>
                <a:sym typeface="Alegreya"/>
              </a:rPr>
              <a:t>You can place the script in the </a:t>
            </a:r>
            <a:r>
              <a:rPr lang="en" sz="1800">
                <a:solidFill>
                  <a:srgbClr val="000000"/>
                </a:solidFill>
                <a:latin typeface="Alegreya"/>
                <a:ea typeface="Alegreya"/>
                <a:cs typeface="Alegreya"/>
                <a:sym typeface="Alegreya"/>
              </a:rPr>
              <a:t>&lt;head&gt;</a:t>
            </a:r>
            <a:r>
              <a:rPr lang="en" sz="1800" b="0">
                <a:solidFill>
                  <a:srgbClr val="000000"/>
                </a:solidFill>
                <a:latin typeface="Alegreya"/>
                <a:ea typeface="Alegreya"/>
                <a:cs typeface="Alegreya"/>
                <a:sym typeface="Alegreya"/>
              </a:rPr>
              <a:t> or </a:t>
            </a:r>
            <a:r>
              <a:rPr lang="en" sz="1800">
                <a:solidFill>
                  <a:srgbClr val="000000"/>
                </a:solidFill>
                <a:latin typeface="Alegreya"/>
                <a:ea typeface="Alegreya"/>
                <a:cs typeface="Alegreya"/>
                <a:sym typeface="Alegreya"/>
              </a:rPr>
              <a:t>&lt;body&gt;</a:t>
            </a:r>
            <a:r>
              <a:rPr lang="en" sz="1800" b="0">
                <a:solidFill>
                  <a:srgbClr val="000000"/>
                </a:solidFill>
                <a:latin typeface="Alegreya"/>
                <a:ea typeface="Alegreya"/>
                <a:cs typeface="Alegreya"/>
                <a:sym typeface="Alegreya"/>
              </a:rPr>
              <a:t> as you like. The script will behave as if it was located exactly where you put the </a:t>
            </a:r>
            <a:r>
              <a:rPr lang="en" sz="1800">
                <a:solidFill>
                  <a:srgbClr val="000000"/>
                </a:solidFill>
                <a:latin typeface="Alegreya"/>
                <a:ea typeface="Alegreya"/>
                <a:cs typeface="Alegreya"/>
                <a:sym typeface="Alegreya"/>
              </a:rPr>
              <a:t>&lt;script&gt;</a:t>
            </a:r>
            <a:r>
              <a:rPr lang="en" sz="1800" b="0">
                <a:solidFill>
                  <a:srgbClr val="000000"/>
                </a:solidFill>
                <a:latin typeface="Alegreya"/>
                <a:ea typeface="Alegreya"/>
                <a:cs typeface="Alegreya"/>
                <a:sym typeface="Alegreya"/>
              </a:rPr>
              <a:t> tag in the document.</a:t>
            </a:r>
            <a:endParaRPr sz="1800" b="0">
              <a:solidFill>
                <a:srgbClr val="000000"/>
              </a:solidFill>
              <a:latin typeface="Alegreya"/>
              <a:ea typeface="Alegreya"/>
              <a:cs typeface="Alegreya"/>
              <a:sym typeface="Alegreya"/>
            </a:endParaRPr>
          </a:p>
          <a:p>
            <a:pPr marL="0" lvl="0" indent="0" algn="l" rtl="0">
              <a:lnSpc>
                <a:spcPct val="100000"/>
              </a:lnSpc>
              <a:spcBef>
                <a:spcPts val="400"/>
              </a:spcBef>
              <a:spcAft>
                <a:spcPts val="0"/>
              </a:spcAft>
              <a:buNone/>
            </a:pPr>
            <a:r>
              <a:rPr lang="en" sz="1800">
                <a:solidFill>
                  <a:srgbClr val="0170BA"/>
                </a:solidFill>
                <a:latin typeface="Alegreya"/>
                <a:ea typeface="Alegreya"/>
                <a:cs typeface="Alegreya"/>
                <a:sym typeface="Alegreya"/>
              </a:rPr>
              <a:t>Note</a:t>
            </a:r>
            <a:r>
              <a:rPr lang="en" sz="1800" b="0">
                <a:solidFill>
                  <a:srgbClr val="0170BA"/>
                </a:solidFill>
                <a:latin typeface="Alegreya"/>
                <a:ea typeface="Alegreya"/>
                <a:cs typeface="Alegreya"/>
                <a:sym typeface="Alegreya"/>
              </a:rPr>
              <a:t>: External scripts cannot contain &lt;script&gt; tags.</a:t>
            </a:r>
            <a:endParaRPr sz="2000" u="sng">
              <a:solidFill>
                <a:srgbClr val="0170BA"/>
              </a:solidFill>
              <a:latin typeface="Alegreya"/>
              <a:ea typeface="Alegreya"/>
              <a:cs typeface="Alegreya"/>
              <a:sym typeface="Alegreya"/>
            </a:endParaRPr>
          </a:p>
        </p:txBody>
      </p:sp>
      <p:pic>
        <p:nvPicPr>
          <p:cNvPr id="395" name="Google Shape;395;p2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18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507" name="Google Shape;1507;p18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08" name="Google Shape;1508;p18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RegExp Quantifiers</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509" name="Google Shape;1509;p182"/>
          <p:cNvGraphicFramePr/>
          <p:nvPr/>
        </p:nvGraphicFramePr>
        <p:xfrm>
          <a:off x="496350" y="17836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Quantifier</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at least one n</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zero or more occurence of n</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zero or one occurrence of n</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n{x}</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 sequence of X n’s</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n[x,y}</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 sequence of X to Y n’s</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5"/>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n{x,}</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 sequence of at least X n’s</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18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515" name="Google Shape;1515;p18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16" name="Google Shape;1516;p18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RegExp Quantifiers</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endParaRPr sz="2000" b="0">
              <a:solidFill>
                <a:srgbClr val="434343"/>
              </a:solidFill>
              <a:latin typeface="Alegreya"/>
              <a:ea typeface="Alegreya"/>
              <a:cs typeface="Alegreya"/>
              <a:sym typeface="Alegreya"/>
            </a:endParaRPr>
          </a:p>
        </p:txBody>
      </p:sp>
      <p:graphicFrame>
        <p:nvGraphicFramePr>
          <p:cNvPr id="1517" name="Google Shape;1517;p183"/>
          <p:cNvGraphicFramePr/>
          <p:nvPr/>
        </p:nvGraphicFramePr>
        <p:xfrm>
          <a:off x="496350" y="1783650"/>
          <a:ext cx="3000000" cy="3000000"/>
        </p:xfrm>
        <a:graphic>
          <a:graphicData uri="http://schemas.openxmlformats.org/drawingml/2006/table">
            <a:tbl>
              <a:tblPr>
                <a:noFill/>
                <a:tableStyleId>{74AFA9C1-3977-4363-B957-740D09E80203}</a:tableStyleId>
              </a:tblPr>
              <a:tblGrid>
                <a:gridCol w="1830000">
                  <a:extLst>
                    <a:ext uri="{9D8B030D-6E8A-4147-A177-3AD203B41FA5}">
                      <a16:colId xmlns:a16="http://schemas.microsoft.com/office/drawing/2014/main" val="20000"/>
                    </a:ext>
                  </a:extLst>
                </a:gridCol>
                <a:gridCol w="6479925">
                  <a:extLst>
                    <a:ext uri="{9D8B030D-6E8A-4147-A177-3AD203B41FA5}">
                      <a16:colId xmlns:a16="http://schemas.microsoft.com/office/drawing/2014/main" val="20001"/>
                    </a:ext>
                  </a:extLst>
                </a:gridCol>
              </a:tblGrid>
              <a:tr h="294275">
                <a:tc>
                  <a:txBody>
                    <a:bodyPr/>
                    <a:lstStyle/>
                    <a:p>
                      <a:pPr marL="0" marR="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marR="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with n at the end of it</a:t>
                      </a:r>
                      <a:endParaRPr sz="1700" b="1">
                        <a:solidFill>
                          <a:srgbClr val="FFFFFF"/>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0"/>
                  </a:ext>
                </a:extLst>
              </a:tr>
              <a:tr h="273675">
                <a:tc>
                  <a:txBody>
                    <a:bodyPr/>
                    <a:lstStyle/>
                    <a:p>
                      <a:pPr marL="0" marR="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marR="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with n at the beginning of it</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at is followed by a specific string n</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?!n</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is not followed by a specific string n</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18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Validation</a:t>
            </a:r>
            <a:endParaRPr sz="3600">
              <a:solidFill>
                <a:srgbClr val="63A814"/>
              </a:solidFill>
              <a:latin typeface="Alegreya"/>
              <a:ea typeface="Alegreya"/>
              <a:cs typeface="Alegreya"/>
              <a:sym typeface="Alegreya"/>
            </a:endParaRPr>
          </a:p>
        </p:txBody>
      </p:sp>
      <p:pic>
        <p:nvPicPr>
          <p:cNvPr id="1523" name="Google Shape;1523;p18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24" name="Google Shape;1524;p18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JavaScript Form Validation</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SzPts val="2000"/>
              <a:buFont typeface="Alegreya"/>
              <a:buChar char="❏"/>
            </a:pPr>
            <a:r>
              <a:rPr lang="en" sz="2000" b="0">
                <a:solidFill>
                  <a:srgbClr val="434343"/>
                </a:solidFill>
                <a:latin typeface="Alegreya"/>
                <a:ea typeface="Alegreya"/>
                <a:cs typeface="Alegreya"/>
                <a:sym typeface="Alegreya"/>
              </a:rPr>
              <a:t>JavaScript can be used to </a:t>
            </a:r>
            <a:r>
              <a:rPr lang="en" sz="2000" b="0">
                <a:solidFill>
                  <a:schemeClr val="accent5"/>
                </a:solidFill>
                <a:latin typeface="Alegreya"/>
                <a:ea typeface="Alegreya"/>
                <a:cs typeface="Alegreya"/>
                <a:sym typeface="Alegreya"/>
              </a:rPr>
              <a:t>validate data in HTML forms before sending off the content to a server.</a:t>
            </a:r>
            <a:endParaRPr sz="2000" b="0">
              <a:solidFill>
                <a:schemeClr val="accent5"/>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Form data that typically are checked by a JavaScript could be: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has the user left required fields empty?</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has the user entered a valid e-mail address?</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has the user entered a valid date?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has the user entered text in a numeric field?</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is required field empty” can be check by HTML5 attribute called: </a:t>
            </a:r>
            <a:r>
              <a:rPr lang="en" sz="1800" b="0">
                <a:solidFill>
                  <a:srgbClr val="434343"/>
                </a:solidFill>
                <a:latin typeface="Trebuchet MS"/>
                <a:ea typeface="Trebuchet MS"/>
                <a:cs typeface="Trebuchet MS"/>
                <a:sym typeface="Trebuchet MS"/>
              </a:rPr>
              <a:t>required</a:t>
            </a:r>
            <a:endParaRPr sz="1800" b="0">
              <a:solidFill>
                <a:srgbClr val="434343"/>
              </a:solidFill>
              <a:latin typeface="Trebuchet MS"/>
              <a:ea typeface="Trebuchet MS"/>
              <a:cs typeface="Trebuchet MS"/>
              <a:sym typeface="Trebuchet MS"/>
            </a:endParaRPr>
          </a:p>
          <a:p>
            <a:pPr marL="4572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&lt;input type=“text” id=“name” required/&gt;</a:t>
            </a:r>
            <a:br>
              <a:rPr lang="en" sz="2000" b="0">
                <a:solidFill>
                  <a:srgbClr val="434343"/>
                </a:solidFill>
                <a:latin typeface="Alegreya"/>
                <a:ea typeface="Alegreya"/>
                <a:cs typeface="Alegreya"/>
                <a:sym typeface="Alegreya"/>
              </a:rPr>
            </a:b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18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Validation</a:t>
            </a:r>
            <a:endParaRPr sz="3600">
              <a:solidFill>
                <a:srgbClr val="63A814"/>
              </a:solidFill>
              <a:latin typeface="Alegreya"/>
              <a:ea typeface="Alegreya"/>
              <a:cs typeface="Alegreya"/>
              <a:sym typeface="Alegreya"/>
            </a:endParaRPr>
          </a:p>
        </p:txBody>
      </p:sp>
      <p:pic>
        <p:nvPicPr>
          <p:cNvPr id="1530" name="Google Shape;1530;p18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31" name="Google Shape;1531;p18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is entered any valid data” this can be checked by using RegExp that we have just learnt about.</a:t>
            </a:r>
            <a:endParaRPr sz="2000" b="0">
              <a:solidFill>
                <a:srgbClr val="434343"/>
              </a:solidFill>
              <a:latin typeface="Alegreya"/>
              <a:ea typeface="Alegreya"/>
              <a:cs typeface="Alegreya"/>
              <a:sym typeface="Alegreya"/>
            </a:endParaRPr>
          </a:p>
          <a:p>
            <a:pPr marL="533400" marR="139700" lvl="0" indent="381000" algn="l" rtl="0">
              <a:lnSpc>
                <a:spcPct val="100000"/>
              </a:lnSpc>
              <a:spcBef>
                <a:spcPts val="0"/>
              </a:spcBef>
              <a:spcAft>
                <a:spcPts val="0"/>
              </a:spcAft>
              <a:buNone/>
            </a:pPr>
            <a:r>
              <a:rPr lang="en" sz="1800" b="0">
                <a:solidFill>
                  <a:srgbClr val="999999"/>
                </a:solidFill>
                <a:latin typeface="Trebuchet MS"/>
                <a:ea typeface="Trebuchet MS"/>
                <a:cs typeface="Trebuchet MS"/>
                <a:sym typeface="Trebuchet MS"/>
              </a:rPr>
              <a:t>&lt;</a:t>
            </a:r>
            <a:r>
              <a:rPr lang="en" sz="1800" b="0">
                <a:solidFill>
                  <a:srgbClr val="990055"/>
                </a:solidFill>
                <a:latin typeface="Trebuchet MS"/>
                <a:ea typeface="Trebuchet MS"/>
                <a:cs typeface="Trebuchet MS"/>
                <a:sym typeface="Trebuchet MS"/>
              </a:rPr>
              <a:t>script </a:t>
            </a:r>
            <a:r>
              <a:rPr lang="en" sz="1800" b="0">
                <a:solidFill>
                  <a:srgbClr val="669900"/>
                </a:solidFill>
                <a:latin typeface="Trebuchet MS"/>
                <a:ea typeface="Trebuchet MS"/>
                <a:cs typeface="Trebuchet MS"/>
                <a:sym typeface="Trebuchet MS"/>
              </a:rPr>
              <a:t>type</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text/javascript</a:t>
            </a:r>
            <a:r>
              <a:rPr lang="en" sz="1800" b="0">
                <a:solidFill>
                  <a:srgbClr val="999999"/>
                </a:solidFill>
                <a:latin typeface="Trebuchet MS"/>
                <a:ea typeface="Trebuchet MS"/>
                <a:cs typeface="Trebuchet MS"/>
                <a:sym typeface="Trebuchet MS"/>
              </a:rPr>
              <a:t>"&gt;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0077AA"/>
                </a:solidFill>
                <a:latin typeface="Trebuchet MS"/>
                <a:ea typeface="Trebuchet MS"/>
                <a:cs typeface="Trebuchet MS"/>
                <a:sym typeface="Trebuchet MS"/>
              </a:rPr>
              <a:t>var</a:t>
            </a:r>
            <a:r>
              <a:rPr lang="en" sz="1800" b="0">
                <a:solidFill>
                  <a:srgbClr val="333333"/>
                </a:solidFill>
                <a:latin typeface="Trebuchet MS"/>
                <a:ea typeface="Trebuchet MS"/>
                <a:cs typeface="Trebuchet MS"/>
                <a:sym typeface="Trebuchet MS"/>
              </a:rPr>
              <a:t> re </a:t>
            </a:r>
            <a:r>
              <a:rPr lang="en" sz="1800" b="0">
                <a:solidFill>
                  <a:srgbClr val="A67F5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r>
              <a:rPr lang="en" sz="1800" b="0">
                <a:solidFill>
                  <a:srgbClr val="EE9900"/>
                </a:solidFill>
                <a:latin typeface="Trebuchet MS"/>
                <a:ea typeface="Trebuchet MS"/>
                <a:cs typeface="Trebuchet MS"/>
                <a:sym typeface="Trebuchet MS"/>
              </a:rPr>
              <a:t>/(?:\d{3}|\(\d{3}\))([-\/\.])\d{3}\1\d{4}/</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0077AA"/>
                </a:solidFill>
                <a:latin typeface="Trebuchet MS"/>
                <a:ea typeface="Trebuchet MS"/>
                <a:cs typeface="Trebuchet MS"/>
                <a:sym typeface="Trebuchet MS"/>
              </a:rPr>
              <a:t>function</a:t>
            </a:r>
            <a:r>
              <a:rPr lang="en" sz="1800" b="0">
                <a:solidFill>
                  <a:srgbClr val="333333"/>
                </a:solidFill>
                <a:latin typeface="Trebuchet MS"/>
                <a:ea typeface="Trebuchet MS"/>
                <a:cs typeface="Trebuchet MS"/>
                <a:sym typeface="Trebuchet MS"/>
              </a:rPr>
              <a:t> </a:t>
            </a:r>
            <a:r>
              <a:rPr lang="en" sz="1800" b="0">
                <a:solidFill>
                  <a:srgbClr val="DD4A68"/>
                </a:solidFill>
                <a:latin typeface="Trebuchet MS"/>
                <a:ea typeface="Trebuchet MS"/>
                <a:cs typeface="Trebuchet MS"/>
                <a:sym typeface="Trebuchet MS"/>
              </a:rPr>
              <a:t>testInfo</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phoneInput</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0077AA"/>
                </a:solidFill>
                <a:latin typeface="Trebuchet MS"/>
                <a:ea typeface="Trebuchet MS"/>
                <a:cs typeface="Trebuchet MS"/>
                <a:sym typeface="Trebuchet MS"/>
              </a:rPr>
              <a:t>var</a:t>
            </a:r>
            <a:r>
              <a:rPr lang="en" sz="1800" b="0">
                <a:solidFill>
                  <a:srgbClr val="333333"/>
                </a:solidFill>
                <a:latin typeface="Trebuchet MS"/>
                <a:ea typeface="Trebuchet MS"/>
                <a:cs typeface="Trebuchet MS"/>
                <a:sym typeface="Trebuchet MS"/>
              </a:rPr>
              <a:t> OK </a:t>
            </a:r>
            <a:r>
              <a:rPr lang="en" sz="1800" b="0">
                <a:solidFill>
                  <a:srgbClr val="A67F5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re</a:t>
            </a:r>
            <a:r>
              <a:rPr lang="en" sz="1800" b="0">
                <a:solidFill>
                  <a:srgbClr val="999999"/>
                </a:solidFill>
                <a:latin typeface="Trebuchet MS"/>
                <a:ea typeface="Trebuchet MS"/>
                <a:cs typeface="Trebuchet MS"/>
                <a:sym typeface="Trebuchet MS"/>
              </a:rPr>
              <a:t>.</a:t>
            </a:r>
            <a:r>
              <a:rPr lang="en" sz="1800" b="0">
                <a:solidFill>
                  <a:srgbClr val="DD4A68"/>
                </a:solidFill>
                <a:latin typeface="Trebuchet MS"/>
                <a:ea typeface="Trebuchet MS"/>
                <a:cs typeface="Trebuchet MS"/>
                <a:sym typeface="Trebuchet MS"/>
              </a:rPr>
              <a:t>exec</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phoneInput</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value</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0077AA"/>
                </a:solidFill>
                <a:latin typeface="Trebuchet MS"/>
                <a:ea typeface="Trebuchet MS"/>
                <a:cs typeface="Trebuchet MS"/>
                <a:sym typeface="Trebuchet MS"/>
              </a:rPr>
              <a:t>if</a:t>
            </a:r>
            <a:r>
              <a:rPr lang="en" sz="1800" b="0">
                <a:solidFill>
                  <a:srgbClr val="333333"/>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r>
              <a:rPr lang="en" sz="1800" b="0">
                <a:solidFill>
                  <a:srgbClr val="A67F5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OK</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window</a:t>
            </a:r>
            <a:r>
              <a:rPr lang="en" sz="1800" b="0">
                <a:solidFill>
                  <a:srgbClr val="999999"/>
                </a:solidFill>
                <a:latin typeface="Trebuchet MS"/>
                <a:ea typeface="Trebuchet MS"/>
                <a:cs typeface="Trebuchet MS"/>
                <a:sym typeface="Trebuchet MS"/>
              </a:rPr>
              <a:t>.</a:t>
            </a:r>
            <a:r>
              <a:rPr lang="en" sz="1800" b="0">
                <a:solidFill>
                  <a:srgbClr val="DD4A68"/>
                </a:solidFill>
                <a:latin typeface="Trebuchet MS"/>
                <a:ea typeface="Trebuchet MS"/>
                <a:cs typeface="Trebuchet MS"/>
                <a:sym typeface="Trebuchet MS"/>
              </a:rPr>
              <a:t>alert</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phoneInput</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value </a:t>
            </a:r>
            <a:r>
              <a:rPr lang="en" sz="1800" b="0">
                <a:solidFill>
                  <a:srgbClr val="A67F5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r>
              <a:rPr lang="en" sz="1800" b="0">
                <a:solidFill>
                  <a:srgbClr val="669900"/>
                </a:solidFill>
                <a:latin typeface="Trebuchet MS"/>
                <a:ea typeface="Trebuchet MS"/>
                <a:cs typeface="Trebuchet MS"/>
                <a:sym typeface="Trebuchet MS"/>
              </a:rPr>
              <a:t>' isn\'t a phone number with area code!'</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0077AA"/>
                </a:solidFill>
                <a:latin typeface="Trebuchet MS"/>
                <a:ea typeface="Trebuchet MS"/>
                <a:cs typeface="Trebuchet MS"/>
                <a:sym typeface="Trebuchet MS"/>
              </a:rPr>
              <a:t>else</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window</a:t>
            </a:r>
            <a:r>
              <a:rPr lang="en" sz="1800" b="0">
                <a:solidFill>
                  <a:srgbClr val="999999"/>
                </a:solidFill>
                <a:latin typeface="Trebuchet MS"/>
                <a:ea typeface="Trebuchet MS"/>
                <a:cs typeface="Trebuchet MS"/>
                <a:sym typeface="Trebuchet MS"/>
              </a:rPr>
              <a:t>.</a:t>
            </a:r>
            <a:r>
              <a:rPr lang="en" sz="1800" b="0">
                <a:solidFill>
                  <a:srgbClr val="DD4A68"/>
                </a:solidFill>
                <a:latin typeface="Trebuchet MS"/>
                <a:ea typeface="Trebuchet MS"/>
                <a:cs typeface="Trebuchet MS"/>
                <a:sym typeface="Trebuchet MS"/>
              </a:rPr>
              <a:t>alert</a:t>
            </a:r>
            <a:r>
              <a:rPr lang="en" sz="1800" b="0">
                <a:solidFill>
                  <a:srgbClr val="999999"/>
                </a:solidFill>
                <a:latin typeface="Trebuchet MS"/>
                <a:ea typeface="Trebuchet MS"/>
                <a:cs typeface="Trebuchet MS"/>
                <a:sym typeface="Trebuchet MS"/>
              </a:rPr>
              <a:t>(</a:t>
            </a:r>
            <a:r>
              <a:rPr lang="en" sz="1800" b="0">
                <a:solidFill>
                  <a:srgbClr val="669900"/>
                </a:solidFill>
                <a:latin typeface="Trebuchet MS"/>
                <a:ea typeface="Trebuchet MS"/>
                <a:cs typeface="Trebuchet MS"/>
                <a:sym typeface="Trebuchet MS"/>
              </a:rPr>
              <a:t>'Thanks, your phone number is '</a:t>
            </a:r>
            <a:r>
              <a:rPr lang="en" sz="1800" b="0">
                <a:solidFill>
                  <a:srgbClr val="333333"/>
                </a:solidFill>
                <a:latin typeface="Trebuchet MS"/>
                <a:ea typeface="Trebuchet MS"/>
                <a:cs typeface="Trebuchet MS"/>
                <a:sym typeface="Trebuchet MS"/>
              </a:rPr>
              <a:t> </a:t>
            </a:r>
            <a:r>
              <a:rPr lang="en" sz="1800" b="0">
                <a:solidFill>
                  <a:srgbClr val="A67F5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OK</a:t>
            </a:r>
            <a:r>
              <a:rPr lang="en" sz="1800" b="0">
                <a:solidFill>
                  <a:srgbClr val="999999"/>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0</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&lt;/</a:t>
            </a:r>
            <a:r>
              <a:rPr lang="en" sz="1800" b="0">
                <a:solidFill>
                  <a:srgbClr val="990055"/>
                </a:solidFill>
                <a:latin typeface="Trebuchet MS"/>
                <a:ea typeface="Trebuchet MS"/>
                <a:cs typeface="Trebuchet MS"/>
                <a:sym typeface="Trebuchet MS"/>
              </a:rPr>
              <a:t>script</a:t>
            </a:r>
            <a:r>
              <a:rPr lang="en" sz="1800" b="0">
                <a:solidFill>
                  <a:srgbClr val="999999"/>
                </a:solidFill>
                <a:latin typeface="Trebuchet MS"/>
                <a:ea typeface="Trebuchet MS"/>
                <a:cs typeface="Trebuchet MS"/>
                <a:sym typeface="Trebuchet MS"/>
              </a:rPr>
              <a:t>&gt;</a:t>
            </a:r>
            <a:endParaRPr sz="1800" b="0">
              <a:solidFill>
                <a:srgbClr val="999999"/>
              </a:solidFill>
              <a:latin typeface="Trebuchet MS"/>
              <a:ea typeface="Trebuchet MS"/>
              <a:cs typeface="Trebuchet MS"/>
              <a:sym typeface="Trebuchet MS"/>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4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186"/>
          <p:cNvSpPr txBox="1">
            <a:spLocks noGrp="1"/>
          </p:cNvSpPr>
          <p:nvPr>
            <p:ph type="title"/>
          </p:nvPr>
        </p:nvSpPr>
        <p:spPr>
          <a:xfrm>
            <a:off x="832800" y="1777350"/>
            <a:ext cx="7478400" cy="1588800"/>
          </a:xfrm>
          <a:prstGeom prst="rect">
            <a:avLst/>
          </a:prstGeom>
        </p:spPr>
        <p:txBody>
          <a:bodyPr spcFirstLastPara="1" wrap="square" lIns="91425" tIns="91425" rIns="91425" bIns="91425" anchor="t" anchorCtr="0">
            <a:noAutofit/>
          </a:bodyPr>
          <a:lstStyle/>
          <a:p>
            <a:pPr marL="0" lvl="0" indent="0" algn="ctr" rtl="0">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HTML DOM</a:t>
            </a:r>
            <a:endParaRPr sz="6000" u="sng">
              <a:solidFill>
                <a:srgbClr val="63A814"/>
              </a:solidFill>
              <a:latin typeface="Alegreya"/>
              <a:ea typeface="Alegreya"/>
              <a:cs typeface="Alegreya"/>
              <a:sym typeface="Alegreya"/>
            </a:endParaRPr>
          </a:p>
        </p:txBody>
      </p:sp>
      <p:pic>
        <p:nvPicPr>
          <p:cNvPr id="1537" name="Google Shape;1537;p18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18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Intro</a:t>
            </a:r>
            <a:endParaRPr sz="3600">
              <a:solidFill>
                <a:srgbClr val="63A814"/>
              </a:solidFill>
              <a:latin typeface="Alegreya"/>
              <a:ea typeface="Alegreya"/>
              <a:cs typeface="Alegreya"/>
              <a:sym typeface="Alegreya"/>
            </a:endParaRPr>
          </a:p>
        </p:txBody>
      </p:sp>
      <p:pic>
        <p:nvPicPr>
          <p:cNvPr id="1543" name="Google Shape;1543;p18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44" name="Google Shape;1544;p18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marR="139700" lvl="0" indent="-355600" algn="l" rtl="0">
              <a:lnSpc>
                <a:spcPct val="100000"/>
              </a:lnSpc>
              <a:spcBef>
                <a:spcPts val="1000"/>
              </a:spcBef>
              <a:spcAft>
                <a:spcPts val="0"/>
              </a:spcAft>
              <a:buClr>
                <a:srgbClr val="000000"/>
              </a:buClr>
              <a:buSzPts val="2000"/>
              <a:buFont typeface="Alegreya"/>
              <a:buChar char="❏"/>
            </a:pPr>
            <a:r>
              <a:rPr lang="en" sz="2000" b="0">
                <a:solidFill>
                  <a:srgbClr val="434343"/>
                </a:solidFill>
                <a:latin typeface="Alegreya"/>
                <a:ea typeface="Alegreya"/>
                <a:cs typeface="Alegreya"/>
                <a:sym typeface="Alegreya"/>
              </a:rPr>
              <a:t>With the </a:t>
            </a:r>
            <a:r>
              <a:rPr lang="en" sz="2000">
                <a:solidFill>
                  <a:schemeClr val="accent5"/>
                </a:solidFill>
                <a:latin typeface="Alegreya"/>
                <a:ea typeface="Alegreya"/>
                <a:cs typeface="Alegreya"/>
                <a:sym typeface="Alegreya"/>
              </a:rPr>
              <a:t>HTML DOM</a:t>
            </a:r>
            <a:r>
              <a:rPr lang="en" sz="2000" b="0">
                <a:solidFill>
                  <a:srgbClr val="434343"/>
                </a:solidFill>
                <a:latin typeface="Alegreya"/>
                <a:ea typeface="Alegreya"/>
                <a:cs typeface="Alegreya"/>
                <a:sym typeface="Alegreya"/>
              </a:rPr>
              <a:t>, JavaScript can access and change all the elements of an HTML document.</a:t>
            </a:r>
            <a:endParaRPr sz="2000" b="0">
              <a:solidFill>
                <a:srgbClr val="434343"/>
              </a:solidFill>
              <a:latin typeface="Alegreya"/>
              <a:ea typeface="Alegreya"/>
              <a:cs typeface="Alegreya"/>
              <a:sym typeface="Alegreya"/>
            </a:endParaRPr>
          </a:p>
          <a:p>
            <a:pPr marL="0" lvl="0" indent="0" algn="l" rtl="0">
              <a:lnSpc>
                <a:spcPct val="100000"/>
              </a:lnSpc>
              <a:spcBef>
                <a:spcPts val="1500"/>
              </a:spcBef>
              <a:spcAft>
                <a:spcPts val="0"/>
              </a:spcAft>
              <a:buNone/>
            </a:pPr>
            <a:r>
              <a:rPr lang="en" sz="2000">
                <a:solidFill>
                  <a:srgbClr val="0170BA"/>
                </a:solidFill>
                <a:latin typeface="Alegreya"/>
                <a:ea typeface="Alegreya"/>
                <a:cs typeface="Alegreya"/>
                <a:sym typeface="Alegreya"/>
              </a:rPr>
              <a:t>The HTML DOM (Document Object Model)</a:t>
            </a:r>
            <a:endParaRPr sz="2000">
              <a:solidFill>
                <a:srgbClr val="0170BA"/>
              </a:solidFill>
              <a:latin typeface="Alegreya"/>
              <a:ea typeface="Alegreya"/>
              <a:cs typeface="Alegreya"/>
              <a:sym typeface="Alegreya"/>
            </a:endParaRPr>
          </a:p>
          <a:p>
            <a:pPr marL="457200" lvl="0" indent="-355600" algn="l" rtl="0">
              <a:lnSpc>
                <a:spcPct val="100000"/>
              </a:lnSpc>
              <a:spcBef>
                <a:spcPts val="8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a web page is loaded, the browser creates a </a:t>
            </a:r>
            <a:r>
              <a:rPr lang="en" sz="2000">
                <a:solidFill>
                  <a:schemeClr val="accent5"/>
                </a:solidFill>
                <a:latin typeface="Alegreya"/>
                <a:ea typeface="Alegreya"/>
                <a:cs typeface="Alegreya"/>
                <a:sym typeface="Alegreya"/>
              </a:rPr>
              <a:t>D</a:t>
            </a:r>
            <a:r>
              <a:rPr lang="en" sz="2000" b="0">
                <a:solidFill>
                  <a:schemeClr val="accent5"/>
                </a:solidFill>
                <a:latin typeface="Alegreya"/>
                <a:ea typeface="Alegreya"/>
                <a:cs typeface="Alegreya"/>
                <a:sym typeface="Alegreya"/>
              </a:rPr>
              <a:t>ocument </a:t>
            </a:r>
            <a:r>
              <a:rPr lang="en" sz="2000">
                <a:solidFill>
                  <a:schemeClr val="accent5"/>
                </a:solidFill>
                <a:latin typeface="Alegreya"/>
                <a:ea typeface="Alegreya"/>
                <a:cs typeface="Alegreya"/>
                <a:sym typeface="Alegreya"/>
              </a:rPr>
              <a:t>O</a:t>
            </a:r>
            <a:r>
              <a:rPr lang="en" sz="2000" b="0">
                <a:solidFill>
                  <a:schemeClr val="accent5"/>
                </a:solidFill>
                <a:latin typeface="Alegreya"/>
                <a:ea typeface="Alegreya"/>
                <a:cs typeface="Alegreya"/>
                <a:sym typeface="Alegreya"/>
              </a:rPr>
              <a:t>bject </a:t>
            </a:r>
            <a:r>
              <a:rPr lang="en" sz="2000">
                <a:solidFill>
                  <a:schemeClr val="accent5"/>
                </a:solidFill>
                <a:latin typeface="Alegreya"/>
                <a:ea typeface="Alegreya"/>
                <a:cs typeface="Alegreya"/>
                <a:sym typeface="Alegreya"/>
              </a:rPr>
              <a:t>M</a:t>
            </a:r>
            <a:r>
              <a:rPr lang="en" sz="2000" b="0">
                <a:solidFill>
                  <a:schemeClr val="accent5"/>
                </a:solidFill>
                <a:latin typeface="Alegreya"/>
                <a:ea typeface="Alegreya"/>
                <a:cs typeface="Alegreya"/>
                <a:sym typeface="Alegreya"/>
              </a:rPr>
              <a:t>odel</a:t>
            </a:r>
            <a:r>
              <a:rPr lang="en" sz="2000" b="0">
                <a:solidFill>
                  <a:srgbClr val="434343"/>
                </a:solidFill>
                <a:latin typeface="Alegreya"/>
                <a:ea typeface="Alegreya"/>
                <a:cs typeface="Alegreya"/>
                <a:sym typeface="Alegreya"/>
              </a:rPr>
              <a:t> of the page.</a:t>
            </a:r>
            <a:endParaRPr sz="2000" b="0">
              <a:solidFill>
                <a:srgbClr val="434343"/>
              </a:solidFill>
              <a:latin typeface="Alegreya"/>
              <a:ea typeface="Alegreya"/>
              <a:cs typeface="Alegreya"/>
              <a:sym typeface="Alegreya"/>
            </a:endParaRPr>
          </a:p>
          <a:p>
            <a:pPr marL="457200" marR="1397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HTML DOM</a:t>
            </a:r>
            <a:r>
              <a:rPr lang="en" sz="2000" b="0">
                <a:solidFill>
                  <a:srgbClr val="434343"/>
                </a:solidFill>
                <a:latin typeface="Alegreya"/>
                <a:ea typeface="Alegreya"/>
                <a:cs typeface="Alegreya"/>
                <a:sym typeface="Alegreya"/>
              </a:rPr>
              <a:t> model is constructed as a tree of </a:t>
            </a:r>
            <a:r>
              <a:rPr lang="en" sz="2000">
                <a:solidFill>
                  <a:srgbClr val="434343"/>
                </a:solidFill>
                <a:latin typeface="Alegreya"/>
                <a:ea typeface="Alegreya"/>
                <a:cs typeface="Alegreya"/>
                <a:sym typeface="Alegreya"/>
              </a:rPr>
              <a:t>Objects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
        <p:nvSpPr>
          <p:cNvPr id="1545" name="Google Shape;1545;p187"/>
          <p:cNvSpPr/>
          <p:nvPr/>
        </p:nvSpPr>
        <p:spPr>
          <a:xfrm>
            <a:off x="2238100" y="3767800"/>
            <a:ext cx="2145675" cy="882900"/>
          </a:xfrm>
          <a:custGeom>
            <a:avLst/>
            <a:gdLst/>
            <a:ahLst/>
            <a:cxnLst/>
            <a:rect l="l" t="t" r="r" b="b"/>
            <a:pathLst>
              <a:path w="85827" h="35316" extrusionOk="0">
                <a:moveTo>
                  <a:pt x="0" y="0"/>
                </a:moveTo>
                <a:cubicBezTo>
                  <a:pt x="7116" y="6722"/>
                  <a:pt x="17774" y="11240"/>
                  <a:pt x="27514" y="10266"/>
                </a:cubicBezTo>
                <a:cubicBezTo>
                  <a:pt x="40737" y="8943"/>
                  <a:pt x="55208" y="-4911"/>
                  <a:pt x="66526" y="2053"/>
                </a:cubicBezTo>
                <a:cubicBezTo>
                  <a:pt x="74985" y="7258"/>
                  <a:pt x="76976" y="18988"/>
                  <a:pt x="81310" y="27925"/>
                </a:cubicBezTo>
                <a:cubicBezTo>
                  <a:pt x="82570" y="30523"/>
                  <a:pt x="83244" y="34026"/>
                  <a:pt x="85827" y="35316"/>
                </a:cubicBezTo>
              </a:path>
            </a:pathLst>
          </a:custGeom>
          <a:noFill/>
          <a:ln w="19050" cap="flat" cmpd="sng">
            <a:solidFill>
              <a:srgbClr val="990055"/>
            </a:solidFill>
            <a:prstDash val="solid"/>
            <a:round/>
            <a:headEnd type="none" w="med" len="med"/>
            <a:tailEnd type="stealth"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18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Intro (cont.)</a:t>
            </a:r>
            <a:endParaRPr sz="3600">
              <a:solidFill>
                <a:srgbClr val="63A814"/>
              </a:solidFill>
              <a:latin typeface="Alegreya"/>
              <a:ea typeface="Alegreya"/>
              <a:cs typeface="Alegreya"/>
              <a:sym typeface="Alegreya"/>
            </a:endParaRPr>
          </a:p>
        </p:txBody>
      </p:sp>
      <p:pic>
        <p:nvPicPr>
          <p:cNvPr id="1551" name="Google Shape;1551;p18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52" name="Google Shape;1552;p188"/>
          <p:cNvSpPr txBox="1">
            <a:spLocks noGrp="1"/>
          </p:cNvSpPr>
          <p:nvPr>
            <p:ph type="title"/>
          </p:nvPr>
        </p:nvSpPr>
        <p:spPr>
          <a:xfrm>
            <a:off x="480150" y="1178400"/>
            <a:ext cx="8183700" cy="3876900"/>
          </a:xfrm>
          <a:prstGeom prst="rect">
            <a:avLst/>
          </a:prstGeom>
        </p:spPr>
        <p:txBody>
          <a:bodyPr spcFirstLastPara="1" wrap="square" lIns="91425" tIns="91425" rIns="91425" bIns="91425" anchor="t" anchorCtr="0">
            <a:noAutofit/>
          </a:bodyPr>
          <a:lstStyle/>
          <a:p>
            <a:pPr marL="0" marR="139700" lvl="0" indent="0" algn="l" rtl="0">
              <a:lnSpc>
                <a:spcPct val="100000"/>
              </a:lnSpc>
              <a:spcBef>
                <a:spcPts val="10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
        <p:nvSpPr>
          <p:cNvPr id="1553" name="Google Shape;1553;p188"/>
          <p:cNvSpPr/>
          <p:nvPr/>
        </p:nvSpPr>
        <p:spPr>
          <a:xfrm>
            <a:off x="3374400" y="1923450"/>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Root element &lt;html&gt;</a:t>
            </a:r>
            <a:endParaRPr sz="1800">
              <a:solidFill>
                <a:srgbClr val="FFFFFF"/>
              </a:solidFill>
              <a:latin typeface="Alegreya"/>
              <a:ea typeface="Alegreya"/>
              <a:cs typeface="Alegreya"/>
              <a:sym typeface="Alegreya"/>
            </a:endParaRPr>
          </a:p>
        </p:txBody>
      </p:sp>
      <p:grpSp>
        <p:nvGrpSpPr>
          <p:cNvPr id="1554" name="Google Shape;1554;p188"/>
          <p:cNvGrpSpPr/>
          <p:nvPr/>
        </p:nvGrpSpPr>
        <p:grpSpPr>
          <a:xfrm>
            <a:off x="1322450" y="1240538"/>
            <a:ext cx="6408400" cy="3523813"/>
            <a:chOff x="1322450" y="1240538"/>
            <a:chExt cx="6408400" cy="3523813"/>
          </a:xfrm>
        </p:grpSpPr>
        <p:sp>
          <p:nvSpPr>
            <p:cNvPr id="1555" name="Google Shape;1555;p188"/>
            <p:cNvSpPr/>
            <p:nvPr/>
          </p:nvSpPr>
          <p:spPr>
            <a:xfrm>
              <a:off x="3374400" y="1240538"/>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Document</a:t>
              </a:r>
              <a:endParaRPr sz="1800">
                <a:solidFill>
                  <a:srgbClr val="FFFFFF"/>
                </a:solidFill>
                <a:latin typeface="Alegreya"/>
                <a:ea typeface="Alegreya"/>
                <a:cs typeface="Alegreya"/>
                <a:sym typeface="Alegreya"/>
              </a:endParaRPr>
            </a:p>
          </p:txBody>
        </p:sp>
        <p:sp>
          <p:nvSpPr>
            <p:cNvPr id="1556" name="Google Shape;1556;p188"/>
            <p:cNvSpPr/>
            <p:nvPr/>
          </p:nvSpPr>
          <p:spPr>
            <a:xfrm>
              <a:off x="1322450" y="2876550"/>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Element: &lt;head&gt;</a:t>
              </a:r>
              <a:endParaRPr sz="1800">
                <a:solidFill>
                  <a:srgbClr val="FFFFFF"/>
                </a:solidFill>
                <a:latin typeface="Alegreya"/>
                <a:ea typeface="Alegreya"/>
                <a:cs typeface="Alegreya"/>
                <a:sym typeface="Alegreya"/>
              </a:endParaRPr>
            </a:p>
          </p:txBody>
        </p:sp>
        <p:sp>
          <p:nvSpPr>
            <p:cNvPr id="1557" name="Google Shape;1557;p188"/>
            <p:cNvSpPr/>
            <p:nvPr/>
          </p:nvSpPr>
          <p:spPr>
            <a:xfrm>
              <a:off x="5595150" y="2876550"/>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Element: &lt;body&gt;</a:t>
              </a:r>
              <a:endParaRPr sz="1800">
                <a:solidFill>
                  <a:srgbClr val="FFFFFF"/>
                </a:solidFill>
                <a:latin typeface="Alegreya"/>
                <a:ea typeface="Alegreya"/>
                <a:cs typeface="Alegreya"/>
                <a:sym typeface="Alegreya"/>
              </a:endParaRPr>
            </a:p>
          </p:txBody>
        </p:sp>
        <p:sp>
          <p:nvSpPr>
            <p:cNvPr id="1558" name="Google Shape;1558;p188"/>
            <p:cNvSpPr/>
            <p:nvPr/>
          </p:nvSpPr>
          <p:spPr>
            <a:xfrm>
              <a:off x="5595150" y="3544500"/>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Element: &lt;a&gt;</a:t>
              </a:r>
              <a:endParaRPr sz="1800">
                <a:solidFill>
                  <a:srgbClr val="FFFFFF"/>
                </a:solidFill>
                <a:latin typeface="Alegreya"/>
                <a:ea typeface="Alegreya"/>
                <a:cs typeface="Alegreya"/>
                <a:sym typeface="Alegreya"/>
              </a:endParaRPr>
            </a:p>
          </p:txBody>
        </p:sp>
        <p:sp>
          <p:nvSpPr>
            <p:cNvPr id="1559" name="Google Shape;1559;p188"/>
            <p:cNvSpPr/>
            <p:nvPr/>
          </p:nvSpPr>
          <p:spPr>
            <a:xfrm>
              <a:off x="3827650" y="3544500"/>
              <a:ext cx="16122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Element: “href”</a:t>
              </a:r>
              <a:endParaRPr sz="1800">
                <a:solidFill>
                  <a:srgbClr val="FFFFFF"/>
                </a:solidFill>
                <a:latin typeface="Alegreya"/>
                <a:ea typeface="Alegreya"/>
                <a:cs typeface="Alegreya"/>
                <a:sym typeface="Alegreya"/>
              </a:endParaRPr>
            </a:p>
          </p:txBody>
        </p:sp>
        <p:sp>
          <p:nvSpPr>
            <p:cNvPr id="1560" name="Google Shape;1560;p188"/>
            <p:cNvSpPr/>
            <p:nvPr/>
          </p:nvSpPr>
          <p:spPr>
            <a:xfrm>
              <a:off x="5595150" y="4212450"/>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Text: “www.google.com”</a:t>
              </a:r>
              <a:endParaRPr sz="1800">
                <a:solidFill>
                  <a:srgbClr val="FFFFFF"/>
                </a:solidFill>
                <a:latin typeface="Alegreya"/>
                <a:ea typeface="Alegreya"/>
                <a:cs typeface="Alegreya"/>
                <a:sym typeface="Alegreya"/>
              </a:endParaRPr>
            </a:p>
          </p:txBody>
        </p:sp>
        <p:sp>
          <p:nvSpPr>
            <p:cNvPr id="1561" name="Google Shape;1561;p188"/>
            <p:cNvSpPr/>
            <p:nvPr/>
          </p:nvSpPr>
          <p:spPr>
            <a:xfrm>
              <a:off x="1322450" y="3580150"/>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Element: &lt;title&gt;</a:t>
              </a:r>
              <a:endParaRPr sz="1800">
                <a:solidFill>
                  <a:srgbClr val="FFFFFF"/>
                </a:solidFill>
                <a:latin typeface="Alegreya"/>
                <a:ea typeface="Alegreya"/>
                <a:cs typeface="Alegreya"/>
                <a:sym typeface="Alegreya"/>
              </a:endParaRPr>
            </a:p>
          </p:txBody>
        </p:sp>
        <p:sp>
          <p:nvSpPr>
            <p:cNvPr id="1562" name="Google Shape;1562;p188"/>
            <p:cNvSpPr/>
            <p:nvPr/>
          </p:nvSpPr>
          <p:spPr>
            <a:xfrm>
              <a:off x="1322450" y="4283750"/>
              <a:ext cx="2135700" cy="480600"/>
            </a:xfrm>
            <a:prstGeom prst="roundRect">
              <a:avLst>
                <a:gd name="adj" fmla="val 16667"/>
              </a:avLst>
            </a:prstGeom>
            <a:solidFill>
              <a:srgbClr val="63A814"/>
            </a:solidFill>
            <a:ln w="9525" cap="flat" cmpd="sng">
              <a:solidFill>
                <a:srgbClr val="66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Alegreya"/>
                  <a:ea typeface="Alegreya"/>
                  <a:cs typeface="Alegreya"/>
                  <a:sym typeface="Alegreya"/>
                </a:rPr>
                <a:t>Text: “Home page”</a:t>
              </a:r>
              <a:endParaRPr sz="1800">
                <a:solidFill>
                  <a:srgbClr val="FFFFFF"/>
                </a:solidFill>
                <a:latin typeface="Alegreya"/>
                <a:ea typeface="Alegreya"/>
                <a:cs typeface="Alegreya"/>
                <a:sym typeface="Alegreya"/>
              </a:endParaRPr>
            </a:p>
          </p:txBody>
        </p:sp>
        <p:cxnSp>
          <p:nvCxnSpPr>
            <p:cNvPr id="1563" name="Google Shape;1563;p188"/>
            <p:cNvCxnSpPr>
              <a:stCxn id="1553" idx="0"/>
              <a:endCxn id="1555" idx="2"/>
            </p:cNvCxnSpPr>
            <p:nvPr/>
          </p:nvCxnSpPr>
          <p:spPr>
            <a:xfrm rot="10800000">
              <a:off x="4442250" y="1721250"/>
              <a:ext cx="0" cy="202200"/>
            </a:xfrm>
            <a:prstGeom prst="straightConnector1">
              <a:avLst/>
            </a:prstGeom>
            <a:noFill/>
            <a:ln w="19050" cap="flat" cmpd="sng">
              <a:solidFill>
                <a:srgbClr val="63A814"/>
              </a:solidFill>
              <a:prstDash val="solid"/>
              <a:round/>
              <a:headEnd type="none" w="med" len="med"/>
              <a:tailEnd type="none" w="med" len="med"/>
            </a:ln>
          </p:spPr>
        </p:cxnSp>
        <p:cxnSp>
          <p:nvCxnSpPr>
            <p:cNvPr id="1564" name="Google Shape;1564;p188"/>
            <p:cNvCxnSpPr>
              <a:stCxn id="1553" idx="2"/>
            </p:cNvCxnSpPr>
            <p:nvPr/>
          </p:nvCxnSpPr>
          <p:spPr>
            <a:xfrm>
              <a:off x="4442250" y="2404050"/>
              <a:ext cx="900" cy="239700"/>
            </a:xfrm>
            <a:prstGeom prst="straightConnector1">
              <a:avLst/>
            </a:prstGeom>
            <a:noFill/>
            <a:ln w="19050" cap="flat" cmpd="sng">
              <a:solidFill>
                <a:srgbClr val="63A814"/>
              </a:solidFill>
              <a:prstDash val="solid"/>
              <a:round/>
              <a:headEnd type="none" w="med" len="med"/>
              <a:tailEnd type="none" w="med" len="med"/>
            </a:ln>
          </p:spPr>
        </p:cxnSp>
        <p:cxnSp>
          <p:nvCxnSpPr>
            <p:cNvPr id="1565" name="Google Shape;1565;p188"/>
            <p:cNvCxnSpPr/>
            <p:nvPr/>
          </p:nvCxnSpPr>
          <p:spPr>
            <a:xfrm rot="10800000" flipH="1">
              <a:off x="2389775" y="2650625"/>
              <a:ext cx="4285200" cy="20700"/>
            </a:xfrm>
            <a:prstGeom prst="straightConnector1">
              <a:avLst/>
            </a:prstGeom>
            <a:noFill/>
            <a:ln w="19050" cap="flat" cmpd="sng">
              <a:solidFill>
                <a:srgbClr val="63A814"/>
              </a:solidFill>
              <a:prstDash val="solid"/>
              <a:round/>
              <a:headEnd type="none" w="med" len="med"/>
              <a:tailEnd type="none" w="med" len="med"/>
            </a:ln>
          </p:spPr>
        </p:cxnSp>
        <p:cxnSp>
          <p:nvCxnSpPr>
            <p:cNvPr id="1566" name="Google Shape;1566;p188"/>
            <p:cNvCxnSpPr>
              <a:stCxn id="1556" idx="0"/>
            </p:cNvCxnSpPr>
            <p:nvPr/>
          </p:nvCxnSpPr>
          <p:spPr>
            <a:xfrm rot="10800000">
              <a:off x="2389700" y="2671350"/>
              <a:ext cx="600" cy="205200"/>
            </a:xfrm>
            <a:prstGeom prst="straightConnector1">
              <a:avLst/>
            </a:prstGeom>
            <a:noFill/>
            <a:ln w="19050" cap="flat" cmpd="sng">
              <a:solidFill>
                <a:srgbClr val="63A814"/>
              </a:solidFill>
              <a:prstDash val="solid"/>
              <a:round/>
              <a:headEnd type="none" w="med" len="med"/>
              <a:tailEnd type="none" w="med" len="med"/>
            </a:ln>
          </p:spPr>
        </p:cxnSp>
        <p:cxnSp>
          <p:nvCxnSpPr>
            <p:cNvPr id="1567" name="Google Shape;1567;p188"/>
            <p:cNvCxnSpPr/>
            <p:nvPr/>
          </p:nvCxnSpPr>
          <p:spPr>
            <a:xfrm rot="10800000">
              <a:off x="6656900" y="2650650"/>
              <a:ext cx="600" cy="225900"/>
            </a:xfrm>
            <a:prstGeom prst="straightConnector1">
              <a:avLst/>
            </a:prstGeom>
            <a:noFill/>
            <a:ln w="19050" cap="flat" cmpd="sng">
              <a:solidFill>
                <a:srgbClr val="63A814"/>
              </a:solidFill>
              <a:prstDash val="solid"/>
              <a:round/>
              <a:headEnd type="none" w="med" len="med"/>
              <a:tailEnd type="none" w="med" len="med"/>
            </a:ln>
          </p:spPr>
        </p:cxnSp>
        <p:cxnSp>
          <p:nvCxnSpPr>
            <p:cNvPr id="1568" name="Google Shape;1568;p188"/>
            <p:cNvCxnSpPr>
              <a:stCxn id="1556" idx="2"/>
              <a:endCxn id="1561" idx="0"/>
            </p:cNvCxnSpPr>
            <p:nvPr/>
          </p:nvCxnSpPr>
          <p:spPr>
            <a:xfrm>
              <a:off x="2390300" y="3357150"/>
              <a:ext cx="0" cy="222900"/>
            </a:xfrm>
            <a:prstGeom prst="straightConnector1">
              <a:avLst/>
            </a:prstGeom>
            <a:noFill/>
            <a:ln w="19050" cap="flat" cmpd="sng">
              <a:solidFill>
                <a:srgbClr val="63A814"/>
              </a:solidFill>
              <a:prstDash val="solid"/>
              <a:round/>
              <a:headEnd type="none" w="med" len="med"/>
              <a:tailEnd type="none" w="med" len="med"/>
            </a:ln>
          </p:spPr>
        </p:cxnSp>
        <p:cxnSp>
          <p:nvCxnSpPr>
            <p:cNvPr id="1569" name="Google Shape;1569;p188"/>
            <p:cNvCxnSpPr>
              <a:stCxn id="1561" idx="2"/>
              <a:endCxn id="1562" idx="0"/>
            </p:cNvCxnSpPr>
            <p:nvPr/>
          </p:nvCxnSpPr>
          <p:spPr>
            <a:xfrm>
              <a:off x="2390300" y="4060750"/>
              <a:ext cx="0" cy="222900"/>
            </a:xfrm>
            <a:prstGeom prst="straightConnector1">
              <a:avLst/>
            </a:prstGeom>
            <a:noFill/>
            <a:ln w="19050" cap="flat" cmpd="sng">
              <a:solidFill>
                <a:srgbClr val="63A814"/>
              </a:solidFill>
              <a:prstDash val="solid"/>
              <a:round/>
              <a:headEnd type="none" w="med" len="med"/>
              <a:tailEnd type="none" w="med" len="med"/>
            </a:ln>
          </p:spPr>
        </p:cxnSp>
        <p:cxnSp>
          <p:nvCxnSpPr>
            <p:cNvPr id="1570" name="Google Shape;1570;p188"/>
            <p:cNvCxnSpPr>
              <a:stCxn id="1557" idx="2"/>
              <a:endCxn id="1558" idx="0"/>
            </p:cNvCxnSpPr>
            <p:nvPr/>
          </p:nvCxnSpPr>
          <p:spPr>
            <a:xfrm>
              <a:off x="6663000" y="3357150"/>
              <a:ext cx="0" cy="187500"/>
            </a:xfrm>
            <a:prstGeom prst="straightConnector1">
              <a:avLst/>
            </a:prstGeom>
            <a:noFill/>
            <a:ln w="19050" cap="flat" cmpd="sng">
              <a:solidFill>
                <a:srgbClr val="63A814"/>
              </a:solidFill>
              <a:prstDash val="solid"/>
              <a:round/>
              <a:headEnd type="none" w="med" len="med"/>
              <a:tailEnd type="none" w="med" len="med"/>
            </a:ln>
          </p:spPr>
        </p:cxnSp>
        <p:cxnSp>
          <p:nvCxnSpPr>
            <p:cNvPr id="1571" name="Google Shape;1571;p188"/>
            <p:cNvCxnSpPr>
              <a:stCxn id="1560" idx="0"/>
              <a:endCxn id="1558" idx="2"/>
            </p:cNvCxnSpPr>
            <p:nvPr/>
          </p:nvCxnSpPr>
          <p:spPr>
            <a:xfrm rot="10800000">
              <a:off x="6663000" y="4025250"/>
              <a:ext cx="0" cy="187200"/>
            </a:xfrm>
            <a:prstGeom prst="straightConnector1">
              <a:avLst/>
            </a:prstGeom>
            <a:noFill/>
            <a:ln w="19050" cap="flat" cmpd="sng">
              <a:solidFill>
                <a:srgbClr val="63A814"/>
              </a:solidFill>
              <a:prstDash val="solid"/>
              <a:round/>
              <a:headEnd type="none" w="med" len="med"/>
              <a:tailEnd type="none" w="med" len="med"/>
            </a:ln>
          </p:spPr>
        </p:cxnSp>
        <p:cxnSp>
          <p:nvCxnSpPr>
            <p:cNvPr id="1572" name="Google Shape;1572;p188"/>
            <p:cNvCxnSpPr>
              <a:stCxn id="1559" idx="3"/>
              <a:endCxn id="1558" idx="1"/>
            </p:cNvCxnSpPr>
            <p:nvPr/>
          </p:nvCxnSpPr>
          <p:spPr>
            <a:xfrm>
              <a:off x="5439850" y="3784800"/>
              <a:ext cx="155400" cy="0"/>
            </a:xfrm>
            <a:prstGeom prst="straightConnector1">
              <a:avLst/>
            </a:prstGeom>
            <a:noFill/>
            <a:ln w="19050" cap="flat" cmpd="sng">
              <a:solidFill>
                <a:srgbClr val="63A814"/>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sp>
        <p:nvSpPr>
          <p:cNvPr id="1577" name="Google Shape;1577;p18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Intro (cont.)</a:t>
            </a:r>
            <a:endParaRPr sz="3600">
              <a:solidFill>
                <a:srgbClr val="63A814"/>
              </a:solidFill>
              <a:latin typeface="Alegreya"/>
              <a:ea typeface="Alegreya"/>
              <a:cs typeface="Alegreya"/>
              <a:sym typeface="Alegreya"/>
            </a:endParaRPr>
          </a:p>
        </p:txBody>
      </p:sp>
      <p:pic>
        <p:nvPicPr>
          <p:cNvPr id="1578" name="Google Shape;1578;p18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79" name="Google Shape;1579;p18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marR="1397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With the object model, JavaScript gets all the power it needs to create dynamic HTML: </a:t>
            </a:r>
            <a:endParaRPr sz="2000" b="0">
              <a:solidFill>
                <a:srgbClr val="434343"/>
              </a:solidFill>
              <a:latin typeface="Alegreya"/>
              <a:ea typeface="Alegreya"/>
              <a:cs typeface="Alegreya"/>
              <a:sym typeface="Alegreya"/>
            </a:endParaRPr>
          </a:p>
          <a:p>
            <a:pPr marL="914400" marR="1397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change </a:t>
            </a:r>
            <a:r>
              <a:rPr lang="en" sz="2000" b="0">
                <a:solidFill>
                  <a:srgbClr val="434343"/>
                </a:solidFill>
                <a:latin typeface="Alegreya"/>
                <a:ea typeface="Alegreya"/>
                <a:cs typeface="Alegreya"/>
                <a:sym typeface="Alegreya"/>
              </a:rPr>
              <a:t>all the HTML elements in the page</a:t>
            </a:r>
            <a:endParaRPr sz="2000" b="0">
              <a:solidFill>
                <a:srgbClr val="434343"/>
              </a:solidFill>
              <a:latin typeface="Alegreya"/>
              <a:ea typeface="Alegreya"/>
              <a:cs typeface="Alegreya"/>
              <a:sym typeface="Alegreya"/>
            </a:endParaRPr>
          </a:p>
          <a:p>
            <a:pPr marL="914400" marR="1397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change</a:t>
            </a:r>
            <a:r>
              <a:rPr lang="en" sz="2000" b="0">
                <a:solidFill>
                  <a:srgbClr val="434343"/>
                </a:solidFill>
                <a:latin typeface="Alegreya"/>
                <a:ea typeface="Alegreya"/>
                <a:cs typeface="Alegreya"/>
                <a:sym typeface="Alegreya"/>
              </a:rPr>
              <a:t> all the HTML attributes in the page</a:t>
            </a:r>
            <a:endParaRPr sz="2000" b="0">
              <a:solidFill>
                <a:srgbClr val="434343"/>
              </a:solidFill>
              <a:latin typeface="Alegreya"/>
              <a:ea typeface="Alegreya"/>
              <a:cs typeface="Alegreya"/>
              <a:sym typeface="Alegreya"/>
            </a:endParaRPr>
          </a:p>
          <a:p>
            <a:pPr marL="914400" marR="1397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change</a:t>
            </a:r>
            <a:r>
              <a:rPr lang="en" sz="2000" b="0">
                <a:solidFill>
                  <a:srgbClr val="434343"/>
                </a:solidFill>
                <a:latin typeface="Alegreya"/>
                <a:ea typeface="Alegreya"/>
                <a:cs typeface="Alegreya"/>
                <a:sym typeface="Alegreya"/>
              </a:rPr>
              <a:t> all the CSS styles in the page</a:t>
            </a:r>
            <a:endParaRPr sz="2000" b="0">
              <a:solidFill>
                <a:srgbClr val="434343"/>
              </a:solidFill>
              <a:latin typeface="Alegreya"/>
              <a:ea typeface="Alegreya"/>
              <a:cs typeface="Alegreya"/>
              <a:sym typeface="Alegreya"/>
            </a:endParaRPr>
          </a:p>
          <a:p>
            <a:pPr marL="914400" marR="1397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remove</a:t>
            </a:r>
            <a:r>
              <a:rPr lang="en" sz="2000" b="0">
                <a:solidFill>
                  <a:srgbClr val="434343"/>
                </a:solidFill>
                <a:latin typeface="Alegreya"/>
                <a:ea typeface="Alegreya"/>
                <a:cs typeface="Alegreya"/>
                <a:sym typeface="Alegreya"/>
              </a:rPr>
              <a:t> existing HTML elements and attributes</a:t>
            </a:r>
            <a:endParaRPr sz="2000" b="0">
              <a:solidFill>
                <a:srgbClr val="434343"/>
              </a:solidFill>
              <a:latin typeface="Alegreya"/>
              <a:ea typeface="Alegreya"/>
              <a:cs typeface="Alegreya"/>
              <a:sym typeface="Alegreya"/>
            </a:endParaRPr>
          </a:p>
          <a:p>
            <a:pPr marL="914400" marR="1397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add</a:t>
            </a:r>
            <a:r>
              <a:rPr lang="en" sz="2000" b="0">
                <a:solidFill>
                  <a:srgbClr val="434343"/>
                </a:solidFill>
                <a:latin typeface="Alegreya"/>
                <a:ea typeface="Alegreya"/>
                <a:cs typeface="Alegreya"/>
                <a:sym typeface="Alegreya"/>
              </a:rPr>
              <a:t> new HTML elements and attributes</a:t>
            </a:r>
            <a:endParaRPr sz="2000" b="0">
              <a:solidFill>
                <a:srgbClr val="434343"/>
              </a:solidFill>
              <a:latin typeface="Alegreya"/>
              <a:ea typeface="Alegreya"/>
              <a:cs typeface="Alegreya"/>
              <a:sym typeface="Alegreya"/>
            </a:endParaRPr>
          </a:p>
          <a:p>
            <a:pPr marL="914400" marR="1397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react</a:t>
            </a:r>
            <a:r>
              <a:rPr lang="en" sz="2000" b="0">
                <a:solidFill>
                  <a:srgbClr val="434343"/>
                </a:solidFill>
                <a:latin typeface="Alegreya"/>
                <a:ea typeface="Alegreya"/>
                <a:cs typeface="Alegreya"/>
                <a:sym typeface="Alegreya"/>
              </a:rPr>
              <a:t> to all existing HTML events in the page</a:t>
            </a:r>
            <a:endParaRPr sz="2000" b="0">
              <a:solidFill>
                <a:srgbClr val="434343"/>
              </a:solidFill>
              <a:latin typeface="Alegreya"/>
              <a:ea typeface="Alegreya"/>
              <a:cs typeface="Alegreya"/>
              <a:sym typeface="Alegreya"/>
            </a:endParaRPr>
          </a:p>
          <a:p>
            <a:pPr marL="914400" marR="1397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create</a:t>
            </a:r>
            <a:r>
              <a:rPr lang="en" sz="2000" b="0">
                <a:solidFill>
                  <a:srgbClr val="434343"/>
                </a:solidFill>
                <a:latin typeface="Alegreya"/>
                <a:ea typeface="Alegreya"/>
                <a:cs typeface="Alegreya"/>
                <a:sym typeface="Alegreya"/>
              </a:rPr>
              <a:t> new HTML events in the page</a:t>
            </a:r>
            <a:br>
              <a:rPr lang="en" sz="2000" b="0">
                <a:solidFill>
                  <a:srgbClr val="434343"/>
                </a:solidFill>
                <a:latin typeface="Alegreya"/>
                <a:ea typeface="Alegreya"/>
                <a:cs typeface="Alegreya"/>
                <a:sym typeface="Alegreya"/>
              </a:rPr>
            </a:b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19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Intro (cont.)</a:t>
            </a:r>
            <a:endParaRPr sz="3600">
              <a:solidFill>
                <a:srgbClr val="63A814"/>
              </a:solidFill>
              <a:latin typeface="Alegreya"/>
              <a:ea typeface="Alegreya"/>
              <a:cs typeface="Alegreya"/>
              <a:sym typeface="Alegreya"/>
            </a:endParaRPr>
          </a:p>
        </p:txBody>
      </p:sp>
      <p:pic>
        <p:nvPicPr>
          <p:cNvPr id="1585" name="Google Shape;1585;p19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86" name="Google Shape;1586;p19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What is the DOM?</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a:t>
            </a:r>
            <a:r>
              <a:rPr lang="en" sz="2000">
                <a:solidFill>
                  <a:schemeClr val="accent5"/>
                </a:solidFill>
                <a:latin typeface="Alegreya"/>
                <a:ea typeface="Alegreya"/>
                <a:cs typeface="Alegreya"/>
                <a:sym typeface="Alegreya"/>
              </a:rPr>
              <a:t>DOM </a:t>
            </a:r>
            <a:r>
              <a:rPr lang="en" sz="2000" b="0">
                <a:solidFill>
                  <a:srgbClr val="000000"/>
                </a:solidFill>
                <a:latin typeface="Alegreya"/>
                <a:ea typeface="Alegreya"/>
                <a:cs typeface="Alegreya"/>
                <a:sym typeface="Alegreya"/>
              </a:rPr>
              <a:t>is a </a:t>
            </a:r>
            <a:r>
              <a:rPr lang="en" sz="2000">
                <a:solidFill>
                  <a:schemeClr val="accent5"/>
                </a:solidFill>
                <a:latin typeface="Alegreya"/>
                <a:ea typeface="Alegreya"/>
                <a:cs typeface="Alegreya"/>
                <a:sym typeface="Alegreya"/>
              </a:rPr>
              <a:t>W3C (World Wide Web Consortium)</a:t>
            </a:r>
            <a:r>
              <a:rPr lang="en" sz="2000" b="0">
                <a:solidFill>
                  <a:srgbClr val="000000"/>
                </a:solidFill>
                <a:latin typeface="Alegreya"/>
                <a:ea typeface="Alegreya"/>
                <a:cs typeface="Alegreya"/>
                <a:sym typeface="Alegreya"/>
              </a:rPr>
              <a:t> standard.</a:t>
            </a:r>
            <a:endParaRPr sz="2000" b="0">
              <a:solidFill>
                <a:srgbClr val="000000"/>
              </a:solidFill>
              <a:latin typeface="Alegreya"/>
              <a:ea typeface="Alegreya"/>
              <a:cs typeface="Alegreya"/>
              <a:sym typeface="Alegreya"/>
            </a:endParaRPr>
          </a:p>
          <a:p>
            <a:pPr marL="457200" marR="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a:t>
            </a:r>
            <a:r>
              <a:rPr lang="en" sz="2000">
                <a:solidFill>
                  <a:schemeClr val="accent5"/>
                </a:solidFill>
                <a:latin typeface="Alegreya"/>
                <a:ea typeface="Alegreya"/>
                <a:cs typeface="Alegreya"/>
                <a:sym typeface="Alegreya"/>
              </a:rPr>
              <a:t>DOM</a:t>
            </a:r>
            <a:r>
              <a:rPr lang="en" sz="2000" b="0">
                <a:solidFill>
                  <a:srgbClr val="000000"/>
                </a:solidFill>
                <a:latin typeface="Alegreya"/>
                <a:ea typeface="Alegreya"/>
                <a:cs typeface="Alegreya"/>
                <a:sym typeface="Alegreya"/>
              </a:rPr>
              <a:t> defines a standard for accessing documents:</a:t>
            </a:r>
            <a:endParaRPr sz="2000" b="0">
              <a:solidFill>
                <a:srgbClr val="000000"/>
              </a:solidFill>
              <a:latin typeface="Alegreya"/>
              <a:ea typeface="Alegreya"/>
              <a:cs typeface="Alegreya"/>
              <a:sym typeface="Alegreya"/>
            </a:endParaRPr>
          </a:p>
          <a:p>
            <a:pPr marL="0" lvl="0" indent="457200" algn="l" rtl="0">
              <a:lnSpc>
                <a:spcPct val="100000"/>
              </a:lnSpc>
              <a:spcBef>
                <a:spcPts val="500"/>
              </a:spcBef>
              <a:spcAft>
                <a:spcPts val="0"/>
              </a:spcAft>
              <a:buNone/>
            </a:pPr>
            <a:r>
              <a:rPr lang="en" sz="2000" b="0">
                <a:solidFill>
                  <a:srgbClr val="0170BA"/>
                </a:solidFill>
                <a:latin typeface="Alegreya"/>
                <a:ea typeface="Alegreya"/>
                <a:cs typeface="Alegreya"/>
                <a:sym typeface="Alegreya"/>
              </a:rPr>
              <a:t>“</a:t>
            </a:r>
            <a:r>
              <a:rPr lang="en" sz="2000" b="0" i="1">
                <a:solidFill>
                  <a:srgbClr val="0170BA"/>
                </a:solidFill>
                <a:latin typeface="Alegreya"/>
                <a:ea typeface="Alegreya"/>
                <a:cs typeface="Alegreya"/>
                <a:sym typeface="Alegreya"/>
              </a:rPr>
              <a:t>The W3C Document Object Model (DOM) is a platform and language-neutral interface that allows programs and scripts to dynamically access and update the content, structure, and style of a document."</a:t>
            </a:r>
            <a:endParaRPr sz="2000" b="0" i="1">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W3C DOM standard is separated into 3 different parts:</a:t>
            </a:r>
            <a:endParaRPr sz="2000" b="0">
              <a:solidFill>
                <a:srgbClr val="000000"/>
              </a:solidFill>
              <a:latin typeface="Alegreya"/>
              <a:ea typeface="Alegreya"/>
              <a:cs typeface="Alegreya"/>
              <a:sym typeface="Alegreya"/>
            </a:endParaRPr>
          </a:p>
          <a:p>
            <a:pPr marL="914400" lvl="0"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Core DOM</a:t>
            </a:r>
            <a:r>
              <a:rPr lang="en" sz="2000" b="0">
                <a:solidFill>
                  <a:srgbClr val="000000"/>
                </a:solidFill>
                <a:latin typeface="Alegreya"/>
                <a:ea typeface="Alegreya"/>
                <a:cs typeface="Alegreya"/>
                <a:sym typeface="Alegreya"/>
              </a:rPr>
              <a:t> - standard model for all document types</a:t>
            </a:r>
            <a:endParaRPr sz="2000" b="0">
              <a:solidFill>
                <a:srgbClr val="000000"/>
              </a:solidFill>
              <a:latin typeface="Alegreya"/>
              <a:ea typeface="Alegreya"/>
              <a:cs typeface="Alegreya"/>
              <a:sym typeface="Alegreya"/>
            </a:endParaRPr>
          </a:p>
          <a:p>
            <a:pPr marL="914400" lvl="0"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XML DOM</a:t>
            </a:r>
            <a:r>
              <a:rPr lang="en" sz="2000" b="0">
                <a:solidFill>
                  <a:srgbClr val="000000"/>
                </a:solidFill>
                <a:latin typeface="Alegreya"/>
                <a:ea typeface="Alegreya"/>
                <a:cs typeface="Alegreya"/>
                <a:sym typeface="Alegreya"/>
              </a:rPr>
              <a:t> - standard model for XML documents</a:t>
            </a:r>
            <a:endParaRPr sz="2000" b="0">
              <a:solidFill>
                <a:srgbClr val="000000"/>
              </a:solidFill>
              <a:latin typeface="Alegreya"/>
              <a:ea typeface="Alegreya"/>
              <a:cs typeface="Alegreya"/>
              <a:sym typeface="Alegreya"/>
            </a:endParaRPr>
          </a:p>
          <a:p>
            <a:pPr marL="914400" lvl="0"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HTML DOM</a:t>
            </a:r>
            <a:r>
              <a:rPr lang="en" sz="2000" b="0">
                <a:solidFill>
                  <a:srgbClr val="000000"/>
                </a:solidFill>
                <a:latin typeface="Alegreya"/>
                <a:ea typeface="Alegreya"/>
                <a:cs typeface="Alegreya"/>
                <a:sym typeface="Alegreya"/>
              </a:rPr>
              <a:t> - standard model for HTML documents</a:t>
            </a:r>
            <a:endParaRPr sz="2000" b="0">
              <a:solidFill>
                <a:srgbClr val="000000"/>
              </a:solidFill>
              <a:latin typeface="Alegreya"/>
              <a:ea typeface="Alegreya"/>
              <a:cs typeface="Alegreya"/>
              <a:sym typeface="Alegreya"/>
            </a:endParaRPr>
          </a:p>
          <a:p>
            <a:pPr marL="0" marR="13970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19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Intro (cont.)</a:t>
            </a:r>
            <a:endParaRPr sz="3600">
              <a:solidFill>
                <a:srgbClr val="63A814"/>
              </a:solidFill>
              <a:latin typeface="Alegreya"/>
              <a:ea typeface="Alegreya"/>
              <a:cs typeface="Alegreya"/>
              <a:sym typeface="Alegreya"/>
            </a:endParaRPr>
          </a:p>
        </p:txBody>
      </p:sp>
      <p:pic>
        <p:nvPicPr>
          <p:cNvPr id="1592" name="Google Shape;1592;p19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593" name="Google Shape;1593;p19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What is HTML DOM?</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Char char="❏"/>
            </a:pPr>
            <a:r>
              <a:rPr lang="en" sz="2000" b="0">
                <a:solidFill>
                  <a:srgbClr val="000000"/>
                </a:solidFill>
                <a:latin typeface="Alegreya"/>
                <a:ea typeface="Alegreya"/>
                <a:cs typeface="Alegreya"/>
                <a:sym typeface="Alegreya"/>
              </a:rPr>
              <a:t>The HTML DOM is a standard </a:t>
            </a:r>
            <a:r>
              <a:rPr lang="en" sz="2000">
                <a:solidFill>
                  <a:schemeClr val="accent5"/>
                </a:solidFill>
                <a:latin typeface="Alegreya"/>
                <a:ea typeface="Alegreya"/>
                <a:cs typeface="Alegreya"/>
                <a:sym typeface="Alegreya"/>
              </a:rPr>
              <a:t>object</a:t>
            </a:r>
            <a:r>
              <a:rPr lang="en" sz="2000" b="0">
                <a:solidFill>
                  <a:schemeClr val="accent5"/>
                </a:solidFill>
                <a:latin typeface="Alegreya"/>
                <a:ea typeface="Alegreya"/>
                <a:cs typeface="Alegreya"/>
                <a:sym typeface="Alegreya"/>
              </a:rPr>
              <a:t> </a:t>
            </a:r>
            <a:r>
              <a:rPr lang="en" sz="2000" b="0">
                <a:solidFill>
                  <a:srgbClr val="000000"/>
                </a:solidFill>
                <a:latin typeface="Alegreya"/>
                <a:ea typeface="Alegreya"/>
                <a:cs typeface="Alegreya"/>
                <a:sym typeface="Alegreya"/>
              </a:rPr>
              <a:t>model and </a:t>
            </a:r>
            <a:r>
              <a:rPr lang="en" sz="2000">
                <a:solidFill>
                  <a:schemeClr val="accent5"/>
                </a:solidFill>
                <a:latin typeface="Alegreya"/>
                <a:ea typeface="Alegreya"/>
                <a:cs typeface="Alegreya"/>
                <a:sym typeface="Alegreya"/>
              </a:rPr>
              <a:t>programming interface</a:t>
            </a:r>
            <a:r>
              <a:rPr lang="en" sz="2000" b="0">
                <a:solidFill>
                  <a:schemeClr val="accent5"/>
                </a:solidFill>
                <a:latin typeface="Alegreya"/>
                <a:ea typeface="Alegreya"/>
                <a:cs typeface="Alegreya"/>
                <a:sym typeface="Alegreya"/>
              </a:rPr>
              <a:t> </a:t>
            </a:r>
            <a:r>
              <a:rPr lang="en" sz="2000" b="0">
                <a:solidFill>
                  <a:srgbClr val="000000"/>
                </a:solidFill>
                <a:latin typeface="Alegreya"/>
                <a:ea typeface="Alegreya"/>
                <a:cs typeface="Alegreya"/>
                <a:sym typeface="Alegreya"/>
              </a:rPr>
              <a:t>for HTML. It defines:</a:t>
            </a:r>
            <a:endParaRPr sz="2000" b="0">
              <a:solidFill>
                <a:srgbClr val="000000"/>
              </a:solidFill>
              <a:latin typeface="Alegreya"/>
              <a:ea typeface="Alegreya"/>
              <a:cs typeface="Alegreya"/>
              <a:sym typeface="Alegreya"/>
            </a:endParaRPr>
          </a:p>
          <a:p>
            <a:pPr marL="0" marR="0" lvl="0" indent="457200" algn="l" rtl="0">
              <a:lnSpc>
                <a:spcPct val="100000"/>
              </a:lnSpc>
              <a:spcBef>
                <a:spcPts val="0"/>
              </a:spcBef>
              <a:spcAft>
                <a:spcPts val="0"/>
              </a:spcAft>
              <a:buNone/>
            </a:pPr>
            <a:r>
              <a:rPr lang="en" sz="2000" b="0">
                <a:solidFill>
                  <a:srgbClr val="000000"/>
                </a:solidFill>
                <a:latin typeface="Alegreya"/>
                <a:ea typeface="Alegreya"/>
                <a:cs typeface="Alegreya"/>
                <a:sym typeface="Alegreya"/>
              </a:rPr>
              <a:t>– The HTML elements as </a:t>
            </a:r>
            <a:r>
              <a:rPr lang="en" sz="2000">
                <a:solidFill>
                  <a:schemeClr val="accent5"/>
                </a:solidFill>
                <a:latin typeface="Alegreya"/>
                <a:ea typeface="Alegreya"/>
                <a:cs typeface="Alegreya"/>
                <a:sym typeface="Alegreya"/>
              </a:rPr>
              <a:t>objects</a:t>
            </a:r>
            <a:endParaRPr sz="2000">
              <a:solidFill>
                <a:srgbClr val="000000"/>
              </a:solidFill>
              <a:latin typeface="Alegreya"/>
              <a:ea typeface="Alegreya"/>
              <a:cs typeface="Alegreya"/>
              <a:sym typeface="Alegreya"/>
            </a:endParaRPr>
          </a:p>
          <a:p>
            <a:pPr marL="457200" lvl="0" indent="0" algn="l" rtl="0">
              <a:lnSpc>
                <a:spcPct val="100000"/>
              </a:lnSpc>
              <a:spcBef>
                <a:spcPts val="0"/>
              </a:spcBef>
              <a:spcAft>
                <a:spcPts val="0"/>
              </a:spcAft>
              <a:buNone/>
            </a:pPr>
            <a:r>
              <a:rPr lang="en" sz="2000" b="0">
                <a:solidFill>
                  <a:srgbClr val="000000"/>
                </a:solidFill>
                <a:latin typeface="Alegreya"/>
                <a:ea typeface="Alegreya"/>
                <a:cs typeface="Alegreya"/>
                <a:sym typeface="Alegreya"/>
              </a:rPr>
              <a:t>– The </a:t>
            </a:r>
            <a:r>
              <a:rPr lang="en" sz="2000">
                <a:solidFill>
                  <a:schemeClr val="accent5"/>
                </a:solidFill>
                <a:latin typeface="Alegreya"/>
                <a:ea typeface="Alegreya"/>
                <a:cs typeface="Alegreya"/>
                <a:sym typeface="Alegreya"/>
              </a:rPr>
              <a:t>properties</a:t>
            </a:r>
            <a:r>
              <a:rPr lang="en" sz="2000" b="0">
                <a:solidFill>
                  <a:srgbClr val="000000"/>
                </a:solidFill>
                <a:latin typeface="Alegreya"/>
                <a:ea typeface="Alegreya"/>
                <a:cs typeface="Alegreya"/>
                <a:sym typeface="Alegreya"/>
              </a:rPr>
              <a:t> of all HTML elements</a:t>
            </a:r>
            <a:endParaRPr sz="2000" b="0">
              <a:solidFill>
                <a:srgbClr val="000000"/>
              </a:solidFill>
              <a:latin typeface="Alegreya"/>
              <a:ea typeface="Alegreya"/>
              <a:cs typeface="Alegreya"/>
              <a:sym typeface="Alegreya"/>
            </a:endParaRPr>
          </a:p>
          <a:p>
            <a:pPr marL="457200" marR="0" lvl="0" indent="0" algn="l" rtl="0">
              <a:lnSpc>
                <a:spcPct val="100000"/>
              </a:lnSpc>
              <a:spcBef>
                <a:spcPts val="0"/>
              </a:spcBef>
              <a:spcAft>
                <a:spcPts val="0"/>
              </a:spcAft>
              <a:buNone/>
            </a:pPr>
            <a:r>
              <a:rPr lang="en" sz="2000" b="0">
                <a:solidFill>
                  <a:srgbClr val="000000"/>
                </a:solidFill>
                <a:latin typeface="Alegreya"/>
                <a:ea typeface="Alegreya"/>
                <a:cs typeface="Alegreya"/>
                <a:sym typeface="Alegreya"/>
              </a:rPr>
              <a:t>– The </a:t>
            </a:r>
            <a:r>
              <a:rPr lang="en" sz="2000">
                <a:solidFill>
                  <a:schemeClr val="accent5"/>
                </a:solidFill>
                <a:latin typeface="Alegreya"/>
                <a:ea typeface="Alegreya"/>
                <a:cs typeface="Alegreya"/>
                <a:sym typeface="Alegreya"/>
              </a:rPr>
              <a:t>methods</a:t>
            </a:r>
            <a:r>
              <a:rPr lang="en" sz="2000" b="0">
                <a:solidFill>
                  <a:srgbClr val="000000"/>
                </a:solidFill>
                <a:latin typeface="Alegreya"/>
                <a:ea typeface="Alegreya"/>
                <a:cs typeface="Alegreya"/>
                <a:sym typeface="Alegreya"/>
              </a:rPr>
              <a:t> to access all HTML elements</a:t>
            </a:r>
            <a:endParaRPr sz="2000" b="0">
              <a:solidFill>
                <a:srgbClr val="000000"/>
              </a:solidFill>
              <a:latin typeface="Alegreya"/>
              <a:ea typeface="Alegreya"/>
              <a:cs typeface="Alegreya"/>
              <a:sym typeface="Alegreya"/>
            </a:endParaRPr>
          </a:p>
          <a:p>
            <a:pPr marL="457200" marR="0" lvl="0" indent="0" algn="l" rtl="0">
              <a:lnSpc>
                <a:spcPct val="100000"/>
              </a:lnSpc>
              <a:spcBef>
                <a:spcPts val="0"/>
              </a:spcBef>
              <a:spcAft>
                <a:spcPts val="0"/>
              </a:spcAft>
              <a:buNone/>
            </a:pPr>
            <a:r>
              <a:rPr lang="en" sz="2000" b="0">
                <a:solidFill>
                  <a:srgbClr val="000000"/>
                </a:solidFill>
                <a:latin typeface="Alegreya"/>
                <a:ea typeface="Alegreya"/>
                <a:cs typeface="Alegreya"/>
                <a:sym typeface="Alegreya"/>
              </a:rPr>
              <a:t>– The </a:t>
            </a:r>
            <a:r>
              <a:rPr lang="en" sz="2000">
                <a:solidFill>
                  <a:schemeClr val="accent5"/>
                </a:solidFill>
                <a:latin typeface="Alegreya"/>
                <a:ea typeface="Alegreya"/>
                <a:cs typeface="Alegreya"/>
                <a:sym typeface="Alegreya"/>
              </a:rPr>
              <a:t>events</a:t>
            </a:r>
            <a:r>
              <a:rPr lang="en" sz="2000" b="0">
                <a:solidFill>
                  <a:srgbClr val="000000"/>
                </a:solidFill>
                <a:latin typeface="Alegreya"/>
                <a:ea typeface="Alegreya"/>
                <a:cs typeface="Alegreya"/>
                <a:sym typeface="Alegreya"/>
              </a:rPr>
              <a:t> for all HTML elements</a:t>
            </a:r>
            <a:endParaRPr sz="2000" b="0">
              <a:solidFill>
                <a:srgbClr val="000000"/>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000000"/>
                </a:solidFill>
                <a:latin typeface="Alegreya"/>
                <a:ea typeface="Alegreya"/>
                <a:cs typeface="Alegreya"/>
                <a:sym typeface="Alegreya"/>
              </a:rPr>
              <a:t>In other words: </a:t>
            </a:r>
            <a:r>
              <a:rPr lang="en" sz="2000" b="0">
                <a:solidFill>
                  <a:schemeClr val="accent5"/>
                </a:solidFill>
                <a:latin typeface="Alegreya"/>
                <a:ea typeface="Alegreya"/>
                <a:cs typeface="Alegreya"/>
                <a:sym typeface="Alegreya"/>
              </a:rPr>
              <a:t>The HTML DOM is a standard for how to get, change, add, or delete HTML elements.</a:t>
            </a:r>
            <a:endParaRPr sz="2000" b="0">
              <a:solidFill>
                <a:schemeClr val="accent5"/>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Output</a:t>
            </a:r>
            <a:endParaRPr sz="3600">
              <a:solidFill>
                <a:srgbClr val="63A814"/>
              </a:solidFill>
              <a:latin typeface="Alegreya"/>
              <a:ea typeface="Alegreya"/>
              <a:cs typeface="Alegreya"/>
              <a:sym typeface="Alegreya"/>
            </a:endParaRPr>
          </a:p>
        </p:txBody>
      </p:sp>
      <p:sp>
        <p:nvSpPr>
          <p:cNvPr id="401" name="Google Shape;401;p30"/>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3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JavaScript is typically used to manipulate HTML elements.</a:t>
            </a:r>
            <a:endParaRPr sz="2000" b="0">
              <a:solidFill>
                <a:srgbClr val="000000"/>
              </a:solidFill>
              <a:latin typeface="Alegreya"/>
              <a:ea typeface="Alegreya"/>
              <a:cs typeface="Alegreya"/>
              <a:sym typeface="Alegreya"/>
            </a:endParaRPr>
          </a:p>
          <a:p>
            <a:pPr marL="0" lvl="0" indent="0" algn="l" rtl="0">
              <a:lnSpc>
                <a:spcPct val="115000"/>
              </a:lnSpc>
              <a:spcBef>
                <a:spcPts val="300"/>
              </a:spcBef>
              <a:spcAft>
                <a:spcPts val="0"/>
              </a:spcAft>
              <a:buNone/>
            </a:pPr>
            <a:r>
              <a:rPr lang="en" sz="2000" u="sng">
                <a:solidFill>
                  <a:srgbClr val="0170BA"/>
                </a:solidFill>
                <a:latin typeface="Alegreya"/>
                <a:ea typeface="Alegreya"/>
                <a:cs typeface="Alegreya"/>
                <a:sym typeface="Alegreya"/>
              </a:rPr>
              <a:t>Manipulating HTML Elements</a:t>
            </a:r>
            <a:endParaRPr sz="2000" u="sng">
              <a:solidFill>
                <a:srgbClr val="0170BA"/>
              </a:solidFill>
              <a:latin typeface="Alegreya"/>
              <a:ea typeface="Alegreya"/>
              <a:cs typeface="Alegreya"/>
              <a:sym typeface="Alegreya"/>
            </a:endParaRPr>
          </a:p>
          <a:p>
            <a:pPr marL="457200" lvl="0" indent="-355600" algn="l" rtl="0">
              <a:lnSpc>
                <a:spcPct val="115000"/>
              </a:lnSpc>
              <a:spcBef>
                <a:spcPts val="3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To access an HTML element from JavaScript, you can use the </a:t>
            </a:r>
            <a:r>
              <a:rPr lang="en" sz="2000" b="0">
                <a:solidFill>
                  <a:schemeClr val="accent5"/>
                </a:solidFill>
                <a:latin typeface="Alegreya"/>
                <a:ea typeface="Alegreya"/>
                <a:cs typeface="Alegreya"/>
                <a:sym typeface="Alegreya"/>
              </a:rPr>
              <a:t>document.getElementById(</a:t>
            </a:r>
            <a:r>
              <a:rPr lang="en" sz="2000" b="0" i="1">
                <a:solidFill>
                  <a:schemeClr val="accent5"/>
                </a:solidFill>
                <a:latin typeface="Alegreya"/>
                <a:ea typeface="Alegreya"/>
                <a:cs typeface="Alegreya"/>
                <a:sym typeface="Alegreya"/>
              </a:rPr>
              <a:t>id</a:t>
            </a:r>
            <a:r>
              <a:rPr lang="en" sz="2000" b="0">
                <a:solidFill>
                  <a:schemeClr val="accent5"/>
                </a:solidFill>
                <a:latin typeface="Alegreya"/>
                <a:ea typeface="Alegreya"/>
                <a:cs typeface="Alegreya"/>
                <a:sym typeface="Alegreya"/>
              </a:rPr>
              <a:t>)</a:t>
            </a:r>
            <a:r>
              <a:rPr lang="en" sz="2000" b="0">
                <a:solidFill>
                  <a:srgbClr val="000000"/>
                </a:solidFill>
                <a:latin typeface="Alegreya"/>
                <a:ea typeface="Alegreya"/>
                <a:cs typeface="Alegreya"/>
                <a:sym typeface="Alegreya"/>
              </a:rPr>
              <a:t> method.</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Use the "</a:t>
            </a:r>
            <a:r>
              <a:rPr lang="en" sz="2000">
                <a:solidFill>
                  <a:srgbClr val="000000"/>
                </a:solidFill>
                <a:latin typeface="Alegreya"/>
                <a:ea typeface="Alegreya"/>
                <a:cs typeface="Alegreya"/>
                <a:sym typeface="Alegreya"/>
              </a:rPr>
              <a:t>id</a:t>
            </a:r>
            <a:r>
              <a:rPr lang="en" sz="2000" b="0">
                <a:solidFill>
                  <a:srgbClr val="000000"/>
                </a:solidFill>
                <a:latin typeface="Alegreya"/>
                <a:ea typeface="Alegreya"/>
                <a:cs typeface="Alegreya"/>
                <a:sym typeface="Alegreya"/>
              </a:rPr>
              <a:t>" attribute to identify the HTML element:</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Access the HTML element with the specified id, and change its content:</a:t>
            </a:r>
            <a:endParaRPr sz="2000" b="0">
              <a:solidFill>
                <a:srgbClr val="000000"/>
              </a:solidFill>
              <a:latin typeface="Alegreya"/>
              <a:ea typeface="Alegreya"/>
              <a:cs typeface="Alegreya"/>
              <a:sym typeface="Alegreya"/>
            </a:endParaRPr>
          </a:p>
          <a:p>
            <a:pPr marL="0" lvl="0" indent="0" algn="l" rtl="0">
              <a:lnSpc>
                <a:spcPct val="115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0" lvl="0" indent="0" algn="l" rtl="0">
              <a:lnSpc>
                <a:spcPct val="100000"/>
              </a:lnSpc>
              <a:spcBef>
                <a:spcPts val="400"/>
              </a:spcBef>
              <a:spcAft>
                <a:spcPts val="0"/>
              </a:spcAft>
              <a:buNone/>
            </a:pPr>
            <a:endParaRPr sz="2000" u="sng">
              <a:solidFill>
                <a:srgbClr val="63A814"/>
              </a:solidFill>
              <a:latin typeface="Alegreya"/>
              <a:ea typeface="Alegreya"/>
              <a:cs typeface="Alegreya"/>
              <a:sym typeface="Alegreya"/>
            </a:endParaRPr>
          </a:p>
        </p:txBody>
      </p:sp>
      <p:pic>
        <p:nvPicPr>
          <p:cNvPr id="402" name="Google Shape;402;p3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403" name="Google Shape;403;p30"/>
          <p:cNvSpPr/>
          <p:nvPr/>
        </p:nvSpPr>
        <p:spPr>
          <a:xfrm>
            <a:off x="1754750" y="3971300"/>
            <a:ext cx="2209450" cy="845400"/>
          </a:xfrm>
          <a:custGeom>
            <a:avLst/>
            <a:gdLst/>
            <a:ahLst/>
            <a:cxnLst/>
            <a:rect l="l" t="t" r="r" b="b"/>
            <a:pathLst>
              <a:path w="88378" h="33816" extrusionOk="0">
                <a:moveTo>
                  <a:pt x="0" y="0"/>
                </a:moveTo>
                <a:cubicBezTo>
                  <a:pt x="1269" y="4229"/>
                  <a:pt x="2102" y="8991"/>
                  <a:pt x="5115" y="12219"/>
                </a:cubicBezTo>
                <a:cubicBezTo>
                  <a:pt x="8691" y="16050"/>
                  <a:pt x="15507" y="13748"/>
                  <a:pt x="20745" y="13924"/>
                </a:cubicBezTo>
                <a:cubicBezTo>
                  <a:pt x="35424" y="14418"/>
                  <a:pt x="50552" y="11460"/>
                  <a:pt x="64791" y="15061"/>
                </a:cubicBezTo>
                <a:cubicBezTo>
                  <a:pt x="74529" y="17524"/>
                  <a:pt x="84419" y="24584"/>
                  <a:pt x="88378" y="33816"/>
                </a:cubicBezTo>
              </a:path>
            </a:pathLst>
          </a:custGeom>
          <a:noFill/>
          <a:ln w="19050" cap="flat" cmpd="sng">
            <a:solidFill>
              <a:srgbClr val="0170BA"/>
            </a:solidFill>
            <a:prstDash val="solid"/>
            <a:round/>
            <a:headEnd type="none" w="med" len="med"/>
            <a:tailEnd type="stealth"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19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a:t>
            </a:r>
            <a:endParaRPr sz="3600">
              <a:solidFill>
                <a:srgbClr val="63A814"/>
              </a:solidFill>
              <a:latin typeface="Alegreya"/>
              <a:ea typeface="Alegreya"/>
              <a:cs typeface="Alegreya"/>
              <a:sym typeface="Alegreya"/>
            </a:endParaRPr>
          </a:p>
        </p:txBody>
      </p:sp>
      <p:pic>
        <p:nvPicPr>
          <p:cNvPr id="1599" name="Google Shape;1599;p19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00" name="Google Shape;1600;p19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DOM Programming Interface</a:t>
            </a:r>
            <a:endParaRPr sz="2000">
              <a:solidFill>
                <a:srgbClr val="0170BA"/>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HTML DOM</a:t>
            </a:r>
            <a:r>
              <a:rPr lang="en" sz="2000" b="0">
                <a:solidFill>
                  <a:srgbClr val="434343"/>
                </a:solidFill>
                <a:latin typeface="Alegreya"/>
                <a:ea typeface="Alegreya"/>
                <a:cs typeface="Alegreya"/>
                <a:sym typeface="Alegreya"/>
              </a:rPr>
              <a:t> can be accessed with </a:t>
            </a:r>
            <a:r>
              <a:rPr lang="en" sz="2000">
                <a:solidFill>
                  <a:schemeClr val="accent5"/>
                </a:solidFill>
                <a:latin typeface="Alegreya"/>
                <a:ea typeface="Alegreya"/>
                <a:cs typeface="Alegreya"/>
                <a:sym typeface="Alegreya"/>
              </a:rPr>
              <a:t>JavaScript</a:t>
            </a:r>
            <a:r>
              <a:rPr lang="en" sz="2000" b="0">
                <a:solidFill>
                  <a:srgbClr val="434343"/>
                </a:solidFill>
                <a:latin typeface="Alegreya"/>
                <a:ea typeface="Alegreya"/>
                <a:cs typeface="Alegreya"/>
                <a:sym typeface="Alegreya"/>
              </a:rPr>
              <a:t> (and with other programming languages like </a:t>
            </a:r>
            <a:r>
              <a:rPr lang="en" sz="2000">
                <a:solidFill>
                  <a:schemeClr val="accent5"/>
                </a:solidFill>
                <a:latin typeface="Alegreya"/>
                <a:ea typeface="Alegreya"/>
                <a:cs typeface="Alegreya"/>
                <a:sym typeface="Alegreya"/>
              </a:rPr>
              <a:t>ReactJs</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VueJs</a:t>
            </a: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AngularJs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the DOM, all HTML elements are defined as </a:t>
            </a:r>
            <a:r>
              <a:rPr lang="en" sz="2000">
                <a:solidFill>
                  <a:schemeClr val="accent5"/>
                </a:solidFill>
                <a:latin typeface="Alegreya"/>
                <a:ea typeface="Alegreya"/>
                <a:cs typeface="Alegreya"/>
                <a:sym typeface="Alegreya"/>
              </a:rPr>
              <a:t>objects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programming interface is the properties and methods of each object:</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property</a:t>
            </a:r>
            <a:r>
              <a:rPr lang="en" sz="2000" b="0">
                <a:solidFill>
                  <a:srgbClr val="434343"/>
                </a:solidFill>
                <a:latin typeface="Alegreya"/>
                <a:ea typeface="Alegreya"/>
                <a:cs typeface="Alegreya"/>
                <a:sym typeface="Alegreya"/>
              </a:rPr>
              <a:t> is a value that you can get or set (like changing the content of an HTML element).</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method</a:t>
            </a:r>
            <a:r>
              <a:rPr lang="en" sz="2000" b="0">
                <a:solidFill>
                  <a:srgbClr val="434343"/>
                </a:solidFill>
                <a:latin typeface="Alegreya"/>
                <a:ea typeface="Alegreya"/>
                <a:cs typeface="Alegreya"/>
                <a:sym typeface="Alegreya"/>
              </a:rPr>
              <a:t> is an action you can do (like add or deleting an HTML element).</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p19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(cont.) </a:t>
            </a:r>
            <a:endParaRPr sz="3600">
              <a:solidFill>
                <a:srgbClr val="63A814"/>
              </a:solidFill>
              <a:latin typeface="Alegreya"/>
              <a:ea typeface="Alegreya"/>
              <a:cs typeface="Alegreya"/>
              <a:sym typeface="Alegreya"/>
            </a:endParaRPr>
          </a:p>
        </p:txBody>
      </p:sp>
      <p:pic>
        <p:nvPicPr>
          <p:cNvPr id="1606" name="Google Shape;1606;p19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07" name="Google Shape;1607;p19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HTML DOM Document Object</a:t>
            </a:r>
            <a:endParaRPr sz="2000">
              <a:solidFill>
                <a:srgbClr val="0170BA"/>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HTML DOM</a:t>
            </a:r>
            <a:r>
              <a:rPr lang="en" sz="2000" b="0">
                <a:solidFill>
                  <a:srgbClr val="434343"/>
                </a:solidFill>
                <a:latin typeface="Alegreya"/>
                <a:ea typeface="Alegreya"/>
                <a:cs typeface="Alegreya"/>
                <a:sym typeface="Alegreya"/>
              </a:rPr>
              <a:t> document object is the owner of all other objects in your web page.</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document object represents your web page.</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you want to access any element in an HTML page, you always start with accessing the document object.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document</a:t>
            </a:r>
            <a:r>
              <a:rPr lang="en" sz="2000" b="0">
                <a:solidFill>
                  <a:srgbClr val="434343"/>
                </a:solidFill>
                <a:latin typeface="Alegreya"/>
                <a:ea typeface="Alegreya"/>
                <a:cs typeface="Alegreya"/>
                <a:sym typeface="Alegreya"/>
              </a:rPr>
              <a:t>.getElementById(“demo”).innerHTML = “Hello World”;</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400" b="0">
                <a:solidFill>
                  <a:srgbClr val="990055"/>
                </a:solidFill>
                <a:latin typeface="Caveat"/>
                <a:ea typeface="Caveat"/>
                <a:cs typeface="Caveat"/>
                <a:sym typeface="Caveat"/>
              </a:rPr>
              <a:t>Look at the method in the next slides...</a:t>
            </a:r>
            <a:endParaRPr sz="2400" b="0">
              <a:solidFill>
                <a:srgbClr val="990055"/>
              </a:solidFill>
              <a:latin typeface="Caveat"/>
              <a:ea typeface="Caveat"/>
              <a:cs typeface="Caveat"/>
              <a:sym typeface="Caveat"/>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19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(cont.) </a:t>
            </a:r>
            <a:endParaRPr sz="3600">
              <a:solidFill>
                <a:srgbClr val="63A814"/>
              </a:solidFill>
              <a:latin typeface="Alegreya"/>
              <a:ea typeface="Alegreya"/>
              <a:cs typeface="Alegreya"/>
              <a:sym typeface="Alegreya"/>
            </a:endParaRPr>
          </a:p>
        </p:txBody>
      </p:sp>
      <p:pic>
        <p:nvPicPr>
          <p:cNvPr id="1613" name="Google Shape;1613;p19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14" name="Google Shape;1614;p19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Finding HTML Elements</a:t>
            </a:r>
            <a:endParaRPr sz="2000">
              <a:solidFill>
                <a:srgbClr val="0170BA"/>
              </a:solidFill>
              <a:latin typeface="Alegreya"/>
              <a:ea typeface="Alegreya"/>
              <a:cs typeface="Alegreya"/>
              <a:sym typeface="Alegreya"/>
            </a:endParaRPr>
          </a:p>
          <a:p>
            <a:pPr marL="0" lvl="0" indent="0" algn="l" rtl="0">
              <a:lnSpc>
                <a:spcPct val="100000"/>
              </a:lnSpc>
              <a:spcBef>
                <a:spcPts val="500"/>
              </a:spcBef>
              <a:spcAft>
                <a:spcPts val="0"/>
              </a:spcAft>
              <a:buNone/>
            </a:pPr>
            <a:endParaRPr sz="2000">
              <a:solidFill>
                <a:srgbClr val="0170BA"/>
              </a:solidFill>
              <a:latin typeface="Alegreya"/>
              <a:ea typeface="Alegreya"/>
              <a:cs typeface="Alegreya"/>
              <a:sym typeface="Alegreya"/>
            </a:endParaRPr>
          </a:p>
          <a:p>
            <a:pPr marL="0" marR="0" lvl="0" indent="0" algn="l" rtl="0">
              <a:lnSpc>
                <a:spcPct val="100000"/>
              </a:lnSpc>
              <a:spcBef>
                <a:spcPts val="0"/>
              </a:spcBef>
              <a:spcAft>
                <a:spcPts val="0"/>
              </a:spcAft>
              <a:buNone/>
            </a:pPr>
            <a:endParaRPr sz="2400" b="0">
              <a:solidFill>
                <a:srgbClr val="990055"/>
              </a:solidFill>
              <a:latin typeface="Caveat"/>
              <a:ea typeface="Caveat"/>
              <a:cs typeface="Caveat"/>
              <a:sym typeface="Caveat"/>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graphicFrame>
        <p:nvGraphicFramePr>
          <p:cNvPr id="1615" name="Google Shape;1615;p194"/>
          <p:cNvGraphicFramePr/>
          <p:nvPr/>
        </p:nvGraphicFramePr>
        <p:xfrm>
          <a:off x="496350" y="1783650"/>
          <a:ext cx="3000000" cy="3000000"/>
        </p:xfrm>
        <a:graphic>
          <a:graphicData uri="http://schemas.openxmlformats.org/drawingml/2006/table">
            <a:tbl>
              <a:tblPr>
                <a:noFill/>
                <a:tableStyleId>{74AFA9C1-3977-4363-B957-740D09E80203}</a:tableStyleId>
              </a:tblPr>
              <a:tblGrid>
                <a:gridCol w="4311775">
                  <a:extLst>
                    <a:ext uri="{9D8B030D-6E8A-4147-A177-3AD203B41FA5}">
                      <a16:colId xmlns:a16="http://schemas.microsoft.com/office/drawing/2014/main" val="20000"/>
                    </a:ext>
                  </a:extLst>
                </a:gridCol>
                <a:gridCol w="3998150">
                  <a:extLst>
                    <a:ext uri="{9D8B030D-6E8A-4147-A177-3AD203B41FA5}">
                      <a16:colId xmlns:a16="http://schemas.microsoft.com/office/drawing/2014/main" val="20001"/>
                    </a:ext>
                  </a:extLst>
                </a:gridCol>
              </a:tblGrid>
              <a:tr h="2942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Method</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2736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document.getElementById(</a:t>
                      </a:r>
                      <a:r>
                        <a:rPr lang="en" sz="1700" b="1" i="1">
                          <a:solidFill>
                            <a:schemeClr val="accent5"/>
                          </a:solidFill>
                          <a:latin typeface="Alegreya"/>
                          <a:ea typeface="Alegreya"/>
                          <a:cs typeface="Alegreya"/>
                          <a:sym typeface="Alegreya"/>
                        </a:rPr>
                        <a:t>id</a:t>
                      </a:r>
                      <a:r>
                        <a:rPr lang="en" sz="1700" b="1">
                          <a:solidFill>
                            <a:schemeClr val="accent5"/>
                          </a:solidFill>
                          <a:latin typeface="Alegreya"/>
                          <a:ea typeface="Alegreya"/>
                          <a:cs typeface="Alegreya"/>
                          <a:sym typeface="Alegreya"/>
                        </a:rPr>
                        <a:t>)</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lnSpc>
                          <a:spcPct val="100000"/>
                        </a:lnSpc>
                        <a:spcBef>
                          <a:spcPts val="0"/>
                        </a:spcBef>
                        <a:spcAft>
                          <a:spcPts val="0"/>
                        </a:spcAft>
                        <a:buNone/>
                      </a:pPr>
                      <a:r>
                        <a:rPr lang="en" sz="1700">
                          <a:solidFill>
                            <a:srgbClr val="434343"/>
                          </a:solidFill>
                          <a:latin typeface="Alegreya"/>
                          <a:ea typeface="Alegreya"/>
                          <a:cs typeface="Alegreya"/>
                          <a:sym typeface="Alegreya"/>
                        </a:rPr>
                        <a:t>Find an element by element id</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document.getElementsByTagName(</a:t>
                      </a:r>
                      <a:r>
                        <a:rPr lang="en" sz="1700" b="1" i="1">
                          <a:solidFill>
                            <a:schemeClr val="accent5"/>
                          </a:solidFill>
                          <a:latin typeface="Alegreya"/>
                          <a:ea typeface="Alegreya"/>
                          <a:cs typeface="Alegreya"/>
                          <a:sym typeface="Alegreya"/>
                        </a:rPr>
                        <a:t>name</a:t>
                      </a:r>
                      <a:r>
                        <a:rPr lang="en" sz="1700" b="1">
                          <a:solidFill>
                            <a:schemeClr val="accent5"/>
                          </a:solidFill>
                          <a:latin typeface="Alegreya"/>
                          <a:ea typeface="Alegreya"/>
                          <a:cs typeface="Alegreya"/>
                          <a:sym typeface="Alegreya"/>
                        </a:rPr>
                        <a:t>)</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Find elements by tag name</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document.getElementsByClassName(</a:t>
                      </a:r>
                      <a:r>
                        <a:rPr lang="en" sz="1700" b="1" i="1">
                          <a:solidFill>
                            <a:schemeClr val="accent5"/>
                          </a:solidFill>
                          <a:latin typeface="Alegreya"/>
                          <a:ea typeface="Alegreya"/>
                          <a:cs typeface="Alegreya"/>
                          <a:sym typeface="Alegreya"/>
                        </a:rPr>
                        <a:t>name</a:t>
                      </a:r>
                      <a:r>
                        <a:rPr lang="en" sz="1700" b="1">
                          <a:solidFill>
                            <a:schemeClr val="accent5"/>
                          </a:solidFill>
                          <a:latin typeface="Alegreya"/>
                          <a:ea typeface="Alegreya"/>
                          <a:cs typeface="Alegreya"/>
                          <a:sym typeface="Alegreya"/>
                        </a:rPr>
                        <a:t>)</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Find elements by class name</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389875">
                <a:tc>
                  <a:txBody>
                    <a:bodyPr/>
                    <a:lstStyle/>
                    <a:p>
                      <a:pPr marL="0" lvl="0" indent="0" algn="l" rtl="0">
                        <a:lnSpc>
                          <a:spcPct val="100000"/>
                        </a:lnSpc>
                        <a:spcBef>
                          <a:spcPts val="0"/>
                        </a:spcBef>
                        <a:spcAft>
                          <a:spcPts val="0"/>
                        </a:spcAft>
                        <a:buNone/>
                      </a:pPr>
                      <a:r>
                        <a:rPr lang="en" sz="1700" b="1">
                          <a:solidFill>
                            <a:schemeClr val="accent5"/>
                          </a:solidFill>
                          <a:latin typeface="Alegreya"/>
                          <a:ea typeface="Alegreya"/>
                          <a:cs typeface="Alegreya"/>
                          <a:sym typeface="Alegreya"/>
                        </a:rPr>
                        <a:t>document.querySelector(</a:t>
                      </a:r>
                      <a:r>
                        <a:rPr lang="en" sz="1700" b="1" i="1">
                          <a:solidFill>
                            <a:schemeClr val="accent5"/>
                          </a:solidFill>
                          <a:latin typeface="Alegreya"/>
                          <a:ea typeface="Alegreya"/>
                          <a:cs typeface="Alegreya"/>
                          <a:sym typeface="Alegreya"/>
                        </a:rPr>
                        <a:t>css selector</a:t>
                      </a:r>
                      <a:r>
                        <a:rPr lang="en" sz="1700" b="1">
                          <a:solidFill>
                            <a:schemeClr val="accent5"/>
                          </a:solidFill>
                          <a:latin typeface="Alegreya"/>
                          <a:ea typeface="Alegreya"/>
                          <a:cs typeface="Alegreya"/>
                          <a:sym typeface="Alegreya"/>
                        </a:rPr>
                        <a:t>)</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Find the element by any match on specific </a:t>
                      </a:r>
                      <a:r>
                        <a:rPr lang="en" sz="1700" i="1">
                          <a:latin typeface="Alegreya"/>
                          <a:ea typeface="Alegreya"/>
                          <a:cs typeface="Alegreya"/>
                          <a:sym typeface="Alegreya"/>
                        </a:rPr>
                        <a:t>CSS Selector(s) </a:t>
                      </a:r>
                      <a:endParaRPr sz="1700" i="1">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19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(cont.) </a:t>
            </a:r>
            <a:endParaRPr sz="3600">
              <a:solidFill>
                <a:srgbClr val="63A814"/>
              </a:solidFill>
              <a:latin typeface="Alegreya"/>
              <a:ea typeface="Alegreya"/>
              <a:cs typeface="Alegreya"/>
              <a:sym typeface="Alegreya"/>
            </a:endParaRPr>
          </a:p>
        </p:txBody>
      </p:sp>
      <p:pic>
        <p:nvPicPr>
          <p:cNvPr id="1621" name="Google Shape;1621;p19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22" name="Google Shape;1622;p19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document.getElementById(</a:t>
            </a:r>
            <a:r>
              <a:rPr lang="en" sz="2000" i="1">
                <a:solidFill>
                  <a:srgbClr val="0170BA"/>
                </a:solidFill>
                <a:latin typeface="Alegreya"/>
                <a:ea typeface="Alegreya"/>
                <a:cs typeface="Alegreya"/>
                <a:sym typeface="Alegreya"/>
              </a:rPr>
              <a:t>id</a:t>
            </a:r>
            <a:r>
              <a:rPr lang="en" sz="2000">
                <a:solidFill>
                  <a:srgbClr val="0170BA"/>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&lt;h1 id=“demo”&gt; &lt;/h1&gt;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document.getElementById(“demo”).innerHTML = “Hello World”;</a:t>
            </a:r>
            <a:endParaRPr sz="1800" b="0">
              <a:solidFill>
                <a:srgbClr val="434343"/>
              </a:solidFill>
              <a:latin typeface="Trebuchet MS"/>
              <a:ea typeface="Trebuchet MS"/>
              <a:cs typeface="Trebuchet MS"/>
              <a:sym typeface="Trebuchet MS"/>
            </a:endParaRPr>
          </a:p>
          <a:p>
            <a:pPr marL="0" lvl="0" indent="0" algn="l" rtl="0">
              <a:spcBef>
                <a:spcPts val="1000"/>
              </a:spcBef>
              <a:spcAft>
                <a:spcPts val="0"/>
              </a:spcAft>
              <a:buNone/>
            </a:pPr>
            <a:r>
              <a:rPr lang="en" sz="2000">
                <a:solidFill>
                  <a:srgbClr val="0170BA"/>
                </a:solidFill>
                <a:latin typeface="Alegreya"/>
                <a:ea typeface="Alegreya"/>
                <a:cs typeface="Alegreya"/>
                <a:sym typeface="Alegreya"/>
              </a:rPr>
              <a:t>document.getElementsByClassName(</a:t>
            </a:r>
            <a:r>
              <a:rPr lang="en" sz="2000" i="1">
                <a:solidFill>
                  <a:srgbClr val="0170BA"/>
                </a:solidFill>
                <a:latin typeface="Alegreya"/>
                <a:ea typeface="Alegreya"/>
                <a:cs typeface="Alegreya"/>
                <a:sym typeface="Alegreya"/>
              </a:rPr>
              <a:t>className</a:t>
            </a:r>
            <a:r>
              <a:rPr lang="en" sz="2000">
                <a:solidFill>
                  <a:srgbClr val="0170BA"/>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&lt;h1 class=“demo”&gt; &lt;/h1&gt;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document.getElementsByClassName(“demo”)[0].innerHTML = “Hello World”;</a:t>
            </a:r>
            <a:endParaRPr sz="1800" b="0">
              <a:solidFill>
                <a:srgbClr val="434343"/>
              </a:solidFill>
              <a:latin typeface="Trebuchet MS"/>
              <a:ea typeface="Trebuchet MS"/>
              <a:cs typeface="Trebuchet MS"/>
              <a:sym typeface="Trebuchet MS"/>
            </a:endParaRPr>
          </a:p>
          <a:p>
            <a:pPr marL="0" lvl="0" indent="0" algn="l" rtl="0">
              <a:spcBef>
                <a:spcPts val="1000"/>
              </a:spcBef>
              <a:spcAft>
                <a:spcPts val="0"/>
              </a:spcAft>
              <a:buNone/>
            </a:pPr>
            <a:r>
              <a:rPr lang="en" sz="2000">
                <a:solidFill>
                  <a:srgbClr val="0170BA"/>
                </a:solidFill>
                <a:latin typeface="Alegreya"/>
                <a:ea typeface="Alegreya"/>
                <a:cs typeface="Alegreya"/>
                <a:sym typeface="Alegreya"/>
              </a:rPr>
              <a:t>document.getElementsByClassName(</a:t>
            </a:r>
            <a:r>
              <a:rPr lang="en" sz="2000" i="1">
                <a:solidFill>
                  <a:srgbClr val="0170BA"/>
                </a:solidFill>
                <a:latin typeface="Alegreya"/>
                <a:ea typeface="Alegreya"/>
                <a:cs typeface="Alegreya"/>
                <a:sym typeface="Alegreya"/>
              </a:rPr>
              <a:t>className</a:t>
            </a:r>
            <a:r>
              <a:rPr lang="en" sz="2000">
                <a:solidFill>
                  <a:srgbClr val="0170BA"/>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&lt;h1&gt; &lt;/h1&gt;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document.getElementsByTagName(“h1”)[0].innerHTML = “Hello World”;</a:t>
            </a:r>
            <a:endParaRPr sz="2400" b="0">
              <a:solidFill>
                <a:srgbClr val="990055"/>
              </a:solidFill>
              <a:latin typeface="Caveat"/>
              <a:ea typeface="Caveat"/>
              <a:cs typeface="Caveat"/>
              <a:sym typeface="Caveat"/>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19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(cont.) </a:t>
            </a:r>
            <a:endParaRPr sz="3600">
              <a:solidFill>
                <a:srgbClr val="63A814"/>
              </a:solidFill>
              <a:latin typeface="Alegreya"/>
              <a:ea typeface="Alegreya"/>
              <a:cs typeface="Alegreya"/>
              <a:sym typeface="Alegreya"/>
            </a:endParaRPr>
          </a:p>
        </p:txBody>
      </p:sp>
      <p:pic>
        <p:nvPicPr>
          <p:cNvPr id="1628" name="Google Shape;1628;p19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29" name="Google Shape;1629;p19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document.querySelector(</a:t>
            </a:r>
            <a:r>
              <a:rPr lang="en" sz="2000" i="1">
                <a:solidFill>
                  <a:srgbClr val="0170BA"/>
                </a:solidFill>
                <a:latin typeface="Alegreya"/>
                <a:ea typeface="Alegreya"/>
                <a:cs typeface="Alegreya"/>
                <a:sym typeface="Alegreya"/>
              </a:rPr>
              <a:t>css selector</a:t>
            </a:r>
            <a:r>
              <a:rPr lang="en" sz="2000">
                <a:solidFill>
                  <a:srgbClr val="0170BA"/>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&lt;h1 id=“demo”&gt; &lt;/h1&gt;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document.querySelector(“#demo”).innerHTML = “Hello World”;</a:t>
            </a:r>
            <a:endParaRPr sz="1800" b="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2000">
                <a:solidFill>
                  <a:srgbClr val="0170BA"/>
                </a:solidFill>
                <a:latin typeface="Alegreya"/>
                <a:ea typeface="Alegreya"/>
                <a:cs typeface="Alegreya"/>
                <a:sym typeface="Alegreya"/>
              </a:rPr>
              <a:t>Changing HTML Elements</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400" b="0">
              <a:solidFill>
                <a:srgbClr val="990055"/>
              </a:solidFill>
              <a:latin typeface="Caveat"/>
              <a:ea typeface="Caveat"/>
              <a:cs typeface="Caveat"/>
              <a:sym typeface="Caveat"/>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graphicFrame>
        <p:nvGraphicFramePr>
          <p:cNvPr id="1630" name="Google Shape;1630;p196"/>
          <p:cNvGraphicFramePr/>
          <p:nvPr/>
        </p:nvGraphicFramePr>
        <p:xfrm>
          <a:off x="531638" y="2511575"/>
          <a:ext cx="3000000" cy="3000000"/>
        </p:xfrm>
        <a:graphic>
          <a:graphicData uri="http://schemas.openxmlformats.org/drawingml/2006/table">
            <a:tbl>
              <a:tblPr>
                <a:noFill/>
                <a:tableStyleId>{74AFA9C1-3977-4363-B957-740D09E80203}</a:tableStyleId>
              </a:tblPr>
              <a:tblGrid>
                <a:gridCol w="3936875">
                  <a:extLst>
                    <a:ext uri="{9D8B030D-6E8A-4147-A177-3AD203B41FA5}">
                      <a16:colId xmlns:a16="http://schemas.microsoft.com/office/drawing/2014/main" val="20000"/>
                    </a:ext>
                  </a:extLst>
                </a:gridCol>
                <a:gridCol w="4373050">
                  <a:extLst>
                    <a:ext uri="{9D8B030D-6E8A-4147-A177-3AD203B41FA5}">
                      <a16:colId xmlns:a16="http://schemas.microsoft.com/office/drawing/2014/main" val="20001"/>
                    </a:ext>
                  </a:extLst>
                </a:gridCol>
              </a:tblGrid>
              <a:tr h="426650">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Method</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426650">
                <a:tc>
                  <a:txBody>
                    <a:bodyPr/>
                    <a:lstStyle/>
                    <a:p>
                      <a:pPr marL="0" lvl="0" indent="0" algn="l" rtl="0">
                        <a:spcBef>
                          <a:spcPts val="0"/>
                        </a:spcBef>
                        <a:spcAft>
                          <a:spcPts val="0"/>
                        </a:spcAft>
                        <a:buNone/>
                      </a:pPr>
                      <a:r>
                        <a:rPr lang="en" sz="1700">
                          <a:latin typeface="Alegreya"/>
                          <a:ea typeface="Alegreya"/>
                          <a:cs typeface="Alegreya"/>
                          <a:sym typeface="Alegreya"/>
                        </a:rPr>
                        <a:t>element.innerHTML =  new html content	</a:t>
                      </a:r>
                      <a:endParaRPr sz="1700">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Change the innerHTML of an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676000">
                <a:tc>
                  <a:txBody>
                    <a:bodyPr/>
                    <a:lstStyle/>
                    <a:p>
                      <a:pPr marL="0" lvl="0" indent="0" algn="l" rtl="0">
                        <a:lnSpc>
                          <a:spcPct val="100000"/>
                        </a:lnSpc>
                        <a:spcBef>
                          <a:spcPts val="0"/>
                        </a:spcBef>
                        <a:spcAft>
                          <a:spcPts val="0"/>
                        </a:spcAft>
                        <a:buNone/>
                      </a:pPr>
                      <a:r>
                        <a:rPr lang="en" sz="1700">
                          <a:latin typeface="Alegreya"/>
                          <a:ea typeface="Alegreya"/>
                          <a:cs typeface="Alegreya"/>
                          <a:sym typeface="Alegreya"/>
                        </a:rPr>
                        <a:t>element.attribute = new value</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Change the attribute value of an HTML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676000">
                <a:tc>
                  <a:txBody>
                    <a:bodyPr/>
                    <a:lstStyle/>
                    <a:p>
                      <a:pPr marL="0" lvl="0" indent="0" algn="l" rtl="0">
                        <a:lnSpc>
                          <a:spcPct val="100000"/>
                        </a:lnSpc>
                        <a:spcBef>
                          <a:spcPts val="0"/>
                        </a:spcBef>
                        <a:spcAft>
                          <a:spcPts val="0"/>
                        </a:spcAft>
                        <a:buNone/>
                      </a:pPr>
                      <a:r>
                        <a:rPr lang="en" sz="1700">
                          <a:latin typeface="Alegreya"/>
                          <a:ea typeface="Alegreya"/>
                          <a:cs typeface="Alegreya"/>
                          <a:sym typeface="Alegreya"/>
                        </a:rPr>
                        <a:t>element.setAttribute(attribute, value)</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Change the attribute value of an HTML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426650">
                <a:tc>
                  <a:txBody>
                    <a:bodyPr/>
                    <a:lstStyle/>
                    <a:p>
                      <a:pPr marL="0" lvl="0" indent="0" algn="l" rtl="0">
                        <a:lnSpc>
                          <a:spcPct val="100000"/>
                        </a:lnSpc>
                        <a:spcBef>
                          <a:spcPts val="0"/>
                        </a:spcBef>
                        <a:spcAft>
                          <a:spcPts val="0"/>
                        </a:spcAft>
                        <a:buNone/>
                      </a:pPr>
                      <a:r>
                        <a:rPr lang="en" sz="1700">
                          <a:latin typeface="Alegreya"/>
                          <a:ea typeface="Alegreya"/>
                          <a:cs typeface="Alegreya"/>
                          <a:sym typeface="Alegreya"/>
                        </a:rPr>
                        <a:t>element.style.property = new style</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Change the style of an HTML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19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(cont.) </a:t>
            </a:r>
            <a:endParaRPr sz="3600">
              <a:solidFill>
                <a:srgbClr val="63A814"/>
              </a:solidFill>
              <a:latin typeface="Alegreya"/>
              <a:ea typeface="Alegreya"/>
              <a:cs typeface="Alegreya"/>
              <a:sym typeface="Alegreya"/>
            </a:endParaRPr>
          </a:p>
        </p:txBody>
      </p:sp>
      <p:pic>
        <p:nvPicPr>
          <p:cNvPr id="1636" name="Google Shape;1636;p19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37" name="Google Shape;1637;p19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element.innerHTML = </a:t>
            </a:r>
            <a:r>
              <a:rPr lang="en" sz="2000" i="1">
                <a:solidFill>
                  <a:srgbClr val="0170BA"/>
                </a:solidFill>
                <a:latin typeface="Alegreya"/>
                <a:ea typeface="Alegreya"/>
                <a:cs typeface="Alegreya"/>
                <a:sym typeface="Alegreya"/>
              </a:rPr>
              <a:t>new html content</a:t>
            </a:r>
            <a:endParaRPr sz="2000" b="0" i="1">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&lt;h1 id=“demo”&gt; &lt;/h1&gt;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document.getElementById(“demo”).</a:t>
            </a:r>
            <a:r>
              <a:rPr lang="en" sz="1800" b="0">
                <a:solidFill>
                  <a:schemeClr val="accent5"/>
                </a:solidFill>
                <a:latin typeface="Trebuchet MS"/>
                <a:ea typeface="Trebuchet MS"/>
                <a:cs typeface="Trebuchet MS"/>
                <a:sym typeface="Trebuchet MS"/>
              </a:rPr>
              <a:t>innerHTML</a:t>
            </a:r>
            <a:r>
              <a:rPr lang="en" sz="1800" b="0">
                <a:solidFill>
                  <a:srgbClr val="434343"/>
                </a:solidFill>
                <a:latin typeface="Trebuchet MS"/>
                <a:ea typeface="Trebuchet MS"/>
                <a:cs typeface="Trebuchet MS"/>
                <a:sym typeface="Trebuchet MS"/>
              </a:rPr>
              <a:t> = </a:t>
            </a:r>
            <a:r>
              <a:rPr lang="en" sz="1800" b="0">
                <a:solidFill>
                  <a:schemeClr val="accent5"/>
                </a:solidFill>
                <a:latin typeface="Trebuchet MS"/>
                <a:ea typeface="Trebuchet MS"/>
                <a:cs typeface="Trebuchet MS"/>
                <a:sym typeface="Trebuchet MS"/>
              </a:rPr>
              <a:t>“Hello World”</a:t>
            </a: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lvl="0" indent="0" algn="l" rtl="0">
              <a:spcBef>
                <a:spcPts val="1000"/>
              </a:spcBef>
              <a:spcAft>
                <a:spcPts val="0"/>
              </a:spcAft>
              <a:buNone/>
            </a:pPr>
            <a:r>
              <a:rPr lang="en" sz="2000">
                <a:solidFill>
                  <a:srgbClr val="0170BA"/>
                </a:solidFill>
                <a:latin typeface="Alegreya"/>
                <a:ea typeface="Alegreya"/>
                <a:cs typeface="Alegreya"/>
                <a:sym typeface="Alegreya"/>
              </a:rPr>
              <a:t>element.attribute = </a:t>
            </a:r>
            <a:r>
              <a:rPr lang="en" sz="2000" i="1">
                <a:solidFill>
                  <a:srgbClr val="0170BA"/>
                </a:solidFill>
                <a:latin typeface="Alegreya"/>
                <a:ea typeface="Alegreya"/>
                <a:cs typeface="Alegreya"/>
                <a:sym typeface="Alegreya"/>
              </a:rPr>
              <a:t>new value</a:t>
            </a:r>
            <a:endParaRPr sz="2000" b="0" i="1">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&lt;a id=“demo” src=“./stars.jpg”&gt; &lt;/a&gt;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document.getElementById(“demo”).</a:t>
            </a:r>
            <a:r>
              <a:rPr lang="en" sz="1800" b="0">
                <a:solidFill>
                  <a:schemeClr val="accent5"/>
                </a:solidFill>
                <a:latin typeface="Trebuchet MS"/>
                <a:ea typeface="Trebuchet MS"/>
                <a:cs typeface="Trebuchet MS"/>
                <a:sym typeface="Trebuchet MS"/>
              </a:rPr>
              <a:t>src</a:t>
            </a:r>
            <a:r>
              <a:rPr lang="en" sz="1800" b="0">
                <a:solidFill>
                  <a:srgbClr val="434343"/>
                </a:solidFill>
                <a:latin typeface="Trebuchet MS"/>
                <a:ea typeface="Trebuchet MS"/>
                <a:cs typeface="Trebuchet MS"/>
                <a:sym typeface="Trebuchet MS"/>
              </a:rPr>
              <a:t> = </a:t>
            </a:r>
            <a:r>
              <a:rPr lang="en" sz="1800" b="0">
                <a:solidFill>
                  <a:schemeClr val="accent5"/>
                </a:solidFill>
                <a:latin typeface="Trebuchet MS"/>
                <a:ea typeface="Trebuchet MS"/>
                <a:cs typeface="Trebuchet MS"/>
                <a:sym typeface="Trebuchet MS"/>
              </a:rPr>
              <a:t>“./moon.jpg”</a:t>
            </a: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lvl="0" indent="0" algn="l" rtl="0">
              <a:spcBef>
                <a:spcPts val="1000"/>
              </a:spcBef>
              <a:spcAft>
                <a:spcPts val="0"/>
              </a:spcAft>
              <a:buNone/>
            </a:pPr>
            <a:r>
              <a:rPr lang="en" sz="2000">
                <a:solidFill>
                  <a:srgbClr val="0170BA"/>
                </a:solidFill>
                <a:latin typeface="Alegreya"/>
                <a:ea typeface="Alegreya"/>
                <a:cs typeface="Alegreya"/>
                <a:sym typeface="Alegreya"/>
              </a:rPr>
              <a:t>element.setAttribute(</a:t>
            </a:r>
            <a:r>
              <a:rPr lang="en" sz="2000" i="1">
                <a:solidFill>
                  <a:srgbClr val="0170BA"/>
                </a:solidFill>
                <a:latin typeface="Alegreya"/>
                <a:ea typeface="Alegreya"/>
                <a:cs typeface="Alegreya"/>
                <a:sym typeface="Alegreya"/>
              </a:rPr>
              <a:t>attribute, value</a:t>
            </a:r>
            <a:r>
              <a:rPr lang="en" sz="2000">
                <a:solidFill>
                  <a:srgbClr val="0170BA"/>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&lt;h1&gt; &lt;/h1&gt;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document.getElementById(“demo”).</a:t>
            </a:r>
            <a:r>
              <a:rPr lang="en" sz="1800" b="0">
                <a:solidFill>
                  <a:schemeClr val="accent5"/>
                </a:solidFill>
                <a:latin typeface="Trebuchet MS"/>
                <a:ea typeface="Trebuchet MS"/>
                <a:cs typeface="Trebuchet MS"/>
                <a:sym typeface="Trebuchet MS"/>
              </a:rPr>
              <a:t>setAttribute(onclick, “console.log(‘onclick works’)”)</a:t>
            </a:r>
            <a:r>
              <a:rPr lang="en" sz="1800" b="0">
                <a:solidFill>
                  <a:srgbClr val="434343"/>
                </a:solidFill>
                <a:latin typeface="Trebuchet MS"/>
                <a:ea typeface="Trebuchet MS"/>
                <a:cs typeface="Trebuchet MS"/>
                <a:sym typeface="Trebuchet MS"/>
              </a:rPr>
              <a:t>;</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400" b="0">
              <a:solidFill>
                <a:srgbClr val="990055"/>
              </a:solidFill>
              <a:latin typeface="Caveat"/>
              <a:ea typeface="Caveat"/>
              <a:cs typeface="Caveat"/>
              <a:sym typeface="Caveat"/>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9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(cont.) </a:t>
            </a:r>
            <a:endParaRPr sz="3600">
              <a:solidFill>
                <a:srgbClr val="63A814"/>
              </a:solidFill>
              <a:latin typeface="Alegreya"/>
              <a:ea typeface="Alegreya"/>
              <a:cs typeface="Alegreya"/>
              <a:sym typeface="Alegreya"/>
            </a:endParaRPr>
          </a:p>
        </p:txBody>
      </p:sp>
      <p:pic>
        <p:nvPicPr>
          <p:cNvPr id="1643" name="Google Shape;1643;p19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44" name="Google Shape;1644;p19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element.style.</a:t>
            </a:r>
            <a:r>
              <a:rPr lang="en" sz="2000" i="1">
                <a:solidFill>
                  <a:srgbClr val="0170BA"/>
                </a:solidFill>
                <a:latin typeface="Alegreya"/>
                <a:ea typeface="Alegreya"/>
                <a:cs typeface="Alegreya"/>
                <a:sym typeface="Alegreya"/>
              </a:rPr>
              <a:t>property</a:t>
            </a:r>
            <a:r>
              <a:rPr lang="en" sz="2000">
                <a:solidFill>
                  <a:srgbClr val="0170BA"/>
                </a:solidFill>
                <a:latin typeface="Alegreya"/>
                <a:ea typeface="Alegreya"/>
                <a:cs typeface="Alegreya"/>
                <a:sym typeface="Alegreya"/>
              </a:rPr>
              <a:t> = </a:t>
            </a:r>
            <a:r>
              <a:rPr lang="en" sz="2000" i="1">
                <a:solidFill>
                  <a:srgbClr val="0170BA"/>
                </a:solidFill>
                <a:latin typeface="Alegreya"/>
                <a:ea typeface="Alegreya"/>
                <a:cs typeface="Alegreya"/>
                <a:sym typeface="Alegreya"/>
              </a:rPr>
              <a:t>new style</a:t>
            </a:r>
            <a:endParaRPr sz="2000" b="0" i="1">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 &lt;button id=“change”&gt;Change Color&lt;/button&gt;</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document.getElementById(“change”).</a:t>
            </a:r>
            <a:r>
              <a:rPr lang="en" sz="1800" b="0">
                <a:solidFill>
                  <a:schemeClr val="accent5"/>
                </a:solidFill>
                <a:latin typeface="Trebuchet MS"/>
                <a:ea typeface="Trebuchet MS"/>
                <a:cs typeface="Trebuchet MS"/>
                <a:sym typeface="Trebuchet MS"/>
              </a:rPr>
              <a:t>style.backgroundColor</a:t>
            </a:r>
            <a:r>
              <a:rPr lang="en" sz="1800" b="0">
                <a:solidFill>
                  <a:srgbClr val="434343"/>
                </a:solidFill>
                <a:latin typeface="Trebuchet MS"/>
                <a:ea typeface="Trebuchet MS"/>
                <a:cs typeface="Trebuchet MS"/>
                <a:sym typeface="Trebuchet MS"/>
              </a:rPr>
              <a:t> = </a:t>
            </a:r>
            <a:r>
              <a:rPr lang="en" sz="1800" b="0">
                <a:solidFill>
                  <a:schemeClr val="accent5"/>
                </a:solidFill>
                <a:latin typeface="Trebuchet MS"/>
                <a:ea typeface="Trebuchet MS"/>
                <a:cs typeface="Trebuchet MS"/>
                <a:sym typeface="Trebuchet MS"/>
              </a:rPr>
              <a:t>“skyblue”</a:t>
            </a: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lvl="0" indent="0" algn="l" rtl="0">
              <a:spcBef>
                <a:spcPts val="1000"/>
              </a:spcBef>
              <a:spcAft>
                <a:spcPts val="0"/>
              </a:spcAft>
              <a:buNone/>
            </a:pPr>
            <a:r>
              <a:rPr lang="en" sz="2000">
                <a:solidFill>
                  <a:srgbClr val="0170BA"/>
                </a:solidFill>
                <a:latin typeface="Alegreya"/>
                <a:ea typeface="Alegreya"/>
                <a:cs typeface="Alegreya"/>
                <a:sym typeface="Alegreya"/>
              </a:rPr>
              <a:t>Adding into elements</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endParaRPr sz="2400" b="0">
              <a:solidFill>
                <a:srgbClr val="990055"/>
              </a:solidFill>
              <a:latin typeface="Caveat"/>
              <a:ea typeface="Caveat"/>
              <a:cs typeface="Caveat"/>
              <a:sym typeface="Caveat"/>
            </a:endParaRPr>
          </a:p>
          <a:p>
            <a:pPr marL="0" lvl="0" indent="0" algn="l" rtl="0">
              <a:lnSpc>
                <a:spcPct val="100000"/>
              </a:lnSpc>
              <a:spcBef>
                <a:spcPts val="0"/>
              </a:spcBef>
              <a:spcAft>
                <a:spcPts val="0"/>
              </a:spcAft>
              <a:buNone/>
            </a:pPr>
            <a:endParaRPr sz="2000" b="0">
              <a:solidFill>
                <a:srgbClr val="000000"/>
              </a:solidFill>
              <a:latin typeface="Alegreya"/>
              <a:ea typeface="Alegreya"/>
              <a:cs typeface="Alegreya"/>
              <a:sym typeface="Alegreya"/>
            </a:endParaRPr>
          </a:p>
          <a:p>
            <a:pPr marL="0" marR="1397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139700" lvl="0" indent="0" algn="l" rtl="0">
              <a:lnSpc>
                <a:spcPct val="100000"/>
              </a:lnSpc>
              <a:spcBef>
                <a:spcPts val="1500"/>
              </a:spcBef>
              <a:spcAft>
                <a:spcPts val="0"/>
              </a:spcAft>
              <a:buNone/>
            </a:pPr>
            <a:r>
              <a:rPr lang="en" sz="2000">
                <a:solidFill>
                  <a:schemeClr val="accent5"/>
                </a:solidFill>
                <a:latin typeface="Alegreya"/>
                <a:ea typeface="Alegreya"/>
                <a:cs typeface="Alegreya"/>
                <a:sym typeface="Alegreya"/>
              </a:rPr>
              <a:t>Example:</a:t>
            </a:r>
            <a:r>
              <a:rPr lang="en" sz="2000" b="0">
                <a:solidFill>
                  <a:srgbClr val="33333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 document.write(‘Hello world’);</a:t>
            </a:r>
            <a:endParaRPr sz="2000" b="0">
              <a:solidFill>
                <a:srgbClr val="333333"/>
              </a:solidFill>
              <a:latin typeface="Alegreya"/>
              <a:ea typeface="Alegreya"/>
              <a:cs typeface="Alegreya"/>
              <a:sym typeface="Alegreya"/>
            </a:endParaRPr>
          </a:p>
          <a:p>
            <a:pPr marL="0" lvl="0" indent="0" algn="l" rtl="0">
              <a:lnSpc>
                <a:spcPct val="100000"/>
              </a:lnSpc>
              <a:spcBef>
                <a:spcPts val="1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graphicFrame>
        <p:nvGraphicFramePr>
          <p:cNvPr id="1645" name="Google Shape;1645;p198"/>
          <p:cNvGraphicFramePr/>
          <p:nvPr/>
        </p:nvGraphicFramePr>
        <p:xfrm>
          <a:off x="531638" y="3032075"/>
          <a:ext cx="3000000" cy="3000000"/>
        </p:xfrm>
        <a:graphic>
          <a:graphicData uri="http://schemas.openxmlformats.org/drawingml/2006/table">
            <a:tbl>
              <a:tblPr>
                <a:noFill/>
                <a:tableStyleId>{74AFA9C1-3977-4363-B957-740D09E80203}</a:tableStyleId>
              </a:tblPr>
              <a:tblGrid>
                <a:gridCol w="2872100">
                  <a:extLst>
                    <a:ext uri="{9D8B030D-6E8A-4147-A177-3AD203B41FA5}">
                      <a16:colId xmlns:a16="http://schemas.microsoft.com/office/drawing/2014/main" val="20000"/>
                    </a:ext>
                  </a:extLst>
                </a:gridCol>
                <a:gridCol w="5311600">
                  <a:extLst>
                    <a:ext uri="{9D8B030D-6E8A-4147-A177-3AD203B41FA5}">
                      <a16:colId xmlns:a16="http://schemas.microsoft.com/office/drawing/2014/main" val="20001"/>
                    </a:ext>
                  </a:extLst>
                </a:gridCol>
              </a:tblGrid>
              <a:tr h="426650">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Method</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426650">
                <a:tc>
                  <a:txBody>
                    <a:bodyPr/>
                    <a:lstStyle/>
                    <a:p>
                      <a:pPr marL="0" lvl="0" indent="0" algn="l" rtl="0">
                        <a:spcBef>
                          <a:spcPts val="0"/>
                        </a:spcBef>
                        <a:spcAft>
                          <a:spcPts val="0"/>
                        </a:spcAft>
                        <a:buNone/>
                      </a:pPr>
                      <a:r>
                        <a:rPr lang="en" sz="1700">
                          <a:solidFill>
                            <a:srgbClr val="434343"/>
                          </a:solidFill>
                          <a:latin typeface="Alegreya"/>
                          <a:ea typeface="Alegreya"/>
                          <a:cs typeface="Alegreya"/>
                          <a:sym typeface="Alegreya"/>
                        </a:rPr>
                        <a:t>document.write(</a:t>
                      </a:r>
                      <a:r>
                        <a:rPr lang="en" sz="1700" i="1">
                          <a:solidFill>
                            <a:srgbClr val="434343"/>
                          </a:solidFill>
                          <a:latin typeface="Alegreya"/>
                          <a:ea typeface="Alegreya"/>
                          <a:cs typeface="Alegreya"/>
                          <a:sym typeface="Alegreya"/>
                        </a:rPr>
                        <a:t>text</a:t>
                      </a:r>
                      <a:r>
                        <a:rPr lang="en" sz="1700">
                          <a:solidFill>
                            <a:srgbClr val="434343"/>
                          </a:solidFill>
                          <a:latin typeface="Alegreya"/>
                          <a:ea typeface="Alegreya"/>
                          <a:cs typeface="Alegreya"/>
                          <a:sym typeface="Alegreya"/>
                        </a:rPr>
                        <a:t>)</a:t>
                      </a:r>
                      <a:endParaRPr sz="1700">
                        <a:solidFill>
                          <a:srgbClr val="434343"/>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solidFill>
                            <a:srgbClr val="434343"/>
                          </a:solidFill>
                          <a:latin typeface="Alegreya"/>
                          <a:ea typeface="Alegreya"/>
                          <a:cs typeface="Alegreya"/>
                          <a:sym typeface="Alegreya"/>
                        </a:rPr>
                        <a:t>Write into the HTML output stream</a:t>
                      </a:r>
                      <a:endParaRPr sz="1700">
                        <a:solidFill>
                          <a:srgbClr val="434343"/>
                        </a:solidFill>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19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endParaRPr sz="3600">
              <a:solidFill>
                <a:srgbClr val="63A814"/>
              </a:solidFill>
              <a:latin typeface="Alegreya"/>
              <a:ea typeface="Alegreya"/>
              <a:cs typeface="Alegreya"/>
              <a:sym typeface="Alegreya"/>
            </a:endParaRPr>
          </a:p>
        </p:txBody>
      </p:sp>
      <p:pic>
        <p:nvPicPr>
          <p:cNvPr id="1651" name="Google Shape;1651;p19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52" name="Google Shape;1652;p19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a:t>
            </a:r>
            <a:r>
              <a:rPr lang="en" sz="2000">
                <a:solidFill>
                  <a:schemeClr val="accent5"/>
                </a:solidFill>
                <a:latin typeface="Alegreya"/>
                <a:ea typeface="Alegreya"/>
                <a:cs typeface="Alegreya"/>
                <a:sym typeface="Alegreya"/>
              </a:rPr>
              <a:t>web development terms</a:t>
            </a:r>
            <a:r>
              <a:rPr lang="en" sz="2000" b="0">
                <a:solidFill>
                  <a:srgbClr val="434343"/>
                </a:solidFill>
                <a:latin typeface="Alegreya"/>
                <a:ea typeface="Alegreya"/>
                <a:cs typeface="Alegreya"/>
                <a:sym typeface="Alegreya"/>
              </a:rPr>
              <a:t>, an “</a:t>
            </a:r>
            <a:r>
              <a:rPr lang="en" sz="2000">
                <a:solidFill>
                  <a:srgbClr val="990055"/>
                </a:solidFill>
                <a:latin typeface="Alegreya"/>
                <a:ea typeface="Alegreya"/>
                <a:cs typeface="Alegreya"/>
                <a:sym typeface="Alegreya"/>
              </a:rPr>
              <a:t>event</a:t>
            </a:r>
            <a:r>
              <a:rPr lang="en" sz="2000" b="0">
                <a:solidFill>
                  <a:srgbClr val="434343"/>
                </a:solidFill>
                <a:latin typeface="Alegreya"/>
                <a:ea typeface="Alegreya"/>
                <a:cs typeface="Alegreya"/>
                <a:sym typeface="Alegreya"/>
              </a:rPr>
              <a:t>” is something that triggers a specific action in the browser. </a:t>
            </a:r>
            <a:endParaRPr sz="2000" b="0">
              <a:solidFill>
                <a:srgbClr val="434343"/>
              </a:solidFill>
              <a:latin typeface="Alegreya"/>
              <a:ea typeface="Alegreya"/>
              <a:cs typeface="Alegreya"/>
              <a:sym typeface="Alegreya"/>
            </a:endParaRPr>
          </a:p>
          <a:p>
            <a:pPr marL="457200" marR="0" lvl="0" indent="-355600" algn="l" rtl="0">
              <a:lnSpc>
                <a:spcPct val="100000"/>
              </a:lnSpc>
              <a:spcBef>
                <a:spcPts val="1000"/>
              </a:spcBef>
              <a:spcAft>
                <a:spcPts val="0"/>
              </a:spcAft>
              <a:buSzPts val="2000"/>
              <a:buFont typeface="Alegreya"/>
              <a:buChar char="❏"/>
            </a:pPr>
            <a:r>
              <a:rPr lang="en" sz="2000" b="0">
                <a:solidFill>
                  <a:srgbClr val="434343"/>
                </a:solidFill>
                <a:latin typeface="Alegreya"/>
                <a:ea typeface="Alegreya"/>
                <a:cs typeface="Alegreya"/>
                <a:sym typeface="Alegreya"/>
              </a:rPr>
              <a:t>Events are normally used in </a:t>
            </a:r>
            <a:r>
              <a:rPr lang="en" sz="2000">
                <a:solidFill>
                  <a:schemeClr val="accent5"/>
                </a:solidFill>
                <a:latin typeface="Alegreya"/>
                <a:ea typeface="Alegreya"/>
                <a:cs typeface="Alegreya"/>
                <a:sym typeface="Alegreya"/>
              </a:rPr>
              <a:t>combination with functions (</a:t>
            </a:r>
            <a:r>
              <a:rPr lang="en" sz="2000" i="1">
                <a:solidFill>
                  <a:schemeClr val="accent5"/>
                </a:solidFill>
                <a:latin typeface="Alegreya"/>
                <a:ea typeface="Alegreya"/>
                <a:cs typeface="Alegreya"/>
                <a:sym typeface="Alegreya"/>
              </a:rPr>
              <a:t>Event Handlers</a:t>
            </a:r>
            <a:r>
              <a:rPr lang="en" sz="2000">
                <a:solidFill>
                  <a:schemeClr val="accent5"/>
                </a:solidFill>
                <a:latin typeface="Alegreya"/>
                <a:ea typeface="Alegreya"/>
                <a:cs typeface="Alegreya"/>
                <a:sym typeface="Alegreya"/>
              </a:rPr>
              <a:t>)</a:t>
            </a:r>
            <a:r>
              <a:rPr lang="en" sz="2000" b="0">
                <a:solidFill>
                  <a:srgbClr val="434343"/>
                </a:solidFill>
                <a:latin typeface="Alegreya"/>
                <a:ea typeface="Alegreya"/>
                <a:cs typeface="Alegreya"/>
                <a:sym typeface="Alegreya"/>
              </a:rPr>
              <a:t>, and the </a:t>
            </a:r>
            <a:r>
              <a:rPr lang="en" sz="2000">
                <a:solidFill>
                  <a:schemeClr val="accent5"/>
                </a:solidFill>
                <a:latin typeface="Alegreya"/>
                <a:ea typeface="Alegreya"/>
                <a:cs typeface="Alegreya"/>
                <a:sym typeface="Alegreya"/>
              </a:rPr>
              <a:t>function will not be executed before the event occurs </a:t>
            </a:r>
            <a:r>
              <a:rPr lang="en" sz="2000" b="0">
                <a:solidFill>
                  <a:srgbClr val="434343"/>
                </a:solidFill>
                <a:latin typeface="Alegreya"/>
                <a:ea typeface="Alegreya"/>
                <a:cs typeface="Alegreya"/>
                <a:sym typeface="Alegreya"/>
              </a:rPr>
              <a:t>(such as when a user clicks a button).</a:t>
            </a:r>
            <a:endParaRPr sz="2000" b="0">
              <a:solidFill>
                <a:srgbClr val="434343"/>
              </a:solidFill>
              <a:latin typeface="Alegreya"/>
              <a:ea typeface="Alegreya"/>
              <a:cs typeface="Alegreya"/>
              <a:sym typeface="Alegreya"/>
            </a:endParaRPr>
          </a:p>
          <a:p>
            <a:pPr marL="457200" marR="0" lvl="0" indent="-355600" algn="l" rtl="0">
              <a:lnSpc>
                <a:spcPct val="100000"/>
              </a:lnSpc>
              <a:spcBef>
                <a:spcPts val="1000"/>
              </a:spcBef>
              <a:spcAft>
                <a:spcPts val="0"/>
              </a:spcAft>
              <a:buSzPts val="2000"/>
              <a:buFont typeface="Alegreya"/>
              <a:buChar char="❏"/>
            </a:pPr>
            <a:r>
              <a:rPr lang="en" sz="2000">
                <a:solidFill>
                  <a:schemeClr val="accent5"/>
                </a:solidFill>
                <a:latin typeface="Alegreya"/>
                <a:ea typeface="Alegreya"/>
                <a:cs typeface="Alegreya"/>
                <a:sym typeface="Alegreya"/>
              </a:rPr>
              <a:t>HTML DOM</a:t>
            </a:r>
            <a:r>
              <a:rPr lang="en" sz="2000" b="0">
                <a:solidFill>
                  <a:srgbClr val="434343"/>
                </a:solidFill>
                <a:latin typeface="Alegreya"/>
                <a:ea typeface="Alegreya"/>
                <a:cs typeface="Alegreya"/>
                <a:sym typeface="Alegreya"/>
              </a:rPr>
              <a:t> events allow JavaScript to register different </a:t>
            </a:r>
            <a:r>
              <a:rPr lang="en" sz="2000" i="1">
                <a:solidFill>
                  <a:schemeClr val="accent5"/>
                </a:solidFill>
                <a:latin typeface="Alegreya"/>
                <a:ea typeface="Alegreya"/>
                <a:cs typeface="Alegreya"/>
                <a:sym typeface="Alegreya"/>
              </a:rPr>
              <a:t>Event Handlers</a:t>
            </a:r>
            <a:r>
              <a:rPr lang="en" sz="2000" b="0">
                <a:solidFill>
                  <a:srgbClr val="434343"/>
                </a:solidFill>
                <a:latin typeface="Alegreya"/>
                <a:ea typeface="Alegreya"/>
                <a:cs typeface="Alegreya"/>
                <a:sym typeface="Alegreya"/>
              </a:rPr>
              <a:t> on elements in an HTML document.</a:t>
            </a:r>
            <a:endParaRPr sz="2000" b="0">
              <a:solidFill>
                <a:srgbClr val="434343"/>
              </a:solidFill>
              <a:latin typeface="Alegreya"/>
              <a:ea typeface="Alegreya"/>
              <a:cs typeface="Alegreya"/>
              <a:sym typeface="Alegreya"/>
            </a:endParaRPr>
          </a:p>
          <a:p>
            <a:pPr marL="457200" marR="0" lvl="0" indent="-355600" algn="l" rtl="0">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Event Handlers</a:t>
            </a:r>
            <a:r>
              <a:rPr lang="en" sz="2000" b="0">
                <a:solidFill>
                  <a:srgbClr val="434343"/>
                </a:solidFill>
                <a:latin typeface="Alegreya"/>
                <a:ea typeface="Alegreya"/>
                <a:cs typeface="Alegreya"/>
                <a:sym typeface="Alegreya"/>
              </a:rPr>
              <a:t> is a way to run JavaScript code in case of user actions.</a:t>
            </a: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100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20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endParaRPr sz="3000">
              <a:solidFill>
                <a:srgbClr val="63A814"/>
              </a:solidFill>
              <a:latin typeface="Alegreya"/>
              <a:ea typeface="Alegreya"/>
              <a:cs typeface="Alegreya"/>
              <a:sym typeface="Alegreya"/>
            </a:endParaRPr>
          </a:p>
        </p:txBody>
      </p:sp>
      <p:pic>
        <p:nvPicPr>
          <p:cNvPr id="1658" name="Google Shape;1658;p20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59" name="Google Shape;1659;p20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JavaScript Events</a:t>
            </a:r>
            <a:endParaRPr sz="2000">
              <a:solidFill>
                <a:srgbClr val="0170BA"/>
              </a:solidFill>
              <a:latin typeface="Alegreya"/>
              <a:ea typeface="Alegreya"/>
              <a:cs typeface="Alegreya"/>
              <a:sym typeface="Alegreya"/>
            </a:endParaRPr>
          </a:p>
          <a:p>
            <a:pPr marL="457200" marR="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There are a lot of different types of events that can occur, for example:</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The user clicking the mouse over a certain element or hovering the cursor over a certain element.</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The user pressing a key on the keyboard.</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The user resizing or closing the browser window.</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A web page finishing loading.</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A form being submitted.</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A video being played, or paused, or finishing play.</a:t>
            </a:r>
            <a:endParaRPr sz="2000" b="0">
              <a:solidFill>
                <a:srgbClr val="434343"/>
              </a:solidFill>
              <a:latin typeface="Alegreya"/>
              <a:ea typeface="Alegreya"/>
              <a:cs typeface="Alegreya"/>
              <a:sym typeface="Alegreya"/>
            </a:endParaRPr>
          </a:p>
          <a:p>
            <a:pPr marL="914400" marR="0" lvl="1"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An error occurring.</a:t>
            </a: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endParaRPr sz="2000" b="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4" name="Google Shape;1664;p20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65" name="Google Shape;1665;p20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66" name="Google Shape;1666;p20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JavaScript Events</a:t>
            </a: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Most common categories of event in browser: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Resource events:</a:t>
            </a:r>
            <a:r>
              <a:rPr lang="en" sz="2000" b="0">
                <a:solidFill>
                  <a:srgbClr val="434343"/>
                </a:solidFill>
                <a:latin typeface="Alegreya"/>
                <a:ea typeface="Alegreya"/>
                <a:cs typeface="Alegreya"/>
                <a:sym typeface="Alegreya"/>
              </a:rPr>
              <a:t> load, unload, beforeunload,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Network events:</a:t>
            </a:r>
            <a:r>
              <a:rPr lang="en" sz="2000" b="0">
                <a:solidFill>
                  <a:srgbClr val="434343"/>
                </a:solidFill>
                <a:latin typeface="Alegreya"/>
                <a:ea typeface="Alegreya"/>
                <a:cs typeface="Alegreya"/>
                <a:sym typeface="Alegreya"/>
              </a:rPr>
              <a:t> online, offline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Focus events/Form events:</a:t>
            </a:r>
            <a:r>
              <a:rPr lang="en" sz="2000" b="0">
                <a:solidFill>
                  <a:srgbClr val="434343"/>
                </a:solidFill>
                <a:latin typeface="Alegreya"/>
                <a:ea typeface="Alegreya"/>
                <a:cs typeface="Alegreya"/>
                <a:sym typeface="Alegreya"/>
              </a:rPr>
              <a:t> focus, blur, change, reset, submit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Websocket events: </a:t>
            </a:r>
            <a:r>
              <a:rPr lang="en" sz="2000" b="0">
                <a:solidFill>
                  <a:srgbClr val="434343"/>
                </a:solidFill>
                <a:latin typeface="Alegreya"/>
                <a:ea typeface="Alegreya"/>
                <a:cs typeface="Alegreya"/>
                <a:sym typeface="Alegreya"/>
              </a:rPr>
              <a:t>open, message, error, close,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Session History events:</a:t>
            </a:r>
            <a:r>
              <a:rPr lang="en" sz="2000" b="0">
                <a:solidFill>
                  <a:srgbClr val="434343"/>
                </a:solidFill>
                <a:latin typeface="Alegreya"/>
                <a:ea typeface="Alegreya"/>
                <a:cs typeface="Alegreya"/>
                <a:sym typeface="Alegreya"/>
              </a:rPr>
              <a:t> pagehide, pageshow, popstate,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Printing events:</a:t>
            </a:r>
            <a:r>
              <a:rPr lang="en" sz="2000" b="0">
                <a:solidFill>
                  <a:srgbClr val="434343"/>
                </a:solidFill>
                <a:latin typeface="Alegreya"/>
                <a:ea typeface="Alegreya"/>
                <a:cs typeface="Alegreya"/>
                <a:sym typeface="Alegreya"/>
              </a:rPr>
              <a:t> beforeprint, afterprint,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View events: </a:t>
            </a:r>
            <a:r>
              <a:rPr lang="en" sz="2000" b="0">
                <a:solidFill>
                  <a:srgbClr val="434343"/>
                </a:solidFill>
                <a:latin typeface="Alegreya"/>
                <a:ea typeface="Alegreya"/>
                <a:cs typeface="Alegreya"/>
                <a:sym typeface="Alegreya"/>
              </a:rPr>
              <a:t>resize, scroll, fullscreenchange,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Clipboard events:</a:t>
            </a:r>
            <a:r>
              <a:rPr lang="en" sz="2000" b="0">
                <a:solidFill>
                  <a:srgbClr val="434343"/>
                </a:solidFill>
                <a:latin typeface="Alegreya"/>
                <a:ea typeface="Alegreya"/>
                <a:cs typeface="Alegreya"/>
                <a:sym typeface="Alegreya"/>
              </a:rPr>
              <a:t> cut, paste, copy</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Keyboard events: </a:t>
            </a:r>
            <a:r>
              <a:rPr lang="en" sz="2000" b="0">
                <a:solidFill>
                  <a:srgbClr val="434343"/>
                </a:solidFill>
                <a:latin typeface="Alegreya"/>
                <a:ea typeface="Alegreya"/>
                <a:cs typeface="Alegreya"/>
                <a:sym typeface="Alegreya"/>
              </a:rPr>
              <a:t>keydown, keypress, keyup</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Mouse events: </a:t>
            </a:r>
            <a:r>
              <a:rPr lang="en" sz="2000" b="0">
                <a:solidFill>
                  <a:srgbClr val="434343"/>
                </a:solidFill>
                <a:latin typeface="Alegreya"/>
                <a:ea typeface="Alegreya"/>
                <a:cs typeface="Alegreya"/>
                <a:sym typeface="Alegreya"/>
              </a:rPr>
              <a:t>click, dblclick, select, contextmenu, mouseup, ...</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Output (cont.)</a:t>
            </a:r>
            <a:endParaRPr sz="3600">
              <a:solidFill>
                <a:srgbClr val="63A814"/>
              </a:solidFill>
              <a:latin typeface="Alegreya"/>
              <a:ea typeface="Alegreya"/>
              <a:cs typeface="Alegreya"/>
              <a:sym typeface="Alegreya"/>
            </a:endParaRPr>
          </a:p>
        </p:txBody>
      </p:sp>
      <p:sp>
        <p:nvSpPr>
          <p:cNvPr id="409" name="Google Shape;409;p31"/>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&lt;!DOCTYPE html&gt;</a:t>
            </a:r>
            <a:endParaRPr sz="1600" b="0" i="1">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&lt;html&gt;</a:t>
            </a:r>
            <a:endParaRPr sz="1600" b="0" i="1">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&lt;body&gt;</a:t>
            </a:r>
            <a:endParaRPr sz="1600" b="0" i="1">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  &lt;h1&gt;My First Web Page&lt;/h1&gt;</a:t>
            </a:r>
            <a:endParaRPr sz="1600" b="0" i="1">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  &lt;p </a:t>
            </a:r>
            <a:r>
              <a:rPr lang="en" sz="1600" b="0" i="1" u="sng">
                <a:solidFill>
                  <a:srgbClr val="434343"/>
                </a:solidFill>
                <a:latin typeface="Trebuchet MS"/>
                <a:ea typeface="Trebuchet MS"/>
                <a:cs typeface="Trebuchet MS"/>
                <a:sym typeface="Trebuchet MS"/>
              </a:rPr>
              <a:t>id="demo"</a:t>
            </a:r>
            <a:r>
              <a:rPr lang="en" sz="1600" b="0" i="1">
                <a:solidFill>
                  <a:srgbClr val="434343"/>
                </a:solidFill>
                <a:latin typeface="Trebuchet MS"/>
                <a:ea typeface="Trebuchet MS"/>
                <a:cs typeface="Trebuchet MS"/>
                <a:sym typeface="Trebuchet MS"/>
              </a:rPr>
              <a:t>&gt;My First Paragraph.&lt;/p&gt;</a:t>
            </a:r>
            <a:endParaRPr sz="1600" b="0" i="1">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  </a:t>
            </a:r>
            <a:r>
              <a:rPr lang="en" sz="1600" b="0" i="1" u="sng">
                <a:solidFill>
                  <a:srgbClr val="434343"/>
                </a:solidFill>
                <a:latin typeface="Trebuchet MS"/>
                <a:ea typeface="Trebuchet MS"/>
                <a:cs typeface="Trebuchet MS"/>
                <a:sym typeface="Trebuchet MS"/>
              </a:rPr>
              <a:t>&lt;script&gt;</a:t>
            </a:r>
            <a:endParaRPr sz="1600" b="0" i="1" u="sng">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      </a:t>
            </a:r>
            <a:r>
              <a:rPr lang="en" sz="1600" b="0" i="1" u="sng">
                <a:solidFill>
                  <a:srgbClr val="434343"/>
                </a:solidFill>
                <a:latin typeface="Trebuchet MS"/>
                <a:ea typeface="Trebuchet MS"/>
                <a:cs typeface="Trebuchet MS"/>
                <a:sym typeface="Trebuchet MS"/>
              </a:rPr>
              <a:t>document.getElementById("demo").innerHTML="JS";</a:t>
            </a:r>
            <a:endParaRPr sz="1600" b="0" i="1" u="sng">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  </a:t>
            </a:r>
            <a:r>
              <a:rPr lang="en" sz="1600" b="0" i="1" u="sng">
                <a:solidFill>
                  <a:srgbClr val="434343"/>
                </a:solidFill>
                <a:latin typeface="Trebuchet MS"/>
                <a:ea typeface="Trebuchet MS"/>
                <a:cs typeface="Trebuchet MS"/>
                <a:sym typeface="Trebuchet MS"/>
              </a:rPr>
              <a:t>&lt;/script&gt;</a:t>
            </a:r>
            <a:endParaRPr sz="1600" b="0" i="1" u="sng">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&lt;/body&gt;</a:t>
            </a:r>
            <a:endParaRPr sz="1600" b="0" i="1">
              <a:solidFill>
                <a:srgbClr val="434343"/>
              </a:solidFill>
              <a:latin typeface="Trebuchet MS"/>
              <a:ea typeface="Trebuchet MS"/>
              <a:cs typeface="Trebuchet MS"/>
              <a:sym typeface="Trebuchet MS"/>
            </a:endParaRPr>
          </a:p>
          <a:p>
            <a:pPr marL="0" lvl="0" indent="0" algn="l" rtl="0">
              <a:lnSpc>
                <a:spcPct val="115000"/>
              </a:lnSpc>
              <a:spcBef>
                <a:spcPts val="300"/>
              </a:spcBef>
              <a:spcAft>
                <a:spcPts val="0"/>
              </a:spcAft>
              <a:buNone/>
            </a:pPr>
            <a:r>
              <a:rPr lang="en" sz="1600" b="0" i="1">
                <a:solidFill>
                  <a:srgbClr val="434343"/>
                </a:solidFill>
                <a:latin typeface="Trebuchet MS"/>
                <a:ea typeface="Trebuchet MS"/>
                <a:cs typeface="Trebuchet MS"/>
                <a:sym typeface="Trebuchet MS"/>
              </a:rPr>
              <a:t>&lt;/html&gt;</a:t>
            </a:r>
            <a:endParaRPr sz="1600" b="0" i="1">
              <a:solidFill>
                <a:srgbClr val="434343"/>
              </a:solidFill>
              <a:latin typeface="Trebuchet MS"/>
              <a:ea typeface="Trebuchet MS"/>
              <a:cs typeface="Trebuchet MS"/>
              <a:sym typeface="Trebuchet MS"/>
            </a:endParaRPr>
          </a:p>
          <a:p>
            <a:pPr marL="457200" lvl="0" indent="-342900" algn="l" rtl="0">
              <a:lnSpc>
                <a:spcPct val="115000"/>
              </a:lnSpc>
              <a:spcBef>
                <a:spcPts val="300"/>
              </a:spcBef>
              <a:spcAft>
                <a:spcPts val="0"/>
              </a:spcAft>
              <a:buClr>
                <a:srgbClr val="000000"/>
              </a:buClr>
              <a:buSzPts val="1800"/>
              <a:buFont typeface="Alegreya"/>
              <a:buChar char="❏"/>
            </a:pPr>
            <a:r>
              <a:rPr lang="en" sz="1800" b="0">
                <a:solidFill>
                  <a:srgbClr val="000000"/>
                </a:solidFill>
                <a:latin typeface="Alegreya"/>
                <a:ea typeface="Alegreya"/>
                <a:cs typeface="Alegreya"/>
                <a:sym typeface="Alegreya"/>
              </a:rPr>
              <a:t>The JavaScript is executed by the web browser. In this case, the browser will access the HTML element with </a:t>
            </a:r>
            <a:r>
              <a:rPr lang="en" sz="1800" b="0">
                <a:solidFill>
                  <a:schemeClr val="accent5"/>
                </a:solidFill>
                <a:latin typeface="Alegreya"/>
                <a:ea typeface="Alegreya"/>
                <a:cs typeface="Alegreya"/>
                <a:sym typeface="Alegreya"/>
              </a:rPr>
              <a:t>id="demo"</a:t>
            </a:r>
            <a:r>
              <a:rPr lang="en" sz="1800" b="0">
                <a:solidFill>
                  <a:srgbClr val="000000"/>
                </a:solidFill>
                <a:latin typeface="Alegreya"/>
                <a:ea typeface="Alegreya"/>
                <a:cs typeface="Alegreya"/>
                <a:sym typeface="Alegreya"/>
              </a:rPr>
              <a:t>, and replace its content (innerHTML) with "</a:t>
            </a:r>
            <a:r>
              <a:rPr lang="en" sz="1800">
                <a:solidFill>
                  <a:schemeClr val="accent5"/>
                </a:solidFill>
                <a:latin typeface="Alegreya"/>
                <a:ea typeface="Alegreya"/>
                <a:cs typeface="Alegreya"/>
                <a:sym typeface="Alegreya"/>
              </a:rPr>
              <a:t>JS</a:t>
            </a:r>
            <a:r>
              <a:rPr lang="en" sz="1800" b="0">
                <a:solidFill>
                  <a:srgbClr val="000000"/>
                </a:solidFill>
                <a:latin typeface="Alegreya"/>
                <a:ea typeface="Alegreya"/>
                <a:cs typeface="Alegreya"/>
                <a:sym typeface="Alegreya"/>
              </a:rPr>
              <a:t>".</a:t>
            </a:r>
            <a:endParaRPr sz="1800" b="0">
              <a:solidFill>
                <a:srgbClr val="000000"/>
              </a:solidFill>
              <a:latin typeface="Alegreya"/>
              <a:ea typeface="Alegreya"/>
              <a:cs typeface="Alegreya"/>
              <a:sym typeface="Alegreya"/>
            </a:endParaRPr>
          </a:p>
          <a:p>
            <a:pPr marL="0" lvl="0" indent="0" algn="l" rtl="0">
              <a:lnSpc>
                <a:spcPct val="100000"/>
              </a:lnSpc>
              <a:spcBef>
                <a:spcPts val="400"/>
              </a:spcBef>
              <a:spcAft>
                <a:spcPts val="0"/>
              </a:spcAft>
              <a:buNone/>
            </a:pPr>
            <a:endParaRPr sz="1800" b="0" u="sng">
              <a:solidFill>
                <a:srgbClr val="434343"/>
              </a:solidFill>
              <a:latin typeface="Alegreya"/>
              <a:ea typeface="Alegreya"/>
              <a:cs typeface="Alegreya"/>
              <a:sym typeface="Alegreya"/>
            </a:endParaRPr>
          </a:p>
        </p:txBody>
      </p:sp>
      <p:pic>
        <p:nvPicPr>
          <p:cNvPr id="410" name="Google Shape;410;p3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20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72" name="Google Shape;1672;p20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73" name="Google Shape;1673;p20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JavaScript Events</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Drag &amp; Drop events:</a:t>
            </a:r>
            <a:r>
              <a:rPr lang="en" sz="2000" b="0">
                <a:solidFill>
                  <a:srgbClr val="434343"/>
                </a:solidFill>
                <a:latin typeface="Alegreya"/>
                <a:ea typeface="Alegreya"/>
                <a:cs typeface="Alegreya"/>
                <a:sym typeface="Alegreya"/>
              </a:rPr>
              <a:t> drag, drop, dragstart, dragend,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Media events:</a:t>
            </a:r>
            <a:r>
              <a:rPr lang="en" sz="2000" b="0">
                <a:solidFill>
                  <a:srgbClr val="434343"/>
                </a:solidFill>
                <a:latin typeface="Alegreya"/>
                <a:ea typeface="Alegreya"/>
                <a:cs typeface="Alegreya"/>
                <a:sym typeface="Alegreya"/>
              </a:rPr>
              <a:t> ended, play, suspend,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Progress events:</a:t>
            </a:r>
            <a:r>
              <a:rPr lang="en" sz="2000" b="0">
                <a:solidFill>
                  <a:srgbClr val="434343"/>
                </a:solidFill>
                <a:latin typeface="Alegreya"/>
                <a:ea typeface="Alegreya"/>
                <a:cs typeface="Alegreya"/>
                <a:sym typeface="Alegreya"/>
              </a:rPr>
              <a:t> loadstart, error, progress, …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&amp; more</a:t>
            </a:r>
            <a:endParaRPr sz="2000" b="0">
              <a:solidFill>
                <a:srgbClr val="434343"/>
              </a:solidFill>
              <a:latin typeface="Alegreya"/>
              <a:ea typeface="Alegreya"/>
              <a:cs typeface="Alegreya"/>
              <a:sym typeface="Alegreya"/>
            </a:endParaRPr>
          </a:p>
          <a:p>
            <a:pPr marL="0" lvl="0" indent="0" algn="l" rtl="0">
              <a:spcBef>
                <a:spcPts val="1000"/>
              </a:spcBef>
              <a:spcAft>
                <a:spcPts val="0"/>
              </a:spcAft>
              <a:buNone/>
            </a:pPr>
            <a:r>
              <a:rPr lang="en" sz="2000" b="0">
                <a:solidFill>
                  <a:srgbClr val="0170BA"/>
                </a:solidFill>
                <a:latin typeface="Alegreya"/>
                <a:ea typeface="Alegreya"/>
                <a:cs typeface="Alegreya"/>
                <a:sym typeface="Alegreya"/>
              </a:rPr>
              <a:t>Note: Visit </a:t>
            </a:r>
            <a:r>
              <a:rPr lang="en" sz="2000" u="sng">
                <a:solidFill>
                  <a:schemeClr val="hlink"/>
                </a:solidFill>
                <a:latin typeface="Alegreya"/>
                <a:ea typeface="Alegreya"/>
                <a:cs typeface="Alegreya"/>
                <a:sym typeface="Alegreya"/>
                <a:hlinkClick r:id="rId4"/>
              </a:rPr>
              <a:t>Mozilla Event Reference</a:t>
            </a:r>
            <a:r>
              <a:rPr lang="en" sz="2000" b="0">
                <a:solidFill>
                  <a:srgbClr val="0170BA"/>
                </a:solidFill>
                <a:latin typeface="Alegreya"/>
                <a:ea typeface="Alegreya"/>
                <a:cs typeface="Alegreya"/>
                <a:sym typeface="Alegreya"/>
              </a:rPr>
              <a:t> &amp; </a:t>
            </a:r>
            <a:r>
              <a:rPr lang="en" sz="2000" u="sng">
                <a:solidFill>
                  <a:schemeClr val="hlink"/>
                </a:solidFill>
                <a:latin typeface="Alegreya"/>
                <a:ea typeface="Alegreya"/>
                <a:cs typeface="Alegreya"/>
                <a:sym typeface="Alegreya"/>
                <a:hlinkClick r:id="rId5"/>
              </a:rPr>
              <a:t>W3Schools Event Reference</a:t>
            </a:r>
            <a:r>
              <a:rPr lang="en" sz="2000" b="0">
                <a:solidFill>
                  <a:srgbClr val="0170BA"/>
                </a:solidFill>
                <a:latin typeface="Alegreya"/>
                <a:ea typeface="Alegreya"/>
                <a:cs typeface="Alegreya"/>
                <a:sym typeface="Alegreya"/>
              </a:rPr>
              <a:t> for more events understanding</a:t>
            </a: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678" name="Google Shape;1678;p20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79" name="Google Shape;1679;p20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80" name="Google Shape;1680;p20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Event Handlers</a:t>
            </a:r>
            <a:endParaRPr sz="2000">
              <a:solidFill>
                <a:srgbClr val="0170BA"/>
              </a:solidFill>
              <a:latin typeface="Alegreya"/>
              <a:ea typeface="Alegreya"/>
              <a:cs typeface="Alegreya"/>
              <a:sym typeface="Alegreya"/>
            </a:endParaRPr>
          </a:p>
          <a:p>
            <a:pPr marL="457200" marR="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There are several ways to assign a handlers such as:</a:t>
            </a:r>
            <a:endParaRPr sz="2000" b="0">
              <a:solidFill>
                <a:srgbClr val="434343"/>
              </a:solidFill>
              <a:latin typeface="Alegreya"/>
              <a:ea typeface="Alegreya"/>
              <a:cs typeface="Alegreya"/>
              <a:sym typeface="Alegreya"/>
            </a:endParaRPr>
          </a:p>
          <a:p>
            <a:pPr marL="914400" marR="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 HTML Attribute</a:t>
            </a:r>
            <a:endParaRPr sz="2000" b="0">
              <a:solidFill>
                <a:srgbClr val="434343"/>
              </a:solidFill>
              <a:latin typeface="Alegreya"/>
              <a:ea typeface="Alegreya"/>
              <a:cs typeface="Alegreya"/>
              <a:sym typeface="Alegreya"/>
            </a:endParaRPr>
          </a:p>
          <a:p>
            <a:pPr marL="914400" marR="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DOM Property</a:t>
            </a:r>
            <a:endParaRPr sz="2000" b="0">
              <a:solidFill>
                <a:srgbClr val="434343"/>
              </a:solidFill>
              <a:latin typeface="Alegreya"/>
              <a:ea typeface="Alegreya"/>
              <a:cs typeface="Alegreya"/>
              <a:sym typeface="Alegreya"/>
            </a:endParaRPr>
          </a:p>
          <a:p>
            <a:pPr marL="914400" marR="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addEventListener function</a:t>
            </a: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Assign event via HTML Attribute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handler</a:t>
            </a:r>
            <a:r>
              <a:rPr lang="en" sz="2000" b="0">
                <a:solidFill>
                  <a:srgbClr val="434343"/>
                </a:solidFill>
                <a:latin typeface="Alegreya"/>
                <a:ea typeface="Alegreya"/>
                <a:cs typeface="Alegreya"/>
                <a:sym typeface="Alegreya"/>
              </a:rPr>
              <a:t> can be set in HTML with an attribute named </a:t>
            </a:r>
            <a:r>
              <a:rPr lang="en" sz="2000">
                <a:solidFill>
                  <a:schemeClr val="accent5"/>
                </a:solidFill>
                <a:latin typeface="Alegreya"/>
                <a:ea typeface="Alegreya"/>
                <a:cs typeface="Alegreya"/>
                <a:sym typeface="Alegreya"/>
              </a:rPr>
              <a:t>on&lt;event&gt;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For instance, to assign a </a:t>
            </a:r>
            <a:r>
              <a:rPr lang="en" sz="2000" b="0">
                <a:solidFill>
                  <a:srgbClr val="990055"/>
                </a:solidFill>
                <a:latin typeface="Alegreya"/>
                <a:ea typeface="Alegreya"/>
                <a:cs typeface="Alegreya"/>
                <a:sym typeface="Alegreya"/>
              </a:rPr>
              <a:t>click handler</a:t>
            </a:r>
            <a:r>
              <a:rPr lang="en" sz="2000" b="0">
                <a:solidFill>
                  <a:srgbClr val="434343"/>
                </a:solidFill>
                <a:latin typeface="Alegreya"/>
                <a:ea typeface="Alegreya"/>
                <a:cs typeface="Alegreya"/>
                <a:sym typeface="Alegreya"/>
              </a:rPr>
              <a:t> for an </a:t>
            </a:r>
            <a:r>
              <a:rPr lang="en" sz="2000" b="0">
                <a:solidFill>
                  <a:srgbClr val="990055"/>
                </a:solidFill>
                <a:latin typeface="Alegreya"/>
                <a:ea typeface="Alegreya"/>
                <a:cs typeface="Alegreya"/>
                <a:sym typeface="Alegreya"/>
              </a:rPr>
              <a:t>input</a:t>
            </a:r>
            <a:r>
              <a:rPr lang="en" sz="2000" b="0">
                <a:solidFill>
                  <a:srgbClr val="434343"/>
                </a:solidFill>
                <a:latin typeface="Alegreya"/>
                <a:ea typeface="Alegreya"/>
                <a:cs typeface="Alegreya"/>
                <a:sym typeface="Alegreya"/>
              </a:rPr>
              <a:t>, we can use </a:t>
            </a:r>
            <a:r>
              <a:rPr lang="en" sz="2000" b="0">
                <a:solidFill>
                  <a:srgbClr val="990055"/>
                </a:solidFill>
                <a:latin typeface="Alegreya"/>
                <a:ea typeface="Alegreya"/>
                <a:cs typeface="Alegreya"/>
                <a:sym typeface="Alegreya"/>
              </a:rPr>
              <a:t>onclick</a:t>
            </a:r>
            <a:r>
              <a:rPr lang="en" sz="2000" b="0">
                <a:solidFill>
                  <a:srgbClr val="434343"/>
                </a:solidFill>
                <a:latin typeface="Alegreya"/>
                <a:ea typeface="Alegreya"/>
                <a:cs typeface="Alegreya"/>
                <a:sym typeface="Alegreya"/>
              </a:rPr>
              <a:t>, like here:</a:t>
            </a:r>
            <a:endParaRPr sz="2000" b="0">
              <a:solidFill>
                <a:srgbClr val="434343"/>
              </a:solidFill>
              <a:latin typeface="Alegreya"/>
              <a:ea typeface="Alegreya"/>
              <a:cs typeface="Alegreya"/>
              <a:sym typeface="Alegreya"/>
            </a:endParaRPr>
          </a:p>
          <a:p>
            <a:pPr marL="444500" marR="139700" lvl="0" indent="0" algn="l" rtl="0">
              <a:lnSpc>
                <a:spcPct val="118750"/>
              </a:lnSpc>
              <a:spcBef>
                <a:spcPts val="900"/>
              </a:spcBef>
              <a:spcAft>
                <a:spcPts val="0"/>
              </a:spcAft>
              <a:buNone/>
            </a:pPr>
            <a:r>
              <a:rPr lang="en" sz="1800" b="0">
                <a:solidFill>
                  <a:srgbClr val="999999"/>
                </a:solidFill>
                <a:latin typeface="Trebuchet MS"/>
                <a:ea typeface="Trebuchet MS"/>
                <a:cs typeface="Trebuchet MS"/>
                <a:sym typeface="Trebuchet MS"/>
              </a:rPr>
              <a:t>&lt;</a:t>
            </a:r>
            <a:r>
              <a:rPr lang="en" sz="1800" b="0">
                <a:solidFill>
                  <a:srgbClr val="990055"/>
                </a:solidFill>
                <a:latin typeface="Trebuchet MS"/>
                <a:ea typeface="Trebuchet MS"/>
                <a:cs typeface="Trebuchet MS"/>
                <a:sym typeface="Trebuchet MS"/>
              </a:rPr>
              <a:t>input </a:t>
            </a:r>
            <a:r>
              <a:rPr lang="en" sz="1800" b="0">
                <a:solidFill>
                  <a:srgbClr val="669900"/>
                </a:solidFill>
                <a:latin typeface="Trebuchet MS"/>
                <a:ea typeface="Trebuchet MS"/>
                <a:cs typeface="Trebuchet MS"/>
                <a:sym typeface="Trebuchet MS"/>
              </a:rPr>
              <a:t>value</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Click me</a:t>
            </a:r>
            <a:r>
              <a:rPr lang="en" sz="1800" b="0">
                <a:solidFill>
                  <a:srgbClr val="999999"/>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 </a:t>
            </a:r>
            <a:r>
              <a:rPr lang="en" sz="1800" b="0">
                <a:solidFill>
                  <a:srgbClr val="669900"/>
                </a:solidFill>
                <a:latin typeface="Trebuchet MS"/>
                <a:ea typeface="Trebuchet MS"/>
                <a:cs typeface="Trebuchet MS"/>
                <a:sym typeface="Trebuchet MS"/>
              </a:rPr>
              <a:t>onclick</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alert(</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Click!</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a:t>
            </a:r>
            <a:r>
              <a:rPr lang="en" sz="1800" b="0">
                <a:solidFill>
                  <a:srgbClr val="999999"/>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 </a:t>
            </a:r>
            <a:r>
              <a:rPr lang="en" sz="1800" b="0">
                <a:solidFill>
                  <a:srgbClr val="669900"/>
                </a:solidFill>
                <a:latin typeface="Trebuchet MS"/>
                <a:ea typeface="Trebuchet MS"/>
                <a:cs typeface="Trebuchet MS"/>
                <a:sym typeface="Trebuchet MS"/>
              </a:rPr>
              <a:t>type</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button</a:t>
            </a:r>
            <a:r>
              <a:rPr lang="en" sz="1800" b="0">
                <a:solidFill>
                  <a:srgbClr val="999999"/>
                </a:solidFill>
                <a:latin typeface="Trebuchet MS"/>
                <a:ea typeface="Trebuchet MS"/>
                <a:cs typeface="Trebuchet MS"/>
                <a:sym typeface="Trebuchet MS"/>
              </a:rPr>
              <a:t>"&gt;</a:t>
            </a:r>
            <a:endParaRPr sz="1800" b="0">
              <a:solidFill>
                <a:srgbClr val="9999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20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86" name="Google Shape;1686;p20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87" name="Google Shape;1687;p20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Assign event via HTML Attribute</a:t>
            </a:r>
            <a:endParaRPr sz="2000" b="0">
              <a:solidFill>
                <a:srgbClr val="434343"/>
              </a:solidFill>
              <a:latin typeface="Alegreya"/>
              <a:ea typeface="Alegreya"/>
              <a:cs typeface="Alegreya"/>
              <a:sym typeface="Alegreya"/>
            </a:endParaRPr>
          </a:p>
          <a:p>
            <a:pPr marL="457200" marR="1397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An HTML-attribute is not a convenient place to write a lot of code, so we’d better create a JavaScript function and call it there.</a:t>
            </a:r>
            <a:endParaRPr sz="2000" b="0">
              <a:solidFill>
                <a:srgbClr val="434343"/>
              </a:solidFill>
              <a:latin typeface="Alegreya"/>
              <a:ea typeface="Alegreya"/>
              <a:cs typeface="Alegreya"/>
              <a:sym typeface="Alegreya"/>
            </a:endParaRPr>
          </a:p>
          <a:p>
            <a:pPr marL="0" marR="13970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let countRabbits = () =&gt; {</a:t>
            </a:r>
            <a:endParaRPr sz="1800" b="0">
              <a:solidFill>
                <a:srgbClr val="434343"/>
              </a:solidFill>
              <a:latin typeface="Trebuchet MS"/>
              <a:ea typeface="Trebuchet MS"/>
              <a:cs typeface="Trebuchet MS"/>
              <a:sym typeface="Trebuchet MS"/>
            </a:endParaRPr>
          </a:p>
          <a:p>
            <a:pPr marL="914400" marR="13970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for(let i=1; i&lt;rabbit.length; i++) {</a:t>
            </a:r>
            <a:endParaRPr sz="1800" b="0">
              <a:solidFill>
                <a:srgbClr val="434343"/>
              </a:solidFill>
              <a:latin typeface="Trebuchet MS"/>
              <a:ea typeface="Trebuchet MS"/>
              <a:cs typeface="Trebuchet MS"/>
              <a:sym typeface="Trebuchet MS"/>
            </a:endParaRPr>
          </a:p>
          <a:p>
            <a:pPr marL="914400" marR="13970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console.log(‘Rabbit number: ${i}’);</a:t>
            </a:r>
            <a:endParaRPr sz="1800" b="0">
              <a:solidFill>
                <a:srgbClr val="434343"/>
              </a:solidFill>
              <a:latin typeface="Trebuchet MS"/>
              <a:ea typeface="Trebuchet MS"/>
              <a:cs typeface="Trebuchet MS"/>
              <a:sym typeface="Trebuchet MS"/>
            </a:endParaRPr>
          </a:p>
          <a:p>
            <a:pPr marL="914400" marR="13970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914400" marR="13970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&lt;</a:t>
            </a:r>
            <a:r>
              <a:rPr lang="en" sz="1800" b="0">
                <a:solidFill>
                  <a:srgbClr val="990055"/>
                </a:solidFill>
                <a:latin typeface="Trebuchet MS"/>
                <a:ea typeface="Trebuchet MS"/>
                <a:cs typeface="Trebuchet MS"/>
                <a:sym typeface="Trebuchet MS"/>
              </a:rPr>
              <a:t>input </a:t>
            </a:r>
            <a:r>
              <a:rPr lang="en" sz="1800" b="0">
                <a:solidFill>
                  <a:srgbClr val="669900"/>
                </a:solidFill>
                <a:latin typeface="Trebuchet MS"/>
                <a:ea typeface="Trebuchet MS"/>
                <a:cs typeface="Trebuchet MS"/>
                <a:sym typeface="Trebuchet MS"/>
              </a:rPr>
              <a:t>type</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button</a:t>
            </a:r>
            <a:r>
              <a:rPr lang="en" sz="1800" b="0">
                <a:solidFill>
                  <a:srgbClr val="999999"/>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 </a:t>
            </a:r>
            <a:r>
              <a:rPr lang="en" sz="1800" b="0">
                <a:solidFill>
                  <a:srgbClr val="669900"/>
                </a:solidFill>
                <a:latin typeface="Trebuchet MS"/>
                <a:ea typeface="Trebuchet MS"/>
                <a:cs typeface="Trebuchet MS"/>
                <a:sym typeface="Trebuchet MS"/>
              </a:rPr>
              <a:t>onclick</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countRabbits()</a:t>
            </a:r>
            <a:r>
              <a:rPr lang="en" sz="1800" b="0">
                <a:solidFill>
                  <a:srgbClr val="999999"/>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 </a:t>
            </a:r>
            <a:r>
              <a:rPr lang="en" sz="1800" b="0">
                <a:solidFill>
                  <a:srgbClr val="669900"/>
                </a:solidFill>
                <a:latin typeface="Trebuchet MS"/>
                <a:ea typeface="Trebuchet MS"/>
                <a:cs typeface="Trebuchet MS"/>
                <a:sym typeface="Trebuchet MS"/>
              </a:rPr>
              <a:t>value</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Count rabbits!</a:t>
            </a:r>
            <a:r>
              <a:rPr lang="en" sz="1800" b="0">
                <a:solidFill>
                  <a:srgbClr val="999999"/>
                </a:solidFill>
                <a:latin typeface="Trebuchet MS"/>
                <a:ea typeface="Trebuchet MS"/>
                <a:cs typeface="Trebuchet MS"/>
                <a:sym typeface="Trebuchet MS"/>
              </a:rPr>
              <a:t>"&gt;</a:t>
            </a:r>
            <a:endParaRPr sz="1800" b="0">
              <a:solidFill>
                <a:srgbClr val="9999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20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93" name="Google Shape;1693;p20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694" name="Google Shape;1694;p20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Assign event via DOM Property</a:t>
            </a:r>
            <a:endParaRPr sz="2000" b="0">
              <a:solidFill>
                <a:srgbClr val="434343"/>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Char char="❏"/>
            </a:pPr>
            <a:r>
              <a:rPr lang="en" sz="2000" b="0">
                <a:solidFill>
                  <a:srgbClr val="434343"/>
                </a:solidFill>
                <a:latin typeface="Alegreya"/>
                <a:ea typeface="Alegreya"/>
                <a:cs typeface="Alegreya"/>
                <a:sym typeface="Alegreya"/>
              </a:rPr>
              <a:t>We can assign a handler using a DOM property </a:t>
            </a:r>
            <a:r>
              <a:rPr lang="en" sz="2000" b="0">
                <a:solidFill>
                  <a:srgbClr val="434343"/>
                </a:solidFill>
                <a:highlight>
                  <a:srgbClr val="F5F2F0"/>
                </a:highlight>
                <a:latin typeface="Alegreya"/>
                <a:ea typeface="Alegreya"/>
                <a:cs typeface="Alegreya"/>
                <a:sym typeface="Alegreya"/>
              </a:rPr>
              <a:t>on&lt;event&gt;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For instance, elem.onclick:</a:t>
            </a:r>
            <a:br>
              <a:rPr lang="en" sz="2000" b="0">
                <a:solidFill>
                  <a:srgbClr val="434343"/>
                </a:solidFill>
                <a:latin typeface="Alegreya"/>
                <a:ea typeface="Alegreya"/>
                <a:cs typeface="Alegreya"/>
                <a:sym typeface="Alegreya"/>
              </a:rPr>
            </a:br>
            <a:r>
              <a:rPr lang="en" sz="2000" b="0">
                <a:solidFill>
                  <a:srgbClr val="434343"/>
                </a:solidFill>
                <a:highlight>
                  <a:srgbClr val="F5E7C6"/>
                </a:highlight>
                <a:latin typeface="Alegreya"/>
                <a:ea typeface="Alegreya"/>
                <a:cs typeface="Alegreya"/>
                <a:sym typeface="Alegreya"/>
              </a:rPr>
              <a:t>		</a:t>
            </a:r>
            <a:r>
              <a:rPr lang="en" sz="1800" b="0">
                <a:solidFill>
                  <a:srgbClr val="999999"/>
                </a:solidFill>
                <a:latin typeface="Trebuchet MS"/>
                <a:ea typeface="Trebuchet MS"/>
                <a:cs typeface="Trebuchet MS"/>
                <a:sym typeface="Trebuchet MS"/>
              </a:rPr>
              <a:t>&lt;</a:t>
            </a:r>
            <a:r>
              <a:rPr lang="en" sz="1800" b="0">
                <a:solidFill>
                  <a:srgbClr val="990055"/>
                </a:solidFill>
                <a:latin typeface="Trebuchet MS"/>
                <a:ea typeface="Trebuchet MS"/>
                <a:cs typeface="Trebuchet MS"/>
                <a:sym typeface="Trebuchet MS"/>
              </a:rPr>
              <a:t>input </a:t>
            </a:r>
            <a:r>
              <a:rPr lang="en" sz="1800" b="0">
                <a:solidFill>
                  <a:srgbClr val="669900"/>
                </a:solidFill>
                <a:latin typeface="Trebuchet MS"/>
                <a:ea typeface="Trebuchet MS"/>
                <a:cs typeface="Trebuchet MS"/>
                <a:sym typeface="Trebuchet MS"/>
              </a:rPr>
              <a:t>id</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elem</a:t>
            </a:r>
            <a:r>
              <a:rPr lang="en" sz="1800" b="0">
                <a:solidFill>
                  <a:srgbClr val="999999"/>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 </a:t>
            </a:r>
            <a:r>
              <a:rPr lang="en" sz="1800" b="0">
                <a:solidFill>
                  <a:srgbClr val="669900"/>
                </a:solidFill>
                <a:latin typeface="Trebuchet MS"/>
                <a:ea typeface="Trebuchet MS"/>
                <a:cs typeface="Trebuchet MS"/>
                <a:sym typeface="Trebuchet MS"/>
              </a:rPr>
              <a:t>type</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button</a:t>
            </a:r>
            <a:r>
              <a:rPr lang="en" sz="1800" b="0">
                <a:solidFill>
                  <a:srgbClr val="999999"/>
                </a:solidFill>
                <a:latin typeface="Trebuchet MS"/>
                <a:ea typeface="Trebuchet MS"/>
                <a:cs typeface="Trebuchet MS"/>
                <a:sym typeface="Trebuchet MS"/>
              </a:rPr>
              <a:t>"</a:t>
            </a:r>
            <a:r>
              <a:rPr lang="en" sz="1800" b="0">
                <a:solidFill>
                  <a:srgbClr val="990055"/>
                </a:solidFill>
                <a:latin typeface="Trebuchet MS"/>
                <a:ea typeface="Trebuchet MS"/>
                <a:cs typeface="Trebuchet MS"/>
                <a:sym typeface="Trebuchet MS"/>
              </a:rPr>
              <a:t> </a:t>
            </a:r>
            <a:r>
              <a:rPr lang="en" sz="1800" b="0">
                <a:solidFill>
                  <a:srgbClr val="669900"/>
                </a:solidFill>
                <a:latin typeface="Trebuchet MS"/>
                <a:ea typeface="Trebuchet MS"/>
                <a:cs typeface="Trebuchet MS"/>
                <a:sym typeface="Trebuchet MS"/>
              </a:rPr>
              <a:t>value</a:t>
            </a:r>
            <a:r>
              <a:rPr lang="en" sz="1800" b="0">
                <a:solidFill>
                  <a:srgbClr val="999999"/>
                </a:solidFill>
                <a:latin typeface="Trebuchet MS"/>
                <a:ea typeface="Trebuchet MS"/>
                <a:cs typeface="Trebuchet MS"/>
                <a:sym typeface="Trebuchet MS"/>
              </a:rPr>
              <a:t>="</a:t>
            </a:r>
            <a:r>
              <a:rPr lang="en" sz="1800" b="0">
                <a:solidFill>
                  <a:srgbClr val="0077AA"/>
                </a:solidFill>
                <a:latin typeface="Trebuchet MS"/>
                <a:ea typeface="Trebuchet MS"/>
                <a:cs typeface="Trebuchet MS"/>
                <a:sym typeface="Trebuchet MS"/>
              </a:rPr>
              <a:t>Click me</a:t>
            </a:r>
            <a:r>
              <a:rPr lang="en" sz="1800" b="0">
                <a:solidFill>
                  <a:srgbClr val="999999"/>
                </a:solidFill>
                <a:latin typeface="Trebuchet MS"/>
                <a:ea typeface="Trebuchet MS"/>
                <a:cs typeface="Trebuchet MS"/>
                <a:sym typeface="Trebuchet MS"/>
              </a:rPr>
              <a:t>"&gt;</a:t>
            </a: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&lt;</a:t>
            </a:r>
            <a:r>
              <a:rPr lang="en" sz="1800" b="0">
                <a:solidFill>
                  <a:srgbClr val="990055"/>
                </a:solidFill>
                <a:latin typeface="Trebuchet MS"/>
                <a:ea typeface="Trebuchet MS"/>
                <a:cs typeface="Trebuchet MS"/>
                <a:sym typeface="Trebuchet MS"/>
              </a:rPr>
              <a:t>script</a:t>
            </a:r>
            <a:r>
              <a:rPr lang="en" sz="1800" b="0">
                <a:solidFill>
                  <a:srgbClr val="999999"/>
                </a:solidFill>
                <a:latin typeface="Trebuchet MS"/>
                <a:ea typeface="Trebuchet MS"/>
                <a:cs typeface="Trebuchet MS"/>
                <a:sym typeface="Trebuchet MS"/>
              </a:rPr>
              <a:t>&gt;</a:t>
            </a: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elem.onclick </a:t>
            </a:r>
            <a:r>
              <a:rPr lang="en" sz="1800" b="0">
                <a:solidFill>
                  <a:srgbClr val="A67F59"/>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0077AA"/>
                </a:solidFill>
                <a:latin typeface="Trebuchet MS"/>
                <a:ea typeface="Trebuchet MS"/>
                <a:cs typeface="Trebuchet MS"/>
                <a:sym typeface="Trebuchet MS"/>
              </a:rPr>
              <a:t>function</a:t>
            </a:r>
            <a:r>
              <a:rPr lang="en" sz="1800" b="0">
                <a:solidFill>
                  <a:srgbClr val="999999"/>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console.log</a:t>
            </a:r>
            <a:r>
              <a:rPr lang="en" sz="1800" b="0">
                <a:solidFill>
                  <a:srgbClr val="999999"/>
                </a:solidFill>
                <a:latin typeface="Trebuchet MS"/>
                <a:ea typeface="Trebuchet MS"/>
                <a:cs typeface="Trebuchet MS"/>
                <a:sym typeface="Trebuchet MS"/>
              </a:rPr>
              <a:t>(</a:t>
            </a:r>
            <a:r>
              <a:rPr lang="en" sz="1800" b="0">
                <a:solidFill>
                  <a:srgbClr val="669900"/>
                </a:solidFill>
                <a:latin typeface="Trebuchet MS"/>
                <a:ea typeface="Trebuchet MS"/>
                <a:cs typeface="Trebuchet MS"/>
                <a:sym typeface="Trebuchet MS"/>
              </a:rPr>
              <a:t>'Thank you'</a:t>
            </a:r>
            <a:r>
              <a:rPr lang="en" sz="1800" b="0">
                <a:solidFill>
                  <a:srgbClr val="999999"/>
                </a:solidFill>
                <a:latin typeface="Trebuchet MS"/>
                <a:ea typeface="Trebuchet MS"/>
                <a:cs typeface="Trebuchet MS"/>
                <a:sym typeface="Trebuchet MS"/>
              </a:rPr>
              <a:t>);</a:t>
            </a: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&lt;/</a:t>
            </a:r>
            <a:r>
              <a:rPr lang="en" sz="1800" b="0">
                <a:solidFill>
                  <a:srgbClr val="990055"/>
                </a:solidFill>
                <a:latin typeface="Trebuchet MS"/>
                <a:ea typeface="Trebuchet MS"/>
                <a:cs typeface="Trebuchet MS"/>
                <a:sym typeface="Trebuchet MS"/>
              </a:rPr>
              <a:t>script</a:t>
            </a:r>
            <a:r>
              <a:rPr lang="en" sz="1800" b="0">
                <a:solidFill>
                  <a:srgbClr val="999999"/>
                </a:solidFill>
                <a:latin typeface="Trebuchet MS"/>
                <a:ea typeface="Trebuchet MS"/>
                <a:cs typeface="Trebuchet MS"/>
                <a:sym typeface="Trebuchet MS"/>
              </a:rPr>
              <a:t>&gt;</a:t>
            </a:r>
            <a:endParaRPr sz="1800" b="0">
              <a:solidFill>
                <a:srgbClr val="999999"/>
              </a:solidFill>
              <a:latin typeface="Trebuchet MS"/>
              <a:ea typeface="Trebuchet MS"/>
              <a:cs typeface="Trebuchet MS"/>
              <a:sym typeface="Trebuchet MS"/>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the handler is assigned using an </a:t>
            </a:r>
            <a:r>
              <a:rPr lang="en" sz="2000">
                <a:solidFill>
                  <a:srgbClr val="434343"/>
                </a:solidFill>
                <a:latin typeface="Alegreya"/>
                <a:ea typeface="Alegreya"/>
                <a:cs typeface="Alegreya"/>
                <a:sym typeface="Alegreya"/>
              </a:rPr>
              <a:t>HTML-attribute</a:t>
            </a:r>
            <a:r>
              <a:rPr lang="en" sz="2000" b="0">
                <a:solidFill>
                  <a:srgbClr val="434343"/>
                </a:solidFill>
                <a:latin typeface="Alegreya"/>
                <a:ea typeface="Alegreya"/>
                <a:cs typeface="Alegreya"/>
                <a:sym typeface="Alegreya"/>
              </a:rPr>
              <a:t> then the browser reads it, creates a new function from the attribute content and writes it to the </a:t>
            </a:r>
            <a:r>
              <a:rPr lang="en" sz="2000">
                <a:solidFill>
                  <a:srgbClr val="434343"/>
                </a:solidFill>
                <a:latin typeface="Alegreya"/>
                <a:ea typeface="Alegreya"/>
                <a:cs typeface="Alegreya"/>
                <a:sym typeface="Alegreya"/>
              </a:rPr>
              <a:t>DOM property</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0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00" name="Google Shape;1700;p20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01" name="Google Shape;1701;p20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Assign event via DOM Property</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Char char="❏"/>
            </a:pPr>
            <a:r>
              <a:rPr lang="en" sz="2000" b="0">
                <a:solidFill>
                  <a:srgbClr val="434343"/>
                </a:solidFill>
                <a:latin typeface="Alegreya"/>
                <a:ea typeface="Alegreya"/>
                <a:cs typeface="Alegreya"/>
                <a:sym typeface="Alegreya"/>
              </a:rPr>
              <a:t>The handler is always in the </a:t>
            </a:r>
            <a:r>
              <a:rPr lang="en" sz="2000">
                <a:solidFill>
                  <a:srgbClr val="434343"/>
                </a:solidFill>
                <a:latin typeface="Alegreya"/>
                <a:ea typeface="Alegreya"/>
                <a:cs typeface="Alegreya"/>
                <a:sym typeface="Alegreya"/>
              </a:rPr>
              <a:t>DOM property</a:t>
            </a:r>
            <a:r>
              <a:rPr lang="en" sz="2000" b="0">
                <a:solidFill>
                  <a:srgbClr val="434343"/>
                </a:solidFill>
                <a:latin typeface="Alegreya"/>
                <a:ea typeface="Alegreya"/>
                <a:cs typeface="Alegreya"/>
                <a:sym typeface="Alegreya"/>
              </a:rPr>
              <a:t>: the HTML-attribute is just one of the ways to initialize it.</a:t>
            </a:r>
            <a:endParaRPr sz="2000" b="0">
              <a:solidFill>
                <a:srgbClr val="434343"/>
              </a:solidFill>
              <a:latin typeface="Alegreya"/>
              <a:ea typeface="Alegreya"/>
              <a:cs typeface="Alegreya"/>
              <a:sym typeface="Alegreya"/>
            </a:endParaRPr>
          </a:p>
          <a:p>
            <a:pPr marL="457200" lvl="0" indent="-355600" algn="l" rtl="0">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So this way is actually the same as the previous one.</a:t>
            </a:r>
            <a:endParaRPr sz="2000" b="0">
              <a:solidFill>
                <a:srgbClr val="434343"/>
              </a:solidFill>
              <a:latin typeface="Alegreya"/>
              <a:ea typeface="Alegreya"/>
              <a:cs typeface="Alegreya"/>
              <a:sym typeface="Alegreya"/>
            </a:endParaRPr>
          </a:p>
          <a:p>
            <a:pPr marL="457200" lvl="0" indent="-355600" algn="l" rtl="0">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also can assign an existing function as a handler directly (</a:t>
            </a:r>
            <a:r>
              <a:rPr lang="en" sz="2000" b="0" i="1">
                <a:solidFill>
                  <a:schemeClr val="accent5"/>
                </a:solidFill>
                <a:latin typeface="Alegreya"/>
                <a:ea typeface="Alegreya"/>
                <a:cs typeface="Alegreya"/>
                <a:sym typeface="Alegreya"/>
              </a:rPr>
              <a:t>but you have to remove parenthesis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0077AA"/>
                </a:solidFill>
                <a:latin typeface="Trebuchet MS"/>
                <a:ea typeface="Trebuchet MS"/>
                <a:cs typeface="Trebuchet MS"/>
                <a:sym typeface="Trebuchet MS"/>
              </a:rPr>
              <a:t>function</a:t>
            </a: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sayThanks</a:t>
            </a:r>
            <a:r>
              <a:rPr lang="en" sz="1800" b="0">
                <a:solidFill>
                  <a:srgbClr val="999999"/>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alert</a:t>
            </a:r>
            <a:r>
              <a:rPr lang="en" sz="1800" b="0">
                <a:solidFill>
                  <a:srgbClr val="999999"/>
                </a:solidFill>
                <a:latin typeface="Trebuchet MS"/>
                <a:ea typeface="Trebuchet MS"/>
                <a:cs typeface="Trebuchet MS"/>
                <a:sym typeface="Trebuchet MS"/>
              </a:rPr>
              <a:t>(</a:t>
            </a:r>
            <a:r>
              <a:rPr lang="en" sz="1800" b="0">
                <a:solidFill>
                  <a:srgbClr val="669900"/>
                </a:solidFill>
                <a:latin typeface="Trebuchet MS"/>
                <a:ea typeface="Trebuchet MS"/>
                <a:cs typeface="Trebuchet MS"/>
                <a:sym typeface="Trebuchet MS"/>
              </a:rPr>
              <a:t>'Thanks!'</a:t>
            </a:r>
            <a:r>
              <a:rPr lang="en" sz="1800" b="0">
                <a:solidFill>
                  <a:srgbClr val="999999"/>
                </a:solidFill>
                <a:latin typeface="Trebuchet MS"/>
                <a:ea typeface="Trebuchet MS"/>
                <a:cs typeface="Trebuchet MS"/>
                <a:sym typeface="Trebuchet MS"/>
              </a:rPr>
              <a:t>);</a:t>
            </a: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br>
              <a:rPr lang="en" sz="1800" b="0">
                <a:solidFill>
                  <a:srgbClr val="000000"/>
                </a:solidFill>
                <a:latin typeface="Trebuchet MS"/>
                <a:ea typeface="Trebuchet MS"/>
                <a:cs typeface="Trebuchet MS"/>
                <a:sym typeface="Trebuchet MS"/>
              </a:rPr>
            </a:br>
            <a:br>
              <a:rPr lang="en" sz="1800" b="0">
                <a:solidFill>
                  <a:srgbClr val="000000"/>
                </a:solidFill>
                <a:latin typeface="Trebuchet MS"/>
                <a:ea typeface="Trebuchet MS"/>
                <a:cs typeface="Trebuchet MS"/>
                <a:sym typeface="Trebuchet MS"/>
              </a:rPr>
            </a:b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elem.onclick</a:t>
            </a:r>
            <a:r>
              <a:rPr lang="en" sz="1800" b="0">
                <a:solidFill>
                  <a:srgbClr val="000000"/>
                </a:solidFill>
                <a:latin typeface="Trebuchet MS"/>
                <a:ea typeface="Trebuchet MS"/>
                <a:cs typeface="Trebuchet MS"/>
                <a:sym typeface="Trebuchet MS"/>
              </a:rPr>
              <a:t> </a:t>
            </a:r>
            <a:r>
              <a:rPr lang="en" sz="1800" b="0">
                <a:solidFill>
                  <a:srgbClr val="A67F59"/>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sayThanks</a:t>
            </a:r>
            <a:r>
              <a:rPr lang="en" sz="1800" b="0">
                <a:solidFill>
                  <a:srgbClr val="999999"/>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//No parenthesis</a:t>
            </a:r>
            <a:endParaRPr sz="1800" b="0">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20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07" name="Google Shape;1707;p20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08" name="Google Shape;1708;p20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Syntax</a:t>
            </a:r>
            <a:r>
              <a:rPr lang="en" sz="1800" b="0">
                <a:solidFill>
                  <a:srgbClr val="434343"/>
                </a:solidFill>
                <a:latin typeface="Trebuchet MS"/>
                <a:ea typeface="Trebuchet MS"/>
                <a:cs typeface="Trebuchet MS"/>
                <a:sym typeface="Trebuchet MS"/>
              </a:rPr>
              <a:t> : 	element.addEventListener(event, function, useCapture);</a:t>
            </a:r>
            <a:endParaRPr sz="1800" b="0">
              <a:solidFill>
                <a:srgbClr val="434343"/>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Explanation:  </a:t>
            </a:r>
            <a:endParaRPr sz="2000">
              <a:solidFill>
                <a:schemeClr val="accent5"/>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first param</a:t>
            </a:r>
            <a:r>
              <a:rPr lang="en" sz="2000" b="0">
                <a:solidFill>
                  <a:srgbClr val="434343"/>
                </a:solidFill>
                <a:latin typeface="Alegreya"/>
                <a:ea typeface="Alegreya"/>
                <a:cs typeface="Alegreya"/>
                <a:sym typeface="Alegreya"/>
              </a:rPr>
              <a:t> is the type of the event (like "click" or "mousedown").</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second param</a:t>
            </a:r>
            <a:r>
              <a:rPr lang="en" sz="2000" b="0">
                <a:solidFill>
                  <a:srgbClr val="434343"/>
                </a:solidFill>
                <a:latin typeface="Alegreya"/>
                <a:ea typeface="Alegreya"/>
                <a:cs typeface="Alegreya"/>
                <a:sym typeface="Alegreya"/>
              </a:rPr>
              <a:t> is the function we want to call when the event occurs.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third param</a:t>
            </a:r>
            <a:r>
              <a:rPr lang="en" sz="2000" b="0">
                <a:solidFill>
                  <a:srgbClr val="434343"/>
                </a:solidFill>
                <a:latin typeface="Alegreya"/>
                <a:ea typeface="Alegreya"/>
                <a:cs typeface="Alegreya"/>
                <a:sym typeface="Alegreya"/>
              </a:rPr>
              <a:t> is a boolean value specifying whether to use event bubbling or event capturing. This parameter is optional.</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Note: </a:t>
            </a:r>
            <a:r>
              <a:rPr lang="en" sz="2000" b="0">
                <a:solidFill>
                  <a:srgbClr val="0170BA"/>
                </a:solidFill>
                <a:latin typeface="Alegreya"/>
                <a:ea typeface="Alegreya"/>
                <a:cs typeface="Alegreya"/>
                <a:sym typeface="Alegreya"/>
              </a:rPr>
              <a:t>You don't use the "on" prefix for the event; use "click" instead of "onclick".</a:t>
            </a:r>
            <a:endParaRPr sz="2000" b="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20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14" name="Google Shape;1714;p20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15" name="Google Shape;1715;p20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sz="1800" b="0">
              <a:solidFill>
                <a:srgbClr val="434343"/>
              </a:solidFill>
              <a:latin typeface="Trebuchet MS"/>
              <a:ea typeface="Trebuchet MS"/>
              <a:cs typeface="Trebuchet MS"/>
              <a:sym typeface="Trebuchet MS"/>
            </a:endParaRPr>
          </a:p>
          <a:p>
            <a:pPr marL="0" marR="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Usage: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addEventListener( )</a:t>
            </a:r>
            <a:r>
              <a:rPr lang="en" sz="2000" b="0">
                <a:solidFill>
                  <a:srgbClr val="434343"/>
                </a:solidFill>
                <a:latin typeface="Alegreya"/>
                <a:ea typeface="Alegreya"/>
                <a:cs typeface="Alegreya"/>
                <a:sym typeface="Alegreya"/>
              </a:rPr>
              <a:t> method makes it easier to control how the event reacts to bubbling.</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using the </a:t>
            </a:r>
            <a:r>
              <a:rPr lang="en" sz="2000">
                <a:solidFill>
                  <a:schemeClr val="accent5"/>
                </a:solidFill>
                <a:latin typeface="Alegreya"/>
                <a:ea typeface="Alegreya"/>
                <a:cs typeface="Alegreya"/>
                <a:sym typeface="Alegreya"/>
              </a:rPr>
              <a:t>addEventListener( )</a:t>
            </a:r>
            <a:r>
              <a:rPr lang="en" sz="2000" b="0">
                <a:solidFill>
                  <a:srgbClr val="434343"/>
                </a:solidFill>
                <a:latin typeface="Alegreya"/>
                <a:ea typeface="Alegreya"/>
                <a:cs typeface="Alegreya"/>
                <a:sym typeface="Alegreya"/>
              </a:rPr>
              <a:t> method, the JavaScript is separated from the HTML markup, for better readability and allows you to add event listeners even when you do not control the HTML markup.</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easily remove an event listener by using the </a:t>
            </a:r>
            <a:r>
              <a:rPr lang="en" sz="2000">
                <a:solidFill>
                  <a:schemeClr val="accent5"/>
                </a:solidFill>
                <a:latin typeface="Alegreya"/>
                <a:ea typeface="Alegreya"/>
                <a:cs typeface="Alegreya"/>
                <a:sym typeface="Alegreya"/>
              </a:rPr>
              <a:t>removeEventListener( )</a:t>
            </a:r>
            <a:r>
              <a:rPr lang="en" sz="2000" b="0">
                <a:solidFill>
                  <a:srgbClr val="434343"/>
                </a:solidFill>
                <a:latin typeface="Alegreya"/>
                <a:ea typeface="Alegreya"/>
                <a:cs typeface="Alegreya"/>
                <a:sym typeface="Alegreya"/>
              </a:rPr>
              <a:t> method.</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0" lvl="0" indent="0" algn="l" rtl="0">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20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21" name="Google Shape;1721;p20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22" name="Google Shape;1722;p20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&lt;button id="myBtn"&gt;Try it&lt;/button&gt;</a:t>
            </a:r>
            <a:endParaRPr sz="1800" b="0">
              <a:solidFill>
                <a:srgbClr val="434343"/>
              </a:solidFill>
              <a:latin typeface="Trebuchet MS"/>
              <a:ea typeface="Trebuchet MS"/>
              <a:cs typeface="Trebuchet MS"/>
              <a:sym typeface="Trebuchet MS"/>
            </a:endParaRPr>
          </a:p>
          <a:p>
            <a:pPr marL="9144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&lt;script&gt;</a:t>
            </a:r>
            <a:endParaRPr sz="1800" b="0">
              <a:solidFill>
                <a:srgbClr val="434343"/>
              </a:solidFill>
              <a:latin typeface="Trebuchet MS"/>
              <a:ea typeface="Trebuchet MS"/>
              <a:cs typeface="Trebuchet MS"/>
              <a:sym typeface="Trebuchet MS"/>
            </a:endParaRPr>
          </a:p>
          <a:p>
            <a:pPr marL="13716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document.getElementById("myBtn").addEventListener("click", function(){</a:t>
            </a:r>
            <a:endParaRPr sz="1800" b="0">
              <a:solidFill>
                <a:srgbClr val="434343"/>
              </a:solidFill>
              <a:latin typeface="Trebuchet MS"/>
              <a:ea typeface="Trebuchet MS"/>
              <a:cs typeface="Trebuchet MS"/>
              <a:sym typeface="Trebuchet MS"/>
            </a:endParaRPr>
          </a:p>
          <a:p>
            <a:pPr marL="9144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alert("Hello World!");</a:t>
            </a:r>
            <a:endParaRPr sz="1800" b="0">
              <a:solidFill>
                <a:srgbClr val="434343"/>
              </a:solidFill>
              <a:latin typeface="Trebuchet MS"/>
              <a:ea typeface="Trebuchet MS"/>
              <a:cs typeface="Trebuchet MS"/>
              <a:sym typeface="Trebuchet MS"/>
            </a:endParaRPr>
          </a:p>
          <a:p>
            <a:pPr marL="13716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9144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&lt;/script&gt;</a:t>
            </a:r>
            <a:endParaRPr sz="1800" b="0">
              <a:solidFill>
                <a:srgbClr val="434343"/>
              </a:solidFill>
              <a:latin typeface="Trebuchet MS"/>
              <a:ea typeface="Trebuchet MS"/>
              <a:cs typeface="Trebuchet MS"/>
              <a:sym typeface="Trebuchet MS"/>
            </a:endParaRPr>
          </a:p>
          <a:p>
            <a:pPr marL="0" marR="0" lvl="0" indent="0" algn="l" rtl="0">
              <a:lnSpc>
                <a:spcPct val="115000"/>
              </a:lnSpc>
              <a:spcBef>
                <a:spcPts val="0"/>
              </a:spcBef>
              <a:spcAft>
                <a:spcPts val="0"/>
              </a:spcAft>
              <a:buNone/>
            </a:pPr>
            <a:endParaRPr sz="2000">
              <a:solidFill>
                <a:schemeClr val="accent5"/>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1727" name="Google Shape;1727;p21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28" name="Google Shape;1728;p21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29" name="Google Shape;1729;p21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sz="1800" b="0">
              <a:solidFill>
                <a:srgbClr val="434343"/>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Or you can add an existing method as a handler</a:t>
            </a:r>
            <a:endParaRPr sz="2000" b="0">
              <a:solidFill>
                <a:srgbClr val="434343"/>
              </a:solidFill>
              <a:latin typeface="Alegreya"/>
              <a:ea typeface="Alegreya"/>
              <a:cs typeface="Alegreya"/>
              <a:sym typeface="Alegreya"/>
            </a:endParaRPr>
          </a:p>
          <a:p>
            <a:pPr marL="4572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&lt;button id="myBtn"&gt;Try it&lt;/button&gt;</a:t>
            </a:r>
            <a:endParaRPr sz="1800" b="0">
              <a:solidFill>
                <a:srgbClr val="434343"/>
              </a:solidFill>
              <a:latin typeface="Trebuchet MS"/>
              <a:ea typeface="Trebuchet MS"/>
              <a:cs typeface="Trebuchet MS"/>
              <a:sym typeface="Trebuchet MS"/>
            </a:endParaRPr>
          </a:p>
          <a:p>
            <a:pPr marL="4572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&lt;script&gt;</a:t>
            </a:r>
            <a:endParaRPr sz="1800" b="0">
              <a:solidFill>
                <a:srgbClr val="434343"/>
              </a:solidFill>
              <a:latin typeface="Trebuchet MS"/>
              <a:ea typeface="Trebuchet MS"/>
              <a:cs typeface="Trebuchet MS"/>
              <a:sym typeface="Trebuchet MS"/>
            </a:endParaRPr>
          </a:p>
          <a:p>
            <a:pPr marL="9144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document.getElementById("myBtn").addEventListener("click", welcome);</a:t>
            </a:r>
            <a:endParaRPr sz="1800" b="0">
              <a:solidFill>
                <a:srgbClr val="434343"/>
              </a:solidFill>
              <a:latin typeface="Trebuchet MS"/>
              <a:ea typeface="Trebuchet MS"/>
              <a:cs typeface="Trebuchet MS"/>
              <a:sym typeface="Trebuchet MS"/>
            </a:endParaRPr>
          </a:p>
          <a:p>
            <a:pPr marL="9144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function welcome() {</a:t>
            </a:r>
            <a:endParaRPr sz="1800" b="0">
              <a:solidFill>
                <a:srgbClr val="434343"/>
              </a:solidFill>
              <a:latin typeface="Trebuchet MS"/>
              <a:ea typeface="Trebuchet MS"/>
              <a:cs typeface="Trebuchet MS"/>
              <a:sym typeface="Trebuchet MS"/>
            </a:endParaRPr>
          </a:p>
          <a:p>
            <a:pPr marL="9144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alert("Hello World!");</a:t>
            </a:r>
            <a:endParaRPr sz="1800" b="0">
              <a:solidFill>
                <a:srgbClr val="434343"/>
              </a:solidFill>
              <a:latin typeface="Trebuchet MS"/>
              <a:ea typeface="Trebuchet MS"/>
              <a:cs typeface="Trebuchet MS"/>
              <a:sym typeface="Trebuchet MS"/>
            </a:endParaRPr>
          </a:p>
          <a:p>
            <a:pPr marL="9144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457200" lvl="0" indent="2540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&lt;/script&gt;</a:t>
            </a:r>
            <a:endParaRPr sz="1800" b="0">
              <a:solidFill>
                <a:srgbClr val="434343"/>
              </a:solidFill>
              <a:latin typeface="Trebuchet MS"/>
              <a:ea typeface="Trebuchet MS"/>
              <a:cs typeface="Trebuchet MS"/>
              <a:sym typeface="Trebuchet MS"/>
            </a:endParaRPr>
          </a:p>
          <a:p>
            <a:pPr marL="0" marR="0" lvl="0" indent="0" algn="l" rtl="0">
              <a:lnSpc>
                <a:spcPct val="115000"/>
              </a:lnSpc>
              <a:spcBef>
                <a:spcPts val="0"/>
              </a:spcBef>
              <a:spcAft>
                <a:spcPts val="0"/>
              </a:spcAft>
              <a:buNone/>
            </a:pPr>
            <a:endParaRPr sz="2000">
              <a:solidFill>
                <a:schemeClr val="accent5"/>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1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a:t>
            </a:r>
            <a:endParaRPr sz="3600">
              <a:solidFill>
                <a:srgbClr val="63A814"/>
              </a:solidFill>
              <a:latin typeface="Alegreya"/>
              <a:ea typeface="Alegreya"/>
              <a:cs typeface="Alegreya"/>
              <a:sym typeface="Alegreya"/>
            </a:endParaRPr>
          </a:p>
        </p:txBody>
      </p:sp>
      <p:pic>
        <p:nvPicPr>
          <p:cNvPr id="1735" name="Google Shape;1735;p21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36" name="Google Shape;1736;p21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Javascript HTML DOM Navigation</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SzPts val="2000"/>
              <a:buFont typeface="Alegreya"/>
              <a:buChar char="❏"/>
            </a:pPr>
            <a:r>
              <a:rPr lang="en" sz="2000" b="0">
                <a:solidFill>
                  <a:srgbClr val="434343"/>
                </a:solidFill>
                <a:latin typeface="Alegreya"/>
                <a:ea typeface="Alegreya"/>
                <a:cs typeface="Alegreya"/>
                <a:sym typeface="Alegreya"/>
              </a:rPr>
              <a:t>With the HTML DOM, you can </a:t>
            </a:r>
            <a:r>
              <a:rPr lang="en" sz="2000" b="0">
                <a:solidFill>
                  <a:schemeClr val="accent5"/>
                </a:solidFill>
                <a:latin typeface="Alegreya"/>
                <a:ea typeface="Alegreya"/>
                <a:cs typeface="Alegreya"/>
                <a:sym typeface="Alegreya"/>
              </a:rPr>
              <a:t>navigate the node tree using node relationships.</a:t>
            </a:r>
            <a:endParaRPr sz="2000" b="0">
              <a:solidFill>
                <a:schemeClr val="accent5"/>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DOM Nodes</a:t>
            </a:r>
            <a:endParaRPr sz="2000">
              <a:solidFill>
                <a:schemeClr val="accent5"/>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According to the W3C HTML DOM standard, everything in an HTML document is a node:</a:t>
            </a:r>
            <a:endParaRPr sz="2000" b="0">
              <a:solidFill>
                <a:srgbClr val="434343"/>
              </a:solidFill>
              <a:latin typeface="Alegreya"/>
              <a:ea typeface="Alegreya"/>
              <a:cs typeface="Alegreya"/>
              <a:sym typeface="Alegreya"/>
            </a:endParaRPr>
          </a:p>
          <a:p>
            <a:pPr marL="4572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The entire document is a </a:t>
            </a:r>
            <a:r>
              <a:rPr lang="en" sz="2000">
                <a:solidFill>
                  <a:schemeClr val="accent5"/>
                </a:solidFill>
                <a:latin typeface="Alegreya"/>
                <a:ea typeface="Alegreya"/>
                <a:cs typeface="Alegreya"/>
                <a:sym typeface="Alegreya"/>
              </a:rPr>
              <a:t>document node</a:t>
            </a:r>
            <a:endParaRPr sz="2000">
              <a:solidFill>
                <a:schemeClr val="accent5"/>
              </a:solidFill>
              <a:latin typeface="Alegreya"/>
              <a:ea typeface="Alegreya"/>
              <a:cs typeface="Alegreya"/>
              <a:sym typeface="Alegreya"/>
            </a:endParaRPr>
          </a:p>
          <a:p>
            <a:pPr marL="4572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Every HTML element is an </a:t>
            </a:r>
            <a:r>
              <a:rPr lang="en" sz="2000">
                <a:solidFill>
                  <a:schemeClr val="accent5"/>
                </a:solidFill>
                <a:latin typeface="Alegreya"/>
                <a:ea typeface="Alegreya"/>
                <a:cs typeface="Alegreya"/>
                <a:sym typeface="Alegreya"/>
              </a:rPr>
              <a:t>element node</a:t>
            </a:r>
            <a:endParaRPr sz="2000" b="0">
              <a:solidFill>
                <a:srgbClr val="434343"/>
              </a:solidFill>
              <a:latin typeface="Alegreya"/>
              <a:ea typeface="Alegreya"/>
              <a:cs typeface="Alegreya"/>
              <a:sym typeface="Alegreya"/>
            </a:endParaRPr>
          </a:p>
          <a:p>
            <a:pPr marL="4572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The text inside HTML elements are </a:t>
            </a:r>
            <a:r>
              <a:rPr lang="en" sz="2000">
                <a:solidFill>
                  <a:schemeClr val="accent5"/>
                </a:solidFill>
                <a:latin typeface="Alegreya"/>
                <a:ea typeface="Alegreya"/>
                <a:cs typeface="Alegreya"/>
                <a:sym typeface="Alegreya"/>
              </a:rPr>
              <a:t>text nodes</a:t>
            </a:r>
            <a:endParaRPr sz="2000" b="0">
              <a:solidFill>
                <a:srgbClr val="434343"/>
              </a:solidFill>
              <a:latin typeface="Alegreya"/>
              <a:ea typeface="Alegreya"/>
              <a:cs typeface="Alegreya"/>
              <a:sym typeface="Alegreya"/>
            </a:endParaRPr>
          </a:p>
          <a:p>
            <a:pPr marL="4572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Every HTML attribute is an </a:t>
            </a:r>
            <a:r>
              <a:rPr lang="en" sz="2000">
                <a:solidFill>
                  <a:schemeClr val="accent5"/>
                </a:solidFill>
                <a:latin typeface="Alegreya"/>
                <a:ea typeface="Alegreya"/>
                <a:cs typeface="Alegreya"/>
                <a:sym typeface="Alegreya"/>
              </a:rPr>
              <a:t>attribute node</a:t>
            </a:r>
            <a:endParaRPr sz="2000" b="0">
              <a:solidFill>
                <a:srgbClr val="434343"/>
              </a:solidFill>
              <a:latin typeface="Alegreya"/>
              <a:ea typeface="Alegreya"/>
              <a:cs typeface="Alegreya"/>
              <a:sym typeface="Alegreya"/>
            </a:endParaRPr>
          </a:p>
          <a:p>
            <a:pPr marL="4572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All comments are </a:t>
            </a:r>
            <a:r>
              <a:rPr lang="en" sz="2000">
                <a:solidFill>
                  <a:schemeClr val="accent5"/>
                </a:solidFill>
                <a:latin typeface="Alegreya"/>
                <a:ea typeface="Alegreya"/>
                <a:cs typeface="Alegreya"/>
                <a:sym typeface="Alegreya"/>
              </a:rPr>
              <a:t>comment nodes</a:t>
            </a:r>
            <a:endParaRPr sz="2000" b="0">
              <a:solidFill>
                <a:srgbClr val="434343"/>
              </a:solidFill>
              <a:latin typeface="Alegreya"/>
              <a:ea typeface="Alegreya"/>
              <a:cs typeface="Alegreya"/>
              <a:sym typeface="Alegreya"/>
            </a:endParaRPr>
          </a:p>
          <a:p>
            <a:pPr marL="457200" lvl="0" indent="254000" algn="l" rtl="0">
              <a:lnSpc>
                <a:spcPct val="100000"/>
              </a:lnSpc>
              <a:spcBef>
                <a:spcPts val="0"/>
              </a:spcBef>
              <a:spcAft>
                <a:spcPts val="0"/>
              </a:spcAft>
              <a:buNone/>
            </a:pPr>
            <a:endParaRPr sz="2000">
              <a:solidFill>
                <a:schemeClr val="accent5"/>
              </a:solidFill>
              <a:latin typeface="Alegreya"/>
              <a:ea typeface="Alegreya"/>
              <a:cs typeface="Alegreya"/>
              <a:sym typeface="Alegreya"/>
            </a:endParaRPr>
          </a:p>
          <a:p>
            <a:pPr marL="0" marR="0" lvl="0" indent="0" algn="l" rtl="0">
              <a:lnSpc>
                <a:spcPct val="100000"/>
              </a:lnSpc>
              <a:spcBef>
                <a:spcPts val="0"/>
              </a:spcBef>
              <a:spcAft>
                <a:spcPts val="0"/>
              </a:spcAft>
              <a:buNone/>
            </a:pPr>
            <a:endParaRPr sz="2000">
              <a:solidFill>
                <a:schemeClr val="accent5"/>
              </a:solidFill>
              <a:latin typeface="Alegreya"/>
              <a:ea typeface="Alegreya"/>
              <a:cs typeface="Alegreya"/>
              <a:sym typeface="Alegreya"/>
            </a:endParaRPr>
          </a:p>
          <a:p>
            <a:pPr marL="0" lvl="0" indent="0" algn="l" rtl="0">
              <a:lnSpc>
                <a:spcPct val="100000"/>
              </a:lnSpc>
              <a:spcBef>
                <a:spcPts val="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2803650" y="4144200"/>
            <a:ext cx="3536700" cy="9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D6B932"/>
                </a:solidFill>
                <a:latin typeface="Droid Serif"/>
                <a:ea typeface="Droid Serif"/>
                <a:cs typeface="Droid Serif"/>
                <a:sym typeface="Droid Serif"/>
              </a:rPr>
              <a:t>JavaScript</a:t>
            </a:r>
            <a:endParaRPr sz="4800">
              <a:solidFill>
                <a:srgbClr val="D6B932"/>
              </a:solidFill>
              <a:latin typeface="Droid Serif"/>
              <a:ea typeface="Droid Serif"/>
              <a:cs typeface="Droid Serif"/>
              <a:sym typeface="Droid Serif"/>
            </a:endParaRPr>
          </a:p>
        </p:txBody>
      </p:sp>
      <p:pic>
        <p:nvPicPr>
          <p:cNvPr id="285" name="Google Shape;285;p14"/>
          <p:cNvPicPr preferRelativeResize="0"/>
          <p:nvPr/>
        </p:nvPicPr>
        <p:blipFill>
          <a:blip r:embed="rId3">
            <a:alphaModFix/>
          </a:blip>
          <a:stretch>
            <a:fillRect/>
          </a:stretch>
        </p:blipFill>
        <p:spPr>
          <a:xfrm>
            <a:off x="0" y="-1"/>
            <a:ext cx="9144000" cy="400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Statements</a:t>
            </a:r>
            <a:endParaRPr sz="3600">
              <a:solidFill>
                <a:srgbClr val="63A814"/>
              </a:solidFill>
              <a:latin typeface="Alegreya"/>
              <a:ea typeface="Alegreya"/>
              <a:cs typeface="Alegreya"/>
              <a:sym typeface="Alegreya"/>
            </a:endParaRPr>
          </a:p>
        </p:txBody>
      </p:sp>
      <p:sp>
        <p:nvSpPr>
          <p:cNvPr id="416" name="Google Shape;416;p32"/>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b="0">
                <a:solidFill>
                  <a:srgbClr val="000000"/>
                </a:solidFill>
                <a:latin typeface="Alegreya"/>
                <a:ea typeface="Alegreya"/>
                <a:cs typeface="Alegreya"/>
                <a:sym typeface="Alegreya"/>
              </a:rPr>
              <a:t>JavaScript is a sequence of statements to be executed by the browser.</a:t>
            </a:r>
            <a:endParaRPr sz="2000" b="0">
              <a:solidFill>
                <a:srgbClr val="000000"/>
              </a:solidFill>
              <a:latin typeface="Alegreya"/>
              <a:ea typeface="Alegreya"/>
              <a:cs typeface="Alegreya"/>
              <a:sym typeface="Alegreya"/>
            </a:endParaRPr>
          </a:p>
          <a:p>
            <a:pPr marL="0" lvl="0" indent="0" algn="l" rtl="0">
              <a:lnSpc>
                <a:spcPct val="115000"/>
              </a:lnSpc>
              <a:spcBef>
                <a:spcPts val="500"/>
              </a:spcBef>
              <a:spcAft>
                <a:spcPts val="0"/>
              </a:spcAft>
              <a:buNone/>
            </a:pPr>
            <a:r>
              <a:rPr lang="en" sz="2000" u="sng">
                <a:solidFill>
                  <a:srgbClr val="0170BA"/>
                </a:solidFill>
                <a:latin typeface="Alegreya"/>
                <a:ea typeface="Alegreya"/>
                <a:cs typeface="Alegreya"/>
                <a:sym typeface="Alegreya"/>
              </a:rPr>
              <a:t>JavaScript Statements</a:t>
            </a:r>
            <a:endParaRPr sz="2000" u="sng">
              <a:solidFill>
                <a:srgbClr val="0170BA"/>
              </a:solidFill>
              <a:latin typeface="Alegreya"/>
              <a:ea typeface="Alegreya"/>
              <a:cs typeface="Alegreya"/>
              <a:sym typeface="Alegreya"/>
            </a:endParaRPr>
          </a:p>
          <a:p>
            <a:pPr marL="457200" lvl="0" indent="-355600" algn="l" rtl="0">
              <a:lnSpc>
                <a:spcPct val="115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JavaScript statements are "commands" to the browser.</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purpose of the statements is to tell the browser what to do.</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This JavaScript statement tells the browser to write "</a:t>
            </a:r>
            <a:r>
              <a:rPr lang="en" sz="2000" b="0">
                <a:solidFill>
                  <a:schemeClr val="accent5"/>
                </a:solidFill>
                <a:latin typeface="Alegreya"/>
                <a:ea typeface="Alegreya"/>
                <a:cs typeface="Alegreya"/>
                <a:sym typeface="Alegreya"/>
              </a:rPr>
              <a:t>Hello JB</a:t>
            </a:r>
            <a:r>
              <a:rPr lang="en" sz="2000" b="0">
                <a:solidFill>
                  <a:srgbClr val="000000"/>
                </a:solidFill>
                <a:latin typeface="Alegreya"/>
                <a:ea typeface="Alegreya"/>
                <a:cs typeface="Alegreya"/>
                <a:sym typeface="Alegreya"/>
              </a:rPr>
              <a:t>" inside an HTML element with </a:t>
            </a:r>
            <a:r>
              <a:rPr lang="en" sz="2000" b="0">
                <a:solidFill>
                  <a:schemeClr val="accent5"/>
                </a:solidFill>
                <a:latin typeface="Alegreya"/>
                <a:ea typeface="Alegreya"/>
                <a:cs typeface="Alegreya"/>
                <a:sym typeface="Alegreya"/>
              </a:rPr>
              <a:t>id="demo"</a:t>
            </a:r>
            <a:r>
              <a:rPr lang="en" sz="2000" b="0">
                <a:solidFill>
                  <a:srgbClr val="000000"/>
                </a:solidFill>
                <a:latin typeface="Alegreya"/>
                <a:ea typeface="Alegreya"/>
                <a:cs typeface="Alegreya"/>
                <a:sym typeface="Alegreya"/>
              </a:rPr>
              <a:t>:</a:t>
            </a:r>
            <a:endParaRPr sz="2000" b="0">
              <a:solidFill>
                <a:srgbClr val="000000"/>
              </a:solidFill>
              <a:latin typeface="Alegreya"/>
              <a:ea typeface="Alegreya"/>
              <a:cs typeface="Alegreya"/>
              <a:sym typeface="Alegreya"/>
            </a:endParaRPr>
          </a:p>
          <a:p>
            <a:pPr marL="0" lvl="0" indent="457200" algn="l" rtl="0">
              <a:lnSpc>
                <a:spcPct val="115000"/>
              </a:lnSpc>
              <a:spcBef>
                <a:spcPts val="500"/>
              </a:spcBef>
              <a:spcAft>
                <a:spcPts val="0"/>
              </a:spcAft>
              <a:buNone/>
            </a:pPr>
            <a:r>
              <a:rPr lang="en" sz="1700" b="0" i="1">
                <a:solidFill>
                  <a:srgbClr val="434343"/>
                </a:solidFill>
                <a:latin typeface="Trebuchet MS"/>
                <a:ea typeface="Trebuchet MS"/>
                <a:cs typeface="Trebuchet MS"/>
                <a:sym typeface="Trebuchet MS"/>
              </a:rPr>
              <a:t>document.getElementById("demo").innerHTML="Hello JB";</a:t>
            </a:r>
            <a:endParaRPr sz="1700" b="0" i="1">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endParaRPr sz="2000" u="sng">
              <a:solidFill>
                <a:srgbClr val="0170BA"/>
              </a:solidFill>
              <a:latin typeface="Alegreya"/>
              <a:ea typeface="Alegreya"/>
              <a:cs typeface="Alegreya"/>
              <a:sym typeface="Alegreya"/>
            </a:endParaRPr>
          </a:p>
        </p:txBody>
      </p:sp>
      <p:pic>
        <p:nvPicPr>
          <p:cNvPr id="417" name="Google Shape;417;p3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740"/>
        <p:cNvGrpSpPr/>
        <p:nvPr/>
      </p:nvGrpSpPr>
      <p:grpSpPr>
        <a:xfrm>
          <a:off x="0" y="0"/>
          <a:ext cx="0" cy="0"/>
          <a:chOff x="0" y="0"/>
          <a:chExt cx="0" cy="0"/>
        </a:xfrm>
      </p:grpSpPr>
      <p:sp>
        <p:nvSpPr>
          <p:cNvPr id="1741" name="Google Shape;1741;p21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42" name="Google Shape;1742;p21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43" name="Google Shape;1743;p21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Javascript HTML DOM Navigation</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SzPts val="2000"/>
              <a:buFont typeface="Alegreya"/>
              <a:buChar char="❏"/>
            </a:pPr>
            <a:r>
              <a:rPr lang="en" sz="2000" b="0">
                <a:solidFill>
                  <a:srgbClr val="434343"/>
                </a:solidFill>
                <a:latin typeface="Alegreya"/>
                <a:ea typeface="Alegreya"/>
                <a:cs typeface="Alegreya"/>
                <a:sym typeface="Alegreya"/>
              </a:rPr>
              <a:t>With the HTML DOM, all nodes in the node tree can be accessed by JavaScript.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New nodes can be created, and all nodes can be modified or deleted. </a:t>
            </a:r>
            <a:endParaRPr sz="2000" b="0">
              <a:solidFill>
                <a:srgbClr val="434343"/>
              </a:solidFill>
              <a:latin typeface="Alegreya"/>
              <a:ea typeface="Alegreya"/>
              <a:cs typeface="Alegreya"/>
              <a:sym typeface="Alegreya"/>
            </a:endParaRPr>
          </a:p>
          <a:p>
            <a:pPr marL="0" lvl="0" indent="0" algn="l" rtl="0">
              <a:spcBef>
                <a:spcPts val="1000"/>
              </a:spcBef>
              <a:spcAft>
                <a:spcPts val="0"/>
              </a:spcAft>
              <a:buNone/>
            </a:pPr>
            <a:r>
              <a:rPr lang="en" sz="2000">
                <a:solidFill>
                  <a:srgbClr val="0170BA"/>
                </a:solidFill>
                <a:latin typeface="Alegreya"/>
                <a:ea typeface="Alegreya"/>
                <a:cs typeface="Alegreya"/>
                <a:sym typeface="Alegreya"/>
              </a:rPr>
              <a:t>Node Relationship</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nodes in the node tree have a hierarchical relationship to each other.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terms parent, child, and sibling</a:t>
            </a:r>
            <a:r>
              <a:rPr lang="en" sz="2000" b="0">
                <a:solidFill>
                  <a:srgbClr val="434343"/>
                </a:solidFill>
                <a:latin typeface="Alegreya"/>
                <a:ea typeface="Alegreya"/>
                <a:cs typeface="Alegreya"/>
                <a:sym typeface="Alegreya"/>
              </a:rPr>
              <a:t> are used to describe the relationships.</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a node tree, the top node is called the </a:t>
            </a:r>
            <a:r>
              <a:rPr lang="en" sz="2000">
                <a:solidFill>
                  <a:srgbClr val="27278B"/>
                </a:solidFill>
                <a:latin typeface="Alegreya"/>
                <a:ea typeface="Alegreya"/>
                <a:cs typeface="Alegreya"/>
                <a:sym typeface="Alegreya"/>
              </a:rPr>
              <a:t>root </a:t>
            </a:r>
            <a:r>
              <a:rPr lang="en" sz="2000" b="0">
                <a:solidFill>
                  <a:srgbClr val="434343"/>
                </a:solidFill>
                <a:latin typeface="Alegreya"/>
                <a:ea typeface="Alegreya"/>
                <a:cs typeface="Alegreya"/>
                <a:sym typeface="Alegreya"/>
              </a:rPr>
              <a:t>(or root node)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Every node has exactly </a:t>
            </a:r>
            <a:r>
              <a:rPr lang="en" sz="2000">
                <a:solidFill>
                  <a:srgbClr val="27278B"/>
                </a:solidFill>
                <a:latin typeface="Alegreya"/>
                <a:ea typeface="Alegreya"/>
                <a:cs typeface="Alegreya"/>
                <a:sym typeface="Alegreya"/>
              </a:rPr>
              <a:t>one parent</a:t>
            </a:r>
            <a:r>
              <a:rPr lang="en" sz="2000" b="0">
                <a:solidFill>
                  <a:srgbClr val="434343"/>
                </a:solidFill>
                <a:latin typeface="Alegreya"/>
                <a:ea typeface="Alegreya"/>
                <a:cs typeface="Alegreya"/>
                <a:sym typeface="Alegreya"/>
              </a:rPr>
              <a:t>, except the root (which has no parent)</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21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49" name="Google Shape;1749;p21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50" name="Google Shape;1750;p21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solidFill>
                  <a:srgbClr val="0170BA"/>
                </a:solidFill>
                <a:latin typeface="Alegreya"/>
                <a:ea typeface="Alegreya"/>
                <a:cs typeface="Alegreya"/>
                <a:sym typeface="Alegreya"/>
              </a:rPr>
              <a:t>Node Relationship</a:t>
            </a:r>
            <a:endParaRPr sz="2000" b="0">
              <a:solidFill>
                <a:srgbClr val="000000"/>
              </a:solidFill>
              <a:latin typeface="Alegreya"/>
              <a:ea typeface="Alegreya"/>
              <a:cs typeface="Alegreya"/>
              <a:sym typeface="Alegreya"/>
            </a:endParaRPr>
          </a:p>
          <a:p>
            <a:pPr marL="914400" lvl="1" indent="-355600" algn="l" rtl="0">
              <a:lnSpc>
                <a:spcPct val="100000"/>
              </a:lnSpc>
              <a:spcBef>
                <a:spcPts val="40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A node can have </a:t>
            </a:r>
            <a:r>
              <a:rPr lang="en" sz="2000">
                <a:solidFill>
                  <a:schemeClr val="accent5"/>
                </a:solidFill>
                <a:latin typeface="Alegreya"/>
                <a:ea typeface="Alegreya"/>
                <a:cs typeface="Alegreya"/>
                <a:sym typeface="Alegreya"/>
              </a:rPr>
              <a:t>a number of children</a:t>
            </a:r>
            <a:endParaRPr sz="2000">
              <a:solidFill>
                <a:schemeClr val="accent5"/>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Siblings (brothers or sisters) are nodes with the same parent</a:t>
            </a:r>
            <a:endParaRPr sz="2000" b="0">
              <a:solidFill>
                <a:srgbClr val="000000"/>
              </a:solidFill>
              <a:latin typeface="Alegreya"/>
              <a:ea typeface="Alegreya"/>
              <a:cs typeface="Alegreya"/>
              <a:sym typeface="Alegreya"/>
            </a:endParaRPr>
          </a:p>
          <a:p>
            <a:pPr marL="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lang="en" sz="1500" b="0">
                <a:solidFill>
                  <a:srgbClr val="434343"/>
                </a:solidFill>
                <a:latin typeface="Trebuchet MS"/>
                <a:ea typeface="Trebuchet MS"/>
                <a:cs typeface="Trebuchet MS"/>
                <a:sym typeface="Trebuchet MS"/>
              </a:rPr>
              <a:t>&lt;html&gt;</a:t>
            </a:r>
            <a:endParaRPr sz="15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&lt;head&gt;</a:t>
            </a:r>
            <a:endParaRPr sz="15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&lt;title&gt;DOM Tutorial&lt;/title&gt;</a:t>
            </a:r>
            <a:endParaRPr sz="15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&lt;/head&gt;</a:t>
            </a:r>
            <a:endParaRPr sz="15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&lt;body&gt;</a:t>
            </a:r>
            <a:endParaRPr sz="15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&lt;h1&gt;DOM Lesson one&lt;/h1&gt;</a:t>
            </a:r>
            <a:endParaRPr sz="15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&lt;p&gt;Hello world!&lt;/p&gt;</a:t>
            </a:r>
            <a:endParaRPr sz="1500" b="0">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&lt;/body&gt;</a:t>
            </a:r>
            <a:endParaRPr sz="15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500" b="0">
                <a:solidFill>
                  <a:srgbClr val="434343"/>
                </a:solidFill>
                <a:latin typeface="Trebuchet MS"/>
                <a:ea typeface="Trebuchet MS"/>
                <a:cs typeface="Trebuchet MS"/>
                <a:sym typeface="Trebuchet MS"/>
              </a:rPr>
              <a:t>                      &lt;/html&gt;</a:t>
            </a:r>
            <a:endParaRPr sz="1500">
              <a:solidFill>
                <a:schemeClr val="accent5"/>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21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56" name="Google Shape;1756;p21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57" name="Google Shape;1757;p21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solidFill>
                  <a:srgbClr val="0170BA"/>
                </a:solidFill>
                <a:latin typeface="Alegreya"/>
                <a:ea typeface="Alegreya"/>
                <a:cs typeface="Alegreya"/>
                <a:sym typeface="Alegreya"/>
              </a:rPr>
              <a:t>Node Relationship</a:t>
            </a:r>
            <a:endParaRPr sz="2000" b="0">
              <a:solidFill>
                <a:srgbClr val="000000"/>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Example explanation:</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&lt;html&gt; is the root node and &lt;html&gt; has no parents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&lt;html&gt; is the parent of &lt;head&gt; and &lt;body&gt;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&lt;head&gt; is the first child of &lt;html&gt;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&lt;body&gt; is the last child of &lt;html&gt;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&lt;head&gt; has one child &lt;title&gt;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&lt;title&gt; has one child (a text node) "DOM Tutorial"</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&lt;body&gt; has two children &lt;h1&gt; and &lt;p&gt;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&lt;h1&gt; has one child "DOM Lesson one"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&lt;p&gt; has one child "Hello world!"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&lt;h1&gt; and &lt;p&gt; are siblings</a:t>
            </a:r>
            <a:br>
              <a:rPr lang="en" sz="2000" b="0">
                <a:solidFill>
                  <a:srgbClr val="434343"/>
                </a:solidFill>
                <a:latin typeface="Alegreya"/>
                <a:ea typeface="Alegreya"/>
                <a:cs typeface="Alegreya"/>
                <a:sym typeface="Alegreya"/>
              </a:rPr>
            </a:b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21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63" name="Google Shape;1763;p21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64" name="Google Shape;1764;p21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Navigating Between Nodes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You can use the following node properties to navigate between nodes with JavaScript:</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parentNode</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childNodes[</a:t>
            </a:r>
            <a:r>
              <a:rPr lang="en" sz="2000" b="0" i="1">
                <a:solidFill>
                  <a:srgbClr val="000000"/>
                </a:solidFill>
                <a:latin typeface="Alegreya"/>
                <a:ea typeface="Alegreya"/>
                <a:cs typeface="Alegreya"/>
                <a:sym typeface="Alegreya"/>
              </a:rPr>
              <a:t>nodenumber</a:t>
            </a:r>
            <a:r>
              <a:rPr lang="en" sz="2000" b="0">
                <a:solidFill>
                  <a:srgbClr val="000000"/>
                </a:solidFill>
                <a:latin typeface="Alegreya"/>
                <a:ea typeface="Alegreya"/>
                <a:cs typeface="Alegreya"/>
                <a:sym typeface="Alegreya"/>
              </a:rPr>
              <a:t>]</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firstChild</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lastChild</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nextSibling</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previousSibling</a:t>
            </a:r>
            <a:endParaRPr sz="2000">
              <a:solidFill>
                <a:srgbClr val="0170BA"/>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Google Shape;1769;p21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70" name="Google Shape;1770;p21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71" name="Google Shape;1771;p21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Navigating Between Nodes</a:t>
            </a:r>
            <a:endParaRPr sz="2000" b="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Warning!</a:t>
            </a:r>
            <a:endParaRPr sz="2000" u="sng">
              <a:solidFill>
                <a:srgbClr val="000000"/>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A common error in DOM processing is to expect an element node to contain text.</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In this example: </a:t>
            </a:r>
            <a:r>
              <a:rPr lang="en" sz="2000">
                <a:solidFill>
                  <a:schemeClr val="accent5"/>
                </a:solidFill>
                <a:latin typeface="Alegreya"/>
                <a:ea typeface="Alegreya"/>
                <a:cs typeface="Alegreya"/>
                <a:sym typeface="Alegreya"/>
              </a:rPr>
              <a:t>&lt;title&gt;DOM Tutorial&lt;/title&gt;</a:t>
            </a:r>
            <a:r>
              <a:rPr lang="en" sz="2000" b="0">
                <a:solidFill>
                  <a:srgbClr val="000000"/>
                </a:solidFill>
                <a:latin typeface="Alegreya"/>
                <a:ea typeface="Alegreya"/>
                <a:cs typeface="Alegreya"/>
                <a:sym typeface="Alegreya"/>
              </a:rPr>
              <a:t>, the element node &lt;title&gt; does not contain text. It contains a text node with the value "DOM Tutorial".</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value of the text node can be accessed by the node's </a:t>
            </a:r>
            <a:r>
              <a:rPr lang="en" sz="2000">
                <a:solidFill>
                  <a:schemeClr val="accent5"/>
                </a:solidFill>
                <a:latin typeface="Alegreya"/>
                <a:ea typeface="Alegreya"/>
                <a:cs typeface="Alegreya"/>
                <a:sym typeface="Alegreya"/>
              </a:rPr>
              <a:t>innerHTML</a:t>
            </a:r>
            <a:r>
              <a:rPr lang="en" sz="2000" b="0">
                <a:solidFill>
                  <a:srgbClr val="000000"/>
                </a:solidFill>
                <a:latin typeface="Alegreya"/>
                <a:ea typeface="Alegreya"/>
                <a:cs typeface="Alegreya"/>
                <a:sym typeface="Alegreya"/>
              </a:rPr>
              <a:t> property, or the </a:t>
            </a:r>
            <a:r>
              <a:rPr lang="en" sz="2000">
                <a:solidFill>
                  <a:schemeClr val="accent5"/>
                </a:solidFill>
                <a:latin typeface="Alegreya"/>
                <a:ea typeface="Alegreya"/>
                <a:cs typeface="Alegreya"/>
                <a:sym typeface="Alegreya"/>
              </a:rPr>
              <a:t>nodeValue.</a:t>
            </a:r>
            <a:endParaRPr sz="2000" b="0">
              <a:solidFill>
                <a:srgbClr val="000000"/>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0170BA"/>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21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77" name="Google Shape;1777;p21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78" name="Google Shape;1778;p21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Child Nodes and Node Values</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In addition to the </a:t>
            </a:r>
            <a:r>
              <a:rPr lang="en" sz="2000">
                <a:solidFill>
                  <a:schemeClr val="accent5"/>
                </a:solidFill>
                <a:latin typeface="Alegreya"/>
                <a:ea typeface="Alegreya"/>
                <a:cs typeface="Alegreya"/>
                <a:sym typeface="Alegreya"/>
              </a:rPr>
              <a:t>innerHTML</a:t>
            </a:r>
            <a:r>
              <a:rPr lang="en" sz="2000" b="0">
                <a:solidFill>
                  <a:srgbClr val="000000"/>
                </a:solidFill>
                <a:latin typeface="Alegreya"/>
                <a:ea typeface="Alegreya"/>
                <a:cs typeface="Alegreya"/>
                <a:sym typeface="Alegreya"/>
              </a:rPr>
              <a:t> property, you can also use the </a:t>
            </a:r>
            <a:r>
              <a:rPr lang="en" sz="2000">
                <a:solidFill>
                  <a:schemeClr val="accent5"/>
                </a:solidFill>
                <a:latin typeface="Alegreya"/>
                <a:ea typeface="Alegreya"/>
                <a:cs typeface="Alegreya"/>
                <a:sym typeface="Alegreya"/>
              </a:rPr>
              <a:t>childNodes</a:t>
            </a:r>
            <a:r>
              <a:rPr lang="en" sz="2000" b="0">
                <a:solidFill>
                  <a:srgbClr val="000000"/>
                </a:solidFill>
                <a:latin typeface="Alegreya"/>
                <a:ea typeface="Alegreya"/>
                <a:cs typeface="Alegreya"/>
                <a:sym typeface="Alegreya"/>
              </a:rPr>
              <a:t> and </a:t>
            </a:r>
            <a:r>
              <a:rPr lang="en" sz="2000">
                <a:solidFill>
                  <a:schemeClr val="accent5"/>
                </a:solidFill>
                <a:latin typeface="Alegreya"/>
                <a:ea typeface="Alegreya"/>
                <a:cs typeface="Alegreya"/>
                <a:sym typeface="Alegreya"/>
              </a:rPr>
              <a:t>nodeValue</a:t>
            </a:r>
            <a:r>
              <a:rPr lang="en" sz="2000" b="0">
                <a:solidFill>
                  <a:srgbClr val="000000"/>
                </a:solidFill>
                <a:latin typeface="Alegreya"/>
                <a:ea typeface="Alegreya"/>
                <a:cs typeface="Alegreya"/>
                <a:sym typeface="Alegreya"/>
              </a:rPr>
              <a:t> properties to get the content of an element.</a:t>
            </a:r>
            <a:endParaRPr sz="2000" b="0">
              <a:solidFill>
                <a:srgbClr val="000000"/>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&lt;p id=‘demo’&gt; Good afternoon &lt;/p&gt;</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&lt;script&gt; </a:t>
            </a:r>
            <a:endParaRPr sz="1800" b="0">
              <a:solidFill>
                <a:srgbClr val="434343"/>
              </a:solidFill>
              <a:latin typeface="Trebuchet MS"/>
              <a:ea typeface="Trebuchet MS"/>
              <a:cs typeface="Trebuchet MS"/>
              <a:sym typeface="Trebuchet MS"/>
            </a:endParaRPr>
          </a:p>
          <a:p>
            <a:pPr marL="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var ga = document.querySelector(‘demo’).childNodes[0].nodeValue;</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&lt;/script&gt;</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800">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21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84" name="Google Shape;1784;p21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85" name="Google Shape;1785;p21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DOM Root Nodes</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There are 2 special properties that allow access to the full document:</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document.documentElement</a:t>
            </a:r>
            <a:r>
              <a:rPr lang="en" sz="2000" b="0">
                <a:solidFill>
                  <a:srgbClr val="000000"/>
                </a:solidFill>
                <a:latin typeface="Alegreya"/>
                <a:ea typeface="Alegreya"/>
                <a:cs typeface="Alegreya"/>
                <a:sym typeface="Alegreya"/>
              </a:rPr>
              <a:t> : return the full document</a:t>
            </a:r>
            <a:endParaRPr sz="2000" b="0">
              <a:solidFill>
                <a:srgbClr val="000000"/>
              </a:solidFill>
              <a:latin typeface="Alegreya"/>
              <a:ea typeface="Alegreya"/>
              <a:cs typeface="Alegreya"/>
              <a:sym typeface="Alegreya"/>
            </a:endParaRPr>
          </a:p>
          <a:p>
            <a:pPr marL="914400" lvl="1"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document.body</a:t>
            </a:r>
            <a:r>
              <a:rPr lang="en" sz="2000" b="0">
                <a:solidFill>
                  <a:srgbClr val="000000"/>
                </a:solidFill>
                <a:latin typeface="Alegreya"/>
                <a:ea typeface="Alegreya"/>
                <a:cs typeface="Alegreya"/>
                <a:sym typeface="Alegreya"/>
              </a:rPr>
              <a:t> : return the body of the document</a:t>
            </a:r>
            <a:endParaRPr sz="2000" b="0">
              <a:solidFill>
                <a:srgbClr val="000000"/>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document.body.innerHTML </a:t>
            </a:r>
            <a:endParaRPr sz="1800" b="0">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will return the code that has in your &lt;body&gt;</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800">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21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91" name="Google Shape;1791;p21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92" name="Google Shape;1792;p21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nodeName Property</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nodeName </a:t>
            </a:r>
            <a:r>
              <a:rPr lang="en" sz="2000" b="0">
                <a:solidFill>
                  <a:srgbClr val="434343"/>
                </a:solidFill>
                <a:latin typeface="Alegreya"/>
                <a:ea typeface="Alegreya"/>
                <a:cs typeface="Alegreya"/>
                <a:sym typeface="Alegreya"/>
              </a:rPr>
              <a:t>property specifies the name of a node: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nodeName is read-only</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nodeName of an element node is the same as the tag name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nodeName of an attribute node is the attribute name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nodeName of a text node is always #text</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nodeName of the document node is always #document</a:t>
            </a:r>
            <a:endParaRPr sz="2000" b="0">
              <a:solidFill>
                <a:srgbClr val="434343"/>
              </a:solidFill>
              <a:latin typeface="Alegreya"/>
              <a:ea typeface="Alegreya"/>
              <a:cs typeface="Alegreya"/>
              <a:sym typeface="Alegreya"/>
            </a:endParaRPr>
          </a:p>
          <a:p>
            <a:pPr marL="45720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a:t>
            </a:r>
            <a:r>
              <a:rPr lang="en" sz="2000">
                <a:solidFill>
                  <a:srgbClr val="0170BA"/>
                </a:solidFill>
                <a:latin typeface="Alegreya"/>
                <a:ea typeface="Alegreya"/>
                <a:cs typeface="Alegreya"/>
                <a:sym typeface="Alegreya"/>
              </a:rPr>
              <a:t>nodeName </a:t>
            </a:r>
            <a:r>
              <a:rPr lang="en" sz="2000" b="0">
                <a:solidFill>
                  <a:srgbClr val="0170BA"/>
                </a:solidFill>
                <a:latin typeface="Alegreya"/>
                <a:ea typeface="Alegreya"/>
                <a:cs typeface="Alegreya"/>
                <a:sym typeface="Alegreya"/>
              </a:rPr>
              <a:t>always contains the uppercase tag name of an HTML element.</a:t>
            </a:r>
            <a:endParaRPr sz="2000" b="0">
              <a:solidFill>
                <a:srgbClr val="0170BA"/>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22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98" name="Google Shape;1798;p22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799" name="Google Shape;1799;p22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nodeValue Property</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nodeValue</a:t>
            </a:r>
            <a:r>
              <a:rPr lang="en" sz="2000" b="0">
                <a:solidFill>
                  <a:srgbClr val="434343"/>
                </a:solidFill>
                <a:latin typeface="Alegreya"/>
                <a:ea typeface="Alegreya"/>
                <a:cs typeface="Alegreya"/>
                <a:sym typeface="Alegreya"/>
              </a:rPr>
              <a:t> property specifies the value of a node.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nodeValue for element nodes is undefined</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nodeValue for text nodes is the text itself</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nodeValue for attribute nodes is the attribute value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22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05" name="Google Shape;1805;p22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06" name="Google Shape;1806;p22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There are several methods that you can use to create new element into HTML or remove element with DOM Node: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graphicFrame>
        <p:nvGraphicFramePr>
          <p:cNvPr id="1807" name="Google Shape;1807;p221"/>
          <p:cNvGraphicFramePr/>
          <p:nvPr/>
        </p:nvGraphicFramePr>
        <p:xfrm>
          <a:off x="531638" y="2054375"/>
          <a:ext cx="3000000" cy="3000000"/>
        </p:xfrm>
        <a:graphic>
          <a:graphicData uri="http://schemas.openxmlformats.org/drawingml/2006/table">
            <a:tbl>
              <a:tblPr>
                <a:noFill/>
                <a:tableStyleId>{74AFA9C1-3977-4363-B957-740D09E80203}</a:tableStyleId>
              </a:tblPr>
              <a:tblGrid>
                <a:gridCol w="3339425">
                  <a:extLst>
                    <a:ext uri="{9D8B030D-6E8A-4147-A177-3AD203B41FA5}">
                      <a16:colId xmlns:a16="http://schemas.microsoft.com/office/drawing/2014/main" val="20000"/>
                    </a:ext>
                  </a:extLst>
                </a:gridCol>
                <a:gridCol w="4970500">
                  <a:extLst>
                    <a:ext uri="{9D8B030D-6E8A-4147-A177-3AD203B41FA5}">
                      <a16:colId xmlns:a16="http://schemas.microsoft.com/office/drawing/2014/main" val="20001"/>
                    </a:ext>
                  </a:extLst>
                </a:gridCol>
              </a:tblGrid>
              <a:tr h="426975">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Method</a:t>
                      </a:r>
                      <a:endParaRPr sz="1700" b="1">
                        <a:solidFill>
                          <a:srgbClr val="FFFFFF"/>
                        </a:solidFill>
                        <a:latin typeface="Alegreya"/>
                        <a:ea typeface="Alegreya"/>
                        <a:cs typeface="Alegreya"/>
                        <a:sym typeface="Alegreya"/>
                      </a:endParaRPr>
                    </a:p>
                  </a:txBody>
                  <a:tcPr marL="91425" marR="91425" marT="91425" marB="91425">
                    <a:solidFill>
                      <a:srgbClr val="63A814"/>
                    </a:solidFill>
                  </a:tcPr>
                </a:tc>
                <a:tc>
                  <a:txBody>
                    <a:bodyPr/>
                    <a:lstStyle/>
                    <a:p>
                      <a:pPr marL="0" lvl="0" indent="0" algn="ctr" rtl="0">
                        <a:lnSpc>
                          <a:spcPct val="100000"/>
                        </a:lnSpc>
                        <a:spcBef>
                          <a:spcPts val="0"/>
                        </a:spcBef>
                        <a:spcAft>
                          <a:spcPts val="0"/>
                        </a:spcAft>
                        <a:buNone/>
                      </a:pPr>
                      <a:r>
                        <a:rPr lang="en" sz="1700" b="1">
                          <a:solidFill>
                            <a:srgbClr val="FFFFFF"/>
                          </a:solidFill>
                          <a:latin typeface="Alegreya"/>
                          <a:ea typeface="Alegreya"/>
                          <a:cs typeface="Alegreya"/>
                          <a:sym typeface="Alegreya"/>
                        </a:rPr>
                        <a:t>Description</a:t>
                      </a:r>
                      <a:endParaRPr sz="1700" b="1">
                        <a:solidFill>
                          <a:srgbClr val="FFFFFF"/>
                        </a:solidFill>
                        <a:latin typeface="Alegreya"/>
                        <a:ea typeface="Alegreya"/>
                        <a:cs typeface="Alegreya"/>
                        <a:sym typeface="Alegreya"/>
                      </a:endParaRPr>
                    </a:p>
                  </a:txBody>
                  <a:tcPr marL="91425" marR="91425" marT="91425" marB="91425">
                    <a:solidFill>
                      <a:srgbClr val="63A814"/>
                    </a:solidFill>
                  </a:tcPr>
                </a:tc>
                <a:extLst>
                  <a:ext uri="{0D108BD9-81ED-4DB2-BD59-A6C34878D82A}">
                    <a16:rowId xmlns:a16="http://schemas.microsoft.com/office/drawing/2014/main" val="10000"/>
                  </a:ext>
                </a:extLst>
              </a:tr>
              <a:tr h="426975">
                <a:tc>
                  <a:txBody>
                    <a:bodyPr/>
                    <a:lstStyle/>
                    <a:p>
                      <a:pPr marL="0" lvl="0" indent="0" algn="l" rtl="0">
                        <a:spcBef>
                          <a:spcPts val="0"/>
                        </a:spcBef>
                        <a:spcAft>
                          <a:spcPts val="0"/>
                        </a:spcAft>
                        <a:buNone/>
                      </a:pPr>
                      <a:r>
                        <a:rPr lang="en" sz="1700">
                          <a:latin typeface="Alegreya"/>
                          <a:ea typeface="Alegreya"/>
                          <a:cs typeface="Alegreya"/>
                          <a:sym typeface="Alegreya"/>
                        </a:rPr>
                        <a:t>document.createElement( )	</a:t>
                      </a:r>
                      <a:endParaRPr sz="1700">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Create an HTML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1"/>
                  </a:ext>
                </a:extLst>
              </a:tr>
              <a:tr h="426975">
                <a:tc>
                  <a:txBody>
                    <a:bodyPr/>
                    <a:lstStyle/>
                    <a:p>
                      <a:pPr marL="0" lvl="0" indent="0" algn="l" rtl="0">
                        <a:lnSpc>
                          <a:spcPct val="100000"/>
                        </a:lnSpc>
                        <a:spcBef>
                          <a:spcPts val="0"/>
                        </a:spcBef>
                        <a:spcAft>
                          <a:spcPts val="0"/>
                        </a:spcAft>
                        <a:buNone/>
                      </a:pPr>
                      <a:r>
                        <a:rPr lang="en" sz="1700">
                          <a:latin typeface="Alegreya"/>
                          <a:ea typeface="Alegreya"/>
                          <a:cs typeface="Alegreya"/>
                          <a:sym typeface="Alegreya"/>
                        </a:rPr>
                        <a:t>document.removeChild( )</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Remove an HTML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2"/>
                  </a:ext>
                </a:extLst>
              </a:tr>
              <a:tr h="426975">
                <a:tc>
                  <a:txBody>
                    <a:bodyPr/>
                    <a:lstStyle/>
                    <a:p>
                      <a:pPr marL="0" lvl="0" indent="0" algn="l" rtl="0">
                        <a:lnSpc>
                          <a:spcPct val="100000"/>
                        </a:lnSpc>
                        <a:spcBef>
                          <a:spcPts val="0"/>
                        </a:spcBef>
                        <a:spcAft>
                          <a:spcPts val="0"/>
                        </a:spcAft>
                        <a:buNone/>
                      </a:pPr>
                      <a:r>
                        <a:rPr lang="en" sz="1700">
                          <a:latin typeface="Alegreya"/>
                          <a:ea typeface="Alegreya"/>
                          <a:cs typeface="Alegreya"/>
                          <a:sym typeface="Alegreya"/>
                        </a:rPr>
                        <a:t>document.appendChild( )</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Add an HTML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3"/>
                  </a:ext>
                </a:extLst>
              </a:tr>
              <a:tr h="426975">
                <a:tc>
                  <a:txBody>
                    <a:bodyPr/>
                    <a:lstStyle/>
                    <a:p>
                      <a:pPr marL="0" lvl="0" indent="0" algn="l" rtl="0">
                        <a:lnSpc>
                          <a:spcPct val="100000"/>
                        </a:lnSpc>
                        <a:spcBef>
                          <a:spcPts val="0"/>
                        </a:spcBef>
                        <a:spcAft>
                          <a:spcPts val="0"/>
                        </a:spcAft>
                        <a:buNone/>
                      </a:pPr>
                      <a:r>
                        <a:rPr lang="en" sz="1700">
                          <a:latin typeface="Alegreya"/>
                          <a:ea typeface="Alegreya"/>
                          <a:cs typeface="Alegreya"/>
                          <a:sym typeface="Alegreya"/>
                        </a:rPr>
                        <a:t>document.replaceChild( )</a:t>
                      </a:r>
                      <a:endParaRPr sz="1700" b="1">
                        <a:solidFill>
                          <a:schemeClr val="accent5"/>
                        </a:solidFill>
                        <a:latin typeface="Alegreya"/>
                        <a:ea typeface="Alegreya"/>
                        <a:cs typeface="Alegreya"/>
                        <a:sym typeface="Alegreya"/>
                      </a:endParaRPr>
                    </a:p>
                  </a:txBody>
                  <a:tcPr marL="91425" marR="91425" marT="91425" marB="91425"/>
                </a:tc>
                <a:tc>
                  <a:txBody>
                    <a:bodyPr/>
                    <a:lstStyle/>
                    <a:p>
                      <a:pPr marL="0" lvl="0" indent="0" algn="l" rtl="0">
                        <a:spcBef>
                          <a:spcPts val="0"/>
                        </a:spcBef>
                        <a:spcAft>
                          <a:spcPts val="0"/>
                        </a:spcAft>
                        <a:buNone/>
                      </a:pPr>
                      <a:r>
                        <a:rPr lang="en" sz="1700">
                          <a:latin typeface="Alegreya"/>
                          <a:ea typeface="Alegreya"/>
                          <a:cs typeface="Alegreya"/>
                          <a:sym typeface="Alegreya"/>
                        </a:rPr>
                        <a:t>Change the style of an HTML element</a:t>
                      </a:r>
                      <a:endParaRPr sz="1700">
                        <a:latin typeface="Alegreya"/>
                        <a:ea typeface="Alegreya"/>
                        <a:cs typeface="Alegreya"/>
                        <a:sym typeface="Alegrey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Statements (cont.)</a:t>
            </a:r>
            <a:endParaRPr sz="3600">
              <a:solidFill>
                <a:srgbClr val="63A814"/>
              </a:solidFill>
              <a:latin typeface="Alegreya"/>
              <a:ea typeface="Alegreya"/>
              <a:cs typeface="Alegreya"/>
              <a:sym typeface="Alegreya"/>
            </a:endParaRPr>
          </a:p>
        </p:txBody>
      </p:sp>
      <p:sp>
        <p:nvSpPr>
          <p:cNvPr id="423" name="Google Shape;423;p33"/>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a:solidFill>
                  <a:srgbClr val="0170BA"/>
                </a:solidFill>
                <a:latin typeface="Alegreya"/>
                <a:ea typeface="Alegreya"/>
                <a:cs typeface="Alegreya"/>
                <a:sym typeface="Alegreya"/>
              </a:rPr>
              <a:t>Semicolon ;</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Semicolon separates JavaScript statements.</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Normally you add a </a:t>
            </a:r>
            <a:r>
              <a:rPr lang="en" sz="2000">
                <a:solidFill>
                  <a:srgbClr val="000000"/>
                </a:solidFill>
                <a:latin typeface="Alegreya"/>
                <a:ea typeface="Alegreya"/>
                <a:cs typeface="Alegreya"/>
                <a:sym typeface="Alegreya"/>
              </a:rPr>
              <a:t>semicolon </a:t>
            </a:r>
            <a:r>
              <a:rPr lang="en" sz="2000" b="0">
                <a:solidFill>
                  <a:srgbClr val="000000"/>
                </a:solidFill>
                <a:latin typeface="Alegreya"/>
                <a:ea typeface="Alegreya"/>
                <a:cs typeface="Alegreya"/>
                <a:sym typeface="Alegreya"/>
              </a:rPr>
              <a:t>at the end of each executable statement.</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Using semicolons also makes it possible to write many statements on one line.</a:t>
            </a:r>
            <a:endParaRPr sz="2000" b="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You might see examples without semicolons. Ending statements with semicolon is optional in JavaScript.</a:t>
            </a:r>
            <a:endParaRPr sz="2000" b="0">
              <a:solidFill>
                <a:srgbClr val="0170BA"/>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u="sng">
                <a:solidFill>
                  <a:srgbClr val="0170BA"/>
                </a:solidFill>
                <a:latin typeface="Alegreya"/>
                <a:ea typeface="Alegreya"/>
                <a:cs typeface="Alegreya"/>
                <a:sym typeface="Alegreya"/>
              </a:rPr>
              <a:t>JavaScript Code</a:t>
            </a:r>
            <a:endParaRPr sz="2000" u="sng">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JavaScript code (or just JavaScript) is a sequence of JavaScript statements.</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Each statement is executed by the browser </a:t>
            </a:r>
            <a:r>
              <a:rPr lang="en" sz="2000" b="0">
                <a:solidFill>
                  <a:schemeClr val="accent5"/>
                </a:solidFill>
                <a:latin typeface="Alegreya"/>
                <a:ea typeface="Alegreya"/>
                <a:cs typeface="Alegreya"/>
                <a:sym typeface="Alegreya"/>
              </a:rPr>
              <a:t>in the sequence they are written.</a:t>
            </a:r>
            <a:endParaRPr sz="2000" u="sng">
              <a:solidFill>
                <a:schemeClr val="accent5"/>
              </a:solidFill>
              <a:latin typeface="Alegreya"/>
              <a:ea typeface="Alegreya"/>
              <a:cs typeface="Alegreya"/>
              <a:sym typeface="Alegreya"/>
            </a:endParaRPr>
          </a:p>
        </p:txBody>
      </p:sp>
      <p:pic>
        <p:nvPicPr>
          <p:cNvPr id="424" name="Google Shape;424;p3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22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13" name="Google Shape;1813;p22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14" name="Google Shape;1814;p22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sz="2000">
                <a:solidFill>
                  <a:srgbClr val="0170BA"/>
                </a:solidFill>
                <a:latin typeface="Alegreya"/>
                <a:ea typeface="Alegreya"/>
                <a:cs typeface="Alegreya"/>
                <a:sym typeface="Alegreya"/>
              </a:rPr>
              <a:t>Creating new HTML Elements - appendChild( )</a:t>
            </a:r>
            <a:endParaRPr sz="2000">
              <a:solidFill>
                <a:schemeClr val="accent5"/>
              </a:solidFill>
              <a:latin typeface="Alegreya"/>
              <a:ea typeface="Alegreya"/>
              <a:cs typeface="Alegreya"/>
              <a:sym typeface="Alegreya"/>
            </a:endParaRPr>
          </a:p>
          <a:p>
            <a:pPr marL="0" lvl="0" indent="0" algn="l" rtl="0">
              <a:lnSpc>
                <a:spcPct val="100000"/>
              </a:lnSpc>
              <a:spcBef>
                <a:spcPts val="80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To add a new element to the HTML DOM, you must create the element (element node) first, and then append it to an existing element.</a:t>
            </a:r>
            <a:endParaRPr sz="2000">
              <a:solidFill>
                <a:schemeClr val="accent5"/>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434343"/>
                </a:solidFill>
                <a:latin typeface="Alegreya"/>
                <a:ea typeface="Alegreya"/>
                <a:cs typeface="Alegreya"/>
                <a:sym typeface="Alegreya"/>
              </a:rPr>
              <a:t>	</a:t>
            </a:r>
            <a:r>
              <a:rPr lang="en" sz="1700" b="0">
                <a:solidFill>
                  <a:srgbClr val="434343"/>
                </a:solidFill>
                <a:latin typeface="Trebuchet MS"/>
                <a:ea typeface="Trebuchet MS"/>
                <a:cs typeface="Trebuchet MS"/>
                <a:sym typeface="Trebuchet MS"/>
              </a:rPr>
              <a:t>let el = document.createElement(‘h1’); </a:t>
            </a:r>
            <a:r>
              <a:rPr lang="en" sz="1700" b="0">
                <a:solidFill>
                  <a:srgbClr val="990055"/>
                </a:solidFill>
                <a:latin typeface="Trebuchet MS"/>
                <a:ea typeface="Trebuchet MS"/>
                <a:cs typeface="Trebuchet MS"/>
                <a:sym typeface="Trebuchet MS"/>
              </a:rPr>
              <a:t>// create an element to add to body</a:t>
            </a:r>
            <a:endParaRPr sz="1700" b="0">
              <a:solidFill>
                <a:srgbClr val="990055"/>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700" b="0">
                <a:solidFill>
                  <a:srgbClr val="434343"/>
                </a:solidFill>
                <a:latin typeface="Trebuchet MS"/>
                <a:ea typeface="Trebuchet MS"/>
                <a:cs typeface="Trebuchet MS"/>
                <a:sym typeface="Trebuchet MS"/>
              </a:rPr>
              <a:t>	let textNode = document.createTextNode(‘Hey world’); </a:t>
            </a:r>
            <a:r>
              <a:rPr lang="en" sz="1700" b="0">
                <a:solidFill>
                  <a:srgbClr val="990055"/>
                </a:solidFill>
                <a:latin typeface="Trebuchet MS"/>
                <a:ea typeface="Trebuchet MS"/>
                <a:cs typeface="Trebuchet MS"/>
                <a:sym typeface="Trebuchet MS"/>
              </a:rPr>
              <a:t>//</a:t>
            </a:r>
            <a:r>
              <a:rPr lang="en" sz="1700" b="0">
                <a:solidFill>
                  <a:srgbClr val="434343"/>
                </a:solidFill>
                <a:latin typeface="Trebuchet MS"/>
                <a:ea typeface="Trebuchet MS"/>
                <a:cs typeface="Trebuchet MS"/>
                <a:sym typeface="Trebuchet MS"/>
              </a:rPr>
              <a:t> </a:t>
            </a:r>
            <a:r>
              <a:rPr lang="en" sz="1700" b="0">
                <a:solidFill>
                  <a:srgbClr val="990055"/>
                </a:solidFill>
                <a:latin typeface="Trebuchet MS"/>
                <a:ea typeface="Trebuchet MS"/>
                <a:cs typeface="Trebuchet MS"/>
                <a:sym typeface="Trebuchet MS"/>
              </a:rPr>
              <a:t>create textnode to put into &lt;h1&gt;&lt;/h1&gt;</a:t>
            </a:r>
            <a:endParaRPr sz="1700" b="0">
              <a:solidFill>
                <a:srgbClr val="990055"/>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700" b="0">
                <a:solidFill>
                  <a:srgbClr val="434343"/>
                </a:solidFill>
                <a:latin typeface="Trebuchet MS"/>
                <a:ea typeface="Trebuchet MS"/>
                <a:cs typeface="Trebuchet MS"/>
                <a:sym typeface="Trebuchet MS"/>
              </a:rPr>
              <a:t>	el.appendChild(textNode); </a:t>
            </a:r>
            <a:r>
              <a:rPr lang="en" sz="1700" b="0">
                <a:solidFill>
                  <a:srgbClr val="990055"/>
                </a:solidFill>
                <a:latin typeface="Trebuchet MS"/>
                <a:ea typeface="Trebuchet MS"/>
                <a:cs typeface="Trebuchet MS"/>
                <a:sym typeface="Trebuchet MS"/>
              </a:rPr>
              <a:t>// append text ‘Hey world’ into &lt;h1&gt;</a:t>
            </a:r>
            <a:endParaRPr sz="1700" b="0">
              <a:solidFill>
                <a:srgbClr val="434343"/>
              </a:solidFill>
              <a:latin typeface="Trebuchet MS"/>
              <a:ea typeface="Trebuchet MS"/>
              <a:cs typeface="Trebuchet MS"/>
              <a:sym typeface="Trebuchet MS"/>
            </a:endParaRPr>
          </a:p>
          <a:p>
            <a:pPr marL="0" lvl="0" indent="457200" algn="l" rtl="0">
              <a:lnSpc>
                <a:spcPct val="100000"/>
              </a:lnSpc>
              <a:spcBef>
                <a:spcPts val="500"/>
              </a:spcBef>
              <a:spcAft>
                <a:spcPts val="0"/>
              </a:spcAft>
              <a:buNone/>
            </a:pPr>
            <a:r>
              <a:rPr lang="en" sz="1700" b="0">
                <a:solidFill>
                  <a:srgbClr val="434343"/>
                </a:solidFill>
                <a:latin typeface="Trebuchet MS"/>
                <a:ea typeface="Trebuchet MS"/>
                <a:cs typeface="Trebuchet MS"/>
                <a:sym typeface="Trebuchet MS"/>
              </a:rPr>
              <a:t>body.appendChild(el);	</a:t>
            </a:r>
            <a:r>
              <a:rPr lang="en" sz="1700" b="0">
                <a:solidFill>
                  <a:srgbClr val="990055"/>
                </a:solidFill>
                <a:latin typeface="Trebuchet MS"/>
                <a:ea typeface="Trebuchet MS"/>
                <a:cs typeface="Trebuchet MS"/>
                <a:sym typeface="Trebuchet MS"/>
              </a:rPr>
              <a:t>// append element &lt;h1&gt; with a complete task to body	</a:t>
            </a:r>
            <a:endParaRPr sz="1700" b="0">
              <a:solidFill>
                <a:srgbClr val="990055"/>
              </a:solidFill>
              <a:latin typeface="Trebuchet MS"/>
              <a:ea typeface="Trebuchet MS"/>
              <a:cs typeface="Trebuchet MS"/>
              <a:sym typeface="Trebuchet MS"/>
            </a:endParaRPr>
          </a:p>
          <a:p>
            <a:pPr marL="0" lvl="0" indent="457200" algn="l" rtl="0">
              <a:lnSpc>
                <a:spcPct val="100000"/>
              </a:lnSpc>
              <a:spcBef>
                <a:spcPts val="500"/>
              </a:spcBef>
              <a:spcAft>
                <a:spcPts val="0"/>
              </a:spcAft>
              <a:buNone/>
            </a:pPr>
            <a:endParaRPr sz="1700" b="0">
              <a:solidFill>
                <a:srgbClr val="434343"/>
              </a:solidFill>
              <a:latin typeface="Trebuchet MS"/>
              <a:ea typeface="Trebuchet MS"/>
              <a:cs typeface="Trebuchet MS"/>
              <a:sym typeface="Trebuchet MS"/>
            </a:endParaRPr>
          </a:p>
          <a:p>
            <a:pPr marL="0" lvl="0" indent="457200" algn="l" rtl="0">
              <a:lnSpc>
                <a:spcPct val="100000"/>
              </a:lnSpc>
              <a:spcBef>
                <a:spcPts val="500"/>
              </a:spcBef>
              <a:spcAft>
                <a:spcPts val="0"/>
              </a:spcAft>
              <a:buNone/>
            </a:pPr>
            <a:r>
              <a:rPr lang="en" sz="1700" b="0">
                <a:solidFill>
                  <a:srgbClr val="434343"/>
                </a:solidFill>
                <a:latin typeface="Trebuchet MS"/>
                <a:ea typeface="Trebuchet MS"/>
                <a:cs typeface="Trebuchet MS"/>
                <a:sym typeface="Trebuchet MS"/>
              </a:rPr>
              <a:t>// result &lt;h1&gt;Hey world&lt;/h1&gt;</a:t>
            </a:r>
            <a:r>
              <a:rPr lang="en" sz="1700" b="0">
                <a:solidFill>
                  <a:srgbClr val="990055"/>
                </a:solidFill>
                <a:latin typeface="Trebuchet MS"/>
                <a:ea typeface="Trebuchet MS"/>
                <a:cs typeface="Trebuchet MS"/>
                <a:sym typeface="Trebuchet MS"/>
              </a:rPr>
              <a:t>	</a:t>
            </a:r>
            <a:endParaRPr sz="1700" b="0">
              <a:solidFill>
                <a:srgbClr val="990055"/>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22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20" name="Google Shape;1820;p22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21" name="Google Shape;1821;p22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sz="2000">
                <a:solidFill>
                  <a:srgbClr val="0170BA"/>
                </a:solidFill>
                <a:latin typeface="Alegreya"/>
                <a:ea typeface="Alegreya"/>
                <a:cs typeface="Alegreya"/>
                <a:sym typeface="Alegreya"/>
              </a:rPr>
              <a:t>Creating new HTML Elements - insertBefore( )</a:t>
            </a:r>
            <a:endParaRPr sz="2000">
              <a:solidFill>
                <a:srgbClr val="0170BA"/>
              </a:solidFill>
              <a:latin typeface="Alegreya"/>
              <a:ea typeface="Alegreya"/>
              <a:cs typeface="Alegreya"/>
              <a:sym typeface="Alegreya"/>
            </a:endParaRPr>
          </a:p>
          <a:p>
            <a:pPr marL="457200" marR="0" lvl="0" indent="-355600" algn="l" rtl="0">
              <a:lnSpc>
                <a:spcPct val="100000"/>
              </a:lnSpc>
              <a:spcBef>
                <a:spcPts val="8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appendChild( ) </a:t>
            </a:r>
            <a:r>
              <a:rPr lang="en" sz="2000" b="0">
                <a:solidFill>
                  <a:srgbClr val="434343"/>
                </a:solidFill>
                <a:latin typeface="Alegreya"/>
                <a:ea typeface="Alegreya"/>
                <a:cs typeface="Alegreya"/>
                <a:sym typeface="Alegreya"/>
              </a:rPr>
              <a:t>method in the previous example, appended the new element as the last child of the parent.</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you don't want that you can use the insertBefore() method</a:t>
            </a:r>
            <a:endParaRPr sz="1150" b="0">
              <a:solidFill>
                <a:srgbClr val="000000"/>
              </a:solidFill>
              <a:latin typeface="Verdana"/>
              <a:ea typeface="Verdana"/>
              <a:cs typeface="Verdana"/>
              <a:sym typeface="Verdana"/>
            </a:endParaRPr>
          </a:p>
          <a:p>
            <a:pPr marL="0" marR="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div</a:t>
            </a:r>
            <a:r>
              <a:rPr lang="en" sz="1800" b="0">
                <a:solidFill>
                  <a:srgbClr val="FF0000"/>
                </a:solidFill>
                <a:latin typeface="Trebuchet MS"/>
                <a:ea typeface="Trebuchet MS"/>
                <a:cs typeface="Trebuchet MS"/>
                <a:sym typeface="Trebuchet MS"/>
              </a:rPr>
              <a:t> id</a:t>
            </a:r>
            <a:r>
              <a:rPr lang="en" sz="1800" b="0">
                <a:solidFill>
                  <a:srgbClr val="0000CD"/>
                </a:solidFill>
                <a:latin typeface="Trebuchet MS"/>
                <a:ea typeface="Trebuchet MS"/>
                <a:cs typeface="Trebuchet MS"/>
                <a:sym typeface="Trebuchet MS"/>
              </a:rPr>
              <a:t>="div1"&gt;</a:t>
            </a:r>
            <a:endParaRPr sz="1800" b="0">
              <a:solidFill>
                <a:srgbClr val="0000CD"/>
              </a:solidFill>
              <a:latin typeface="Trebuchet MS"/>
              <a:ea typeface="Trebuchet MS"/>
              <a:cs typeface="Trebuchet MS"/>
              <a:sym typeface="Trebuchet MS"/>
            </a:endParaRPr>
          </a:p>
          <a:p>
            <a:pPr marL="1371600" marR="0" lvl="0" indent="0" algn="l" rtl="0">
              <a:lnSpc>
                <a:spcPct val="100000"/>
              </a:lnSpc>
              <a:spcBef>
                <a:spcPts val="50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FF0000"/>
                </a:solidFill>
                <a:latin typeface="Trebuchet MS"/>
                <a:ea typeface="Trebuchet MS"/>
                <a:cs typeface="Trebuchet MS"/>
                <a:sym typeface="Trebuchet MS"/>
              </a:rPr>
              <a:t> id</a:t>
            </a:r>
            <a:r>
              <a:rPr lang="en" sz="1800" b="0">
                <a:solidFill>
                  <a:srgbClr val="0000CD"/>
                </a:solidFill>
                <a:latin typeface="Trebuchet MS"/>
                <a:ea typeface="Trebuchet MS"/>
                <a:cs typeface="Trebuchet MS"/>
                <a:sym typeface="Trebuchet MS"/>
              </a:rPr>
              <a:t>="p1"&gt;</a:t>
            </a:r>
            <a:r>
              <a:rPr lang="en" sz="1800" b="0">
                <a:solidFill>
                  <a:srgbClr val="434343"/>
                </a:solidFill>
                <a:highlight>
                  <a:srgbClr val="FFFFFF"/>
                </a:highlight>
                <a:latin typeface="Trebuchet MS"/>
                <a:ea typeface="Trebuchet MS"/>
                <a:cs typeface="Trebuchet MS"/>
                <a:sym typeface="Trebuchet MS"/>
              </a:rPr>
              <a:t>This is a paragraph.</a:t>
            </a: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1371600" marR="0" lvl="0" indent="0" algn="l" rtl="0">
              <a:lnSpc>
                <a:spcPct val="100000"/>
              </a:lnSpc>
              <a:spcBef>
                <a:spcPts val="50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FF0000"/>
                </a:solidFill>
                <a:latin typeface="Trebuchet MS"/>
                <a:ea typeface="Trebuchet MS"/>
                <a:cs typeface="Trebuchet MS"/>
                <a:sym typeface="Trebuchet MS"/>
              </a:rPr>
              <a:t> id</a:t>
            </a:r>
            <a:r>
              <a:rPr lang="en" sz="1800" b="0">
                <a:solidFill>
                  <a:srgbClr val="0000CD"/>
                </a:solidFill>
                <a:latin typeface="Trebuchet MS"/>
                <a:ea typeface="Trebuchet MS"/>
                <a:cs typeface="Trebuchet MS"/>
                <a:sym typeface="Trebuchet MS"/>
              </a:rPr>
              <a:t>="p2"&gt;</a:t>
            </a:r>
            <a:r>
              <a:rPr lang="en" sz="1800" b="0">
                <a:solidFill>
                  <a:srgbClr val="434343"/>
                </a:solidFill>
                <a:highlight>
                  <a:srgbClr val="FFFFFF"/>
                </a:highlight>
                <a:latin typeface="Trebuchet MS"/>
                <a:ea typeface="Trebuchet MS"/>
                <a:cs typeface="Trebuchet MS"/>
                <a:sym typeface="Trebuchet MS"/>
              </a:rPr>
              <a:t>This is another paragraph.</a:t>
            </a: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1371600" marR="0" lvl="0" indent="0" algn="l" rtl="0">
              <a:lnSpc>
                <a:spcPct val="100000"/>
              </a:lnSpc>
              <a:spcBef>
                <a:spcPts val="50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/div</a:t>
            </a:r>
            <a:r>
              <a:rPr lang="en" sz="1800" b="0">
                <a:solidFill>
                  <a:srgbClr val="0000CD"/>
                </a:solidFill>
                <a:latin typeface="Trebuchet MS"/>
                <a:ea typeface="Trebuchet MS"/>
                <a:cs typeface="Trebuchet MS"/>
                <a:sym typeface="Trebuchet MS"/>
              </a:rPr>
              <a:t>&gt;</a:t>
            </a:r>
            <a:endParaRPr sz="18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
        <p:nvSpPr>
          <p:cNvPr id="1822" name="Google Shape;1822;p223"/>
          <p:cNvSpPr/>
          <p:nvPr/>
        </p:nvSpPr>
        <p:spPr>
          <a:xfrm>
            <a:off x="3198679" y="4559800"/>
            <a:ext cx="2020375" cy="288400"/>
          </a:xfrm>
          <a:custGeom>
            <a:avLst/>
            <a:gdLst/>
            <a:ahLst/>
            <a:cxnLst/>
            <a:rect l="l" t="t" r="r" b="b"/>
            <a:pathLst>
              <a:path w="80815" h="11536" extrusionOk="0">
                <a:moveTo>
                  <a:pt x="8023" y="0"/>
                </a:moveTo>
                <a:cubicBezTo>
                  <a:pt x="4413" y="833"/>
                  <a:pt x="-2335" y="6677"/>
                  <a:pt x="881" y="8515"/>
                </a:cubicBezTo>
                <a:cubicBezTo>
                  <a:pt x="6927" y="11970"/>
                  <a:pt x="14899" y="10549"/>
                  <a:pt x="21757" y="9339"/>
                </a:cubicBezTo>
                <a:cubicBezTo>
                  <a:pt x="36386" y="6757"/>
                  <a:pt x="51536" y="378"/>
                  <a:pt x="65981" y="3845"/>
                </a:cubicBezTo>
                <a:cubicBezTo>
                  <a:pt x="71397" y="5145"/>
                  <a:pt x="76178" y="8450"/>
                  <a:pt x="80815" y="11536"/>
                </a:cubicBezTo>
              </a:path>
            </a:pathLst>
          </a:custGeom>
          <a:noFill/>
          <a:ln w="19050" cap="flat" cmpd="sng">
            <a:solidFill>
              <a:srgbClr val="990055"/>
            </a:solidFill>
            <a:prstDash val="solid"/>
            <a:round/>
            <a:headEnd type="none" w="med" len="med"/>
            <a:tailEnd type="stealth"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22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28" name="Google Shape;1828;p22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29" name="Google Shape;1829;p22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sz="2000">
                <a:solidFill>
                  <a:srgbClr val="0170BA"/>
                </a:solidFill>
                <a:latin typeface="Alegreya"/>
                <a:ea typeface="Alegreya"/>
                <a:cs typeface="Alegreya"/>
                <a:sym typeface="Alegreya"/>
              </a:rPr>
              <a:t>Creating new HTML Elements - insertBefore( )</a:t>
            </a:r>
            <a:endParaRPr sz="2000">
              <a:solidFill>
                <a:srgbClr val="0170BA"/>
              </a:solidFill>
              <a:latin typeface="Alegreya"/>
              <a:ea typeface="Alegreya"/>
              <a:cs typeface="Alegreya"/>
              <a:sym typeface="Alegreya"/>
            </a:endParaRPr>
          </a:p>
          <a:p>
            <a:pPr marL="0" lvl="0" indent="0" algn="l" rtl="0">
              <a:lnSpc>
                <a:spcPct val="100000"/>
              </a:lnSpc>
              <a:spcBef>
                <a:spcPts val="800"/>
              </a:spcBef>
              <a:spcAft>
                <a:spcPts val="0"/>
              </a:spcAft>
              <a:buNone/>
            </a:pPr>
            <a:r>
              <a:rPr lang="en" sz="2000">
                <a:solidFill>
                  <a:schemeClr val="accent5"/>
                </a:solidFill>
                <a:latin typeface="Alegreya"/>
                <a:ea typeface="Alegreya"/>
                <a:cs typeface="Alegreya"/>
                <a:sym typeface="Alegreya"/>
              </a:rPr>
              <a:t>Example: (cont.) </a:t>
            </a:r>
            <a:r>
              <a:rPr lang="en" sz="2000" b="0">
                <a:solidFill>
                  <a:srgbClr val="0000CD"/>
                </a:solidFill>
                <a:latin typeface="Trebuchet MS"/>
                <a:ea typeface="Trebuchet MS"/>
                <a:cs typeface="Trebuchet MS"/>
                <a:sym typeface="Trebuchet MS"/>
              </a:rPr>
              <a:t>	</a:t>
            </a: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script</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para = document.createElement</a:t>
            </a:r>
            <a:r>
              <a:rPr lang="en" sz="1800" b="0">
                <a:solidFill>
                  <a:srgbClr val="000000"/>
                </a:solidFill>
                <a:latin typeface="Trebuchet MS"/>
                <a:ea typeface="Trebuchet MS"/>
                <a:cs typeface="Trebuchet MS"/>
                <a:sym typeface="Trebuchet MS"/>
              </a:rPr>
              <a:t>(</a:t>
            </a:r>
            <a:r>
              <a:rPr lang="en" sz="1800" b="0">
                <a:solidFill>
                  <a:srgbClr val="A52A2A"/>
                </a:solidFill>
                <a:latin typeface="Trebuchet MS"/>
                <a:ea typeface="Trebuchet MS"/>
                <a:cs typeface="Trebuchet MS"/>
                <a:sym typeface="Trebuchet MS"/>
              </a:rPr>
              <a:t>"p"</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node = document.createTextNode</a:t>
            </a:r>
            <a:r>
              <a:rPr lang="en" sz="1800" b="0">
                <a:solidFill>
                  <a:srgbClr val="000000"/>
                </a:solidFill>
                <a:latin typeface="Trebuchet MS"/>
                <a:ea typeface="Trebuchet MS"/>
                <a:cs typeface="Trebuchet MS"/>
                <a:sym typeface="Trebuchet MS"/>
              </a:rPr>
              <a:t>(</a:t>
            </a:r>
            <a:r>
              <a:rPr lang="en" sz="1800" b="0">
                <a:solidFill>
                  <a:srgbClr val="A52A2A"/>
                </a:solidFill>
                <a:latin typeface="Trebuchet MS"/>
                <a:ea typeface="Trebuchet MS"/>
                <a:cs typeface="Trebuchet MS"/>
                <a:sym typeface="Trebuchet MS"/>
              </a:rPr>
              <a:t>"This is new."</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para.appendChild(node);</a:t>
            </a:r>
            <a:endParaRPr sz="1800" b="0">
              <a:solidFill>
                <a:srgbClr val="000000"/>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endParaRPr sz="1800" b="0">
              <a:solidFill>
                <a:srgbClr val="000000"/>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element = document.getElementById(</a:t>
            </a:r>
            <a:r>
              <a:rPr lang="en" sz="1800" b="0">
                <a:solidFill>
                  <a:srgbClr val="A52A2A"/>
                </a:solidFill>
                <a:latin typeface="Trebuchet MS"/>
                <a:ea typeface="Trebuchet MS"/>
                <a:cs typeface="Trebuchet MS"/>
                <a:sym typeface="Trebuchet MS"/>
              </a:rPr>
              <a:t>"div1"</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child = document.getElementById(</a:t>
            </a:r>
            <a:r>
              <a:rPr lang="en" sz="1800" b="0">
                <a:solidFill>
                  <a:srgbClr val="A52A2A"/>
                </a:solidFill>
                <a:latin typeface="Trebuchet MS"/>
                <a:ea typeface="Trebuchet MS"/>
                <a:cs typeface="Trebuchet MS"/>
                <a:sym typeface="Trebuchet MS"/>
              </a:rPr>
              <a:t>"p1"</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element.insertBefore(para, child);</a:t>
            </a:r>
            <a:endParaRPr sz="1800" b="0">
              <a:solidFill>
                <a:srgbClr val="434343"/>
              </a:solidFill>
              <a:latin typeface="Trebuchet MS"/>
              <a:ea typeface="Trebuchet MS"/>
              <a:cs typeface="Trebuchet MS"/>
              <a:sym typeface="Trebuchet MS"/>
            </a:endParaRPr>
          </a:p>
          <a:p>
            <a:pPr marL="1371600" marR="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/script</a:t>
            </a:r>
            <a:r>
              <a:rPr lang="en" sz="1800" b="0">
                <a:solidFill>
                  <a:srgbClr val="0000CD"/>
                </a:solidFill>
                <a:latin typeface="Trebuchet MS"/>
                <a:ea typeface="Trebuchet MS"/>
                <a:cs typeface="Trebuchet MS"/>
                <a:sym typeface="Trebuchet MS"/>
              </a:rPr>
              <a:t>&gt;</a:t>
            </a:r>
            <a:endParaRPr sz="18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22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35" name="Google Shape;1835;p22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36" name="Google Shape;1836;p22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800"/>
              </a:spcBef>
              <a:spcAft>
                <a:spcPts val="0"/>
              </a:spcAft>
              <a:buNone/>
            </a:pPr>
            <a:r>
              <a:rPr lang="en" sz="2000">
                <a:solidFill>
                  <a:srgbClr val="0170BA"/>
                </a:solidFill>
                <a:latin typeface="Alegreya"/>
                <a:ea typeface="Alegreya"/>
                <a:cs typeface="Alegreya"/>
                <a:sym typeface="Alegreya"/>
              </a:rPr>
              <a:t>Removing Existing HTML Elements</a:t>
            </a:r>
            <a:endParaRPr sz="2000">
              <a:solidFill>
                <a:srgbClr val="0170BA"/>
              </a:solidFill>
              <a:latin typeface="Alegreya"/>
              <a:ea typeface="Alegreya"/>
              <a:cs typeface="Alegreya"/>
              <a:sym typeface="Alegreya"/>
            </a:endParaRPr>
          </a:p>
          <a:p>
            <a:pPr marL="457200" lvl="0" indent="-355600" algn="l" rtl="0">
              <a:lnSpc>
                <a:spcPct val="100000"/>
              </a:lnSpc>
              <a:spcBef>
                <a:spcPts val="8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To remove an HTML element, you must know the parent of the element</a:t>
            </a:r>
            <a:endParaRPr sz="2000">
              <a:solidFill>
                <a:srgbClr val="434343"/>
              </a:solidFill>
              <a:latin typeface="Alegreya"/>
              <a:ea typeface="Alegreya"/>
              <a:cs typeface="Alegreya"/>
              <a:sym typeface="Alegreya"/>
            </a:endParaRPr>
          </a:p>
          <a:p>
            <a:pPr marL="0" lvl="0" indent="0" algn="l" rtl="0">
              <a:lnSpc>
                <a:spcPct val="100000"/>
              </a:lnSpc>
              <a:spcBef>
                <a:spcPts val="800"/>
              </a:spcBef>
              <a:spcAft>
                <a:spcPts val="0"/>
              </a:spcAft>
              <a:buNone/>
            </a:pPr>
            <a:r>
              <a:rPr lang="en" sz="2000">
                <a:solidFill>
                  <a:schemeClr val="accent5"/>
                </a:solidFill>
                <a:latin typeface="Alegreya"/>
                <a:ea typeface="Alegreya"/>
                <a:cs typeface="Alegreya"/>
                <a:sym typeface="Alegreya"/>
              </a:rPr>
              <a:t>Example: </a:t>
            </a:r>
            <a:r>
              <a:rPr lang="en" sz="1700" b="0">
                <a:solidFill>
                  <a:srgbClr val="0000CD"/>
                </a:solidFill>
                <a:latin typeface="Trebuchet MS"/>
                <a:ea typeface="Trebuchet MS"/>
                <a:cs typeface="Trebuchet MS"/>
                <a:sym typeface="Trebuchet MS"/>
              </a:rPr>
              <a:t>	&lt;</a:t>
            </a:r>
            <a:r>
              <a:rPr lang="en" sz="1700" b="0">
                <a:solidFill>
                  <a:srgbClr val="A52A2A"/>
                </a:solidFill>
                <a:latin typeface="Trebuchet MS"/>
                <a:ea typeface="Trebuchet MS"/>
                <a:cs typeface="Trebuchet MS"/>
                <a:sym typeface="Trebuchet MS"/>
              </a:rPr>
              <a:t>div</a:t>
            </a:r>
            <a:r>
              <a:rPr lang="en" sz="1700" b="0">
                <a:solidFill>
                  <a:srgbClr val="FF0000"/>
                </a:solidFill>
                <a:latin typeface="Trebuchet MS"/>
                <a:ea typeface="Trebuchet MS"/>
                <a:cs typeface="Trebuchet MS"/>
                <a:sym typeface="Trebuchet MS"/>
              </a:rPr>
              <a:t> id</a:t>
            </a:r>
            <a:r>
              <a:rPr lang="en" sz="1700" b="0">
                <a:solidFill>
                  <a:srgbClr val="0000CD"/>
                </a:solidFill>
                <a:latin typeface="Trebuchet MS"/>
                <a:ea typeface="Trebuchet MS"/>
                <a:cs typeface="Trebuchet MS"/>
                <a:sym typeface="Trebuchet MS"/>
              </a:rPr>
              <a:t>="div1"&gt;</a:t>
            </a:r>
            <a:endParaRPr sz="1700" b="0">
              <a:solidFill>
                <a:srgbClr val="0000CD"/>
              </a:solidFill>
              <a:latin typeface="Trebuchet MS"/>
              <a:ea typeface="Trebuchet MS"/>
              <a:cs typeface="Trebuchet MS"/>
              <a:sym typeface="Trebuchet MS"/>
            </a:endParaRPr>
          </a:p>
          <a:p>
            <a:pPr marL="1371600" lvl="0" indent="457200" algn="l" rtl="0">
              <a:lnSpc>
                <a:spcPct val="100000"/>
              </a:lnSpc>
              <a:spcBef>
                <a:spcPts val="0"/>
              </a:spcBef>
              <a:spcAft>
                <a:spcPts val="0"/>
              </a:spcAft>
              <a:buNone/>
            </a:pPr>
            <a:r>
              <a:rPr lang="en" sz="1700" b="0">
                <a:solidFill>
                  <a:srgbClr val="0000CD"/>
                </a:solidFill>
                <a:latin typeface="Trebuchet MS"/>
                <a:ea typeface="Trebuchet MS"/>
                <a:cs typeface="Trebuchet MS"/>
                <a:sym typeface="Trebuchet MS"/>
              </a:rPr>
              <a:t>&lt;</a:t>
            </a:r>
            <a:r>
              <a:rPr lang="en" sz="1700" b="0">
                <a:solidFill>
                  <a:srgbClr val="A52A2A"/>
                </a:solidFill>
                <a:latin typeface="Trebuchet MS"/>
                <a:ea typeface="Trebuchet MS"/>
                <a:cs typeface="Trebuchet MS"/>
                <a:sym typeface="Trebuchet MS"/>
              </a:rPr>
              <a:t>p</a:t>
            </a:r>
            <a:r>
              <a:rPr lang="en" sz="1700" b="0">
                <a:solidFill>
                  <a:srgbClr val="FF0000"/>
                </a:solidFill>
                <a:latin typeface="Trebuchet MS"/>
                <a:ea typeface="Trebuchet MS"/>
                <a:cs typeface="Trebuchet MS"/>
                <a:sym typeface="Trebuchet MS"/>
              </a:rPr>
              <a:t> id</a:t>
            </a:r>
            <a:r>
              <a:rPr lang="en" sz="1700" b="0">
                <a:solidFill>
                  <a:srgbClr val="0000CD"/>
                </a:solidFill>
                <a:latin typeface="Trebuchet MS"/>
                <a:ea typeface="Trebuchet MS"/>
                <a:cs typeface="Trebuchet MS"/>
                <a:sym typeface="Trebuchet MS"/>
              </a:rPr>
              <a:t>="p1"&gt;</a:t>
            </a:r>
            <a:r>
              <a:rPr lang="en" sz="1700" b="0">
                <a:solidFill>
                  <a:srgbClr val="434343"/>
                </a:solidFill>
                <a:latin typeface="Trebuchet MS"/>
                <a:ea typeface="Trebuchet MS"/>
                <a:cs typeface="Trebuchet MS"/>
                <a:sym typeface="Trebuchet MS"/>
              </a:rPr>
              <a:t>This is a paragraph.</a:t>
            </a:r>
            <a:r>
              <a:rPr lang="en" sz="1700" b="0">
                <a:solidFill>
                  <a:srgbClr val="0000CD"/>
                </a:solidFill>
                <a:latin typeface="Trebuchet MS"/>
                <a:ea typeface="Trebuchet MS"/>
                <a:cs typeface="Trebuchet MS"/>
                <a:sym typeface="Trebuchet MS"/>
              </a:rPr>
              <a:t>&lt;</a:t>
            </a:r>
            <a:r>
              <a:rPr lang="en" sz="1700" b="0">
                <a:solidFill>
                  <a:srgbClr val="A52A2A"/>
                </a:solidFill>
                <a:latin typeface="Trebuchet MS"/>
                <a:ea typeface="Trebuchet MS"/>
                <a:cs typeface="Trebuchet MS"/>
                <a:sym typeface="Trebuchet MS"/>
              </a:rPr>
              <a:t>/p</a:t>
            </a:r>
            <a:r>
              <a:rPr lang="en" sz="1700" b="0">
                <a:solidFill>
                  <a:srgbClr val="0000CD"/>
                </a:solidFill>
                <a:latin typeface="Trebuchet MS"/>
                <a:ea typeface="Trebuchet MS"/>
                <a:cs typeface="Trebuchet MS"/>
                <a:sym typeface="Trebuchet MS"/>
              </a:rPr>
              <a:t>&gt;</a:t>
            </a:r>
            <a:endParaRPr sz="1700" b="0">
              <a:solidFill>
                <a:srgbClr val="0000CD"/>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700" b="0">
                <a:solidFill>
                  <a:srgbClr val="0000CD"/>
                </a:solidFill>
                <a:latin typeface="Trebuchet MS"/>
                <a:ea typeface="Trebuchet MS"/>
                <a:cs typeface="Trebuchet MS"/>
                <a:sym typeface="Trebuchet MS"/>
              </a:rPr>
              <a:t>&lt;</a:t>
            </a:r>
            <a:r>
              <a:rPr lang="en" sz="1700" b="0">
                <a:solidFill>
                  <a:srgbClr val="A52A2A"/>
                </a:solidFill>
                <a:latin typeface="Trebuchet MS"/>
                <a:ea typeface="Trebuchet MS"/>
                <a:cs typeface="Trebuchet MS"/>
                <a:sym typeface="Trebuchet MS"/>
              </a:rPr>
              <a:t>p</a:t>
            </a:r>
            <a:r>
              <a:rPr lang="en" sz="1700" b="0">
                <a:solidFill>
                  <a:srgbClr val="FF0000"/>
                </a:solidFill>
                <a:latin typeface="Trebuchet MS"/>
                <a:ea typeface="Trebuchet MS"/>
                <a:cs typeface="Trebuchet MS"/>
                <a:sym typeface="Trebuchet MS"/>
              </a:rPr>
              <a:t> id</a:t>
            </a:r>
            <a:r>
              <a:rPr lang="en" sz="1700" b="0">
                <a:solidFill>
                  <a:srgbClr val="0000CD"/>
                </a:solidFill>
                <a:latin typeface="Trebuchet MS"/>
                <a:ea typeface="Trebuchet MS"/>
                <a:cs typeface="Trebuchet MS"/>
                <a:sym typeface="Trebuchet MS"/>
              </a:rPr>
              <a:t>="p2"&gt;</a:t>
            </a:r>
            <a:r>
              <a:rPr lang="en" sz="1700" b="0">
                <a:solidFill>
                  <a:srgbClr val="434343"/>
                </a:solidFill>
                <a:latin typeface="Trebuchet MS"/>
                <a:ea typeface="Trebuchet MS"/>
                <a:cs typeface="Trebuchet MS"/>
                <a:sym typeface="Trebuchet MS"/>
              </a:rPr>
              <a:t>This is another paragraph.</a:t>
            </a:r>
            <a:r>
              <a:rPr lang="en" sz="1700" b="0">
                <a:solidFill>
                  <a:srgbClr val="0000CD"/>
                </a:solidFill>
                <a:latin typeface="Trebuchet MS"/>
                <a:ea typeface="Trebuchet MS"/>
                <a:cs typeface="Trebuchet MS"/>
                <a:sym typeface="Trebuchet MS"/>
              </a:rPr>
              <a:t>&lt;</a:t>
            </a:r>
            <a:r>
              <a:rPr lang="en" sz="1700" b="0">
                <a:solidFill>
                  <a:srgbClr val="A52A2A"/>
                </a:solidFill>
                <a:latin typeface="Trebuchet MS"/>
                <a:ea typeface="Trebuchet MS"/>
                <a:cs typeface="Trebuchet MS"/>
                <a:sym typeface="Trebuchet MS"/>
              </a:rPr>
              <a:t>/p</a:t>
            </a:r>
            <a:r>
              <a:rPr lang="en" sz="1700" b="0">
                <a:solidFill>
                  <a:srgbClr val="0000CD"/>
                </a:solidFill>
                <a:latin typeface="Trebuchet MS"/>
                <a:ea typeface="Trebuchet MS"/>
                <a:cs typeface="Trebuchet MS"/>
                <a:sym typeface="Trebuchet MS"/>
              </a:rPr>
              <a:t>&gt;</a:t>
            </a:r>
            <a:endParaRPr sz="1700" b="0">
              <a:solidFill>
                <a:srgbClr val="0000CD"/>
              </a:solidFill>
              <a:latin typeface="Trebuchet MS"/>
              <a:ea typeface="Trebuchet MS"/>
              <a:cs typeface="Trebuchet MS"/>
              <a:sym typeface="Trebuchet MS"/>
            </a:endParaRPr>
          </a:p>
          <a:p>
            <a:pPr marL="914400" lvl="0" indent="457200" algn="l" rtl="0">
              <a:lnSpc>
                <a:spcPct val="100000"/>
              </a:lnSpc>
              <a:spcBef>
                <a:spcPts val="0"/>
              </a:spcBef>
              <a:spcAft>
                <a:spcPts val="0"/>
              </a:spcAft>
              <a:buNone/>
            </a:pPr>
            <a:r>
              <a:rPr lang="en" sz="1700" b="0">
                <a:solidFill>
                  <a:srgbClr val="0000CD"/>
                </a:solidFill>
                <a:latin typeface="Trebuchet MS"/>
                <a:ea typeface="Trebuchet MS"/>
                <a:cs typeface="Trebuchet MS"/>
                <a:sym typeface="Trebuchet MS"/>
              </a:rPr>
              <a:t>&lt;</a:t>
            </a:r>
            <a:r>
              <a:rPr lang="en" sz="1700" b="0">
                <a:solidFill>
                  <a:srgbClr val="A52A2A"/>
                </a:solidFill>
                <a:latin typeface="Trebuchet MS"/>
                <a:ea typeface="Trebuchet MS"/>
                <a:cs typeface="Trebuchet MS"/>
                <a:sym typeface="Trebuchet MS"/>
              </a:rPr>
              <a:t>/div</a:t>
            </a:r>
            <a:r>
              <a:rPr lang="en" sz="1700" b="0">
                <a:solidFill>
                  <a:srgbClr val="0000CD"/>
                </a:solidFill>
                <a:latin typeface="Trebuchet MS"/>
                <a:ea typeface="Trebuchet MS"/>
                <a:cs typeface="Trebuchet MS"/>
                <a:sym typeface="Trebuchet MS"/>
              </a:rPr>
              <a:t>&gt;</a:t>
            </a:r>
            <a:endParaRPr sz="1700" b="0">
              <a:solidFill>
                <a:srgbClr val="0000CD"/>
              </a:solidFill>
              <a:latin typeface="Trebuchet MS"/>
              <a:ea typeface="Trebuchet MS"/>
              <a:cs typeface="Trebuchet MS"/>
              <a:sym typeface="Trebuchet MS"/>
            </a:endParaRPr>
          </a:p>
          <a:p>
            <a:pPr marL="914400" lvl="0" indent="457200" algn="l" rtl="0">
              <a:lnSpc>
                <a:spcPct val="100000"/>
              </a:lnSpc>
              <a:spcBef>
                <a:spcPts val="0"/>
              </a:spcBef>
              <a:spcAft>
                <a:spcPts val="0"/>
              </a:spcAft>
              <a:buNone/>
            </a:pPr>
            <a:r>
              <a:rPr lang="en" sz="1700" b="0">
                <a:solidFill>
                  <a:srgbClr val="0000CD"/>
                </a:solidFill>
                <a:latin typeface="Trebuchet MS"/>
                <a:ea typeface="Trebuchet MS"/>
                <a:cs typeface="Trebuchet MS"/>
                <a:sym typeface="Trebuchet MS"/>
              </a:rPr>
              <a:t>&lt;</a:t>
            </a:r>
            <a:r>
              <a:rPr lang="en" sz="1700" b="0">
                <a:solidFill>
                  <a:srgbClr val="A52A2A"/>
                </a:solidFill>
                <a:latin typeface="Trebuchet MS"/>
                <a:ea typeface="Trebuchet MS"/>
                <a:cs typeface="Trebuchet MS"/>
                <a:sym typeface="Trebuchet MS"/>
              </a:rPr>
              <a:t>script</a:t>
            </a:r>
            <a:r>
              <a:rPr lang="en" sz="1700" b="0">
                <a:solidFill>
                  <a:srgbClr val="0000CD"/>
                </a:solidFill>
                <a:latin typeface="Trebuchet MS"/>
                <a:ea typeface="Trebuchet MS"/>
                <a:cs typeface="Trebuchet MS"/>
                <a:sym typeface="Trebuchet MS"/>
              </a:rPr>
              <a:t>&gt;</a:t>
            </a:r>
            <a:endParaRPr sz="1700" b="0">
              <a:solidFill>
                <a:srgbClr val="0000CD"/>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700" b="0">
                <a:solidFill>
                  <a:srgbClr val="0000CD"/>
                </a:solidFill>
                <a:latin typeface="Trebuchet MS"/>
                <a:ea typeface="Trebuchet MS"/>
                <a:cs typeface="Trebuchet MS"/>
                <a:sym typeface="Trebuchet MS"/>
              </a:rPr>
              <a:t>var</a:t>
            </a:r>
            <a:r>
              <a:rPr lang="en" sz="1700" b="0">
                <a:solidFill>
                  <a:srgbClr val="000000"/>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parent = document.getElementById</a:t>
            </a:r>
            <a:r>
              <a:rPr lang="en" sz="1700" b="0">
                <a:solidFill>
                  <a:srgbClr val="000000"/>
                </a:solidFill>
                <a:latin typeface="Trebuchet MS"/>
                <a:ea typeface="Trebuchet MS"/>
                <a:cs typeface="Trebuchet MS"/>
                <a:sym typeface="Trebuchet MS"/>
              </a:rPr>
              <a:t>(</a:t>
            </a:r>
            <a:r>
              <a:rPr lang="en" sz="1700" b="0">
                <a:solidFill>
                  <a:srgbClr val="A52A2A"/>
                </a:solidFill>
                <a:latin typeface="Trebuchet MS"/>
                <a:ea typeface="Trebuchet MS"/>
                <a:cs typeface="Trebuchet MS"/>
                <a:sym typeface="Trebuchet MS"/>
              </a:rPr>
              <a:t>"div1"</a:t>
            </a:r>
            <a:r>
              <a:rPr lang="en" sz="1700" b="0">
                <a:solidFill>
                  <a:srgbClr val="000000"/>
                </a:solidFill>
                <a:latin typeface="Trebuchet MS"/>
                <a:ea typeface="Trebuchet MS"/>
                <a:cs typeface="Trebuchet MS"/>
                <a:sym typeface="Trebuchet MS"/>
              </a:rPr>
              <a:t>);</a:t>
            </a:r>
            <a:endParaRPr sz="1700" b="0">
              <a:solidFill>
                <a:srgbClr val="000000"/>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700" b="0">
                <a:solidFill>
                  <a:srgbClr val="0000CD"/>
                </a:solidFill>
                <a:latin typeface="Trebuchet MS"/>
                <a:ea typeface="Trebuchet MS"/>
                <a:cs typeface="Trebuchet MS"/>
                <a:sym typeface="Trebuchet MS"/>
              </a:rPr>
              <a:t>var</a:t>
            </a:r>
            <a:r>
              <a:rPr lang="en" sz="1700" b="0">
                <a:solidFill>
                  <a:srgbClr val="000000"/>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child = document.getElementById</a:t>
            </a:r>
            <a:r>
              <a:rPr lang="en" sz="1700" b="0">
                <a:solidFill>
                  <a:srgbClr val="000000"/>
                </a:solidFill>
                <a:latin typeface="Trebuchet MS"/>
                <a:ea typeface="Trebuchet MS"/>
                <a:cs typeface="Trebuchet MS"/>
                <a:sym typeface="Trebuchet MS"/>
              </a:rPr>
              <a:t>(</a:t>
            </a:r>
            <a:r>
              <a:rPr lang="en" sz="1700" b="0">
                <a:solidFill>
                  <a:srgbClr val="A52A2A"/>
                </a:solidFill>
                <a:latin typeface="Trebuchet MS"/>
                <a:ea typeface="Trebuchet MS"/>
                <a:cs typeface="Trebuchet MS"/>
                <a:sym typeface="Trebuchet MS"/>
              </a:rPr>
              <a:t>"p1"</a:t>
            </a:r>
            <a:r>
              <a:rPr lang="en" sz="1700" b="0">
                <a:solidFill>
                  <a:srgbClr val="000000"/>
                </a:solidFill>
                <a:latin typeface="Trebuchet MS"/>
                <a:ea typeface="Trebuchet MS"/>
                <a:cs typeface="Trebuchet MS"/>
                <a:sym typeface="Trebuchet MS"/>
              </a:rPr>
              <a:t>);</a:t>
            </a:r>
            <a:endParaRPr sz="1700" b="0">
              <a:solidFill>
                <a:srgbClr val="000000"/>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700" b="0">
                <a:solidFill>
                  <a:srgbClr val="434343"/>
                </a:solidFill>
                <a:latin typeface="Trebuchet MS"/>
                <a:ea typeface="Trebuchet MS"/>
                <a:cs typeface="Trebuchet MS"/>
                <a:sym typeface="Trebuchet MS"/>
              </a:rPr>
              <a:t>parent.removeChild(child); </a:t>
            </a:r>
            <a:endParaRPr sz="1700" b="0">
              <a:solidFill>
                <a:srgbClr val="000000"/>
              </a:solidFill>
              <a:latin typeface="Trebuchet MS"/>
              <a:ea typeface="Trebuchet MS"/>
              <a:cs typeface="Trebuchet MS"/>
              <a:sym typeface="Trebuchet MS"/>
            </a:endParaRPr>
          </a:p>
          <a:p>
            <a:pPr marL="914400" lvl="0" indent="457200" algn="l" rtl="0">
              <a:lnSpc>
                <a:spcPct val="100000"/>
              </a:lnSpc>
              <a:spcBef>
                <a:spcPts val="0"/>
              </a:spcBef>
              <a:spcAft>
                <a:spcPts val="0"/>
              </a:spcAft>
              <a:buNone/>
            </a:pPr>
            <a:r>
              <a:rPr lang="en" sz="1700" b="0">
                <a:solidFill>
                  <a:srgbClr val="0000CD"/>
                </a:solidFill>
                <a:latin typeface="Trebuchet MS"/>
                <a:ea typeface="Trebuchet MS"/>
                <a:cs typeface="Trebuchet MS"/>
                <a:sym typeface="Trebuchet MS"/>
              </a:rPr>
              <a:t>&lt;</a:t>
            </a:r>
            <a:r>
              <a:rPr lang="en" sz="1700" b="0">
                <a:solidFill>
                  <a:srgbClr val="A52A2A"/>
                </a:solidFill>
                <a:latin typeface="Trebuchet MS"/>
                <a:ea typeface="Trebuchet MS"/>
                <a:cs typeface="Trebuchet MS"/>
                <a:sym typeface="Trebuchet MS"/>
              </a:rPr>
              <a:t>/script</a:t>
            </a:r>
            <a:r>
              <a:rPr lang="en" sz="1700" b="0">
                <a:solidFill>
                  <a:srgbClr val="0000CD"/>
                </a:solidFill>
                <a:latin typeface="Trebuchet MS"/>
                <a:ea typeface="Trebuchet MS"/>
                <a:cs typeface="Trebuchet MS"/>
                <a:sym typeface="Trebuchet MS"/>
              </a:rPr>
              <a:t>&gt;</a:t>
            </a:r>
            <a:endParaRPr sz="1700" b="0">
              <a:solidFill>
                <a:srgbClr val="0000CD"/>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22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42" name="Google Shape;1842;p22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43" name="Google Shape;1843;p22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800"/>
              </a:spcBef>
              <a:spcAft>
                <a:spcPts val="0"/>
              </a:spcAft>
              <a:buNone/>
            </a:pPr>
            <a:r>
              <a:rPr lang="en" sz="2000">
                <a:solidFill>
                  <a:srgbClr val="0170BA"/>
                </a:solidFill>
                <a:latin typeface="Alegreya"/>
                <a:ea typeface="Alegreya"/>
                <a:cs typeface="Alegreya"/>
                <a:sym typeface="Alegreya"/>
              </a:rPr>
              <a:t>Removing Existing HTML Elements</a:t>
            </a:r>
            <a:endParaRPr sz="2250">
              <a:solidFill>
                <a:srgbClr val="0170BA"/>
              </a:solidFill>
              <a:latin typeface="Alegreya"/>
              <a:ea typeface="Alegreya"/>
              <a:cs typeface="Alegreya"/>
              <a:sym typeface="Alegreya"/>
            </a:endParaRPr>
          </a:p>
          <a:p>
            <a:pPr marL="0" lvl="0" indent="0" algn="l" rtl="0">
              <a:lnSpc>
                <a:spcPct val="100000"/>
              </a:lnSpc>
              <a:spcBef>
                <a:spcPts val="8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a:t>
            </a:r>
            <a:endParaRPr sz="2000" b="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434343"/>
                </a:solidFill>
                <a:latin typeface="Alegreya"/>
                <a:ea typeface="Alegreya"/>
                <a:cs typeface="Alegreya"/>
                <a:sym typeface="Alegreya"/>
              </a:rPr>
              <a:t>It would be nice to be able to remove an element without referring to the parent, but sorry the </a:t>
            </a:r>
            <a:r>
              <a:rPr lang="en" sz="2000">
                <a:solidFill>
                  <a:schemeClr val="accent5"/>
                </a:solidFill>
                <a:latin typeface="Alegreya"/>
                <a:ea typeface="Alegreya"/>
                <a:cs typeface="Alegreya"/>
                <a:sym typeface="Alegreya"/>
              </a:rPr>
              <a:t>DOM </a:t>
            </a:r>
            <a:r>
              <a:rPr lang="en" sz="2000" b="0">
                <a:solidFill>
                  <a:srgbClr val="434343"/>
                </a:solidFill>
                <a:latin typeface="Alegreya"/>
                <a:ea typeface="Alegreya"/>
                <a:cs typeface="Alegreya"/>
                <a:sym typeface="Alegreya"/>
              </a:rPr>
              <a:t>needs to know both the element you want to remove, and its parent.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Here is a common workaround: Find the child you want to remove, and use its </a:t>
            </a:r>
            <a:r>
              <a:rPr lang="en" sz="2000">
                <a:solidFill>
                  <a:schemeClr val="accent5"/>
                </a:solidFill>
                <a:latin typeface="Alegreya"/>
                <a:ea typeface="Alegreya"/>
                <a:cs typeface="Alegreya"/>
                <a:sym typeface="Alegreya"/>
              </a:rPr>
              <a:t>parentNode property </a:t>
            </a:r>
            <a:r>
              <a:rPr lang="en" sz="2000" b="0">
                <a:solidFill>
                  <a:srgbClr val="434343"/>
                </a:solidFill>
                <a:latin typeface="Alegreya"/>
                <a:ea typeface="Alegreya"/>
                <a:cs typeface="Alegreya"/>
                <a:sym typeface="Alegreya"/>
              </a:rPr>
              <a:t>to find the parent:</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let child=document.getElementById("p1");</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child.parentNode.removeChild(child);</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a:p>
            <a:pPr marL="914400" lvl="0" indent="45720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22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49" name="Google Shape;1849;p22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50" name="Google Shape;1850;p22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800"/>
              </a:spcBef>
              <a:spcAft>
                <a:spcPts val="0"/>
              </a:spcAft>
              <a:buNone/>
            </a:pPr>
            <a:r>
              <a:rPr lang="en" sz="2000">
                <a:solidFill>
                  <a:srgbClr val="0170BA"/>
                </a:solidFill>
                <a:latin typeface="Alegreya"/>
                <a:ea typeface="Alegreya"/>
                <a:cs typeface="Alegreya"/>
                <a:sym typeface="Alegreya"/>
              </a:rPr>
              <a:t>Replacing HTML Elements </a:t>
            </a:r>
            <a:endParaRPr sz="2000">
              <a:solidFill>
                <a:srgbClr val="0170BA"/>
              </a:solidFill>
              <a:latin typeface="Alegreya"/>
              <a:ea typeface="Alegreya"/>
              <a:cs typeface="Alegreya"/>
              <a:sym typeface="Alegreya"/>
            </a:endParaRPr>
          </a:p>
          <a:p>
            <a:pPr marL="457200" lvl="0" indent="-355600" algn="l" rtl="0">
              <a:lnSpc>
                <a:spcPct val="100000"/>
              </a:lnSpc>
              <a:spcBef>
                <a:spcPts val="8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To replace an element to the HTML DOM, use the </a:t>
            </a:r>
            <a:r>
              <a:rPr lang="en" sz="2000">
                <a:solidFill>
                  <a:schemeClr val="accent5"/>
                </a:solidFill>
                <a:highlight>
                  <a:srgbClr val="FFFFFF"/>
                </a:highlight>
                <a:latin typeface="Alegreya"/>
                <a:ea typeface="Alegreya"/>
                <a:cs typeface="Alegreya"/>
                <a:sym typeface="Alegreya"/>
              </a:rPr>
              <a:t>replaceChild( ) </a:t>
            </a:r>
            <a:r>
              <a:rPr lang="en" sz="2000" b="0">
                <a:solidFill>
                  <a:srgbClr val="434343"/>
                </a:solidFill>
                <a:highlight>
                  <a:srgbClr val="FFFFFF"/>
                </a:highlight>
                <a:latin typeface="Alegreya"/>
                <a:ea typeface="Alegreya"/>
                <a:cs typeface="Alegreya"/>
                <a:sym typeface="Alegreya"/>
              </a:rPr>
              <a:t>method</a:t>
            </a:r>
            <a:endParaRPr sz="2000" b="0">
              <a:solidFill>
                <a:srgbClr val="434343"/>
              </a:solidFill>
              <a:latin typeface="Alegreya"/>
              <a:ea typeface="Alegreya"/>
              <a:cs typeface="Alegreya"/>
              <a:sym typeface="Alegreya"/>
            </a:endParaRPr>
          </a:p>
          <a:p>
            <a:pPr marL="0" lvl="0" indent="0" algn="l" rtl="0">
              <a:lnSpc>
                <a:spcPct val="100000"/>
              </a:lnSpc>
              <a:spcBef>
                <a:spcPts val="800"/>
              </a:spcBef>
              <a:spcAft>
                <a:spcPts val="0"/>
              </a:spcAft>
              <a:buNone/>
            </a:pPr>
            <a:r>
              <a:rPr lang="en" sz="2000">
                <a:solidFill>
                  <a:schemeClr val="accent5"/>
                </a:solidFill>
                <a:latin typeface="Alegreya"/>
                <a:ea typeface="Alegreya"/>
                <a:cs typeface="Alegreya"/>
                <a:sym typeface="Alegreya"/>
              </a:rPr>
              <a:t>Example: </a:t>
            </a:r>
            <a:r>
              <a:rPr lang="en" sz="1700" b="0">
                <a:solidFill>
                  <a:srgbClr val="0000CD"/>
                </a:solidFill>
                <a:latin typeface="Trebuchet MS"/>
                <a:ea typeface="Trebuchet MS"/>
                <a:cs typeface="Trebuchet MS"/>
                <a:sym typeface="Trebuchet MS"/>
              </a:rPr>
              <a:t>	</a:t>
            </a: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div</a:t>
            </a:r>
            <a:r>
              <a:rPr lang="en" sz="1800" b="0">
                <a:solidFill>
                  <a:srgbClr val="FF0000"/>
                </a:solidFill>
                <a:latin typeface="Trebuchet MS"/>
                <a:ea typeface="Trebuchet MS"/>
                <a:cs typeface="Trebuchet MS"/>
                <a:sym typeface="Trebuchet MS"/>
              </a:rPr>
              <a:t> id</a:t>
            </a:r>
            <a:r>
              <a:rPr lang="en" sz="1800" b="0">
                <a:solidFill>
                  <a:srgbClr val="0000CD"/>
                </a:solidFill>
                <a:latin typeface="Trebuchet MS"/>
                <a:ea typeface="Trebuchet MS"/>
                <a:cs typeface="Trebuchet MS"/>
                <a:sym typeface="Trebuchet MS"/>
              </a:rPr>
              <a:t>="div1"&gt;</a:t>
            </a:r>
            <a:endParaRPr sz="1800" b="0">
              <a:solidFill>
                <a:srgbClr val="0000CD"/>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FF0000"/>
                </a:solidFill>
                <a:latin typeface="Trebuchet MS"/>
                <a:ea typeface="Trebuchet MS"/>
                <a:cs typeface="Trebuchet MS"/>
                <a:sym typeface="Trebuchet MS"/>
              </a:rPr>
              <a:t> id</a:t>
            </a:r>
            <a:r>
              <a:rPr lang="en" sz="1800" b="0">
                <a:solidFill>
                  <a:srgbClr val="0000CD"/>
                </a:solidFill>
                <a:latin typeface="Trebuchet MS"/>
                <a:ea typeface="Trebuchet MS"/>
                <a:cs typeface="Trebuchet MS"/>
                <a:sym typeface="Trebuchet MS"/>
              </a:rPr>
              <a:t>="p1"&gt;</a:t>
            </a:r>
            <a:r>
              <a:rPr lang="en" sz="1800" b="0">
                <a:solidFill>
                  <a:srgbClr val="000000"/>
                </a:solidFill>
                <a:highlight>
                  <a:srgbClr val="FFFFFF"/>
                </a:highlight>
                <a:latin typeface="Trebuchet MS"/>
                <a:ea typeface="Trebuchet MS"/>
                <a:cs typeface="Trebuchet MS"/>
                <a:sym typeface="Trebuchet MS"/>
              </a:rPr>
              <a:t>This is a paragraph.</a:t>
            </a: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FF0000"/>
                </a:solidFill>
                <a:latin typeface="Trebuchet MS"/>
                <a:ea typeface="Trebuchet MS"/>
                <a:cs typeface="Trebuchet MS"/>
                <a:sym typeface="Trebuchet MS"/>
              </a:rPr>
              <a:t> id</a:t>
            </a:r>
            <a:r>
              <a:rPr lang="en" sz="1800" b="0">
                <a:solidFill>
                  <a:srgbClr val="0000CD"/>
                </a:solidFill>
                <a:latin typeface="Trebuchet MS"/>
                <a:ea typeface="Trebuchet MS"/>
                <a:cs typeface="Trebuchet MS"/>
                <a:sym typeface="Trebuchet MS"/>
              </a:rPr>
              <a:t>="p2"&gt;</a:t>
            </a:r>
            <a:r>
              <a:rPr lang="en" sz="1800" b="0">
                <a:solidFill>
                  <a:srgbClr val="000000"/>
                </a:solidFill>
                <a:highlight>
                  <a:srgbClr val="FFFFFF"/>
                </a:highlight>
                <a:latin typeface="Trebuchet MS"/>
                <a:ea typeface="Trebuchet MS"/>
                <a:cs typeface="Trebuchet MS"/>
                <a:sym typeface="Trebuchet MS"/>
              </a:rPr>
              <a:t>This is another paragraph.</a:t>
            </a: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/p</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/div</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914400" lvl="0" indent="45720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script</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para = document.createElement(</a:t>
            </a:r>
            <a:r>
              <a:rPr lang="en" sz="1800" b="0">
                <a:solidFill>
                  <a:srgbClr val="A52A2A"/>
                </a:solidFill>
                <a:latin typeface="Trebuchet MS"/>
                <a:ea typeface="Trebuchet MS"/>
                <a:cs typeface="Trebuchet MS"/>
                <a:sym typeface="Trebuchet MS"/>
              </a:rPr>
              <a:t>"p"</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node = document.createTextNode(</a:t>
            </a:r>
            <a:r>
              <a:rPr lang="en" sz="1800" b="0">
                <a:solidFill>
                  <a:srgbClr val="A52A2A"/>
                </a:solidFill>
                <a:latin typeface="Trebuchet MS"/>
                <a:ea typeface="Trebuchet MS"/>
                <a:cs typeface="Trebuchet MS"/>
                <a:sym typeface="Trebuchet MS"/>
              </a:rPr>
              <a:t>"This is new."</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00"/>
                </a:solidFill>
                <a:latin typeface="Trebuchet MS"/>
                <a:ea typeface="Trebuchet MS"/>
                <a:cs typeface="Trebuchet MS"/>
                <a:sym typeface="Trebuchet MS"/>
              </a:rPr>
              <a:t>para.appendChild(node);</a:t>
            </a:r>
            <a:endParaRPr sz="1800" b="0">
              <a:solidFill>
                <a:srgbClr val="000000"/>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
        <p:nvSpPr>
          <p:cNvPr id="1851" name="Google Shape;1851;p227"/>
          <p:cNvSpPr/>
          <p:nvPr/>
        </p:nvSpPr>
        <p:spPr>
          <a:xfrm>
            <a:off x="3198679" y="4559800"/>
            <a:ext cx="2020375" cy="288400"/>
          </a:xfrm>
          <a:custGeom>
            <a:avLst/>
            <a:gdLst/>
            <a:ahLst/>
            <a:cxnLst/>
            <a:rect l="l" t="t" r="r" b="b"/>
            <a:pathLst>
              <a:path w="80815" h="11536" extrusionOk="0">
                <a:moveTo>
                  <a:pt x="8023" y="0"/>
                </a:moveTo>
                <a:cubicBezTo>
                  <a:pt x="4413" y="833"/>
                  <a:pt x="-2335" y="6677"/>
                  <a:pt x="881" y="8515"/>
                </a:cubicBezTo>
                <a:cubicBezTo>
                  <a:pt x="6927" y="11970"/>
                  <a:pt x="14899" y="10549"/>
                  <a:pt x="21757" y="9339"/>
                </a:cubicBezTo>
                <a:cubicBezTo>
                  <a:pt x="36386" y="6757"/>
                  <a:pt x="51536" y="378"/>
                  <a:pt x="65981" y="3845"/>
                </a:cubicBezTo>
                <a:cubicBezTo>
                  <a:pt x="71397" y="5145"/>
                  <a:pt x="76178" y="8450"/>
                  <a:pt x="80815" y="11536"/>
                </a:cubicBezTo>
              </a:path>
            </a:pathLst>
          </a:custGeom>
          <a:noFill/>
          <a:ln w="19050" cap="flat" cmpd="sng">
            <a:solidFill>
              <a:srgbClr val="990055"/>
            </a:solidFill>
            <a:prstDash val="solid"/>
            <a:round/>
            <a:headEnd type="none" w="med" len="med"/>
            <a:tailEnd type="stealth"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22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57" name="Google Shape;1857;p22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58" name="Google Shape;1858;p22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800"/>
              </a:spcBef>
              <a:spcAft>
                <a:spcPts val="0"/>
              </a:spcAft>
              <a:buNone/>
            </a:pPr>
            <a:r>
              <a:rPr lang="en" sz="2000">
                <a:solidFill>
                  <a:srgbClr val="0170BA"/>
                </a:solidFill>
                <a:latin typeface="Alegreya"/>
                <a:ea typeface="Alegreya"/>
                <a:cs typeface="Alegreya"/>
                <a:sym typeface="Alegreya"/>
              </a:rPr>
              <a:t>Replacing HTML Elements </a:t>
            </a:r>
            <a:endParaRPr sz="2000" b="0">
              <a:solidFill>
                <a:srgbClr val="000000"/>
              </a:solidFill>
              <a:latin typeface="Trebuchet MS"/>
              <a:ea typeface="Trebuchet MS"/>
              <a:cs typeface="Trebuchet MS"/>
              <a:sym typeface="Trebuchet MS"/>
            </a:endParaRPr>
          </a:p>
          <a:p>
            <a:pPr marL="0" lvl="0" indent="0" algn="l" rtl="0">
              <a:spcBef>
                <a:spcPts val="800"/>
              </a:spcBef>
              <a:spcAft>
                <a:spcPts val="0"/>
              </a:spcAft>
              <a:buNone/>
            </a:pPr>
            <a:r>
              <a:rPr lang="en" sz="2000">
                <a:solidFill>
                  <a:schemeClr val="accent5"/>
                </a:solidFill>
                <a:latin typeface="Alegreya"/>
                <a:ea typeface="Alegreya"/>
                <a:cs typeface="Alegreya"/>
                <a:sym typeface="Alegreya"/>
              </a:rPr>
              <a:t>Example: </a:t>
            </a:r>
            <a:r>
              <a:rPr lang="en" sz="1800" b="0">
                <a:solidFill>
                  <a:srgbClr val="000000"/>
                </a:solidFill>
                <a:latin typeface="Trebuchet MS"/>
                <a:ea typeface="Trebuchet MS"/>
                <a:cs typeface="Trebuchet MS"/>
                <a:sym typeface="Trebuchet MS"/>
              </a:rPr>
              <a:t>		</a:t>
            </a: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parent = document.getElementById(</a:t>
            </a:r>
            <a:r>
              <a:rPr lang="en" sz="1800" b="0">
                <a:solidFill>
                  <a:srgbClr val="A52A2A"/>
                </a:solidFill>
                <a:latin typeface="Trebuchet MS"/>
                <a:ea typeface="Trebuchet MS"/>
                <a:cs typeface="Trebuchet MS"/>
                <a:sym typeface="Trebuchet MS"/>
              </a:rPr>
              <a:t>"div1"</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var</a:t>
            </a:r>
            <a:r>
              <a:rPr lang="en" sz="1800" b="0">
                <a:solidFill>
                  <a:srgbClr val="000000"/>
                </a:solidFill>
                <a:latin typeface="Trebuchet MS"/>
                <a:ea typeface="Trebuchet MS"/>
                <a:cs typeface="Trebuchet MS"/>
                <a:sym typeface="Trebuchet MS"/>
              </a:rPr>
              <a:t> child = document.getElementById(</a:t>
            </a:r>
            <a:r>
              <a:rPr lang="en" sz="1800" b="0">
                <a:solidFill>
                  <a:srgbClr val="A52A2A"/>
                </a:solidFill>
                <a:latin typeface="Trebuchet MS"/>
                <a:ea typeface="Trebuchet MS"/>
                <a:cs typeface="Trebuchet MS"/>
                <a:sym typeface="Trebuchet MS"/>
              </a:rPr>
              <a:t>"p1"</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1828800" lvl="0" indent="0" algn="l" rtl="0">
              <a:lnSpc>
                <a:spcPct val="100000"/>
              </a:lnSpc>
              <a:spcBef>
                <a:spcPts val="0"/>
              </a:spcBef>
              <a:spcAft>
                <a:spcPts val="0"/>
              </a:spcAft>
              <a:buNone/>
            </a:pPr>
            <a:r>
              <a:rPr lang="en" sz="1800" b="0">
                <a:solidFill>
                  <a:srgbClr val="000000"/>
                </a:solidFill>
                <a:latin typeface="Trebuchet MS"/>
                <a:ea typeface="Trebuchet MS"/>
                <a:cs typeface="Trebuchet MS"/>
                <a:sym typeface="Trebuchet MS"/>
              </a:rPr>
              <a:t>parent.replaceChild(para, child);</a:t>
            </a:r>
            <a:endParaRPr sz="1800" b="0">
              <a:solidFill>
                <a:srgbClr val="000000"/>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0000CD"/>
                </a:solidFill>
                <a:latin typeface="Trebuchet MS"/>
                <a:ea typeface="Trebuchet MS"/>
                <a:cs typeface="Trebuchet MS"/>
                <a:sym typeface="Trebuchet MS"/>
              </a:rPr>
              <a:t>&lt;</a:t>
            </a:r>
            <a:r>
              <a:rPr lang="en" sz="1800" b="0">
                <a:solidFill>
                  <a:srgbClr val="A52A2A"/>
                </a:solidFill>
                <a:latin typeface="Trebuchet MS"/>
                <a:ea typeface="Trebuchet MS"/>
                <a:cs typeface="Trebuchet MS"/>
                <a:sym typeface="Trebuchet MS"/>
              </a:rPr>
              <a:t>/script</a:t>
            </a:r>
            <a:r>
              <a:rPr lang="en" sz="1800" b="0">
                <a:solidFill>
                  <a:srgbClr val="0000CD"/>
                </a:solidFill>
                <a:latin typeface="Trebuchet MS"/>
                <a:ea typeface="Trebuchet MS"/>
                <a:cs typeface="Trebuchet MS"/>
                <a:sym typeface="Trebuchet MS"/>
              </a:rPr>
              <a:t>&gt;</a:t>
            </a:r>
            <a:endParaRPr sz="1800" b="0">
              <a:solidFill>
                <a:srgbClr val="0000CD"/>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229"/>
          <p:cNvSpPr txBox="1">
            <a:spLocks noGrp="1"/>
          </p:cNvSpPr>
          <p:nvPr>
            <p:ph type="title"/>
          </p:nvPr>
        </p:nvSpPr>
        <p:spPr>
          <a:xfrm>
            <a:off x="274675" y="1777350"/>
            <a:ext cx="8611500" cy="1588800"/>
          </a:xfrm>
          <a:prstGeom prst="rect">
            <a:avLst/>
          </a:prstGeom>
        </p:spPr>
        <p:txBody>
          <a:bodyPr spcFirstLastPara="1" wrap="square" lIns="91425" tIns="91425" rIns="91425" bIns="91425" anchor="t" anchorCtr="0">
            <a:noAutofit/>
          </a:bodyPr>
          <a:lstStyle/>
          <a:p>
            <a:pPr marL="0" lvl="0" indent="0" algn="ctr" rtl="0">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HTML Window</a:t>
            </a:r>
            <a:endParaRPr sz="6000" u="sng">
              <a:solidFill>
                <a:srgbClr val="63A814"/>
              </a:solidFill>
              <a:latin typeface="Alegreya"/>
              <a:ea typeface="Alegreya"/>
              <a:cs typeface="Alegreya"/>
              <a:sym typeface="Alegreya"/>
            </a:endParaRPr>
          </a:p>
        </p:txBody>
      </p:sp>
      <p:pic>
        <p:nvPicPr>
          <p:cNvPr id="1864" name="Google Shape;1864;p22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23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Window</a:t>
            </a:r>
            <a:endParaRPr sz="3600">
              <a:solidFill>
                <a:srgbClr val="63A814"/>
              </a:solidFill>
              <a:latin typeface="Alegreya"/>
              <a:ea typeface="Alegreya"/>
              <a:cs typeface="Alegreya"/>
              <a:sym typeface="Alegreya"/>
            </a:endParaRPr>
          </a:p>
        </p:txBody>
      </p:sp>
      <p:pic>
        <p:nvPicPr>
          <p:cNvPr id="1870" name="Google Shape;1870;p23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71" name="Google Shape;1871;p230"/>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Browser Object Model (BOM)</a:t>
            </a:r>
            <a:r>
              <a:rPr lang="en" sz="2000" b="0">
                <a:solidFill>
                  <a:srgbClr val="434343"/>
                </a:solidFill>
                <a:latin typeface="Alegreya"/>
                <a:ea typeface="Alegreya"/>
                <a:cs typeface="Alegreya"/>
                <a:sym typeface="Alegreya"/>
              </a:rPr>
              <a:t> allows JavaScript to "talk to" the browser.</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Browser Object Model (BOM)</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There are no official standards for the </a:t>
            </a:r>
            <a:r>
              <a:rPr lang="en" sz="2000">
                <a:solidFill>
                  <a:schemeClr val="accent5"/>
                </a:solidFill>
                <a:latin typeface="Alegreya"/>
                <a:ea typeface="Alegreya"/>
                <a:cs typeface="Alegreya"/>
                <a:sym typeface="Alegreya"/>
              </a:rPr>
              <a:t>B</a:t>
            </a:r>
            <a:r>
              <a:rPr lang="en" sz="2000" b="0">
                <a:solidFill>
                  <a:schemeClr val="accent5"/>
                </a:solidFill>
                <a:latin typeface="Alegreya"/>
                <a:ea typeface="Alegreya"/>
                <a:cs typeface="Alegreya"/>
                <a:sym typeface="Alegreya"/>
              </a:rPr>
              <a:t>rowser </a:t>
            </a:r>
            <a:r>
              <a:rPr lang="en" sz="2000">
                <a:solidFill>
                  <a:schemeClr val="accent5"/>
                </a:solidFill>
                <a:latin typeface="Alegreya"/>
                <a:ea typeface="Alegreya"/>
                <a:cs typeface="Alegreya"/>
                <a:sym typeface="Alegreya"/>
              </a:rPr>
              <a:t>O</a:t>
            </a:r>
            <a:r>
              <a:rPr lang="en" sz="2000" b="0">
                <a:solidFill>
                  <a:schemeClr val="accent5"/>
                </a:solidFill>
                <a:latin typeface="Alegreya"/>
                <a:ea typeface="Alegreya"/>
                <a:cs typeface="Alegreya"/>
                <a:sym typeface="Alegreya"/>
              </a:rPr>
              <a:t>bject </a:t>
            </a:r>
            <a:r>
              <a:rPr lang="en" sz="2000">
                <a:solidFill>
                  <a:schemeClr val="accent5"/>
                </a:solidFill>
                <a:latin typeface="Alegreya"/>
                <a:ea typeface="Alegreya"/>
                <a:cs typeface="Alegreya"/>
                <a:sym typeface="Alegreya"/>
              </a:rPr>
              <a:t>M</a:t>
            </a:r>
            <a:r>
              <a:rPr lang="en" sz="2000" b="0">
                <a:solidFill>
                  <a:schemeClr val="accent5"/>
                </a:solidFill>
                <a:latin typeface="Alegreya"/>
                <a:ea typeface="Alegreya"/>
                <a:cs typeface="Alegreya"/>
                <a:sym typeface="Alegreya"/>
              </a:rPr>
              <a:t>odel (BOM)</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Since modern browsers have implemented (almost) the same methods and properties for JavaScript interactivity, it is often referred to, as methods and properties of the BOM.</a:t>
            </a:r>
            <a:endParaRPr sz="2000" b="0">
              <a:solidFill>
                <a:srgbClr val="434343"/>
              </a:solidFill>
              <a:latin typeface="Alegreya"/>
              <a:ea typeface="Alegreya"/>
              <a:cs typeface="Alegreya"/>
              <a:sym typeface="Alegreya"/>
            </a:endParaRPr>
          </a:p>
          <a:p>
            <a:pPr marL="13716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3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77" name="Google Shape;1877;p23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78" name="Google Shape;1878;p23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Window Object</a:t>
            </a:r>
            <a:endParaRPr sz="2000" b="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 object</a:t>
            </a:r>
            <a:r>
              <a:rPr lang="en" sz="2000" b="0">
                <a:solidFill>
                  <a:srgbClr val="434343"/>
                </a:solidFill>
                <a:latin typeface="Alegreya"/>
                <a:ea typeface="Alegreya"/>
                <a:cs typeface="Alegreya"/>
                <a:sym typeface="Alegreya"/>
              </a:rPr>
              <a:t> is supported by all browsers. It represent the browsers window.</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All global JavaScript objects, functions, and variables automatically become members of the window object.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a:solidFill>
                  <a:schemeClr val="accent5"/>
                </a:solidFill>
                <a:latin typeface="Alegreya"/>
                <a:ea typeface="Alegreya"/>
                <a:cs typeface="Alegreya"/>
                <a:sym typeface="Alegreya"/>
              </a:rPr>
              <a:t>Global variables </a:t>
            </a:r>
            <a:r>
              <a:rPr lang="en" sz="2000" b="0">
                <a:solidFill>
                  <a:srgbClr val="434343"/>
                </a:solidFill>
                <a:latin typeface="Alegreya"/>
                <a:ea typeface="Alegreya"/>
                <a:cs typeface="Alegreya"/>
                <a:sym typeface="Alegreya"/>
              </a:rPr>
              <a:t>are properties of the window object.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a:solidFill>
                  <a:schemeClr val="accent5"/>
                </a:solidFill>
                <a:latin typeface="Alegreya"/>
                <a:ea typeface="Alegreya"/>
                <a:cs typeface="Alegreya"/>
                <a:sym typeface="Alegreya"/>
              </a:rPr>
              <a:t>Global functions</a:t>
            </a:r>
            <a:r>
              <a:rPr lang="en" sz="2000" b="0">
                <a:solidFill>
                  <a:srgbClr val="434343"/>
                </a:solidFill>
                <a:latin typeface="Alegreya"/>
                <a:ea typeface="Alegreya"/>
                <a:cs typeface="Alegreya"/>
                <a:sym typeface="Alegreya"/>
              </a:rPr>
              <a:t> are methods of the window object.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Even the document object (of the HTML DOM) is a property of the window object:</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window.document.getElementById("header");</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is the same as:</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document.getElementById("header");</a:t>
            </a:r>
            <a:br>
              <a:rPr lang="en" sz="2000" b="0">
                <a:solidFill>
                  <a:srgbClr val="434343"/>
                </a:solidFill>
                <a:latin typeface="Alegreya"/>
                <a:ea typeface="Alegreya"/>
                <a:cs typeface="Alegreya"/>
                <a:sym typeface="Alegreya"/>
              </a:rPr>
            </a:br>
            <a:endParaRPr sz="2000" b="0">
              <a:solidFill>
                <a:srgbClr val="434343"/>
              </a:solidFill>
              <a:latin typeface="Alegreya"/>
              <a:ea typeface="Alegreya"/>
              <a:cs typeface="Alegreya"/>
              <a:sym typeface="Alegreya"/>
            </a:endParaRPr>
          </a:p>
          <a:p>
            <a:pPr marL="13716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457200" algn="l" rtl="0">
              <a:lnSpc>
                <a:spcPct val="100000"/>
              </a:lnSpc>
              <a:spcBef>
                <a:spcPts val="4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Statements (cont.)</a:t>
            </a:r>
            <a:endParaRPr sz="3600">
              <a:solidFill>
                <a:srgbClr val="63A814"/>
              </a:solidFill>
              <a:latin typeface="Alegreya"/>
              <a:ea typeface="Alegreya"/>
              <a:cs typeface="Alegreya"/>
              <a:sym typeface="Alegreya"/>
            </a:endParaRPr>
          </a:p>
        </p:txBody>
      </p:sp>
      <p:sp>
        <p:nvSpPr>
          <p:cNvPr id="430" name="Google Shape;430;p34"/>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a:solidFill>
                  <a:srgbClr val="0170BA"/>
                </a:solidFill>
                <a:latin typeface="Alegreya"/>
                <a:ea typeface="Alegreya"/>
                <a:cs typeface="Alegreya"/>
                <a:sym typeface="Alegreya"/>
              </a:rPr>
              <a:t>JavaScript Code</a:t>
            </a:r>
            <a:endParaRPr sz="2000" b="0">
              <a:solidFill>
                <a:srgbClr val="000000"/>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This example will manipulate two HTML elements:</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457200" lvl="0" indent="0" algn="l" rtl="0">
              <a:lnSpc>
                <a:spcPct val="100000"/>
              </a:lnSpc>
              <a:spcBef>
                <a:spcPts val="400"/>
              </a:spcBef>
              <a:spcAft>
                <a:spcPts val="0"/>
              </a:spcAft>
              <a:buNone/>
            </a:pPr>
            <a:r>
              <a:rPr lang="en" sz="1600" b="0" i="1">
                <a:solidFill>
                  <a:srgbClr val="434343"/>
                </a:solidFill>
                <a:latin typeface="Trebuchet MS"/>
                <a:ea typeface="Trebuchet MS"/>
                <a:cs typeface="Trebuchet MS"/>
                <a:sym typeface="Trebuchet MS"/>
              </a:rPr>
              <a:t>document.getElementById("demo").innerHTML="Hello JB";</a:t>
            </a:r>
            <a:endParaRPr sz="1600" b="0" i="1">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document.getElementById("myDIV").innerHTML="How are you?";</a:t>
            </a:r>
            <a:endParaRPr sz="1600" b="0">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2000" u="sng">
                <a:solidFill>
                  <a:srgbClr val="0170BA"/>
                </a:solidFill>
                <a:latin typeface="Alegreya"/>
                <a:ea typeface="Alegreya"/>
                <a:cs typeface="Alegreya"/>
                <a:sym typeface="Alegreya"/>
              </a:rPr>
              <a:t>JavaScript Code Blocks</a:t>
            </a:r>
            <a:endParaRPr sz="2000" u="sng">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statements can be grouped together in blocks.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Blocks start with a left curly bracket, and end with a right curly bracket.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purpose of a block is to make the sequence of statements execute together.</a:t>
            </a:r>
            <a:endParaRPr sz="2000" u="sng">
              <a:solidFill>
                <a:srgbClr val="434343"/>
              </a:solidFill>
              <a:latin typeface="Alegreya"/>
              <a:ea typeface="Alegreya"/>
              <a:cs typeface="Alegreya"/>
              <a:sym typeface="Alegreya"/>
            </a:endParaRPr>
          </a:p>
        </p:txBody>
      </p:sp>
      <p:pic>
        <p:nvPicPr>
          <p:cNvPr id="431" name="Google Shape;431;p3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3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84" name="Google Shape;1884;p23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85" name="Google Shape;1885;p232"/>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Window size</a:t>
            </a:r>
            <a:endParaRPr sz="2000" b="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SzPts val="2000"/>
              <a:buFont typeface="Alegreya"/>
              <a:buChar char="❏"/>
            </a:pPr>
            <a:r>
              <a:rPr lang="en" sz="2000">
                <a:solidFill>
                  <a:schemeClr val="accent5"/>
                </a:solidFill>
                <a:latin typeface="Alegreya"/>
                <a:ea typeface="Alegreya"/>
                <a:cs typeface="Alegreya"/>
                <a:sym typeface="Alegreya"/>
              </a:rPr>
              <a:t>Three different properties</a:t>
            </a:r>
            <a:r>
              <a:rPr lang="en" sz="2000" b="0">
                <a:solidFill>
                  <a:srgbClr val="434343"/>
                </a:solidFill>
                <a:latin typeface="Alegreya"/>
                <a:ea typeface="Alegreya"/>
                <a:cs typeface="Alegreya"/>
                <a:sym typeface="Alegreya"/>
              </a:rPr>
              <a:t> can be used to determine the size of the browser window (the browser viewport, NOT including toolbars and scrollbars).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For </a:t>
            </a:r>
            <a:r>
              <a:rPr lang="en" sz="2000" b="0">
                <a:solidFill>
                  <a:schemeClr val="accent5"/>
                </a:solidFill>
                <a:latin typeface="Alegreya"/>
                <a:ea typeface="Alegreya"/>
                <a:cs typeface="Alegreya"/>
                <a:sym typeface="Alegreya"/>
              </a:rPr>
              <a:t>Internet Explorer, Chrome, Firefox, Opera, and Safari</a:t>
            </a:r>
            <a:r>
              <a:rPr lang="en" sz="2000" b="0">
                <a:solidFill>
                  <a:srgbClr val="434343"/>
                </a:solidFill>
                <a:latin typeface="Alegreya"/>
                <a:ea typeface="Alegreya"/>
                <a:cs typeface="Alegreya"/>
                <a:sym typeface="Alegreya"/>
              </a:rPr>
              <a:t>:</a:t>
            </a:r>
            <a:br>
              <a:rPr lang="en" sz="2000" b="0">
                <a:solidFill>
                  <a:srgbClr val="434343"/>
                </a:solidFill>
                <a:latin typeface="Alegreya"/>
                <a:ea typeface="Alegreya"/>
                <a:cs typeface="Alegreya"/>
                <a:sym typeface="Alegreya"/>
              </a:rPr>
            </a:br>
            <a:r>
              <a:rPr lang="en" sz="1800" b="0">
                <a:solidFill>
                  <a:srgbClr val="990055"/>
                </a:solidFill>
                <a:latin typeface="Trebuchet MS"/>
                <a:ea typeface="Trebuchet MS"/>
                <a:cs typeface="Trebuchet MS"/>
                <a:sym typeface="Trebuchet MS"/>
              </a:rPr>
              <a:t>window.innerHeight - the inner height of the browser window</a:t>
            </a:r>
            <a:br>
              <a:rPr lang="en" sz="1800" b="0">
                <a:solidFill>
                  <a:srgbClr val="990055"/>
                </a:solidFill>
                <a:latin typeface="Trebuchet MS"/>
                <a:ea typeface="Trebuchet MS"/>
                <a:cs typeface="Trebuchet MS"/>
                <a:sym typeface="Trebuchet MS"/>
              </a:rPr>
            </a:br>
            <a:r>
              <a:rPr lang="en" sz="1800" b="0">
                <a:solidFill>
                  <a:srgbClr val="990055"/>
                </a:solidFill>
                <a:latin typeface="Trebuchet MS"/>
                <a:ea typeface="Trebuchet MS"/>
                <a:cs typeface="Trebuchet MS"/>
                <a:sym typeface="Trebuchet MS"/>
              </a:rPr>
              <a:t>window.innerWidth - the inner width of the browser window</a:t>
            </a:r>
            <a:endParaRPr sz="1800" b="0">
              <a:solidFill>
                <a:srgbClr val="990055"/>
              </a:solidFill>
              <a:latin typeface="Trebuchet MS"/>
              <a:ea typeface="Trebuchet MS"/>
              <a:cs typeface="Trebuchet MS"/>
              <a:sym typeface="Trebuchet MS"/>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For Internet Explorer 8, 7, 6, 5:</a:t>
            </a:r>
            <a:br>
              <a:rPr lang="en" sz="2000" b="0">
                <a:solidFill>
                  <a:srgbClr val="434343"/>
                </a:solidFill>
                <a:latin typeface="Alegreya"/>
                <a:ea typeface="Alegreya"/>
                <a:cs typeface="Alegreya"/>
                <a:sym typeface="Alegreya"/>
              </a:rPr>
            </a:br>
            <a:r>
              <a:rPr lang="en" sz="1800" b="0">
                <a:solidFill>
                  <a:srgbClr val="434343"/>
                </a:solidFill>
                <a:latin typeface="Trebuchet MS"/>
                <a:ea typeface="Trebuchet MS"/>
                <a:cs typeface="Trebuchet MS"/>
                <a:sym typeface="Trebuchet MS"/>
              </a:rPr>
              <a:t>document.documentElement.clientHeight</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document.documentElement.clientWidth</a:t>
            </a:r>
            <a:br>
              <a:rPr lang="en" sz="2000" b="0">
                <a:solidFill>
                  <a:srgbClr val="434343"/>
                </a:solidFill>
                <a:latin typeface="Alegreya"/>
                <a:ea typeface="Alegreya"/>
                <a:cs typeface="Alegreya"/>
                <a:sym typeface="Alegreya"/>
              </a:rPr>
            </a:br>
            <a:r>
              <a:rPr lang="en" sz="2000">
                <a:solidFill>
                  <a:srgbClr val="A52A2A"/>
                </a:solidFill>
                <a:latin typeface="Alegreya"/>
                <a:ea typeface="Alegreya"/>
                <a:cs typeface="Alegreya"/>
                <a:sym typeface="Alegreya"/>
              </a:rPr>
              <a:t>Or</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document.body.clientHeight</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document.body.clientWidth</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23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91" name="Google Shape;1891;p23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92" name="Google Shape;1892;p233"/>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Window size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practical JavaScript solution (covering all browsers):</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let w=window.innerWidth</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document.documentElement.clientWidth</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document.body.clientWidth;</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2000" b="0" i="1">
                <a:solidFill>
                  <a:srgbClr val="434343"/>
                </a:solidFill>
                <a:latin typeface="Alegreya"/>
                <a:ea typeface="Alegreya"/>
                <a:cs typeface="Alegreya"/>
                <a:sym typeface="Alegreya"/>
              </a:rPr>
              <a:t> </a:t>
            </a:r>
            <a:endParaRPr sz="2000" b="0" i="1">
              <a:solidFill>
                <a:srgbClr val="434343"/>
              </a:solidFill>
              <a:latin typeface="Alegreya"/>
              <a:ea typeface="Alegreya"/>
              <a:cs typeface="Alegreya"/>
              <a:sym typeface="Alegreya"/>
            </a:endParaRPr>
          </a:p>
          <a:p>
            <a:pPr marL="9144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let h=window.innerHeight</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document.documentElement.clientHeight</a:t>
            </a:r>
            <a:endParaRPr sz="1800" b="0">
              <a:solidFill>
                <a:srgbClr val="434343"/>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document.body.clientHeight;</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The example displays the browser window's height and width: (NOT including toolbars/scrollbars)</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23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98" name="Google Shape;1898;p23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899" name="Google Shape;1899;p23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2000">
                <a:solidFill>
                  <a:srgbClr val="0170BA"/>
                </a:solidFill>
                <a:latin typeface="Alegreya"/>
                <a:ea typeface="Alegreya"/>
                <a:cs typeface="Alegreya"/>
                <a:sym typeface="Alegreya"/>
              </a:rPr>
              <a:t>Some other Window Methods</a:t>
            </a:r>
            <a:endParaRPr sz="2000">
              <a:solidFill>
                <a:srgbClr val="0170BA"/>
              </a:solidFill>
              <a:latin typeface="Alegreya"/>
              <a:ea typeface="Alegreya"/>
              <a:cs typeface="Alegreya"/>
              <a:sym typeface="Alegreya"/>
            </a:endParaRPr>
          </a:p>
          <a:p>
            <a:pPr marL="457200" lvl="0" indent="-355600" algn="l" rtl="0">
              <a:lnSpc>
                <a:spcPct val="100000"/>
              </a:lnSpc>
              <a:spcBef>
                <a:spcPts val="60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window.open( )</a:t>
            </a:r>
            <a:r>
              <a:rPr lang="en" sz="2000" b="0">
                <a:solidFill>
                  <a:srgbClr val="000000"/>
                </a:solidFill>
                <a:latin typeface="Alegreya"/>
                <a:ea typeface="Alegreya"/>
                <a:cs typeface="Alegreya"/>
                <a:sym typeface="Alegreya"/>
              </a:rPr>
              <a:t> - open a new window</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window.close( )</a:t>
            </a:r>
            <a:r>
              <a:rPr lang="en" sz="2000" b="0">
                <a:solidFill>
                  <a:srgbClr val="000000"/>
                </a:solidFill>
                <a:latin typeface="Alegreya"/>
                <a:ea typeface="Alegreya"/>
                <a:cs typeface="Alegreya"/>
                <a:sym typeface="Alegreya"/>
              </a:rPr>
              <a:t> - close the current window</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window.moveTo( )</a:t>
            </a:r>
            <a:r>
              <a:rPr lang="en" sz="2000" b="0">
                <a:solidFill>
                  <a:srgbClr val="000000"/>
                </a:solidFill>
                <a:latin typeface="Alegreya"/>
                <a:ea typeface="Alegreya"/>
                <a:cs typeface="Alegreya"/>
                <a:sym typeface="Alegreya"/>
              </a:rPr>
              <a:t> -move the current window</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window.resizeTo( )</a:t>
            </a:r>
            <a:r>
              <a:rPr lang="en" sz="2000" b="0">
                <a:solidFill>
                  <a:srgbClr val="000000"/>
                </a:solidFill>
                <a:latin typeface="Alegreya"/>
                <a:ea typeface="Alegreya"/>
                <a:cs typeface="Alegreya"/>
                <a:sym typeface="Alegreya"/>
              </a:rPr>
              <a:t> -resize the current window</a:t>
            </a:r>
            <a:endParaRPr sz="2000" b="0">
              <a:solidFill>
                <a:srgbClr val="000000"/>
              </a:solidFill>
              <a:latin typeface="Alegreya"/>
              <a:ea typeface="Alegreya"/>
              <a:cs typeface="Alegreya"/>
              <a:sym typeface="Alegreya"/>
            </a:endParaRPr>
          </a:p>
          <a:p>
            <a:pPr marL="0" lvl="0" indent="0" algn="l" rtl="0">
              <a:spcBef>
                <a:spcPts val="600"/>
              </a:spcBef>
              <a:spcAft>
                <a:spcPts val="0"/>
              </a:spcAft>
              <a:buNone/>
            </a:pPr>
            <a:r>
              <a:rPr lang="en" sz="2000">
                <a:solidFill>
                  <a:srgbClr val="0170BA"/>
                </a:solidFill>
                <a:latin typeface="Alegreya"/>
                <a:ea typeface="Alegreya"/>
                <a:cs typeface="Alegreya"/>
                <a:sym typeface="Alegreya"/>
              </a:rPr>
              <a:t>window.open()</a:t>
            </a:r>
            <a:endParaRPr sz="2000">
              <a:solidFill>
                <a:srgbClr val="0170BA"/>
              </a:solidFill>
              <a:latin typeface="Alegreya"/>
              <a:ea typeface="Alegreya"/>
              <a:cs typeface="Alegreya"/>
              <a:sym typeface="Alegreya"/>
            </a:endParaRPr>
          </a:p>
          <a:p>
            <a:pPr marL="0" lvl="0" indent="0" algn="l" rtl="0">
              <a:spcBef>
                <a:spcPts val="600"/>
              </a:spcBef>
              <a:spcAft>
                <a:spcPts val="0"/>
              </a:spcAft>
              <a:buNone/>
            </a:pPr>
            <a:r>
              <a:rPr lang="en" sz="2000">
                <a:solidFill>
                  <a:schemeClr val="accent5"/>
                </a:solidFill>
                <a:latin typeface="Alegreya"/>
                <a:ea typeface="Alegreya"/>
                <a:cs typeface="Alegreya"/>
                <a:sym typeface="Alegreya"/>
              </a:rPr>
              <a:t>Syntax:</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window.open(</a:t>
            </a:r>
            <a:r>
              <a:rPr lang="en" sz="1800" b="0" i="1">
                <a:solidFill>
                  <a:srgbClr val="434343"/>
                </a:solidFill>
                <a:latin typeface="Trebuchet MS"/>
                <a:ea typeface="Trebuchet MS"/>
                <a:cs typeface="Trebuchet MS"/>
                <a:sym typeface="Trebuchet MS"/>
              </a:rPr>
              <a:t>url, name, specs, replace</a:t>
            </a: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434343"/>
              </a:buClr>
              <a:buSzPts val="1800"/>
              <a:buFont typeface="Trebuchet MS"/>
              <a:buChar char="❏"/>
            </a:pPr>
            <a:r>
              <a:rPr lang="en" sz="1800" b="0" i="1">
                <a:solidFill>
                  <a:srgbClr val="434343"/>
                </a:solidFill>
                <a:latin typeface="Trebuchet MS"/>
                <a:ea typeface="Trebuchet MS"/>
                <a:cs typeface="Trebuchet MS"/>
                <a:sym typeface="Trebuchet MS"/>
              </a:rPr>
              <a:t>url: Optional. Specifies the URL of the page to open. If no URL is specified, a new window with about:blank is opened</a:t>
            </a:r>
            <a:endParaRPr sz="1800" b="0" i="1">
              <a:solidFill>
                <a:srgbClr val="434343"/>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434343"/>
              </a:buClr>
              <a:buSzPts val="1800"/>
              <a:buFont typeface="Trebuchet MS"/>
              <a:buChar char="❏"/>
            </a:pPr>
            <a:r>
              <a:rPr lang="en" sz="1800" b="0" i="1">
                <a:solidFill>
                  <a:srgbClr val="434343"/>
                </a:solidFill>
                <a:latin typeface="Trebuchet MS"/>
                <a:ea typeface="Trebuchet MS"/>
                <a:cs typeface="Trebuchet MS"/>
                <a:sym typeface="Trebuchet MS"/>
              </a:rPr>
              <a:t>name: Optional. Specifies the target attribute or the name of the window.</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23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905" name="Google Shape;1905;p23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06" name="Google Shape;1906;p23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0170BA"/>
                </a:solidFill>
                <a:latin typeface="Alegreya"/>
                <a:ea typeface="Alegreya"/>
                <a:cs typeface="Alegreya"/>
                <a:sym typeface="Alegreya"/>
              </a:rPr>
              <a:t>window.open()</a:t>
            </a:r>
            <a:endParaRPr sz="1800" b="0">
              <a:solidFill>
                <a:srgbClr val="434343"/>
              </a:solidFill>
              <a:latin typeface="Trebuchet MS"/>
              <a:ea typeface="Trebuchet MS"/>
              <a:cs typeface="Trebuchet MS"/>
              <a:sym typeface="Trebuchet MS"/>
            </a:endParaRPr>
          </a:p>
          <a:p>
            <a:pPr marL="457200" marR="0" lvl="0" indent="-342900" algn="l" rtl="0">
              <a:lnSpc>
                <a:spcPct val="100000"/>
              </a:lnSpc>
              <a:spcBef>
                <a:spcPts val="600"/>
              </a:spcBef>
              <a:spcAft>
                <a:spcPts val="0"/>
              </a:spcAft>
              <a:buClr>
                <a:srgbClr val="434343"/>
              </a:buClr>
              <a:buSzPts val="1800"/>
              <a:buFont typeface="Trebuchet MS"/>
              <a:buChar char="❏"/>
            </a:pPr>
            <a:r>
              <a:rPr lang="en" sz="1800" b="0" i="1">
                <a:solidFill>
                  <a:srgbClr val="434343"/>
                </a:solidFill>
                <a:latin typeface="Trebuchet MS"/>
                <a:ea typeface="Trebuchet MS"/>
                <a:cs typeface="Trebuchet MS"/>
                <a:sym typeface="Trebuchet MS"/>
              </a:rPr>
              <a:t>specs: Optional. A comma-separated list of items, no whitespaces.</a:t>
            </a:r>
            <a:endParaRPr sz="1800" b="0" i="1">
              <a:solidFill>
                <a:srgbClr val="434343"/>
              </a:solidFill>
              <a:latin typeface="Trebuchet MS"/>
              <a:ea typeface="Trebuchet MS"/>
              <a:cs typeface="Trebuchet MS"/>
              <a:sym typeface="Trebuchet MS"/>
            </a:endParaRPr>
          </a:p>
          <a:p>
            <a:pPr marL="457200" marR="0" lvl="0" indent="-342900" algn="l" rtl="0">
              <a:lnSpc>
                <a:spcPct val="100000"/>
              </a:lnSpc>
              <a:spcBef>
                <a:spcPts val="0"/>
              </a:spcBef>
              <a:spcAft>
                <a:spcPts val="0"/>
              </a:spcAft>
              <a:buClr>
                <a:srgbClr val="434343"/>
              </a:buClr>
              <a:buSzPts val="1800"/>
              <a:buFont typeface="Trebuchet MS"/>
              <a:buChar char="❏"/>
            </a:pPr>
            <a:r>
              <a:rPr lang="en" sz="1800" b="0" i="1">
                <a:solidFill>
                  <a:srgbClr val="434343"/>
                </a:solidFill>
                <a:latin typeface="Trebuchet MS"/>
                <a:ea typeface="Trebuchet MS"/>
                <a:cs typeface="Trebuchet MS"/>
                <a:sym typeface="Trebuchet MS"/>
              </a:rPr>
              <a:t>replace: Optional. Specifies whether the URL creates a new entry or replaces the current entry in the history list.</a:t>
            </a:r>
            <a:endParaRPr sz="1800" b="0" i="1">
              <a:solidFill>
                <a:srgbClr val="434343"/>
              </a:solidFill>
              <a:latin typeface="Trebuchet MS"/>
              <a:ea typeface="Trebuchet MS"/>
              <a:cs typeface="Trebuchet MS"/>
              <a:sym typeface="Trebuchet MS"/>
            </a:endParaRPr>
          </a:p>
          <a:p>
            <a:pPr marL="0" lvl="0" indent="0" algn="l" rtl="0">
              <a:spcBef>
                <a:spcPts val="600"/>
              </a:spcBef>
              <a:spcAft>
                <a:spcPts val="0"/>
              </a:spcAft>
              <a:buNone/>
            </a:pPr>
            <a:r>
              <a:rPr lang="en" sz="2000">
                <a:solidFill>
                  <a:srgbClr val="0170BA"/>
                </a:solidFill>
                <a:latin typeface="Alegreya"/>
                <a:ea typeface="Alegreya"/>
                <a:cs typeface="Alegreya"/>
                <a:sym typeface="Alegreya"/>
              </a:rPr>
              <a:t>window.moveTo( )</a:t>
            </a:r>
            <a:endParaRPr sz="1800" b="0" i="1">
              <a:solidFill>
                <a:srgbClr val="434343"/>
              </a:solidFill>
              <a:latin typeface="Trebuchet MS"/>
              <a:ea typeface="Trebuchet MS"/>
              <a:cs typeface="Trebuchet MS"/>
              <a:sym typeface="Trebuchet MS"/>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moveTo( )</a:t>
            </a:r>
            <a:r>
              <a:rPr lang="en" sz="2000" b="0">
                <a:solidFill>
                  <a:srgbClr val="434343"/>
                </a:solidFill>
                <a:latin typeface="Alegreya"/>
                <a:ea typeface="Alegreya"/>
                <a:cs typeface="Alegreya"/>
                <a:sym typeface="Alegreya"/>
              </a:rPr>
              <a:t> method moves a window's left and top edge to the specified coordinates.</a:t>
            </a:r>
            <a:endParaRPr sz="2000" b="0">
              <a:solidFill>
                <a:srgbClr val="434343"/>
              </a:solidFill>
              <a:latin typeface="Alegreya"/>
              <a:ea typeface="Alegreya"/>
              <a:cs typeface="Alegreya"/>
              <a:sym typeface="Alegreya"/>
            </a:endParaRPr>
          </a:p>
          <a:p>
            <a:pPr marL="0" marR="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Syntax:</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window.moveTo(</a:t>
            </a:r>
            <a:r>
              <a:rPr lang="en" sz="1800" b="0" i="1">
                <a:solidFill>
                  <a:srgbClr val="434343"/>
                </a:solidFill>
                <a:latin typeface="Trebuchet MS"/>
                <a:ea typeface="Trebuchet MS"/>
                <a:cs typeface="Trebuchet MS"/>
                <a:sym typeface="Trebuchet MS"/>
              </a:rPr>
              <a:t>x,y</a:t>
            </a: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lvl="0" indent="0" algn="l" rtl="0">
              <a:spcBef>
                <a:spcPts val="600"/>
              </a:spcBef>
              <a:spcAft>
                <a:spcPts val="0"/>
              </a:spcAft>
              <a:buNone/>
            </a:pPr>
            <a:r>
              <a:rPr lang="en" sz="2000">
                <a:solidFill>
                  <a:srgbClr val="0170BA"/>
                </a:solidFill>
                <a:latin typeface="Alegreya"/>
                <a:ea typeface="Alegreya"/>
                <a:cs typeface="Alegreya"/>
                <a:sym typeface="Alegreya"/>
              </a:rPr>
              <a:t>window.resizeTo( )</a:t>
            </a:r>
            <a:endParaRPr sz="1800" b="0" i="1">
              <a:solidFill>
                <a:srgbClr val="434343"/>
              </a:solidFill>
              <a:latin typeface="Trebuchet MS"/>
              <a:ea typeface="Trebuchet MS"/>
              <a:cs typeface="Trebuchet MS"/>
              <a:sym typeface="Trebuchet MS"/>
            </a:endParaRPr>
          </a:p>
          <a:p>
            <a:pPr marL="457200" lvl="0" indent="-355600" algn="l" rtl="0">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resizeTo( )</a:t>
            </a:r>
            <a:r>
              <a:rPr lang="en" sz="2000" b="0">
                <a:solidFill>
                  <a:srgbClr val="434343"/>
                </a:solidFill>
                <a:latin typeface="Alegreya"/>
                <a:ea typeface="Alegreya"/>
                <a:cs typeface="Alegreya"/>
                <a:sym typeface="Alegreya"/>
              </a:rPr>
              <a:t> method resizes a window to the specified width and height.</a:t>
            </a:r>
            <a:endParaRPr sz="2000" b="0">
              <a:solidFill>
                <a:srgbClr val="434343"/>
              </a:solidFill>
              <a:latin typeface="Alegreya"/>
              <a:ea typeface="Alegreya"/>
              <a:cs typeface="Alegreya"/>
              <a:sym typeface="Alegreya"/>
            </a:endParaRPr>
          </a:p>
          <a:p>
            <a:pPr marL="0" lvl="0" indent="0" algn="l" rtl="0">
              <a:spcBef>
                <a:spcPts val="0"/>
              </a:spcBef>
              <a:spcAft>
                <a:spcPts val="0"/>
              </a:spcAft>
              <a:buNone/>
            </a:pPr>
            <a:r>
              <a:rPr lang="en" sz="2000">
                <a:solidFill>
                  <a:schemeClr val="accent5"/>
                </a:solidFill>
                <a:latin typeface="Alegreya"/>
                <a:ea typeface="Alegreya"/>
                <a:cs typeface="Alegreya"/>
                <a:sym typeface="Alegreya"/>
              </a:rPr>
              <a:t>Syntax:</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window.resizeTo</a:t>
            </a:r>
            <a:r>
              <a:rPr lang="en" sz="1800" b="0" i="1">
                <a:solidFill>
                  <a:srgbClr val="434343"/>
                </a:solidFill>
                <a:latin typeface="Trebuchet MS"/>
                <a:ea typeface="Trebuchet MS"/>
                <a:cs typeface="Trebuchet MS"/>
                <a:sym typeface="Trebuchet MS"/>
              </a:rPr>
              <a:t>(width, height);</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23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Screen</a:t>
            </a:r>
            <a:endParaRPr sz="3600">
              <a:solidFill>
                <a:srgbClr val="63A814"/>
              </a:solidFill>
              <a:latin typeface="Alegreya"/>
              <a:ea typeface="Alegreya"/>
              <a:cs typeface="Alegreya"/>
              <a:sym typeface="Alegreya"/>
            </a:endParaRPr>
          </a:p>
        </p:txBody>
      </p:sp>
      <p:pic>
        <p:nvPicPr>
          <p:cNvPr id="1912" name="Google Shape;1912;p23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13" name="Google Shape;1913;p236"/>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window.screen</a:t>
            </a:r>
            <a:r>
              <a:rPr lang="en" sz="2000" b="0">
                <a:solidFill>
                  <a:srgbClr val="434343"/>
                </a:solidFill>
                <a:latin typeface="Alegreya"/>
                <a:ea typeface="Alegreya"/>
                <a:cs typeface="Alegreya"/>
                <a:sym typeface="Alegreya"/>
              </a:rPr>
              <a:t> object contains information about the user's screen.</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 Window Screen</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a:t>
            </a:r>
            <a:r>
              <a:rPr lang="en" sz="2000">
                <a:solidFill>
                  <a:schemeClr val="accent5"/>
                </a:solidFill>
                <a:latin typeface="Alegreya"/>
                <a:ea typeface="Alegreya"/>
                <a:cs typeface="Alegreya"/>
                <a:sym typeface="Alegreya"/>
              </a:rPr>
              <a:t> window.screen</a:t>
            </a:r>
            <a:r>
              <a:rPr lang="en" sz="2000" b="0">
                <a:solidFill>
                  <a:srgbClr val="434343"/>
                </a:solidFill>
                <a:latin typeface="Alegreya"/>
                <a:ea typeface="Alegreya"/>
                <a:cs typeface="Alegreya"/>
                <a:sym typeface="Alegreya"/>
              </a:rPr>
              <a:t> object can be written without the window prefix.</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Some properties:</a:t>
            </a:r>
            <a:endParaRPr sz="2000" b="0">
              <a:solidFill>
                <a:srgbClr val="434343"/>
              </a:solidFill>
              <a:latin typeface="Alegreya"/>
              <a:ea typeface="Alegreya"/>
              <a:cs typeface="Alegreya"/>
              <a:sym typeface="Alegreya"/>
            </a:endParaRPr>
          </a:p>
          <a:p>
            <a:pPr marL="4572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a:t>
            </a:r>
            <a:r>
              <a:rPr lang="en" sz="1800" b="0">
                <a:solidFill>
                  <a:srgbClr val="434343"/>
                </a:solidFill>
                <a:latin typeface="Trebuchet MS"/>
                <a:ea typeface="Trebuchet MS"/>
                <a:cs typeface="Trebuchet MS"/>
                <a:sym typeface="Trebuchet MS"/>
              </a:rPr>
              <a:t> </a:t>
            </a:r>
            <a:r>
              <a:rPr lang="en" sz="1800">
                <a:solidFill>
                  <a:schemeClr val="accent5"/>
                </a:solidFill>
                <a:latin typeface="Trebuchet MS"/>
                <a:ea typeface="Trebuchet MS"/>
                <a:cs typeface="Trebuchet MS"/>
                <a:sym typeface="Trebuchet MS"/>
              </a:rPr>
              <a:t>screen.availWidth</a:t>
            </a:r>
            <a:r>
              <a:rPr lang="en" sz="1800" b="0">
                <a:solidFill>
                  <a:srgbClr val="434343"/>
                </a:solidFill>
                <a:latin typeface="Trebuchet MS"/>
                <a:ea typeface="Trebuchet MS"/>
                <a:cs typeface="Trebuchet MS"/>
                <a:sym typeface="Trebuchet MS"/>
              </a:rPr>
              <a:t> property returns the </a:t>
            </a:r>
            <a:r>
              <a:rPr lang="en" sz="1800" b="0">
                <a:solidFill>
                  <a:schemeClr val="accent5"/>
                </a:solidFill>
                <a:latin typeface="Trebuchet MS"/>
                <a:ea typeface="Trebuchet MS"/>
                <a:cs typeface="Trebuchet MS"/>
                <a:sym typeface="Trebuchet MS"/>
              </a:rPr>
              <a:t>width of the visitor's screen</a:t>
            </a:r>
            <a:r>
              <a:rPr lang="en" sz="1800" b="0">
                <a:solidFill>
                  <a:srgbClr val="434343"/>
                </a:solidFill>
                <a:latin typeface="Trebuchet MS"/>
                <a:ea typeface="Trebuchet MS"/>
                <a:cs typeface="Trebuchet MS"/>
                <a:sym typeface="Trebuchet MS"/>
              </a:rPr>
              <a:t>, in pixels, minus interface features like the Windows Taskbar.</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a:t>
            </a:r>
            <a:r>
              <a:rPr lang="en" sz="1800" b="0">
                <a:solidFill>
                  <a:srgbClr val="434343"/>
                </a:solidFill>
                <a:latin typeface="Trebuchet MS"/>
                <a:ea typeface="Trebuchet MS"/>
                <a:cs typeface="Trebuchet MS"/>
                <a:sym typeface="Trebuchet MS"/>
              </a:rPr>
              <a:t> </a:t>
            </a:r>
            <a:r>
              <a:rPr lang="en" sz="1800">
                <a:solidFill>
                  <a:schemeClr val="accent5"/>
                </a:solidFill>
                <a:latin typeface="Trebuchet MS"/>
                <a:ea typeface="Trebuchet MS"/>
                <a:cs typeface="Trebuchet MS"/>
                <a:sym typeface="Trebuchet MS"/>
              </a:rPr>
              <a:t>screen.availHeight</a:t>
            </a:r>
            <a:r>
              <a:rPr lang="en" sz="1800" b="0">
                <a:solidFill>
                  <a:srgbClr val="434343"/>
                </a:solidFill>
                <a:latin typeface="Trebuchet MS"/>
                <a:ea typeface="Trebuchet MS"/>
                <a:cs typeface="Trebuchet MS"/>
                <a:sym typeface="Trebuchet MS"/>
              </a:rPr>
              <a:t> property returns the height of the visitor's screen, in pixels, minus interface features like the Windows Taskbar.</a:t>
            </a:r>
            <a:endParaRPr sz="1800" b="0">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p23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Screen (cont.)</a:t>
            </a:r>
            <a:endParaRPr sz="3600">
              <a:solidFill>
                <a:srgbClr val="63A814"/>
              </a:solidFill>
              <a:latin typeface="Alegreya"/>
              <a:ea typeface="Alegreya"/>
              <a:cs typeface="Alegreya"/>
              <a:sym typeface="Alegreya"/>
            </a:endParaRPr>
          </a:p>
        </p:txBody>
      </p:sp>
      <p:pic>
        <p:nvPicPr>
          <p:cNvPr id="1919" name="Google Shape;1919;p23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20" name="Google Shape;1920;p237"/>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All screen properties example:</a:t>
            </a:r>
            <a:br>
              <a:rPr lang="en" sz="2000" b="0">
                <a:solidFill>
                  <a:srgbClr val="434343"/>
                </a:solidFill>
                <a:latin typeface="Alegreya"/>
                <a:ea typeface="Alegreya"/>
                <a:cs typeface="Alegreya"/>
                <a:sym typeface="Alegreya"/>
              </a:rPr>
            </a:br>
            <a:r>
              <a:rPr lang="en" sz="1800" b="0">
                <a:solidFill>
                  <a:srgbClr val="434343"/>
                </a:solidFill>
                <a:latin typeface="Trebuchet MS"/>
                <a:ea typeface="Trebuchet MS"/>
                <a:cs typeface="Trebuchet MS"/>
                <a:sym typeface="Trebuchet MS"/>
              </a:rPr>
              <a:t>console.log(`Total width/height: </a:t>
            </a:r>
            <a:r>
              <a:rPr lang="en" sz="1800" b="0">
                <a:solidFill>
                  <a:srgbClr val="990055"/>
                </a:solidFill>
                <a:latin typeface="Trebuchet MS"/>
                <a:ea typeface="Trebuchet MS"/>
                <a:cs typeface="Trebuchet MS"/>
                <a:sym typeface="Trebuchet MS"/>
              </a:rPr>
              <a:t>${screen.width} * ${screen.height}</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console.log(`Available width/height: </a:t>
            </a:r>
            <a:r>
              <a:rPr lang="en" sz="1800" b="0">
                <a:solidFill>
                  <a:srgbClr val="990055"/>
                </a:solidFill>
                <a:latin typeface="Trebuchet MS"/>
                <a:ea typeface="Trebuchet MS"/>
                <a:cs typeface="Trebuchet MS"/>
                <a:sym typeface="Trebuchet MS"/>
              </a:rPr>
              <a:t>${screen.availWidth} * ${screen.availHeight}</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console.log(`Color depth: </a:t>
            </a:r>
            <a:r>
              <a:rPr lang="en" sz="1800" b="0">
                <a:solidFill>
                  <a:srgbClr val="990055"/>
                </a:solidFill>
                <a:latin typeface="Trebuchet MS"/>
                <a:ea typeface="Trebuchet MS"/>
                <a:cs typeface="Trebuchet MS"/>
                <a:sym typeface="Trebuchet MS"/>
              </a:rPr>
              <a:t>${screen.colorDepth}</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console.log(`Color resolution: </a:t>
            </a:r>
            <a:r>
              <a:rPr lang="en" sz="1800" b="0">
                <a:solidFill>
                  <a:srgbClr val="990055"/>
                </a:solidFill>
                <a:latin typeface="Trebuchet MS"/>
                <a:ea typeface="Trebuchet MS"/>
                <a:cs typeface="Trebuchet MS"/>
                <a:sym typeface="Trebuchet MS"/>
              </a:rPr>
              <a:t>${screen.pixelDepth}</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The output of the code above will be:</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Total width/height: 1920*1080</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Available width/height: 1920*1040</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Color depth: 24</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Color resolution: 24</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3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Location</a:t>
            </a:r>
            <a:endParaRPr sz="3600">
              <a:solidFill>
                <a:srgbClr val="63A814"/>
              </a:solidFill>
              <a:latin typeface="Alegreya"/>
              <a:ea typeface="Alegreya"/>
              <a:cs typeface="Alegreya"/>
              <a:sym typeface="Alegreya"/>
            </a:endParaRPr>
          </a:p>
        </p:txBody>
      </p:sp>
      <p:pic>
        <p:nvPicPr>
          <p:cNvPr id="1926" name="Google Shape;1926;p23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27" name="Google Shape;1927;p238"/>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457200" marR="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window.location</a:t>
            </a:r>
            <a:r>
              <a:rPr lang="en" sz="2000" b="0">
                <a:solidFill>
                  <a:srgbClr val="434343"/>
                </a:solidFill>
                <a:latin typeface="Alegreya"/>
                <a:ea typeface="Alegreya"/>
                <a:cs typeface="Alegreya"/>
                <a:sym typeface="Alegreya"/>
              </a:rPr>
              <a:t> object can be used to get the current page address (URL) and to redirect the browser to a new page.</a:t>
            </a:r>
            <a:endParaRPr sz="2000" b="0">
              <a:solidFill>
                <a:srgbClr val="434343"/>
              </a:solidFill>
              <a:latin typeface="Alegreya"/>
              <a:ea typeface="Alegreya"/>
              <a:cs typeface="Alegreya"/>
              <a:sym typeface="Alegreya"/>
            </a:endParaRPr>
          </a:p>
          <a:p>
            <a:pPr marL="0" marR="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Window Location</a:t>
            </a:r>
            <a:endParaRPr sz="2000">
              <a:solidFill>
                <a:srgbClr val="0170BA"/>
              </a:solidFill>
              <a:latin typeface="Alegreya"/>
              <a:ea typeface="Alegreya"/>
              <a:cs typeface="Alegreya"/>
              <a:sym typeface="Alegreya"/>
            </a:endParaRPr>
          </a:p>
          <a:p>
            <a:pPr marL="457200" marR="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window.location</a:t>
            </a:r>
            <a:r>
              <a:rPr lang="en" sz="2000" b="0">
                <a:solidFill>
                  <a:srgbClr val="434343"/>
                </a:solidFill>
                <a:latin typeface="Alegreya"/>
                <a:ea typeface="Alegreya"/>
                <a:cs typeface="Alegreya"/>
                <a:sym typeface="Alegreya"/>
              </a:rPr>
              <a:t> object can be written without the window prefix.</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Property and method: </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location.hostname</a:t>
            </a:r>
            <a:r>
              <a:rPr lang="en" sz="2000" b="0">
                <a:solidFill>
                  <a:srgbClr val="434343"/>
                </a:solidFill>
                <a:latin typeface="Alegreya"/>
                <a:ea typeface="Alegreya"/>
                <a:cs typeface="Alegreya"/>
                <a:sym typeface="Alegreya"/>
              </a:rPr>
              <a:t> returns the domain name of the web host</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location.pathname</a:t>
            </a:r>
            <a:r>
              <a:rPr lang="en" sz="2000" b="0">
                <a:solidFill>
                  <a:srgbClr val="434343"/>
                </a:solidFill>
                <a:latin typeface="Alegreya"/>
                <a:ea typeface="Alegreya"/>
                <a:cs typeface="Alegreya"/>
                <a:sym typeface="Alegreya"/>
              </a:rPr>
              <a:t> returns the path and filename of the current page</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location.port</a:t>
            </a:r>
            <a:r>
              <a:rPr lang="en" sz="2000" b="0">
                <a:solidFill>
                  <a:srgbClr val="434343"/>
                </a:solidFill>
                <a:latin typeface="Alegreya"/>
                <a:ea typeface="Alegreya"/>
                <a:cs typeface="Alegreya"/>
                <a:sym typeface="Alegreya"/>
              </a:rPr>
              <a:t> returns the port of the web host (80 or 443)</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location.protocol</a:t>
            </a:r>
            <a:r>
              <a:rPr lang="en" sz="2000" b="0">
                <a:solidFill>
                  <a:srgbClr val="434343"/>
                </a:solidFill>
                <a:latin typeface="Alegreya"/>
                <a:ea typeface="Alegreya"/>
                <a:cs typeface="Alegreya"/>
                <a:sym typeface="Alegreya"/>
              </a:rPr>
              <a:t> returns the web protocol used (http:// or https://)</a:t>
            </a:r>
            <a:endParaRPr sz="2000" b="0">
              <a:solidFill>
                <a:srgbClr val="434343"/>
              </a:solidFill>
              <a:latin typeface="Alegreya"/>
              <a:ea typeface="Alegreya"/>
              <a:cs typeface="Alegreya"/>
              <a:sym typeface="Alegreya"/>
            </a:endParaRPr>
          </a:p>
          <a:p>
            <a:pPr marL="0" marR="0" lvl="0" indent="457200" algn="l" rtl="0">
              <a:lnSpc>
                <a:spcPct val="100000"/>
              </a:lnSpc>
              <a:spcBef>
                <a:spcPts val="400"/>
              </a:spcBef>
              <a:spcAft>
                <a:spcPts val="0"/>
              </a:spcAft>
              <a:buNone/>
            </a:pPr>
            <a:r>
              <a:rPr lang="en" sz="2000">
                <a:solidFill>
                  <a:schemeClr val="accent5"/>
                </a:solidFill>
                <a:latin typeface="Alegreya"/>
                <a:ea typeface="Alegreya"/>
                <a:cs typeface="Alegreya"/>
                <a:sym typeface="Alegreya"/>
              </a:rPr>
              <a:t>   location.href </a:t>
            </a:r>
            <a:r>
              <a:rPr lang="en" sz="2000" b="0">
                <a:solidFill>
                  <a:srgbClr val="434343"/>
                </a:solidFill>
                <a:latin typeface="Alegreya"/>
                <a:ea typeface="Alegreya"/>
                <a:cs typeface="Alegreya"/>
                <a:sym typeface="Alegreya"/>
              </a:rPr>
              <a:t>returns the URL of the current page.</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location.assign(url)</a:t>
            </a:r>
            <a:r>
              <a:rPr lang="en" sz="2000" b="0">
                <a:solidFill>
                  <a:srgbClr val="434343"/>
                </a:solidFill>
                <a:latin typeface="Alegreya"/>
                <a:ea typeface="Alegreya"/>
                <a:cs typeface="Alegreya"/>
                <a:sym typeface="Alegreya"/>
              </a:rPr>
              <a:t> loads a new document.</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23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History</a:t>
            </a:r>
            <a:endParaRPr sz="3600">
              <a:solidFill>
                <a:srgbClr val="63A814"/>
              </a:solidFill>
              <a:latin typeface="Alegreya"/>
              <a:ea typeface="Alegreya"/>
              <a:cs typeface="Alegreya"/>
              <a:sym typeface="Alegreya"/>
            </a:endParaRPr>
          </a:p>
        </p:txBody>
      </p:sp>
      <p:pic>
        <p:nvPicPr>
          <p:cNvPr id="1933" name="Google Shape;1933;p23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34" name="Google Shape;1934;p239"/>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window.history</a:t>
            </a:r>
            <a:r>
              <a:rPr lang="en" sz="2000" b="0">
                <a:solidFill>
                  <a:srgbClr val="434343"/>
                </a:solidFill>
                <a:latin typeface="Alegreya"/>
                <a:ea typeface="Alegreya"/>
                <a:cs typeface="Alegreya"/>
                <a:sym typeface="Alegreya"/>
              </a:rPr>
              <a:t> object contains the browsers history.</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Window History</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window.history</a:t>
            </a:r>
            <a:r>
              <a:rPr lang="en" sz="2000" b="0">
                <a:solidFill>
                  <a:srgbClr val="434343"/>
                </a:solidFill>
                <a:latin typeface="Alegreya"/>
                <a:ea typeface="Alegreya"/>
                <a:cs typeface="Alegreya"/>
                <a:sym typeface="Alegreya"/>
              </a:rPr>
              <a:t> object can be written without the window prefix.</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To protect the privacy of the users, there are limitations to how JavaScript can access this object.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Some methods:</a:t>
            </a:r>
            <a:endParaRPr sz="2000" b="0">
              <a:solidFill>
                <a:srgbClr val="434343"/>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history.back()</a:t>
            </a:r>
            <a:r>
              <a:rPr lang="en" sz="2000" b="0">
                <a:solidFill>
                  <a:srgbClr val="434343"/>
                </a:solidFill>
                <a:latin typeface="Alegreya"/>
                <a:ea typeface="Alegreya"/>
                <a:cs typeface="Alegreya"/>
                <a:sym typeface="Alegreya"/>
              </a:rPr>
              <a:t> - loads the previous URL in the history list same as clicking back in the browser</a:t>
            </a:r>
            <a:endParaRPr sz="2000" b="0">
              <a:solidFill>
                <a:srgbClr val="434343"/>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history.forward()</a:t>
            </a:r>
            <a:r>
              <a:rPr lang="en" sz="2000" b="0">
                <a:solidFill>
                  <a:srgbClr val="434343"/>
                </a:solidFill>
                <a:latin typeface="Alegreya"/>
                <a:ea typeface="Alegreya"/>
                <a:cs typeface="Alegreya"/>
                <a:sym typeface="Alegreya"/>
              </a:rPr>
              <a:t> - loads the next URL in the history same as clicking forward in the browser</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938"/>
        <p:cNvGrpSpPr/>
        <p:nvPr/>
      </p:nvGrpSpPr>
      <p:grpSpPr>
        <a:xfrm>
          <a:off x="0" y="0"/>
          <a:ext cx="0" cy="0"/>
          <a:chOff x="0" y="0"/>
          <a:chExt cx="0" cy="0"/>
        </a:xfrm>
      </p:grpSpPr>
      <p:sp>
        <p:nvSpPr>
          <p:cNvPr id="1939" name="Google Shape;1939;p24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Navigator</a:t>
            </a:r>
            <a:endParaRPr sz="3600">
              <a:solidFill>
                <a:srgbClr val="63A814"/>
              </a:solidFill>
              <a:latin typeface="Alegreya"/>
              <a:ea typeface="Alegreya"/>
              <a:cs typeface="Alegreya"/>
              <a:sym typeface="Alegreya"/>
            </a:endParaRPr>
          </a:p>
        </p:txBody>
      </p:sp>
      <p:pic>
        <p:nvPicPr>
          <p:cNvPr id="1940" name="Google Shape;1940;p24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41" name="Google Shape;1941;p240"/>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window.navigator</a:t>
            </a:r>
            <a:r>
              <a:rPr lang="en" sz="2000" b="0">
                <a:solidFill>
                  <a:srgbClr val="434343"/>
                </a:solidFill>
                <a:latin typeface="Alegreya"/>
                <a:ea typeface="Alegreya"/>
                <a:cs typeface="Alegreya"/>
                <a:sym typeface="Alegreya"/>
              </a:rPr>
              <a:t> object contains information about the visitor's browser.</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Window Navigator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window.navigator</a:t>
            </a:r>
            <a:r>
              <a:rPr lang="en" sz="2000" b="0">
                <a:solidFill>
                  <a:srgbClr val="434343"/>
                </a:solidFill>
                <a:latin typeface="Alegreya"/>
                <a:ea typeface="Alegreya"/>
                <a:cs typeface="Alegreya"/>
                <a:sym typeface="Alegreya"/>
              </a:rPr>
              <a:t> object can be written without the window prefix.</a:t>
            </a:r>
            <a:endParaRPr sz="2000" b="0">
              <a:solidFill>
                <a:srgbClr val="434343"/>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a:t>
            </a:r>
            <a:br>
              <a:rPr lang="en" sz="2000" b="0">
                <a:solidFill>
                  <a:srgbClr val="434343"/>
                </a:solidFill>
                <a:latin typeface="Alegreya"/>
                <a:ea typeface="Alegreya"/>
                <a:cs typeface="Alegreya"/>
                <a:sym typeface="Alegreya"/>
              </a:rPr>
            </a:b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console.log(`Browser CodeName: </a:t>
            </a:r>
            <a:r>
              <a:rPr lang="en" sz="1800" b="0">
                <a:solidFill>
                  <a:srgbClr val="990055"/>
                </a:solidFill>
                <a:latin typeface="Trebuchet MS"/>
                <a:ea typeface="Trebuchet MS"/>
                <a:cs typeface="Trebuchet MS"/>
                <a:sym typeface="Trebuchet MS"/>
              </a:rPr>
              <a:t>${navigator.appCodeName}</a:t>
            </a:r>
            <a:r>
              <a:rPr lang="en" sz="1800" b="0">
                <a:solidFill>
                  <a:srgbClr val="434343"/>
                </a:solidFill>
                <a:latin typeface="Trebuchet MS"/>
                <a:ea typeface="Trebuchet MS"/>
                <a:cs typeface="Trebuchet MS"/>
                <a:sym typeface="Trebuchet MS"/>
              </a:rPr>
              <a:t> `);</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console.log(`Browser Name: </a:t>
            </a:r>
            <a:r>
              <a:rPr lang="en" sz="1800" b="0">
                <a:solidFill>
                  <a:srgbClr val="990055"/>
                </a:solidFill>
                <a:latin typeface="Trebuchet MS"/>
                <a:ea typeface="Trebuchet MS"/>
                <a:cs typeface="Trebuchet MS"/>
                <a:sym typeface="Trebuchet MS"/>
              </a:rPr>
              <a:t>${</a:t>
            </a:r>
            <a:r>
              <a:rPr lang="en" sz="1800" b="0">
                <a:solidFill>
                  <a:srgbClr val="434343"/>
                </a:solidFill>
                <a:latin typeface="Trebuchet MS"/>
                <a:ea typeface="Trebuchet MS"/>
                <a:cs typeface="Trebuchet MS"/>
                <a:sym typeface="Trebuchet MS"/>
              </a:rPr>
              <a:t> </a:t>
            </a:r>
            <a:r>
              <a:rPr lang="en" sz="1800" b="0">
                <a:solidFill>
                  <a:srgbClr val="990055"/>
                </a:solidFill>
                <a:latin typeface="Trebuchet MS"/>
                <a:ea typeface="Trebuchet MS"/>
                <a:cs typeface="Trebuchet MS"/>
                <a:sym typeface="Trebuchet MS"/>
              </a:rPr>
              <a:t>navigator.appName} </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console.log(`Browser Version: </a:t>
            </a:r>
            <a:r>
              <a:rPr lang="en" sz="1800" b="0">
                <a:solidFill>
                  <a:srgbClr val="990055"/>
                </a:solidFill>
                <a:latin typeface="Trebuchet MS"/>
                <a:ea typeface="Trebuchet MS"/>
                <a:cs typeface="Trebuchet MS"/>
                <a:sym typeface="Trebuchet MS"/>
              </a:rPr>
              <a:t>${navigator.appVersion}</a:t>
            </a:r>
            <a:r>
              <a:rPr lang="en" sz="1800" b="0">
                <a:solidFill>
                  <a:srgbClr val="434343"/>
                </a:solidFill>
                <a:latin typeface="Trebuchet MS"/>
                <a:ea typeface="Trebuchet MS"/>
                <a:cs typeface="Trebuchet MS"/>
                <a:sym typeface="Trebuchet MS"/>
              </a:rPr>
              <a:t> `);</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console.log(`Cookies Enabled: </a:t>
            </a:r>
            <a:r>
              <a:rPr lang="en" sz="1800" b="0">
                <a:solidFill>
                  <a:srgbClr val="990055"/>
                </a:solidFill>
                <a:latin typeface="Trebuchet MS"/>
                <a:ea typeface="Trebuchet MS"/>
                <a:cs typeface="Trebuchet MS"/>
                <a:sym typeface="Trebuchet MS"/>
              </a:rPr>
              <a:t>${navigator.cookieEnabled}</a:t>
            </a:r>
            <a:r>
              <a:rPr lang="en" sz="1800" b="0">
                <a:solidFill>
                  <a:srgbClr val="434343"/>
                </a:solidFill>
                <a:latin typeface="Trebuchet MS"/>
                <a:ea typeface="Trebuchet MS"/>
                <a:cs typeface="Trebuchet MS"/>
                <a:sym typeface="Trebuchet MS"/>
              </a:rPr>
              <a:t> `);</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console.log(`Platform: </a:t>
            </a:r>
            <a:r>
              <a:rPr lang="en" sz="1800" b="0">
                <a:solidFill>
                  <a:srgbClr val="990055"/>
                </a:solidFill>
                <a:latin typeface="Trebuchet MS"/>
                <a:ea typeface="Trebuchet MS"/>
                <a:cs typeface="Trebuchet MS"/>
                <a:sym typeface="Trebuchet MS"/>
              </a:rPr>
              <a:t>${navigator.platform}</a:t>
            </a:r>
            <a:r>
              <a:rPr lang="en" sz="1800" b="0">
                <a:solidFill>
                  <a:srgbClr val="434343"/>
                </a:solidFill>
                <a:latin typeface="Trebuchet MS"/>
                <a:ea typeface="Trebuchet MS"/>
                <a:cs typeface="Trebuchet MS"/>
                <a:sym typeface="Trebuchet MS"/>
              </a:rPr>
              <a:t> `);</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console.log(`User-agent header: </a:t>
            </a:r>
            <a:r>
              <a:rPr lang="en" sz="1800" b="0">
                <a:solidFill>
                  <a:srgbClr val="990055"/>
                </a:solidFill>
                <a:latin typeface="Trebuchet MS"/>
                <a:ea typeface="Trebuchet MS"/>
                <a:cs typeface="Trebuchet MS"/>
                <a:sym typeface="Trebuchet MS"/>
              </a:rPr>
              <a:t>${navigator.userAgent} </a:t>
            </a:r>
            <a:r>
              <a:rPr lang="en" sz="1800" b="0">
                <a:solidFill>
                  <a:srgbClr val="434343"/>
                </a:solidFill>
                <a:latin typeface="Trebuchet MS"/>
                <a:ea typeface="Trebuchet MS"/>
                <a:cs typeface="Trebuchet MS"/>
                <a:sym typeface="Trebuchet MS"/>
              </a:rPr>
              <a:t>`);</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console.log(`User-agent language: </a:t>
            </a:r>
            <a:r>
              <a:rPr lang="en" sz="1800" b="0">
                <a:solidFill>
                  <a:srgbClr val="990055"/>
                </a:solidFill>
                <a:latin typeface="Trebuchet MS"/>
                <a:ea typeface="Trebuchet MS"/>
                <a:cs typeface="Trebuchet MS"/>
                <a:sym typeface="Trebuchet MS"/>
              </a:rPr>
              <a:t>${navigator.systemLanguage}</a:t>
            </a:r>
            <a:r>
              <a:rPr lang="en" sz="1800" b="0">
                <a:solidFill>
                  <a:srgbClr val="434343"/>
                </a:solidFill>
                <a:latin typeface="Trebuchet MS"/>
                <a:ea typeface="Trebuchet MS"/>
                <a:cs typeface="Trebuchet MS"/>
                <a:sym typeface="Trebuchet MS"/>
              </a:rPr>
              <a:t> `);</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46" name="Google Shape;1946;p24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Navigator (cont.)</a:t>
            </a:r>
            <a:endParaRPr sz="3600">
              <a:solidFill>
                <a:srgbClr val="63A814"/>
              </a:solidFill>
              <a:latin typeface="Alegreya"/>
              <a:ea typeface="Alegreya"/>
              <a:cs typeface="Alegreya"/>
              <a:sym typeface="Alegreya"/>
            </a:endParaRPr>
          </a:p>
        </p:txBody>
      </p:sp>
      <p:pic>
        <p:nvPicPr>
          <p:cNvPr id="1947" name="Google Shape;1947;p24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48" name="Google Shape;1948;p241"/>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output of the code above is:</a:t>
            </a:r>
            <a:br>
              <a:rPr lang="en" sz="2000" b="0">
                <a:solidFill>
                  <a:srgbClr val="434343"/>
                </a:solidFill>
                <a:latin typeface="Alegreya"/>
                <a:ea typeface="Alegreya"/>
                <a:cs typeface="Alegreya"/>
                <a:sym typeface="Alegreya"/>
              </a:rPr>
            </a:br>
            <a:r>
              <a:rPr lang="en" sz="1800" b="0">
                <a:solidFill>
                  <a:srgbClr val="434343"/>
                </a:solidFill>
                <a:latin typeface="Trebuchet MS"/>
                <a:ea typeface="Trebuchet MS"/>
                <a:cs typeface="Trebuchet MS"/>
                <a:sym typeface="Trebuchet MS"/>
              </a:rPr>
              <a:t>Browser CodeName: Mozilla</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Browser Name: Netscape</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Browser Version: 5.0 (Windows)</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Cookies Enabled: true</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Browser Language: en-US</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Browser Online: true</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Platform: Win32</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User-agent header: Mozilla/5.0 (Windows NT 6.1; WOW64; rv:27.0) Gecko/20100101 Firefox/27.0</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User-agent language: undefined</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Statements (cont.)</a:t>
            </a:r>
            <a:endParaRPr sz="3600">
              <a:solidFill>
                <a:srgbClr val="63A814"/>
              </a:solidFill>
              <a:latin typeface="Alegreya"/>
              <a:ea typeface="Alegreya"/>
              <a:cs typeface="Alegreya"/>
              <a:sym typeface="Alegreya"/>
            </a:endParaRPr>
          </a:p>
        </p:txBody>
      </p:sp>
      <p:sp>
        <p:nvSpPr>
          <p:cNvPr id="437" name="Google Shape;437;p35"/>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a:solidFill>
                  <a:srgbClr val="0170BA"/>
                </a:solidFill>
                <a:latin typeface="Alegreya"/>
                <a:ea typeface="Alegreya"/>
                <a:cs typeface="Alegreya"/>
                <a:sym typeface="Alegreya"/>
              </a:rPr>
              <a:t>JavaScript Code Blocks</a:t>
            </a:r>
            <a:endParaRPr sz="2000" b="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good example of statements grouped together in blocks, are JavaScript </a:t>
            </a:r>
            <a:r>
              <a:rPr lang="en" sz="2000">
                <a:solidFill>
                  <a:schemeClr val="accent5"/>
                </a:solidFill>
                <a:latin typeface="Alegreya"/>
                <a:ea typeface="Alegreya"/>
                <a:cs typeface="Alegreya"/>
                <a:sym typeface="Alegreya"/>
              </a:rPr>
              <a:t>functions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This example will run a function that will manipulate two HTML elements:</a:t>
            </a:r>
            <a:endParaRPr sz="2000" b="0">
              <a:solidFill>
                <a:srgbClr val="000000"/>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457200" lvl="0" indent="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function myFunction() {</a:t>
            </a:r>
            <a:endParaRPr sz="1600" b="0" i="1">
              <a:solidFill>
                <a:srgbClr val="434343"/>
              </a:solidFill>
              <a:latin typeface="Trebuchet MS"/>
              <a:ea typeface="Trebuchet MS"/>
              <a:cs typeface="Trebuchet MS"/>
              <a:sym typeface="Trebuchet MS"/>
            </a:endParaRPr>
          </a:p>
          <a:p>
            <a:pPr marL="457200" lvl="0" indent="45720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document.getElementById("myPar").innerHTML="Hello JB";</a:t>
            </a:r>
            <a:endParaRPr sz="1600" b="0" i="1">
              <a:solidFill>
                <a:srgbClr val="434343"/>
              </a:solidFill>
              <a:latin typeface="Trebuchet MS"/>
              <a:ea typeface="Trebuchet MS"/>
              <a:cs typeface="Trebuchet MS"/>
              <a:sym typeface="Trebuchet MS"/>
            </a:endParaRPr>
          </a:p>
          <a:p>
            <a:pPr marL="457200" lvl="0" indent="45720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document.getElementById("myDiv").innerHTML="How are you?";</a:t>
            </a:r>
            <a:endParaRPr sz="1600" b="0" i="1">
              <a:solidFill>
                <a:srgbClr val="434343"/>
              </a:solidFill>
              <a:latin typeface="Trebuchet MS"/>
              <a:ea typeface="Trebuchet MS"/>
              <a:cs typeface="Trebuchet MS"/>
              <a:sym typeface="Trebuchet MS"/>
            </a:endParaRPr>
          </a:p>
          <a:p>
            <a:pPr marL="457200" lvl="0" indent="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a:t>
            </a:r>
            <a:endParaRPr sz="1600" b="0" i="1">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endParaRPr sz="2000" u="sng">
              <a:solidFill>
                <a:srgbClr val="434343"/>
              </a:solidFill>
              <a:latin typeface="Alegreya"/>
              <a:ea typeface="Alegreya"/>
              <a:cs typeface="Alegreya"/>
              <a:sym typeface="Alegreya"/>
            </a:endParaRPr>
          </a:p>
        </p:txBody>
      </p:sp>
      <p:pic>
        <p:nvPicPr>
          <p:cNvPr id="438" name="Google Shape;438;p3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24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Navigator (cont.)</a:t>
            </a:r>
            <a:endParaRPr sz="3600">
              <a:solidFill>
                <a:srgbClr val="63A814"/>
              </a:solidFill>
              <a:latin typeface="Alegreya"/>
              <a:ea typeface="Alegreya"/>
              <a:cs typeface="Alegreya"/>
              <a:sym typeface="Alegreya"/>
            </a:endParaRPr>
          </a:p>
        </p:txBody>
      </p:sp>
      <p:pic>
        <p:nvPicPr>
          <p:cNvPr id="1954" name="Google Shape;1954;p24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55" name="Google Shape;1955;p242"/>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Warning !!!</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information from the navigator object can often be misleading, and should not be used to detect browser versions because: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navigator data can be changed by the browser owner</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Some browsers misidentify themselves to bypass site tests</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Browsers cannot report new operating systems, released later than the browser</a:t>
            </a:r>
            <a:endParaRPr sz="2000">
              <a:solidFill>
                <a:srgbClr val="434343"/>
              </a:solidFill>
              <a:latin typeface="Alegreya"/>
              <a:ea typeface="Alegreya"/>
              <a:cs typeface="Alegreya"/>
              <a:sym typeface="Alegreya"/>
            </a:endParaRPr>
          </a:p>
        </p:txBody>
      </p:sp>
      <p:sp>
        <p:nvSpPr>
          <p:cNvPr id="1956" name="Google Shape;1956;p242"/>
          <p:cNvSpPr/>
          <p:nvPr/>
        </p:nvSpPr>
        <p:spPr>
          <a:xfrm>
            <a:off x="1652687" y="3619000"/>
            <a:ext cx="1966325" cy="961400"/>
          </a:xfrm>
          <a:custGeom>
            <a:avLst/>
            <a:gdLst/>
            <a:ahLst/>
            <a:cxnLst/>
            <a:rect l="l" t="t" r="r" b="b"/>
            <a:pathLst>
              <a:path w="78653" h="38456" extrusionOk="0">
                <a:moveTo>
                  <a:pt x="1191" y="0"/>
                </a:moveTo>
                <a:cubicBezTo>
                  <a:pt x="-1279" y="3086"/>
                  <a:pt x="649" y="9343"/>
                  <a:pt x="3938" y="11536"/>
                </a:cubicBezTo>
                <a:cubicBezTo>
                  <a:pt x="7160" y="13685"/>
                  <a:pt x="11602" y="12910"/>
                  <a:pt x="15475" y="12910"/>
                </a:cubicBezTo>
                <a:cubicBezTo>
                  <a:pt x="24175" y="12910"/>
                  <a:pt x="32870" y="12361"/>
                  <a:pt x="41570" y="12361"/>
                </a:cubicBezTo>
                <a:cubicBezTo>
                  <a:pt x="48843" y="12361"/>
                  <a:pt x="57853" y="11338"/>
                  <a:pt x="62996" y="16481"/>
                </a:cubicBezTo>
                <a:cubicBezTo>
                  <a:pt x="69356" y="22841"/>
                  <a:pt x="72293" y="32096"/>
                  <a:pt x="78653" y="38456"/>
                </a:cubicBezTo>
              </a:path>
            </a:pathLst>
          </a:custGeom>
          <a:noFill/>
          <a:ln w="19050" cap="flat" cmpd="sng">
            <a:solidFill>
              <a:srgbClr val="990055"/>
            </a:solidFill>
            <a:prstDash val="solid"/>
            <a:round/>
            <a:headEnd type="none" w="med" len="med"/>
            <a:tailEnd type="stealth"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960"/>
        <p:cNvGrpSpPr/>
        <p:nvPr/>
      </p:nvGrpSpPr>
      <p:grpSpPr>
        <a:xfrm>
          <a:off x="0" y="0"/>
          <a:ext cx="0" cy="0"/>
          <a:chOff x="0" y="0"/>
          <a:chExt cx="0" cy="0"/>
        </a:xfrm>
      </p:grpSpPr>
      <p:sp>
        <p:nvSpPr>
          <p:cNvPr id="1961" name="Google Shape;1961;p24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Navigator (cont.)</a:t>
            </a:r>
            <a:endParaRPr sz="3600">
              <a:solidFill>
                <a:srgbClr val="63A814"/>
              </a:solidFill>
              <a:latin typeface="Alegreya"/>
              <a:ea typeface="Alegreya"/>
              <a:cs typeface="Alegreya"/>
              <a:sym typeface="Alegreya"/>
            </a:endParaRPr>
          </a:p>
        </p:txBody>
      </p:sp>
      <p:pic>
        <p:nvPicPr>
          <p:cNvPr id="1962" name="Google Shape;1962;p24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63" name="Google Shape;1963;p243"/>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Browser Detection</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Since the navigator object can be misleading about browser detection, using object detection can be used to sniff out different browsers.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Since different browsers support different objects, you can use objects to detect browsers.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For example, since only Opera supports the property "window.opera", you can use that to identify Opera.</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if (window.opera) {...some action...}</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24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Popup Alert</a:t>
            </a:r>
            <a:endParaRPr sz="3600">
              <a:solidFill>
                <a:srgbClr val="63A814"/>
              </a:solidFill>
              <a:latin typeface="Alegreya"/>
              <a:ea typeface="Alegreya"/>
              <a:cs typeface="Alegreya"/>
              <a:sym typeface="Alegreya"/>
            </a:endParaRPr>
          </a:p>
        </p:txBody>
      </p:sp>
      <p:pic>
        <p:nvPicPr>
          <p:cNvPr id="1969" name="Google Shape;1969;p24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70" name="Google Shape;1970;p244"/>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has three kind of popup boxes: Alert box, Confirm box, and Prompt box.</a:t>
            </a: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Alert Box</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An alert box is often used if you want to make sure information comes through to the user.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434343"/>
                </a:solidFill>
                <a:latin typeface="Alegreya"/>
                <a:ea typeface="Alegreya"/>
                <a:cs typeface="Alegreya"/>
                <a:sym typeface="Alegreya"/>
              </a:rPr>
              <a:t>When an alert box pops up, the user will have to click "OK" to proceed. </a:t>
            </a:r>
            <a:br>
              <a:rPr lang="en" sz="2000" b="0">
                <a:solidFill>
                  <a:srgbClr val="434343"/>
                </a:solidFill>
                <a:latin typeface="Alegreya"/>
                <a:ea typeface="Alegreya"/>
                <a:cs typeface="Alegreya"/>
                <a:sym typeface="Alegreya"/>
              </a:rPr>
            </a:br>
            <a:r>
              <a:rPr lang="en" sz="2000">
                <a:solidFill>
                  <a:schemeClr val="accent5"/>
                </a:solidFill>
                <a:latin typeface="Alegreya"/>
                <a:ea typeface="Alegreya"/>
                <a:cs typeface="Alegreya"/>
                <a:sym typeface="Alegreya"/>
              </a:rPr>
              <a:t>Syntax:</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window.alert(args);</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1000"/>
              </a:spcBef>
              <a:spcAft>
                <a:spcPts val="0"/>
              </a:spcAft>
              <a:buSzPts val="2000"/>
              <a:buFont typeface="Alegreya"/>
              <a:buChar char="❏"/>
            </a:pPr>
            <a:r>
              <a:rPr lang="en" sz="2000" b="0">
                <a:solidFill>
                  <a:srgbClr val="434343"/>
                </a:solidFill>
                <a:latin typeface="Alegreya"/>
                <a:ea typeface="Alegreya"/>
                <a:cs typeface="Alegreya"/>
                <a:sym typeface="Alegreya"/>
              </a:rPr>
              <a:t>The window.alert method can be written without the window prefix.</a:t>
            </a: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alert("Hello! I am an alert box!");</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24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76" name="Google Shape;1976;p24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77" name="Google Shape;1977;p245"/>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Confirm Box</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confirm box</a:t>
            </a:r>
            <a:r>
              <a:rPr lang="en" sz="2000" b="0">
                <a:solidFill>
                  <a:srgbClr val="434343"/>
                </a:solidFill>
                <a:latin typeface="Alegreya"/>
                <a:ea typeface="Alegreya"/>
                <a:cs typeface="Alegreya"/>
                <a:sym typeface="Alegreya"/>
              </a:rPr>
              <a:t> is often used if you want the user to verify or accept something.</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a confirm box pops up, the user will have to click either </a:t>
            </a:r>
            <a:r>
              <a:rPr lang="en" sz="2000">
                <a:solidFill>
                  <a:schemeClr val="accent5"/>
                </a:solidFill>
                <a:latin typeface="Alegreya"/>
                <a:ea typeface="Alegreya"/>
                <a:cs typeface="Alegreya"/>
                <a:sym typeface="Alegreya"/>
              </a:rPr>
              <a:t>"OK"</a:t>
            </a:r>
            <a:r>
              <a:rPr lang="en" sz="2000" b="0">
                <a:solidFill>
                  <a:srgbClr val="434343"/>
                </a:solidFill>
                <a:latin typeface="Alegreya"/>
                <a:ea typeface="Alegreya"/>
                <a:cs typeface="Alegreya"/>
                <a:sym typeface="Alegreya"/>
              </a:rPr>
              <a:t> or </a:t>
            </a:r>
            <a:r>
              <a:rPr lang="en" sz="2000">
                <a:solidFill>
                  <a:schemeClr val="accent5"/>
                </a:solidFill>
                <a:latin typeface="Alegreya"/>
                <a:ea typeface="Alegreya"/>
                <a:cs typeface="Alegreya"/>
                <a:sym typeface="Alegreya"/>
              </a:rPr>
              <a:t>"Cancel"</a:t>
            </a:r>
            <a:r>
              <a:rPr lang="en" sz="2000" b="0">
                <a:solidFill>
                  <a:srgbClr val="434343"/>
                </a:solidFill>
                <a:latin typeface="Alegreya"/>
                <a:ea typeface="Alegreya"/>
                <a:cs typeface="Alegreya"/>
                <a:sym typeface="Alegreya"/>
              </a:rPr>
              <a:t> to proceed.</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the user clicks </a:t>
            </a:r>
            <a:r>
              <a:rPr lang="en" sz="2000">
                <a:solidFill>
                  <a:schemeClr val="accent5"/>
                </a:solidFill>
                <a:latin typeface="Alegreya"/>
                <a:ea typeface="Alegreya"/>
                <a:cs typeface="Alegreya"/>
                <a:sym typeface="Alegreya"/>
              </a:rPr>
              <a:t>"OK"</a:t>
            </a:r>
            <a:r>
              <a:rPr lang="en" sz="2000" b="0">
                <a:solidFill>
                  <a:srgbClr val="434343"/>
                </a:solidFill>
                <a:latin typeface="Alegreya"/>
                <a:ea typeface="Alegreya"/>
                <a:cs typeface="Alegreya"/>
                <a:sym typeface="Alegreya"/>
              </a:rPr>
              <a:t>, the box returns true. If the user clicks </a:t>
            </a:r>
            <a:r>
              <a:rPr lang="en" sz="2000">
                <a:solidFill>
                  <a:schemeClr val="accent5"/>
                </a:solidFill>
                <a:latin typeface="Alegreya"/>
                <a:ea typeface="Alegreya"/>
                <a:cs typeface="Alegreya"/>
                <a:sym typeface="Alegreya"/>
              </a:rPr>
              <a:t>"Cancel"</a:t>
            </a:r>
            <a:r>
              <a:rPr lang="en" sz="2000" b="0">
                <a:solidFill>
                  <a:srgbClr val="434343"/>
                </a:solidFill>
                <a:latin typeface="Alegreya"/>
                <a:ea typeface="Alegreya"/>
                <a:cs typeface="Alegreya"/>
                <a:sym typeface="Alegreya"/>
              </a:rPr>
              <a:t>, the box returns false.</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window.confirm("sometext");</a:t>
            </a:r>
            <a:endParaRPr sz="2000" b="0">
              <a:solidFill>
                <a:srgbClr val="434343"/>
              </a:solidFill>
              <a:latin typeface="Alegreya"/>
              <a:ea typeface="Alegreya"/>
              <a:cs typeface="Alegreya"/>
              <a:sym typeface="Alegreya"/>
            </a:endParaRPr>
          </a:p>
        </p:txBody>
      </p:sp>
      <p:sp>
        <p:nvSpPr>
          <p:cNvPr id="1978" name="Google Shape;1978;p245"/>
          <p:cNvSpPr/>
          <p:nvPr/>
        </p:nvSpPr>
        <p:spPr>
          <a:xfrm>
            <a:off x="2060150" y="4017950"/>
            <a:ext cx="2966495" cy="583039"/>
          </a:xfrm>
          <a:custGeom>
            <a:avLst/>
            <a:gdLst/>
            <a:ahLst/>
            <a:cxnLst/>
            <a:rect l="l" t="t" r="r" b="b"/>
            <a:pathLst>
              <a:path w="113171" h="18404" extrusionOk="0">
                <a:moveTo>
                  <a:pt x="0" y="0"/>
                </a:moveTo>
                <a:cubicBezTo>
                  <a:pt x="22247" y="11126"/>
                  <a:pt x="49566" y="5219"/>
                  <a:pt x="74440" y="5219"/>
                </a:cubicBezTo>
                <a:cubicBezTo>
                  <a:pt x="82594" y="5219"/>
                  <a:pt x="91127" y="3540"/>
                  <a:pt x="98887" y="6043"/>
                </a:cubicBezTo>
                <a:cubicBezTo>
                  <a:pt x="104880" y="7976"/>
                  <a:pt x="108715" y="13956"/>
                  <a:pt x="113171" y="18404"/>
                </a:cubicBezTo>
              </a:path>
            </a:pathLst>
          </a:custGeom>
          <a:noFill/>
          <a:ln w="19050" cap="flat" cmpd="sng">
            <a:solidFill>
              <a:srgbClr val="990055"/>
            </a:solidFill>
            <a:prstDash val="solid"/>
            <a:round/>
            <a:headEnd type="none" w="med" len="med"/>
            <a:tailEnd type="stealth"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24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84" name="Google Shape;1984;p24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85" name="Google Shape;1985;p246"/>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Confirm Box</a:t>
            </a: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window.confirm( )</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method can be written without the window prefix.</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let r=confirm("Press a button");</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if (r==true)  {</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x="You pressed OK!";</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else  {</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x="You pressed Cancel!";</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24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91" name="Google Shape;1991;p24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92" name="Google Shape;1992;p247"/>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Prompt Box</a:t>
            </a:r>
            <a:endParaRPr sz="2000">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prompt box</a:t>
            </a:r>
            <a:r>
              <a:rPr lang="en" sz="2000" b="0">
                <a:solidFill>
                  <a:srgbClr val="434343"/>
                </a:solidFill>
                <a:latin typeface="Alegreya"/>
                <a:ea typeface="Alegreya"/>
                <a:cs typeface="Alegreya"/>
                <a:sym typeface="Alegreya"/>
              </a:rPr>
              <a:t> is often used if you want the user to input a value before entering a page.</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a prompt box pops up, the user will have to click either </a:t>
            </a:r>
            <a:r>
              <a:rPr lang="en" sz="2000">
                <a:solidFill>
                  <a:schemeClr val="accent5"/>
                </a:solidFill>
                <a:latin typeface="Alegreya"/>
                <a:ea typeface="Alegreya"/>
                <a:cs typeface="Alegreya"/>
                <a:sym typeface="Alegreya"/>
              </a:rPr>
              <a:t>"OK"</a:t>
            </a:r>
            <a:r>
              <a:rPr lang="en" sz="2000" b="0">
                <a:solidFill>
                  <a:srgbClr val="434343"/>
                </a:solidFill>
                <a:latin typeface="Alegreya"/>
                <a:ea typeface="Alegreya"/>
                <a:cs typeface="Alegreya"/>
                <a:sym typeface="Alegreya"/>
              </a:rPr>
              <a:t> or </a:t>
            </a:r>
            <a:r>
              <a:rPr lang="en" sz="2000">
                <a:solidFill>
                  <a:schemeClr val="accent5"/>
                </a:solidFill>
                <a:latin typeface="Alegreya"/>
                <a:ea typeface="Alegreya"/>
                <a:cs typeface="Alegreya"/>
                <a:sym typeface="Alegreya"/>
              </a:rPr>
              <a:t>"Cancel"</a:t>
            </a:r>
            <a:r>
              <a:rPr lang="en" sz="2000" b="0">
                <a:solidFill>
                  <a:srgbClr val="434343"/>
                </a:solidFill>
                <a:latin typeface="Alegreya"/>
                <a:ea typeface="Alegreya"/>
                <a:cs typeface="Alegreya"/>
                <a:sym typeface="Alegreya"/>
              </a:rPr>
              <a:t> to proceed after entering an input value.</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the user clicks </a:t>
            </a:r>
            <a:r>
              <a:rPr lang="en" sz="2000">
                <a:solidFill>
                  <a:schemeClr val="accent5"/>
                </a:solidFill>
                <a:latin typeface="Alegreya"/>
                <a:ea typeface="Alegreya"/>
                <a:cs typeface="Alegreya"/>
                <a:sym typeface="Alegreya"/>
              </a:rPr>
              <a:t>"OK"</a:t>
            </a:r>
            <a:r>
              <a:rPr lang="en" sz="2000" b="0">
                <a:solidFill>
                  <a:srgbClr val="434343"/>
                </a:solidFill>
                <a:latin typeface="Alegreya"/>
                <a:ea typeface="Alegreya"/>
                <a:cs typeface="Alegreya"/>
                <a:sym typeface="Alegreya"/>
              </a:rPr>
              <a:t> the box returns the input value. If the user clicks </a:t>
            </a:r>
            <a:r>
              <a:rPr lang="en" sz="2000">
                <a:solidFill>
                  <a:schemeClr val="accent5"/>
                </a:solidFill>
                <a:latin typeface="Alegreya"/>
                <a:ea typeface="Alegreya"/>
                <a:cs typeface="Alegreya"/>
                <a:sym typeface="Alegreya"/>
              </a:rPr>
              <a:t>"Cancel"</a:t>
            </a:r>
            <a:r>
              <a:rPr lang="en" sz="2000" b="0">
                <a:solidFill>
                  <a:srgbClr val="434343"/>
                </a:solidFill>
                <a:latin typeface="Alegreya"/>
                <a:ea typeface="Alegreya"/>
                <a:cs typeface="Alegreya"/>
                <a:sym typeface="Alegreya"/>
              </a:rPr>
              <a:t> the box returns null.</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window.prompt("sometext","defaultvalue");</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Google Shape;1997;p24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98" name="Google Shape;1998;p24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1999" name="Google Shape;1999;p248"/>
          <p:cNvSpPr txBox="1">
            <a:spLocks noGrp="1"/>
          </p:cNvSpPr>
          <p:nvPr>
            <p:ph type="title"/>
          </p:nvPr>
        </p:nvSpPr>
        <p:spPr>
          <a:xfrm>
            <a:off x="530700" y="1149200"/>
            <a:ext cx="81837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Prompt Box</a:t>
            </a: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window.prompt()</a:t>
            </a:r>
            <a:r>
              <a:rPr lang="en" sz="2000" b="0">
                <a:solidFill>
                  <a:srgbClr val="434343"/>
                </a:solidFill>
                <a:latin typeface="Alegreya"/>
                <a:ea typeface="Alegreya"/>
                <a:cs typeface="Alegreya"/>
                <a:sym typeface="Alegreya"/>
              </a:rPr>
              <a:t> method can be written without the window prefix.</a:t>
            </a:r>
            <a:endParaRPr sz="2000" b="0">
              <a:solidFill>
                <a:srgbClr val="434343"/>
              </a:solidFill>
              <a:latin typeface="Alegreya"/>
              <a:ea typeface="Alegreya"/>
              <a:cs typeface="Alegreya"/>
              <a:sym typeface="Alegreya"/>
            </a:endParaRPr>
          </a:p>
          <a:p>
            <a:pPr marL="0" marR="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var person=prompt("Please enter your name","Harry Potter");</a:t>
            </a:r>
            <a:endParaRPr sz="1800" b="0">
              <a:solidFill>
                <a:srgbClr val="434343"/>
              </a:solidFill>
              <a:latin typeface="Trebuchet MS"/>
              <a:ea typeface="Trebuchet MS"/>
              <a:cs typeface="Trebuchet MS"/>
              <a:sym typeface="Trebuchet MS"/>
            </a:endParaRPr>
          </a:p>
          <a:p>
            <a:pPr marL="914400" marR="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if (person!=null)  {</a:t>
            </a:r>
            <a:endParaRPr sz="1800" b="0">
              <a:solidFill>
                <a:srgbClr val="434343"/>
              </a:solidFill>
              <a:latin typeface="Trebuchet MS"/>
              <a:ea typeface="Trebuchet MS"/>
              <a:cs typeface="Trebuchet MS"/>
              <a:sym typeface="Trebuchet MS"/>
            </a:endParaRPr>
          </a:p>
          <a:p>
            <a:pPr marL="0" marR="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  				x="Hello " + person + "! How are you today?";</a:t>
            </a:r>
            <a:endParaRPr sz="1800" b="0">
              <a:solidFill>
                <a:srgbClr val="434343"/>
              </a:solidFill>
              <a:latin typeface="Trebuchet MS"/>
              <a:ea typeface="Trebuchet MS"/>
              <a:cs typeface="Trebuchet MS"/>
              <a:sym typeface="Trebuchet MS"/>
            </a:endParaRPr>
          </a:p>
          <a:p>
            <a:pPr marL="0" marR="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  				document.getElementById("demo").innerHTML=x;</a:t>
            </a:r>
            <a:endParaRPr sz="1800" b="0">
              <a:solidFill>
                <a:srgbClr val="434343"/>
              </a:solidFill>
              <a:latin typeface="Trebuchet MS"/>
              <a:ea typeface="Trebuchet MS"/>
              <a:cs typeface="Trebuchet MS"/>
              <a:sym typeface="Trebuchet MS"/>
            </a:endParaRPr>
          </a:p>
          <a:p>
            <a:pPr marL="914400" marR="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24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Timing</a:t>
            </a:r>
            <a:endParaRPr sz="3600">
              <a:solidFill>
                <a:srgbClr val="63A814"/>
              </a:solidFill>
              <a:latin typeface="Alegreya"/>
              <a:ea typeface="Alegreya"/>
              <a:cs typeface="Alegreya"/>
              <a:sym typeface="Alegreya"/>
            </a:endParaRPr>
          </a:p>
        </p:txBody>
      </p:sp>
      <p:pic>
        <p:nvPicPr>
          <p:cNvPr id="2005" name="Google Shape;2005;p24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06" name="Google Shape;2006;p249"/>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be executed in time-intervals. This is called timing events.</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0170BA"/>
                </a:solidFill>
                <a:latin typeface="Alegreya"/>
                <a:ea typeface="Alegreya"/>
                <a:cs typeface="Alegreya"/>
                <a:sym typeface="Alegreya"/>
              </a:rPr>
              <a:t> </a:t>
            </a:r>
            <a:r>
              <a:rPr lang="en" sz="2000">
                <a:solidFill>
                  <a:srgbClr val="0170BA"/>
                </a:solidFill>
                <a:latin typeface="Alegreya"/>
                <a:ea typeface="Alegreya"/>
                <a:cs typeface="Alegreya"/>
                <a:sym typeface="Alegreya"/>
              </a:rPr>
              <a:t>JavaScript Timing Events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With JavaScript, it is possible to execute some code at specified time-intervals. This is called timing events.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It's very easy to time events in JavaScript. The two key methods that are used are: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setInterval( )</a:t>
            </a:r>
            <a:r>
              <a:rPr lang="en" sz="2000" b="0">
                <a:solidFill>
                  <a:srgbClr val="434343"/>
                </a:solidFill>
                <a:latin typeface="Alegreya"/>
                <a:ea typeface="Alegreya"/>
                <a:cs typeface="Alegreya"/>
                <a:sym typeface="Alegreya"/>
              </a:rPr>
              <a:t> - executes a function, over and over again, at specified time intervals</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setTimeout( )</a:t>
            </a:r>
            <a:r>
              <a:rPr lang="en" sz="2000" b="0">
                <a:solidFill>
                  <a:srgbClr val="434343"/>
                </a:solidFill>
                <a:latin typeface="Alegreya"/>
                <a:ea typeface="Alegreya"/>
                <a:cs typeface="Alegreya"/>
                <a:sym typeface="Alegreya"/>
              </a:rPr>
              <a:t> - executes a function, once, after waiting a specified number of milliseconds</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The </a:t>
            </a:r>
            <a:r>
              <a:rPr lang="en" sz="2000">
                <a:solidFill>
                  <a:srgbClr val="0170BA"/>
                </a:solidFill>
                <a:latin typeface="Alegreya"/>
                <a:ea typeface="Alegreya"/>
                <a:cs typeface="Alegreya"/>
                <a:sym typeface="Alegreya"/>
              </a:rPr>
              <a:t>setInterval()</a:t>
            </a:r>
            <a:r>
              <a:rPr lang="en" sz="2000" b="0">
                <a:solidFill>
                  <a:srgbClr val="0170BA"/>
                </a:solidFill>
                <a:latin typeface="Alegreya"/>
                <a:ea typeface="Alegreya"/>
                <a:cs typeface="Alegreya"/>
                <a:sym typeface="Alegreya"/>
              </a:rPr>
              <a:t> and </a:t>
            </a:r>
            <a:r>
              <a:rPr lang="en" sz="2000">
                <a:solidFill>
                  <a:srgbClr val="0170BA"/>
                </a:solidFill>
                <a:latin typeface="Alegreya"/>
                <a:ea typeface="Alegreya"/>
                <a:cs typeface="Alegreya"/>
                <a:sym typeface="Alegreya"/>
              </a:rPr>
              <a:t>setTimeout()</a:t>
            </a:r>
            <a:r>
              <a:rPr lang="en" sz="2000" b="0">
                <a:solidFill>
                  <a:srgbClr val="0170BA"/>
                </a:solidFill>
                <a:latin typeface="Alegreya"/>
                <a:ea typeface="Alegreya"/>
                <a:cs typeface="Alegreya"/>
                <a:sym typeface="Alegreya"/>
              </a:rPr>
              <a:t> are both methods of the HTML DOM Window object.</a:t>
            </a:r>
            <a:endParaRPr sz="2000">
              <a:solidFill>
                <a:srgbClr val="0170BA"/>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25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12" name="Google Shape;2012;p25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13" name="Google Shape;2013;p250"/>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The setInterval( ) Method</a:t>
            </a:r>
            <a:endParaRPr sz="2000">
              <a:solidFill>
                <a:srgbClr val="0170BA"/>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setInterval( )</a:t>
            </a:r>
            <a:r>
              <a:rPr lang="en" sz="2000" b="0">
                <a:solidFill>
                  <a:srgbClr val="434343"/>
                </a:solidFill>
                <a:latin typeface="Alegreya"/>
                <a:ea typeface="Alegreya"/>
                <a:cs typeface="Alegreya"/>
                <a:sym typeface="Alegreya"/>
              </a:rPr>
              <a:t> method will wait a specified number of milliseconds, and then execute a specified function, and it will continue to execute the function, once at every given time-interval.</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window.setInterval("javascript function",milliseconds);</a:t>
            </a:r>
            <a:endParaRPr sz="1800" b="0">
              <a:solidFill>
                <a:srgbClr val="434343"/>
              </a:solidFill>
              <a:latin typeface="Trebuchet MS"/>
              <a:ea typeface="Trebuchet MS"/>
              <a:cs typeface="Trebuchet MS"/>
              <a:sym typeface="Trebuchet MS"/>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 The </a:t>
            </a:r>
            <a:r>
              <a:rPr lang="en" sz="2000">
                <a:solidFill>
                  <a:schemeClr val="accent5"/>
                </a:solidFill>
                <a:latin typeface="Alegreya"/>
                <a:ea typeface="Alegreya"/>
                <a:cs typeface="Alegreya"/>
                <a:sym typeface="Alegreya"/>
              </a:rPr>
              <a:t>window.setInterval( )</a:t>
            </a:r>
            <a:r>
              <a:rPr lang="en" sz="2000" b="0">
                <a:solidFill>
                  <a:srgbClr val="434343"/>
                </a:solidFill>
                <a:latin typeface="Alegreya"/>
                <a:ea typeface="Alegreya"/>
                <a:cs typeface="Alegreya"/>
                <a:sym typeface="Alegreya"/>
              </a:rPr>
              <a:t> method can be written without the window prefix.</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first parameter</a:t>
            </a:r>
            <a:r>
              <a:rPr lang="en" sz="2000" b="0">
                <a:solidFill>
                  <a:srgbClr val="434343"/>
                </a:solidFill>
                <a:latin typeface="Alegreya"/>
                <a:ea typeface="Alegreya"/>
                <a:cs typeface="Alegreya"/>
                <a:sym typeface="Alegreya"/>
              </a:rPr>
              <a:t> of setInterval() should be a function.</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second parameter</a:t>
            </a:r>
            <a:r>
              <a:rPr lang="en" sz="2000" b="0">
                <a:solidFill>
                  <a:srgbClr val="434343"/>
                </a:solidFill>
                <a:latin typeface="Alegreya"/>
                <a:ea typeface="Alegreya"/>
                <a:cs typeface="Alegreya"/>
                <a:sym typeface="Alegreya"/>
              </a:rPr>
              <a:t> indicates the length of the time-intervals between each execution.</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18" name="Google Shape;2018;p25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19" name="Google Shape;2019;p25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20" name="Google Shape;2020;p251"/>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Alert "hello" every 3 seconds:</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setInterval(function(){alert("Hello")},3000);</a:t>
            </a:r>
            <a:endParaRPr sz="2000" b="0" i="1">
              <a:solidFill>
                <a:srgbClr val="434343"/>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 The example show you how the setInterval() method works, but it is not very likely that you want to alert a message every 3 seconds.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Below is an example that will display the current time. The setInterval() method is used to execute the function once every 1 second, just like a digital watch.</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Statements (cont.)</a:t>
            </a:r>
            <a:endParaRPr sz="3600" b="0">
              <a:solidFill>
                <a:srgbClr val="63A814"/>
              </a:solidFill>
              <a:latin typeface="Alegreya"/>
              <a:ea typeface="Alegreya"/>
              <a:cs typeface="Alegreya"/>
              <a:sym typeface="Alegreya"/>
            </a:endParaRPr>
          </a:p>
        </p:txBody>
      </p:sp>
      <p:sp>
        <p:nvSpPr>
          <p:cNvPr id="444" name="Google Shape;444;p36"/>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u="sng">
                <a:solidFill>
                  <a:srgbClr val="0170BA"/>
                </a:solidFill>
                <a:latin typeface="Alegreya"/>
                <a:ea typeface="Alegreya"/>
                <a:cs typeface="Alegreya"/>
                <a:sym typeface="Alegreya"/>
              </a:rPr>
              <a:t>JavaScript is Case Sensitive</a:t>
            </a:r>
            <a:endParaRPr sz="2000" u="sng">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is </a:t>
            </a:r>
            <a:r>
              <a:rPr lang="en" sz="2000" b="0">
                <a:solidFill>
                  <a:schemeClr val="accent5"/>
                </a:solidFill>
                <a:latin typeface="Alegreya"/>
                <a:ea typeface="Alegreya"/>
                <a:cs typeface="Alegreya"/>
                <a:sym typeface="Alegreya"/>
              </a:rPr>
              <a:t>case sensitive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Watch your capitalization closely when you write JavaScript statements.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function </a:t>
            </a:r>
            <a:r>
              <a:rPr lang="en" sz="2000">
                <a:solidFill>
                  <a:schemeClr val="accent5"/>
                </a:solidFill>
                <a:latin typeface="Alegreya"/>
                <a:ea typeface="Alegreya"/>
                <a:cs typeface="Alegreya"/>
                <a:sym typeface="Alegreya"/>
              </a:rPr>
              <a:t>getElementById </a:t>
            </a:r>
            <a:r>
              <a:rPr lang="en" sz="2000" b="0">
                <a:solidFill>
                  <a:srgbClr val="434343"/>
                </a:solidFill>
                <a:latin typeface="Alegreya"/>
                <a:ea typeface="Alegreya"/>
                <a:cs typeface="Alegreya"/>
                <a:sym typeface="Alegreya"/>
              </a:rPr>
              <a:t>is not the same as </a:t>
            </a:r>
            <a:r>
              <a:rPr lang="en" sz="2000">
                <a:solidFill>
                  <a:schemeClr val="accent5"/>
                </a:solidFill>
                <a:latin typeface="Alegreya"/>
                <a:ea typeface="Alegreya"/>
                <a:cs typeface="Alegreya"/>
                <a:sym typeface="Alegreya"/>
              </a:rPr>
              <a:t>getElementbyID</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variable named </a:t>
            </a:r>
            <a:r>
              <a:rPr lang="en" sz="2000">
                <a:solidFill>
                  <a:schemeClr val="accent5"/>
                </a:solidFill>
                <a:latin typeface="Alegreya"/>
                <a:ea typeface="Alegreya"/>
                <a:cs typeface="Alegreya"/>
                <a:sym typeface="Alegreya"/>
              </a:rPr>
              <a:t>myVariable </a:t>
            </a:r>
            <a:r>
              <a:rPr lang="en" sz="2000" b="0">
                <a:solidFill>
                  <a:srgbClr val="434343"/>
                </a:solidFill>
                <a:latin typeface="Alegreya"/>
                <a:ea typeface="Alegreya"/>
                <a:cs typeface="Alegreya"/>
                <a:sym typeface="Alegreya"/>
              </a:rPr>
              <a:t>is not the same as </a:t>
            </a:r>
            <a:r>
              <a:rPr lang="en" sz="2000">
                <a:solidFill>
                  <a:schemeClr val="accent5"/>
                </a:solidFill>
                <a:latin typeface="Alegreya"/>
                <a:ea typeface="Alegreya"/>
                <a:cs typeface="Alegreya"/>
                <a:sym typeface="Alegreya"/>
              </a:rPr>
              <a:t>MyVariable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u="sng">
                <a:solidFill>
                  <a:srgbClr val="0170BA"/>
                </a:solidFill>
                <a:latin typeface="Alegreya"/>
                <a:ea typeface="Alegreya"/>
                <a:cs typeface="Alegreya"/>
                <a:sym typeface="Alegreya"/>
              </a:rPr>
              <a:t>White Space</a:t>
            </a:r>
            <a:endParaRPr sz="2000" u="sng">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ignores extra spaces. You can add white space to your script to make it more readable. The following lines are equivalent:</a:t>
            </a:r>
            <a:endParaRPr sz="2000" b="0">
              <a:solidFill>
                <a:srgbClr val="434343"/>
              </a:solidFill>
              <a:latin typeface="Alegreya"/>
              <a:ea typeface="Alegreya"/>
              <a:cs typeface="Alegreya"/>
              <a:sym typeface="Alegreya"/>
            </a:endParaRPr>
          </a:p>
          <a:p>
            <a:pPr marL="914400" lvl="0" indent="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var person="Hege";</a:t>
            </a:r>
            <a:endParaRPr sz="1600" b="0" i="1">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var person = "Hege";</a:t>
            </a:r>
            <a:endParaRPr sz="1600" u="sng">
              <a:solidFill>
                <a:srgbClr val="434343"/>
              </a:solidFill>
              <a:latin typeface="Trebuchet MS"/>
              <a:ea typeface="Trebuchet MS"/>
              <a:cs typeface="Trebuchet MS"/>
              <a:sym typeface="Trebuchet MS"/>
            </a:endParaRPr>
          </a:p>
        </p:txBody>
      </p:sp>
      <p:pic>
        <p:nvPicPr>
          <p:cNvPr id="445" name="Google Shape;445;p3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024"/>
        <p:cNvGrpSpPr/>
        <p:nvPr/>
      </p:nvGrpSpPr>
      <p:grpSpPr>
        <a:xfrm>
          <a:off x="0" y="0"/>
          <a:ext cx="0" cy="0"/>
          <a:chOff x="0" y="0"/>
          <a:chExt cx="0" cy="0"/>
        </a:xfrm>
      </p:grpSpPr>
      <p:sp>
        <p:nvSpPr>
          <p:cNvPr id="2025" name="Google Shape;2025;p25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26" name="Google Shape;2026;p25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27" name="Google Shape;2027;p252"/>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Display the current time:</a:t>
            </a:r>
            <a:endParaRPr sz="2000" b="0">
              <a:solidFill>
                <a:srgbClr val="434343"/>
              </a:solidFill>
              <a:latin typeface="Alegreya"/>
              <a:ea typeface="Alegreya"/>
              <a:cs typeface="Alegreya"/>
              <a:sym typeface="Alegreya"/>
            </a:endParaRPr>
          </a:p>
          <a:p>
            <a:pPr marL="0" marR="0" lvl="0" indent="0" algn="l" rtl="0">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let myVar=setInterval(function(){myTimer()},1000);</a:t>
            </a:r>
            <a:endParaRPr sz="1800" b="0">
              <a:solidFill>
                <a:srgbClr val="434343"/>
              </a:solidFill>
              <a:latin typeface="Trebuchet MS"/>
              <a:ea typeface="Trebuchet MS"/>
              <a:cs typeface="Trebuchet MS"/>
              <a:sym typeface="Trebuchet MS"/>
            </a:endParaRPr>
          </a:p>
          <a:p>
            <a:pPr marL="457200" marR="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function myTimer()  {</a:t>
            </a:r>
            <a:endParaRPr sz="1800" b="0">
              <a:solidFill>
                <a:srgbClr val="434343"/>
              </a:solidFill>
              <a:latin typeface="Trebuchet MS"/>
              <a:ea typeface="Trebuchet MS"/>
              <a:cs typeface="Trebuchet MS"/>
              <a:sym typeface="Trebuchet MS"/>
            </a:endParaRPr>
          </a:p>
          <a:p>
            <a:pPr marL="1371600" marR="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var d=new Date();</a:t>
            </a:r>
            <a:endParaRPr sz="1800" b="0">
              <a:solidFill>
                <a:srgbClr val="434343"/>
              </a:solidFill>
              <a:latin typeface="Trebuchet MS"/>
              <a:ea typeface="Trebuchet MS"/>
              <a:cs typeface="Trebuchet MS"/>
              <a:sym typeface="Trebuchet MS"/>
            </a:endParaRPr>
          </a:p>
          <a:p>
            <a:pPr marL="1371600" marR="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var t=d.toLocaleTimeString();</a:t>
            </a:r>
            <a:endParaRPr sz="1800" b="0">
              <a:solidFill>
                <a:srgbClr val="434343"/>
              </a:solidFill>
              <a:latin typeface="Trebuchet MS"/>
              <a:ea typeface="Trebuchet MS"/>
              <a:cs typeface="Trebuchet MS"/>
              <a:sym typeface="Trebuchet MS"/>
            </a:endParaRPr>
          </a:p>
          <a:p>
            <a:pPr marL="1371600" marR="0" lvl="0" indent="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document.getElementById("demo").innerHTML=t;</a:t>
            </a:r>
            <a:endParaRPr sz="1800" b="0">
              <a:solidFill>
                <a:srgbClr val="434343"/>
              </a:solidFill>
              <a:latin typeface="Trebuchet MS"/>
              <a:ea typeface="Trebuchet MS"/>
              <a:cs typeface="Trebuchet MS"/>
              <a:sym typeface="Trebuchet MS"/>
            </a:endParaRPr>
          </a:p>
          <a:p>
            <a:pPr marL="457200" marR="0" lvl="0" indent="457200" algn="l" rtl="0">
              <a:lnSpc>
                <a:spcPct val="115000"/>
              </a:lnSpc>
              <a:spcBef>
                <a:spcPts val="0"/>
              </a:spcBef>
              <a:spcAft>
                <a:spcPts val="0"/>
              </a:spcAft>
              <a:buNone/>
            </a:pPr>
            <a:r>
              <a:rPr lang="en" sz="1800" b="0">
                <a:solidFill>
                  <a:srgbClr val="434343"/>
                </a:solidFill>
                <a:latin typeface="Trebuchet MS"/>
                <a:ea typeface="Trebuchet MS"/>
                <a:cs typeface="Trebuchet MS"/>
                <a:sym typeface="Trebuchet MS"/>
              </a:rPr>
              <a:t>}</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5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33" name="Google Shape;2033;p25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34" name="Google Shape;2034;p253"/>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Same example as above, but we have added a "Stop time" button:</a:t>
            </a:r>
            <a:endParaRPr sz="2000" b="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&lt;p id="demo"&gt;&lt;/p&gt;</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&lt;button onclick="myStopFunction()"&gt;Stop time&lt;/button&gt;</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 &lt;script&gt;</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let myVar=setInterval(function(){myTimer()},1000);</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function myTimer()  {</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let d=new Date();</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let t=d.toLocaleTimeString();</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document.getElementById("demo").innerHTML=t;</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function myStopFunction()  {	clearInterval(myVar); }</a:t>
            </a:r>
            <a:endParaRPr sz="1800" b="0">
              <a:solidFill>
                <a:srgbClr val="434343"/>
              </a:solidFill>
              <a:latin typeface="Trebuchet MS"/>
              <a:ea typeface="Trebuchet MS"/>
              <a:cs typeface="Trebuchet MS"/>
              <a:sym typeface="Trebuchet MS"/>
            </a:endParaRPr>
          </a:p>
          <a:p>
            <a:pPr marL="457200" marR="0" lvl="0" indent="45720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180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marR="0" lvl="0" indent="45720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25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40" name="Google Shape;2040;p25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41" name="Google Shape;2041;p254"/>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setTimeout() Method</a:t>
            </a:r>
            <a:endParaRPr sz="2000">
              <a:solidFill>
                <a:srgbClr val="0170BA"/>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Syntax:		</a:t>
            </a:r>
            <a:r>
              <a:rPr lang="en" sz="1800" b="0">
                <a:solidFill>
                  <a:srgbClr val="434343"/>
                </a:solidFill>
                <a:latin typeface="Trebuchet MS"/>
                <a:ea typeface="Trebuchet MS"/>
                <a:cs typeface="Trebuchet MS"/>
                <a:sym typeface="Trebuchet MS"/>
              </a:rPr>
              <a:t>window.setTimeout("javascript function",milliseconds);</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window.setTimeout() </a:t>
            </a:r>
            <a:r>
              <a:rPr lang="en" sz="2000" b="0">
                <a:solidFill>
                  <a:srgbClr val="434343"/>
                </a:solidFill>
                <a:latin typeface="Alegreya"/>
                <a:ea typeface="Alegreya"/>
                <a:cs typeface="Alegreya"/>
                <a:sym typeface="Alegreya"/>
              </a:rPr>
              <a:t>method can be written without the window prefix.</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setTimeout()</a:t>
            </a:r>
            <a:r>
              <a:rPr lang="en" sz="2000" b="0">
                <a:solidFill>
                  <a:srgbClr val="434343"/>
                </a:solidFill>
                <a:latin typeface="Alegreya"/>
                <a:ea typeface="Alegreya"/>
                <a:cs typeface="Alegreya"/>
                <a:sym typeface="Alegreya"/>
              </a:rPr>
              <a:t> method will wait the specified number of milliseconds, and then execute the specified function.</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first parameter</a:t>
            </a:r>
            <a:r>
              <a:rPr lang="en" sz="2000" b="0">
                <a:solidFill>
                  <a:srgbClr val="434343"/>
                </a:solidFill>
                <a:latin typeface="Alegreya"/>
                <a:ea typeface="Alegreya"/>
                <a:cs typeface="Alegreya"/>
                <a:sym typeface="Alegreya"/>
              </a:rPr>
              <a:t> of setTimeout() should be a function.</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second parameter</a:t>
            </a:r>
            <a:r>
              <a:rPr lang="en" sz="2000" b="0">
                <a:solidFill>
                  <a:srgbClr val="434343"/>
                </a:solidFill>
                <a:latin typeface="Alegreya"/>
                <a:ea typeface="Alegreya"/>
                <a:cs typeface="Alegreya"/>
                <a:sym typeface="Alegreya"/>
              </a:rPr>
              <a:t> indicates how many milliseconds, from now, you want to execute the first parameter.</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Wait 3 seconds, then alert "Hello":</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setTimeout(function(){alert("Hello")},3000);</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5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47" name="Google Shape;2047;p25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48" name="Google Shape;2048;p255"/>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How to Stop the Execution?</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clearTimeout( )</a:t>
            </a:r>
            <a:r>
              <a:rPr lang="en" sz="2000" b="0">
                <a:solidFill>
                  <a:srgbClr val="434343"/>
                </a:solidFill>
                <a:latin typeface="Alegreya"/>
                <a:ea typeface="Alegreya"/>
                <a:cs typeface="Alegreya"/>
                <a:sym typeface="Alegreya"/>
              </a:rPr>
              <a:t> method is used to stop the execution of the function specified in the </a:t>
            </a:r>
            <a:r>
              <a:rPr lang="en" sz="2000">
                <a:solidFill>
                  <a:schemeClr val="accent5"/>
                </a:solidFill>
                <a:latin typeface="Alegreya"/>
                <a:ea typeface="Alegreya"/>
                <a:cs typeface="Alegreya"/>
                <a:sym typeface="Alegreya"/>
              </a:rPr>
              <a:t>setTimeout( )</a:t>
            </a:r>
            <a:r>
              <a:rPr lang="en" sz="2000" b="0">
                <a:solidFill>
                  <a:srgbClr val="434343"/>
                </a:solidFill>
                <a:latin typeface="Alegreya"/>
                <a:ea typeface="Alegreya"/>
                <a:cs typeface="Alegreya"/>
                <a:sym typeface="Alegreya"/>
              </a:rPr>
              <a:t> method.</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window.clearTimeout(timeoutVariable)</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 The </a:t>
            </a:r>
            <a:r>
              <a:rPr lang="en" sz="2000">
                <a:solidFill>
                  <a:schemeClr val="accent5"/>
                </a:solidFill>
                <a:latin typeface="Alegreya"/>
                <a:ea typeface="Alegreya"/>
                <a:cs typeface="Alegreya"/>
                <a:sym typeface="Alegreya"/>
              </a:rPr>
              <a:t>window.clearTimeout()</a:t>
            </a:r>
            <a:r>
              <a:rPr lang="en" sz="2000" b="0">
                <a:solidFill>
                  <a:srgbClr val="434343"/>
                </a:solidFill>
                <a:latin typeface="Alegreya"/>
                <a:ea typeface="Alegreya"/>
                <a:cs typeface="Alegreya"/>
                <a:sym typeface="Alegreya"/>
              </a:rPr>
              <a:t> method can be written without the window prefix.</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To be able to use the </a:t>
            </a:r>
            <a:r>
              <a:rPr lang="en" sz="2000">
                <a:solidFill>
                  <a:schemeClr val="accent5"/>
                </a:solidFill>
                <a:latin typeface="Alegreya"/>
                <a:ea typeface="Alegreya"/>
                <a:cs typeface="Alegreya"/>
                <a:sym typeface="Alegreya"/>
              </a:rPr>
              <a:t>clearTimeout( )</a:t>
            </a:r>
            <a:r>
              <a:rPr lang="en" sz="2000" b="0">
                <a:solidFill>
                  <a:srgbClr val="434343"/>
                </a:solidFill>
                <a:latin typeface="Alegreya"/>
                <a:ea typeface="Alegreya"/>
                <a:cs typeface="Alegreya"/>
                <a:sym typeface="Alegreya"/>
              </a:rPr>
              <a:t> method, you must use a global variable when creating the timeout method:</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myVar=setTimeout("javascript function",milliseconds);</a:t>
            </a:r>
            <a:endParaRPr sz="2000" b="0" i="1">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Then, if the function has not already been executed, you will be able to stop the execution by calling the </a:t>
            </a:r>
            <a:r>
              <a:rPr lang="en" sz="2000">
                <a:solidFill>
                  <a:schemeClr val="accent5"/>
                </a:solidFill>
                <a:latin typeface="Alegreya"/>
                <a:ea typeface="Alegreya"/>
                <a:cs typeface="Alegreya"/>
                <a:sym typeface="Alegreya"/>
              </a:rPr>
              <a:t>clearTimeout( )</a:t>
            </a:r>
            <a:r>
              <a:rPr lang="en" sz="2000" b="0">
                <a:solidFill>
                  <a:srgbClr val="434343"/>
                </a:solidFill>
                <a:latin typeface="Alegreya"/>
                <a:ea typeface="Alegreya"/>
                <a:cs typeface="Alegreya"/>
                <a:sym typeface="Alegreya"/>
              </a:rPr>
              <a:t> method.</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25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Cookies</a:t>
            </a:r>
            <a:endParaRPr sz="3600">
              <a:solidFill>
                <a:srgbClr val="63A814"/>
              </a:solidFill>
              <a:latin typeface="Alegreya"/>
              <a:ea typeface="Alegreya"/>
              <a:cs typeface="Alegreya"/>
              <a:sym typeface="Alegreya"/>
            </a:endParaRPr>
          </a:p>
        </p:txBody>
      </p:sp>
      <p:pic>
        <p:nvPicPr>
          <p:cNvPr id="2054" name="Google Shape;2054;p25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55" name="Google Shape;2055;p256"/>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Cookies let you store user information in web pages.</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What are Cookies?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chemeClr val="accent5"/>
              </a:buClr>
              <a:buSzPts val="2000"/>
              <a:buFont typeface="Alegreya"/>
              <a:buChar char="❏"/>
            </a:pPr>
            <a:r>
              <a:rPr lang="en" sz="2000" b="0">
                <a:solidFill>
                  <a:schemeClr val="accent5"/>
                </a:solidFill>
                <a:latin typeface="Alegreya"/>
                <a:ea typeface="Alegreya"/>
                <a:cs typeface="Alegreya"/>
                <a:sym typeface="Alegreya"/>
              </a:rPr>
              <a:t>Cookies are data, stored in small text files, on your computer.</a:t>
            </a:r>
            <a:endParaRPr sz="2000" b="0">
              <a:solidFill>
                <a:schemeClr val="accent5"/>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a web server has sent a web page to a browser, the connection is shut down, and the server forgets everything about the user.</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Cookies were invented to solve the problem "how to remember information about the user":</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a user visits a web page, his name can be stored in a cookie.</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Next time the user visits the page, the cookie "remembers" his name.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a:p>
            <a:pPr marL="457200" marR="0" lvl="0" indent="45720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marR="0" lvl="0" indent="45720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25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61" name="Google Shape;2061;p25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62" name="Google Shape;2062;p257"/>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Cookies are saved in name-value pairs like:</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username=John Doe</a:t>
            </a:r>
            <a:endParaRPr sz="1800" b="0">
              <a:solidFill>
                <a:srgbClr val="434343"/>
              </a:solidFill>
              <a:latin typeface="Trebuchet MS"/>
              <a:ea typeface="Trebuchet MS"/>
              <a:cs typeface="Trebuchet MS"/>
              <a:sym typeface="Trebuchet MS"/>
            </a:endParaRPr>
          </a:p>
          <a:p>
            <a:pPr marL="457200" marR="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a browser request a web page from a server, cookies belonging to the page is added to the request. This way the server gets the necessary data to "remember" information about users</a:t>
            </a:r>
            <a:endParaRPr sz="2000" b="0">
              <a:solidFill>
                <a:srgbClr val="434343"/>
              </a:solidFill>
              <a:latin typeface="Alegreya"/>
              <a:ea typeface="Alegreya"/>
              <a:cs typeface="Alegreya"/>
              <a:sym typeface="Alegreya"/>
            </a:endParaRPr>
          </a:p>
          <a:p>
            <a:pPr marL="0" marR="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Create a Cookie with JavaScript</a:t>
            </a:r>
            <a:endParaRPr sz="2000">
              <a:solidFill>
                <a:srgbClr val="0170BA"/>
              </a:solidFill>
              <a:latin typeface="Alegreya"/>
              <a:ea typeface="Alegreya"/>
              <a:cs typeface="Alegreya"/>
              <a:sym typeface="Alegreya"/>
            </a:endParaRPr>
          </a:p>
          <a:p>
            <a:pPr marL="457200" marR="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can create cookies, read cookies, and delete cookies with the property document.cookie.</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With JavaScript, a cookie can be created like this:</a:t>
            </a:r>
            <a:endParaRPr sz="2000" b="0">
              <a:solidFill>
                <a:srgbClr val="434343"/>
              </a:solidFill>
              <a:latin typeface="Alegreya"/>
              <a:ea typeface="Alegreya"/>
              <a:cs typeface="Alegreya"/>
              <a:sym typeface="Alegreya"/>
            </a:endParaRPr>
          </a:p>
          <a:p>
            <a:pPr marL="457200" marR="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document.cookie="username=John Doe";</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25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68" name="Google Shape;2068;p25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69" name="Google Shape;2069;p258"/>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Create a Cookie with JavaScript</a:t>
            </a:r>
            <a:endParaRPr sz="2000">
              <a:solidFill>
                <a:srgbClr val="0170BA"/>
              </a:solidFill>
              <a:latin typeface="Alegreya"/>
              <a:ea typeface="Alegreya"/>
              <a:cs typeface="Alegreya"/>
              <a:sym typeface="Alegreya"/>
            </a:endParaRPr>
          </a:p>
          <a:p>
            <a:pPr marL="457200" marR="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also add an expiry date (in UTC or GMT time). By default, the cookie is deleted when the browser is closed:</a:t>
            </a:r>
            <a:endParaRPr sz="2000" b="0">
              <a:solidFill>
                <a:srgbClr val="434343"/>
              </a:solidFill>
              <a:latin typeface="Alegreya"/>
              <a:ea typeface="Alegreya"/>
              <a:cs typeface="Alegreya"/>
              <a:sym typeface="Alegreya"/>
            </a:endParaRPr>
          </a:p>
          <a:p>
            <a:pPr marL="0" marR="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document.cookie="username=John Doe; expires=Thu, 18 Dec 2013 12:00:00 GMT";</a:t>
            </a:r>
            <a:endParaRPr sz="1800" b="0">
              <a:solidFill>
                <a:srgbClr val="434343"/>
              </a:solidFill>
              <a:latin typeface="Trebuchet MS"/>
              <a:ea typeface="Trebuchet MS"/>
              <a:cs typeface="Trebuchet MS"/>
              <a:sym typeface="Trebuchet MS"/>
            </a:endParaRPr>
          </a:p>
          <a:p>
            <a:pPr marL="457200" marR="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With a path parameter, you can tell the browser what path the cookie belongs to. By default, the cookie belongs to the current page.</a:t>
            </a:r>
            <a:endParaRPr sz="2000" b="0">
              <a:solidFill>
                <a:srgbClr val="434343"/>
              </a:solidFill>
              <a:latin typeface="Alegreya"/>
              <a:ea typeface="Alegreya"/>
              <a:cs typeface="Alegreya"/>
              <a:sym typeface="Alegreya"/>
            </a:endParaRPr>
          </a:p>
          <a:p>
            <a:pPr marL="0" marR="0" lvl="0" indent="0" algn="l" rtl="0">
              <a:lnSpc>
                <a:spcPct val="100000"/>
              </a:lnSpc>
              <a:spcBef>
                <a:spcPts val="1000"/>
              </a:spcBef>
              <a:spcAft>
                <a:spcPts val="0"/>
              </a:spcAft>
              <a:buNone/>
            </a:pPr>
            <a:r>
              <a:rPr lang="en" sz="1800" b="0">
                <a:solidFill>
                  <a:srgbClr val="434343"/>
                </a:solidFill>
                <a:latin typeface="Trebuchet MS"/>
                <a:ea typeface="Trebuchet MS"/>
                <a:cs typeface="Trebuchet MS"/>
                <a:sym typeface="Trebuchet MS"/>
              </a:rPr>
              <a:t>document.cookie="username=John Doe; expires=Thu, 18 Dec 2013 12:00:00 GMT; path=/";</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25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75" name="Google Shape;2075;p25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76" name="Google Shape;2076;p259"/>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Read a Cookie with JavaScript</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With JavaScript, cookies can be read like this:</a:t>
            </a:r>
            <a:endParaRPr sz="2000" b="0">
              <a:solidFill>
                <a:srgbClr val="434343"/>
              </a:solidFill>
              <a:latin typeface="Alegreya"/>
              <a:ea typeface="Alegreya"/>
              <a:cs typeface="Alegreya"/>
              <a:sym typeface="Alegreya"/>
            </a:endParaRPr>
          </a:p>
          <a:p>
            <a:pPr marL="457200" marR="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var x = document.cookie;</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document.cookie will return all cookies in one string much like: cookie1=value; cookie2=value; cookie3=value;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Change a Cookie with JavaScript</a:t>
            </a:r>
            <a:endParaRPr sz="2000" u="sng">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With JavaScript, you can change a cookie the same way as you create it:</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document.cookie="username=John Smith; expires=Thu, 18 Dec 2013 12:00:00 GMT; path=/";</a:t>
            </a:r>
            <a:endParaRPr sz="2000" b="0" i="1">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old cookie is overwritten.</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26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82" name="Google Shape;2082;p26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83" name="Google Shape;2083;p260"/>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Delete a Cookie with JavaScript</a:t>
            </a:r>
            <a:endParaRPr sz="2000" u="sng">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Deleting a cookie is very simple. Just set the expires parameter to a passed date: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document.cookie = "username=; expires=Thu, 01 Jan 1970 00:00:00 GMT";</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0170BA"/>
                </a:solidFill>
                <a:latin typeface="Alegreya"/>
                <a:ea typeface="Alegreya"/>
                <a:cs typeface="Alegreya"/>
                <a:sym typeface="Alegreya"/>
              </a:rPr>
              <a:t>Note: that you don't have to specify a cookie value when you delete a cookie.</a:t>
            </a:r>
            <a:endParaRPr sz="2000" b="0">
              <a:solidFill>
                <a:srgbClr val="0170BA"/>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Cookie String</a:t>
            </a:r>
            <a:endParaRPr sz="2000" u="sng">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document.cookie property look like a normal text string. But is it not.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Even if you write a whole cookie string to document.cookie, when you read it out again, you can only see the name-value pair of it.</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087"/>
        <p:cNvGrpSpPr/>
        <p:nvPr/>
      </p:nvGrpSpPr>
      <p:grpSpPr>
        <a:xfrm>
          <a:off x="0" y="0"/>
          <a:ext cx="0" cy="0"/>
          <a:chOff x="0" y="0"/>
          <a:chExt cx="0" cy="0"/>
        </a:xfrm>
      </p:grpSpPr>
      <p:sp>
        <p:nvSpPr>
          <p:cNvPr id="2088" name="Google Shape;2088;p26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89" name="Google Shape;2089;p26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90" name="Google Shape;2090;p261"/>
          <p:cNvSpPr txBox="1">
            <a:spLocks noGrp="1"/>
          </p:cNvSpPr>
          <p:nvPr>
            <p:ph type="title"/>
          </p:nvPr>
        </p:nvSpPr>
        <p:spPr>
          <a:xfrm>
            <a:off x="530700" y="1149200"/>
            <a:ext cx="8183700" cy="39942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Cookie String</a:t>
            </a:r>
            <a:endParaRPr sz="2000" b="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you set a new cookie, older cookies are not overwritten. The new cookie is added to document.cookie, so if you read document.cookie again you will get something like:</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cookie1=value; cookie2=value;</a:t>
            </a:r>
            <a:endParaRPr sz="1800" b="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you want to find the value of one specified cookie, you must write a JavaScript function that searches for the cookie value in the cookie string.</a:t>
            </a:r>
            <a:endParaRPr sz="2000" b="0">
              <a:solidFill>
                <a:srgbClr val="434343"/>
              </a:solidFill>
              <a:latin typeface="Alegreya"/>
              <a:ea typeface="Alegreya"/>
              <a:cs typeface="Alegreya"/>
              <a:sym typeface="Alegreya"/>
            </a:endParaRPr>
          </a:p>
          <a:p>
            <a:pPr marL="2743200" marR="0" lvl="0" indent="457200" algn="l" rtl="0">
              <a:lnSpc>
                <a:spcPct val="100000"/>
              </a:lnSpc>
              <a:spcBef>
                <a:spcPts val="1000"/>
              </a:spcBef>
              <a:spcAft>
                <a:spcPts val="0"/>
              </a:spcAft>
              <a:buNone/>
            </a:pPr>
            <a:r>
              <a:rPr lang="en" sz="3000">
                <a:solidFill>
                  <a:srgbClr val="0170BA"/>
                </a:solidFill>
                <a:latin typeface="Caveat"/>
                <a:ea typeface="Caveat"/>
                <a:cs typeface="Caveat"/>
                <a:sym typeface="Caveat"/>
              </a:rPr>
              <a:t>Example</a:t>
            </a:r>
            <a:endParaRPr sz="3000">
              <a:solidFill>
                <a:srgbClr val="0170BA"/>
              </a:solidFill>
              <a:latin typeface="Caveat"/>
              <a:ea typeface="Caveat"/>
              <a:cs typeface="Caveat"/>
              <a:sym typeface="Caveat"/>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a:p>
            <a:pPr marL="457200" marR="0" lvl="0" indent="45720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marR="0" lvl="0" indent="45720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Statements (cont.)</a:t>
            </a:r>
            <a:endParaRPr sz="3600">
              <a:solidFill>
                <a:srgbClr val="63A814"/>
              </a:solidFill>
              <a:latin typeface="Alegreya"/>
              <a:ea typeface="Alegreya"/>
              <a:cs typeface="Alegreya"/>
              <a:sym typeface="Alegreya"/>
            </a:endParaRPr>
          </a:p>
        </p:txBody>
      </p:sp>
      <p:sp>
        <p:nvSpPr>
          <p:cNvPr id="451" name="Google Shape;451;p37"/>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u="sng">
                <a:solidFill>
                  <a:srgbClr val="0170BA"/>
                </a:solidFill>
                <a:latin typeface="Alegreya"/>
                <a:ea typeface="Alegreya"/>
                <a:cs typeface="Alegreya"/>
                <a:sym typeface="Alegreya"/>
              </a:rPr>
              <a:t>Break up a Code Line</a:t>
            </a:r>
            <a:endParaRPr sz="2000" u="sng">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break up a code line </a:t>
            </a:r>
            <a:r>
              <a:rPr lang="en" sz="2000">
                <a:solidFill>
                  <a:schemeClr val="accent5"/>
                </a:solidFill>
                <a:latin typeface="Alegreya"/>
                <a:ea typeface="Alegreya"/>
                <a:cs typeface="Alegreya"/>
                <a:sym typeface="Alegreya"/>
              </a:rPr>
              <a:t>within a text string</a:t>
            </a:r>
            <a:r>
              <a:rPr lang="en" sz="2000" b="0">
                <a:solidFill>
                  <a:srgbClr val="434343"/>
                </a:solidFill>
                <a:latin typeface="Alegreya"/>
                <a:ea typeface="Alegreya"/>
                <a:cs typeface="Alegreya"/>
                <a:sym typeface="Alegreya"/>
              </a:rPr>
              <a:t> with a backslash. The example below will be displayed properly:</a:t>
            </a:r>
            <a:endParaRPr sz="2000" b="0">
              <a:solidFill>
                <a:srgbClr val="434343"/>
              </a:solidFill>
              <a:latin typeface="Alegreya"/>
              <a:ea typeface="Alegreya"/>
              <a:cs typeface="Alegreya"/>
              <a:sym typeface="Alegreya"/>
            </a:endParaRPr>
          </a:p>
          <a:p>
            <a:pPr marL="457200" lvl="0" indent="45720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document.write("Hello \</a:t>
            </a:r>
            <a:endParaRPr sz="1600" b="0" i="1">
              <a:solidFill>
                <a:srgbClr val="434343"/>
              </a:solidFill>
              <a:latin typeface="Trebuchet MS"/>
              <a:ea typeface="Trebuchet MS"/>
              <a:cs typeface="Trebuchet MS"/>
              <a:sym typeface="Trebuchet MS"/>
            </a:endParaRPr>
          </a:p>
          <a:p>
            <a:pPr marL="457200" lvl="0" indent="45720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World!");</a:t>
            </a:r>
            <a:endParaRPr sz="1600" b="0">
              <a:solidFill>
                <a:srgbClr val="434343"/>
              </a:solidFill>
              <a:latin typeface="Trebuchet MS"/>
              <a:ea typeface="Trebuchet MS"/>
              <a:cs typeface="Trebuchet MS"/>
              <a:sym typeface="Trebuchet MS"/>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However, you cannot break up a code line like this:</a:t>
            </a:r>
            <a:endParaRPr sz="2000" b="0">
              <a:solidFill>
                <a:srgbClr val="434343"/>
              </a:solidFill>
              <a:latin typeface="Alegreya"/>
              <a:ea typeface="Alegreya"/>
              <a:cs typeface="Alegreya"/>
              <a:sym typeface="Alegreya"/>
            </a:endParaRPr>
          </a:p>
          <a:p>
            <a:pPr marL="914400" lvl="0" indent="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document.write \</a:t>
            </a:r>
            <a:endParaRPr sz="1600" b="0" i="1">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600" b="0" i="1">
                <a:solidFill>
                  <a:srgbClr val="434343"/>
                </a:solidFill>
                <a:latin typeface="Trebuchet MS"/>
                <a:ea typeface="Trebuchet MS"/>
                <a:cs typeface="Trebuchet MS"/>
                <a:sym typeface="Trebuchet MS"/>
              </a:rPr>
              <a:t>("Hello World!");</a:t>
            </a:r>
            <a:endParaRPr sz="1600" b="0" i="1">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endParaRPr sz="2000" u="sng">
              <a:solidFill>
                <a:schemeClr val="accent5"/>
              </a:solidFill>
              <a:latin typeface="Alegreya"/>
              <a:ea typeface="Alegreya"/>
              <a:cs typeface="Alegreya"/>
              <a:sym typeface="Alegreya"/>
            </a:endParaRPr>
          </a:p>
        </p:txBody>
      </p:sp>
      <p:pic>
        <p:nvPicPr>
          <p:cNvPr id="452" name="Google Shape;452;p3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pic>
        <p:nvPicPr>
          <p:cNvPr id="2095" name="Google Shape;2095;p26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2096" name="Google Shape;2096;p262"/>
          <p:cNvSpPr txBox="1">
            <a:spLocks noGrp="1"/>
          </p:cNvSpPr>
          <p:nvPr>
            <p:ph type="title"/>
          </p:nvPr>
        </p:nvSpPr>
        <p:spPr>
          <a:xfrm>
            <a:off x="386500" y="1744250"/>
            <a:ext cx="8183700" cy="14628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9600">
                <a:solidFill>
                  <a:srgbClr val="0170BA"/>
                </a:solidFill>
                <a:latin typeface="Caveat"/>
                <a:ea typeface="Caveat"/>
                <a:cs typeface="Caveat"/>
                <a:sym typeface="Caveat"/>
              </a:rPr>
              <a:t>Thank you </a:t>
            </a:r>
            <a:endParaRPr sz="9600">
              <a:solidFill>
                <a:srgbClr val="0170BA"/>
              </a:solidFill>
              <a:latin typeface="Caveat"/>
              <a:ea typeface="Caveat"/>
              <a:cs typeface="Caveat"/>
              <a:sym typeface="Caveat"/>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457200" marR="0" lvl="0" indent="45720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914400" marR="0" lvl="0" indent="45720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Comment</a:t>
            </a:r>
            <a:endParaRPr sz="3600">
              <a:solidFill>
                <a:srgbClr val="63A814"/>
              </a:solidFill>
              <a:latin typeface="Alegreya"/>
              <a:ea typeface="Alegreya"/>
              <a:cs typeface="Alegreya"/>
              <a:sym typeface="Alegreya"/>
            </a:endParaRPr>
          </a:p>
        </p:txBody>
      </p:sp>
      <p:sp>
        <p:nvSpPr>
          <p:cNvPr id="458" name="Google Shape;458;p38"/>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comments can be used to make the code more readable.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Comments</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Comments will not be executed by JavaScript.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Comments can be added to explain the JavaScript, or to make the code more readable.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Single line comments start with </a:t>
            </a:r>
            <a:r>
              <a:rPr lang="en" sz="2000">
                <a:solidFill>
                  <a:schemeClr val="accent5"/>
                </a:solidFill>
                <a:latin typeface="Alegreya"/>
                <a:ea typeface="Alegreya"/>
                <a:cs typeface="Alegreya"/>
                <a:sym typeface="Alegreya"/>
              </a:rPr>
              <a: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following example uses single line comments to explain the code: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45720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 Write to a heading:</a:t>
            </a:r>
            <a:endParaRPr sz="1600" b="0" i="1">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document.getElementById("myH1").innerHTML="Welcome to my Homepage";</a:t>
            </a:r>
            <a:endParaRPr sz="1600" b="0" i="1">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endParaRPr sz="2000" u="sng">
              <a:solidFill>
                <a:srgbClr val="434343"/>
              </a:solidFill>
              <a:latin typeface="Alegreya"/>
              <a:ea typeface="Alegreya"/>
              <a:cs typeface="Alegreya"/>
              <a:sym typeface="Alegreya"/>
            </a:endParaRPr>
          </a:p>
        </p:txBody>
      </p:sp>
      <p:pic>
        <p:nvPicPr>
          <p:cNvPr id="459" name="Google Shape;459;p3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Comment (cont.)</a:t>
            </a:r>
            <a:endParaRPr sz="3600">
              <a:solidFill>
                <a:srgbClr val="63A814"/>
              </a:solidFill>
              <a:latin typeface="Alegreya"/>
              <a:ea typeface="Alegreya"/>
              <a:cs typeface="Alegreya"/>
              <a:sym typeface="Alegreya"/>
            </a:endParaRPr>
          </a:p>
        </p:txBody>
      </p:sp>
      <p:sp>
        <p:nvSpPr>
          <p:cNvPr id="465" name="Google Shape;465;p39"/>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Multi-Line Comments</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Multi line comments start with </a:t>
            </a:r>
            <a:r>
              <a:rPr lang="en" sz="2000" b="0">
                <a:solidFill>
                  <a:schemeClr val="accent5"/>
                </a:solidFill>
                <a:latin typeface="Alegreya"/>
                <a:ea typeface="Alegreya"/>
                <a:cs typeface="Alegreya"/>
                <a:sym typeface="Alegreya"/>
              </a:rPr>
              <a:t>/*</a:t>
            </a:r>
            <a:r>
              <a:rPr lang="en" sz="2000" b="0">
                <a:solidFill>
                  <a:srgbClr val="434343"/>
                </a:solidFill>
                <a:latin typeface="Alegreya"/>
                <a:ea typeface="Alegreya"/>
                <a:cs typeface="Alegreya"/>
                <a:sym typeface="Alegreya"/>
              </a:rPr>
              <a:t> and end with </a:t>
            </a:r>
            <a:r>
              <a:rPr lang="en" sz="2000" b="0">
                <a:solidFill>
                  <a:schemeClr val="accent5"/>
                </a:solidFill>
                <a:latin typeface="Alegreya"/>
                <a:ea typeface="Alegreya"/>
                <a:cs typeface="Alegreya"/>
                <a:sym typeface="Alegreya"/>
              </a:rPr>
              <a: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following example uses a multi line comment to explain the code: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lang="en" sz="1600" b="0" i="1">
                <a:solidFill>
                  <a:srgbClr val="434343"/>
                </a:solidFill>
                <a:latin typeface="Trebuchet MS"/>
                <a:ea typeface="Trebuchet MS"/>
                <a:cs typeface="Trebuchet MS"/>
                <a:sym typeface="Trebuchet MS"/>
              </a:rPr>
              <a:t>/* The code below will write</a:t>
            </a:r>
            <a:endParaRPr sz="1600" b="0" i="1">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to a heading and to a paragraph,</a:t>
            </a:r>
            <a:endParaRPr sz="1600" b="0" i="1">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and will represent the start of</a:t>
            </a:r>
            <a:endParaRPr sz="1600" b="0" i="1">
              <a:solidFill>
                <a:srgbClr val="434343"/>
              </a:solidFill>
              <a:latin typeface="Trebuchet MS"/>
              <a:ea typeface="Trebuchet MS"/>
              <a:cs typeface="Trebuchet MS"/>
              <a:sym typeface="Trebuchet MS"/>
            </a:endParaRPr>
          </a:p>
          <a:p>
            <a:pPr marL="137160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my homepage:	*/ </a:t>
            </a:r>
            <a:endParaRPr sz="16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document.getElementById("myH1").innerHTML="Welcome to my Homepage";</a:t>
            </a:r>
            <a:endParaRPr sz="1600" b="0">
              <a:solidFill>
                <a:srgbClr val="434343"/>
              </a:solidFill>
              <a:latin typeface="Trebuchet MS"/>
              <a:ea typeface="Trebuchet MS"/>
              <a:cs typeface="Trebuchet MS"/>
              <a:sym typeface="Trebuchet MS"/>
            </a:endParaRPr>
          </a:p>
        </p:txBody>
      </p:sp>
      <p:pic>
        <p:nvPicPr>
          <p:cNvPr id="466" name="Google Shape;466;p3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Comment (cont.)</a:t>
            </a:r>
            <a:endParaRPr sz="3600">
              <a:solidFill>
                <a:srgbClr val="63A814"/>
              </a:solidFill>
              <a:latin typeface="Alegreya"/>
              <a:ea typeface="Alegreya"/>
              <a:cs typeface="Alegreya"/>
              <a:sym typeface="Alegreya"/>
            </a:endParaRPr>
          </a:p>
        </p:txBody>
      </p:sp>
      <p:sp>
        <p:nvSpPr>
          <p:cNvPr id="472" name="Google Shape;472;p40"/>
          <p:cNvSpPr txBox="1">
            <a:spLocks noGrp="1"/>
          </p:cNvSpPr>
          <p:nvPr>
            <p:ph type="title"/>
          </p:nvPr>
        </p:nvSpPr>
        <p:spPr>
          <a:xfrm>
            <a:off x="369425" y="1190400"/>
            <a:ext cx="8774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a:solidFill>
                  <a:srgbClr val="0170BA"/>
                </a:solidFill>
                <a:latin typeface="Alegreya"/>
                <a:ea typeface="Alegreya"/>
                <a:cs typeface="Alegreya"/>
                <a:sym typeface="Alegreya"/>
              </a:rPr>
              <a:t>Using Comments to Prevent Execution</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the following example the comment is used to prevent the execution of one of the codelines (can be suitable for debugging):</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//document.getElementById("myH1").innerHTML="Welcome to my Homepage";</a:t>
            </a:r>
            <a:endParaRPr sz="1600" b="0" i="1">
              <a:solidFill>
                <a:srgbClr val="434343"/>
              </a:solidFill>
              <a:latin typeface="Trebuchet MS"/>
              <a:ea typeface="Trebuchet MS"/>
              <a:cs typeface="Trebuchet MS"/>
              <a:sym typeface="Trebuchet MS"/>
            </a:endParaRPr>
          </a:p>
          <a:p>
            <a:pPr marL="457200" lvl="0" indent="45720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document.getElementById("myP").innerHTML="This is my first paragraph.";</a:t>
            </a:r>
            <a:endParaRPr sz="1600" b="0" i="1">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i="1">
                <a:solidFill>
                  <a:srgbClr val="434343"/>
                </a:solidFill>
                <a:latin typeface="Alegreya"/>
                <a:ea typeface="Alegreya"/>
                <a:cs typeface="Alegreya"/>
                <a:sym typeface="Alegreya"/>
              </a:rPr>
              <a:t> </a:t>
            </a:r>
            <a:r>
              <a:rPr lang="en" sz="2000" b="0">
                <a:solidFill>
                  <a:srgbClr val="434343"/>
                </a:solidFill>
                <a:latin typeface="Alegreya"/>
                <a:ea typeface="Alegreya"/>
                <a:cs typeface="Alegreya"/>
                <a:sym typeface="Alegreya"/>
              </a:rPr>
              <a:t>In the following example the comment is used to prevent the execution of a code block (can be suitable for debugging):</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lang="en" sz="1600" b="0" i="1">
                <a:solidFill>
                  <a:srgbClr val="434343"/>
                </a:solidFill>
                <a:latin typeface="Trebuchet MS"/>
                <a:ea typeface="Trebuchet MS"/>
                <a:cs typeface="Trebuchet MS"/>
                <a:sym typeface="Trebuchet MS"/>
              </a:rPr>
              <a:t>/* document.getElementById("myH1").innerHTML="Welcome to my Homepage"</a:t>
            </a:r>
            <a:endParaRPr sz="1600" b="0" i="1">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600" b="0" i="1">
                <a:solidFill>
                  <a:srgbClr val="434343"/>
                </a:solidFill>
                <a:latin typeface="Trebuchet MS"/>
                <a:ea typeface="Trebuchet MS"/>
                <a:cs typeface="Trebuchet MS"/>
                <a:sym typeface="Trebuchet MS"/>
              </a:rPr>
              <a:t>document.getElementById("myP").innerHTML="This is my first paragraph.";*/</a:t>
            </a:r>
            <a:endParaRPr sz="16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473" name="Google Shape;473;p4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Comment (cont.)</a:t>
            </a:r>
            <a:endParaRPr sz="3600">
              <a:solidFill>
                <a:srgbClr val="63A814"/>
              </a:solidFill>
              <a:latin typeface="Alegreya"/>
              <a:ea typeface="Alegreya"/>
              <a:cs typeface="Alegreya"/>
              <a:sym typeface="Alegreya"/>
            </a:endParaRPr>
          </a:p>
        </p:txBody>
      </p:sp>
      <p:sp>
        <p:nvSpPr>
          <p:cNvPr id="479" name="Google Shape;479;p41"/>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u="sng">
                <a:solidFill>
                  <a:srgbClr val="0170BA"/>
                </a:solidFill>
                <a:latin typeface="Alegreya"/>
                <a:ea typeface="Alegreya"/>
                <a:cs typeface="Alegreya"/>
                <a:sym typeface="Alegreya"/>
              </a:rPr>
              <a:t>Using Comments at the End of a Line</a:t>
            </a:r>
            <a:endParaRPr sz="2000" u="sng">
              <a:solidFill>
                <a:srgbClr val="0170BA"/>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the following example the comment is placed at the end of a code line:</a:t>
            </a:r>
            <a:endParaRPr sz="2000" b="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457200" lvl="0" indent="0" algn="l" rtl="0">
              <a:lnSpc>
                <a:spcPct val="115000"/>
              </a:lnSpc>
              <a:spcBef>
                <a:spcPts val="500"/>
              </a:spcBef>
              <a:spcAft>
                <a:spcPts val="0"/>
              </a:spcAft>
              <a:buNone/>
            </a:pPr>
            <a:r>
              <a:rPr lang="en" sz="1600" b="0" i="1">
                <a:solidFill>
                  <a:srgbClr val="434343"/>
                </a:solidFill>
                <a:latin typeface="Trebuchet MS"/>
                <a:ea typeface="Trebuchet MS"/>
                <a:cs typeface="Trebuchet MS"/>
                <a:sym typeface="Trebuchet MS"/>
              </a:rPr>
              <a:t>var x=5;   // declare x and assign the value 5 to it</a:t>
            </a:r>
            <a:endParaRPr sz="1600" b="0" i="1">
              <a:solidFill>
                <a:srgbClr val="434343"/>
              </a:solidFill>
              <a:latin typeface="Trebuchet MS"/>
              <a:ea typeface="Trebuchet MS"/>
              <a:cs typeface="Trebuchet MS"/>
              <a:sym typeface="Trebuchet MS"/>
            </a:endParaRPr>
          </a:p>
          <a:p>
            <a:pPr marL="457200" lvl="0" indent="0" algn="l" rtl="0">
              <a:lnSpc>
                <a:spcPct val="115000"/>
              </a:lnSpc>
              <a:spcBef>
                <a:spcPts val="500"/>
              </a:spcBef>
              <a:spcAft>
                <a:spcPts val="0"/>
              </a:spcAft>
              <a:buNone/>
            </a:pPr>
            <a:r>
              <a:rPr lang="en" sz="1600" b="0" i="1">
                <a:solidFill>
                  <a:srgbClr val="434343"/>
                </a:solidFill>
                <a:latin typeface="Trebuchet MS"/>
                <a:ea typeface="Trebuchet MS"/>
                <a:cs typeface="Trebuchet MS"/>
                <a:sym typeface="Trebuchet MS"/>
              </a:rPr>
              <a:t>var y=x+2; // declare y and assign the expression value x+2 to it</a:t>
            </a:r>
            <a:endParaRPr sz="16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480" name="Google Shape;480;p4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88550" y="1777350"/>
            <a:ext cx="6366900" cy="1588800"/>
          </a:xfrm>
          <a:prstGeom prst="rect">
            <a:avLst/>
          </a:prstGeom>
        </p:spPr>
        <p:txBody>
          <a:bodyPr spcFirstLastPara="1" wrap="square" lIns="91425" tIns="91425" rIns="91425" bIns="91425" anchor="t" anchorCtr="0">
            <a:noAutofit/>
          </a:bodyPr>
          <a:lstStyle/>
          <a:p>
            <a:pPr marL="0" lvl="0" indent="0" algn="ctr" rtl="0">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Basics</a:t>
            </a:r>
            <a:endParaRPr sz="6000" u="sng">
              <a:solidFill>
                <a:srgbClr val="63A814"/>
              </a:solidFill>
              <a:latin typeface="Alegreya"/>
              <a:ea typeface="Alegreya"/>
              <a:cs typeface="Alegreya"/>
              <a:sym typeface="Alegreya"/>
            </a:endParaRPr>
          </a:p>
        </p:txBody>
      </p:sp>
      <p:pic>
        <p:nvPicPr>
          <p:cNvPr id="291" name="Google Shape;291;p1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a:t>
            </a:r>
            <a:endParaRPr sz="3600">
              <a:solidFill>
                <a:srgbClr val="63A814"/>
              </a:solidFill>
              <a:latin typeface="Alegreya"/>
              <a:ea typeface="Alegreya"/>
              <a:cs typeface="Alegreya"/>
              <a:sym typeface="Alegreya"/>
            </a:endParaRPr>
          </a:p>
        </p:txBody>
      </p:sp>
      <p:sp>
        <p:nvSpPr>
          <p:cNvPr id="486" name="Google Shape;486;p42"/>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variables are "containers" for storing information:</a:t>
            </a:r>
            <a:endParaRPr sz="2000" b="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r>
              <a:rPr lang="en" sz="2000">
                <a:solidFill>
                  <a:schemeClr val="accent5"/>
                </a:solidFill>
                <a:latin typeface="Alegreya"/>
                <a:ea typeface="Alegreya"/>
                <a:cs typeface="Alegreya"/>
                <a:sym typeface="Alegreya"/>
              </a:rPr>
              <a:t>Example:	</a:t>
            </a:r>
            <a:r>
              <a:rPr lang="en" sz="1800" b="0" i="1">
                <a:solidFill>
                  <a:srgbClr val="434343"/>
                </a:solidFill>
                <a:latin typeface="Trebuchet MS"/>
                <a:ea typeface="Trebuchet MS"/>
                <a:cs typeface="Trebuchet MS"/>
                <a:sym typeface="Trebuchet MS"/>
              </a:rPr>
              <a:t>var x=5; </a:t>
            </a:r>
            <a:endParaRPr sz="1800" b="0" i="1">
              <a:solidFill>
                <a:srgbClr val="434343"/>
              </a:solidFill>
              <a:latin typeface="Trebuchet MS"/>
              <a:ea typeface="Trebuchet MS"/>
              <a:cs typeface="Trebuchet MS"/>
              <a:sym typeface="Trebuchet MS"/>
            </a:endParaRPr>
          </a:p>
          <a:p>
            <a:pPr marL="914400" lvl="0" indent="457200" algn="l" rtl="0">
              <a:lnSpc>
                <a:spcPct val="115000"/>
              </a:lnSpc>
              <a:spcBef>
                <a:spcPts val="500"/>
              </a:spcBef>
              <a:spcAft>
                <a:spcPts val="0"/>
              </a:spcAft>
              <a:buNone/>
            </a:pPr>
            <a:r>
              <a:rPr lang="en" sz="1800" b="0" i="1">
                <a:solidFill>
                  <a:srgbClr val="434343"/>
                </a:solidFill>
                <a:latin typeface="Trebuchet MS"/>
                <a:ea typeface="Trebuchet MS"/>
                <a:cs typeface="Trebuchet MS"/>
                <a:sym typeface="Trebuchet MS"/>
              </a:rPr>
              <a:t>var y=6;		var z=x+y;</a:t>
            </a:r>
            <a:endParaRPr sz="1800" b="0" i="1">
              <a:solidFill>
                <a:srgbClr val="434343"/>
              </a:solidFill>
              <a:latin typeface="Trebuchet MS"/>
              <a:ea typeface="Trebuchet MS"/>
              <a:cs typeface="Trebuchet MS"/>
              <a:sym typeface="Trebuchet MS"/>
            </a:endParaRPr>
          </a:p>
          <a:p>
            <a:pPr marL="0" lvl="0" indent="0" algn="l" rtl="0">
              <a:lnSpc>
                <a:spcPct val="115000"/>
              </a:lnSpc>
              <a:spcBef>
                <a:spcPts val="500"/>
              </a:spcBef>
              <a:spcAft>
                <a:spcPts val="0"/>
              </a:spcAft>
              <a:buNone/>
            </a:pPr>
            <a:r>
              <a:rPr lang="en" sz="2000" u="sng">
                <a:solidFill>
                  <a:srgbClr val="0170BA"/>
                </a:solidFill>
                <a:latin typeface="Alegreya"/>
                <a:ea typeface="Alegreya"/>
                <a:cs typeface="Alegreya"/>
                <a:sym typeface="Alegreya"/>
              </a:rPr>
              <a:t>Much Like Algebra</a:t>
            </a:r>
            <a:endParaRPr sz="2000" u="sng">
              <a:solidFill>
                <a:srgbClr val="0170BA"/>
              </a:solidFill>
              <a:latin typeface="Alegreya"/>
              <a:ea typeface="Alegreya"/>
              <a:cs typeface="Alegreya"/>
              <a:sym typeface="Alegreya"/>
            </a:endParaRPr>
          </a:p>
          <a:p>
            <a:pPr marL="914400" lvl="0" indent="457200" algn="l" rtl="0">
              <a:lnSpc>
                <a:spcPct val="115000"/>
              </a:lnSpc>
              <a:spcBef>
                <a:spcPts val="500"/>
              </a:spcBef>
              <a:spcAft>
                <a:spcPts val="0"/>
              </a:spcAft>
              <a:buNone/>
            </a:pPr>
            <a:r>
              <a:rPr lang="en" sz="2000" b="0">
                <a:solidFill>
                  <a:srgbClr val="434343"/>
                </a:solidFill>
                <a:latin typeface="Alegreya"/>
                <a:ea typeface="Alegreya"/>
                <a:cs typeface="Alegreya"/>
                <a:sym typeface="Alegreya"/>
              </a:rPr>
              <a:t>x=5</a:t>
            </a:r>
            <a:endParaRPr sz="2000" b="0">
              <a:solidFill>
                <a:srgbClr val="434343"/>
              </a:solidFill>
              <a:latin typeface="Alegreya"/>
              <a:ea typeface="Alegreya"/>
              <a:cs typeface="Alegreya"/>
              <a:sym typeface="Alegreya"/>
            </a:endParaRPr>
          </a:p>
          <a:p>
            <a:pPr marL="914400" lvl="0" indent="457200" algn="l" rtl="0">
              <a:lnSpc>
                <a:spcPct val="115000"/>
              </a:lnSpc>
              <a:spcBef>
                <a:spcPts val="500"/>
              </a:spcBef>
              <a:spcAft>
                <a:spcPts val="0"/>
              </a:spcAft>
              <a:buNone/>
            </a:pPr>
            <a:r>
              <a:rPr lang="en" sz="2000" b="0">
                <a:solidFill>
                  <a:srgbClr val="434343"/>
                </a:solidFill>
                <a:latin typeface="Alegreya"/>
                <a:ea typeface="Alegreya"/>
                <a:cs typeface="Alegreya"/>
                <a:sym typeface="Alegreya"/>
              </a:rPr>
              <a:t>y=6			z=x+y</a:t>
            </a:r>
            <a:endParaRPr sz="2000" b="0">
              <a:solidFill>
                <a:srgbClr val="434343"/>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algebra we use letters (like x) to hold values (like 5).</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From the expression </a:t>
            </a:r>
            <a:r>
              <a:rPr lang="en" sz="2000" b="0">
                <a:solidFill>
                  <a:schemeClr val="accent5"/>
                </a:solidFill>
                <a:latin typeface="Alegreya"/>
                <a:ea typeface="Alegreya"/>
                <a:cs typeface="Alegreya"/>
                <a:sym typeface="Alegreya"/>
              </a:rPr>
              <a:t>z=x+y</a:t>
            </a:r>
            <a:r>
              <a:rPr lang="en" sz="2000" b="0">
                <a:solidFill>
                  <a:srgbClr val="434343"/>
                </a:solidFill>
                <a:latin typeface="Alegreya"/>
                <a:ea typeface="Alegreya"/>
                <a:cs typeface="Alegreya"/>
                <a:sym typeface="Alegreya"/>
              </a:rPr>
              <a:t> above, we can calculate the value of </a:t>
            </a:r>
            <a:r>
              <a:rPr lang="en" sz="2000" b="0">
                <a:solidFill>
                  <a:schemeClr val="accent5"/>
                </a:solidFill>
                <a:latin typeface="Alegreya"/>
                <a:ea typeface="Alegreya"/>
                <a:cs typeface="Alegreya"/>
                <a:sym typeface="Alegreya"/>
              </a:rPr>
              <a:t>z </a:t>
            </a:r>
            <a:r>
              <a:rPr lang="en" sz="2000" b="0">
                <a:solidFill>
                  <a:srgbClr val="434343"/>
                </a:solidFill>
                <a:latin typeface="Alegreya"/>
                <a:ea typeface="Alegreya"/>
                <a:cs typeface="Alegreya"/>
                <a:sym typeface="Alegreya"/>
              </a:rPr>
              <a:t>to be </a:t>
            </a:r>
            <a:r>
              <a:rPr lang="en" sz="2000" b="0">
                <a:solidFill>
                  <a:schemeClr val="accent5"/>
                </a:solidFill>
                <a:latin typeface="Alegreya"/>
                <a:ea typeface="Alegreya"/>
                <a:cs typeface="Alegreya"/>
                <a:sym typeface="Alegreya"/>
              </a:rPr>
              <a:t>11</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JavaScript these letters are called </a:t>
            </a:r>
            <a:r>
              <a:rPr lang="en" sz="2000">
                <a:solidFill>
                  <a:schemeClr val="accent5"/>
                </a:solidFill>
                <a:latin typeface="Alegreya"/>
                <a:ea typeface="Alegreya"/>
                <a:cs typeface="Alegreya"/>
                <a:sym typeface="Alegreya"/>
              </a:rPr>
              <a:t>variables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487" name="Google Shape;487;p4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493" name="Google Shape;493;p43"/>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000" u="sng">
                <a:solidFill>
                  <a:srgbClr val="0170BA"/>
                </a:solidFill>
                <a:latin typeface="Alegreya"/>
                <a:ea typeface="Alegreya"/>
                <a:cs typeface="Alegreya"/>
                <a:sym typeface="Alegreya"/>
              </a:rPr>
              <a:t>JavaScript Variables</a:t>
            </a:r>
            <a:endParaRPr sz="2000" u="sng">
              <a:solidFill>
                <a:srgbClr val="0170BA"/>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As with algebra, JavaScript variables can be used to hold values (</a:t>
            </a:r>
            <a:r>
              <a:rPr lang="en" sz="2000">
                <a:solidFill>
                  <a:srgbClr val="434343"/>
                </a:solidFill>
                <a:latin typeface="Alegreya"/>
                <a:ea typeface="Alegreya"/>
                <a:cs typeface="Alegreya"/>
                <a:sym typeface="Alegreya"/>
              </a:rPr>
              <a:t>x=5</a:t>
            </a:r>
            <a:r>
              <a:rPr lang="en" sz="2000" b="0">
                <a:solidFill>
                  <a:srgbClr val="434343"/>
                </a:solidFill>
                <a:latin typeface="Alegreya"/>
                <a:ea typeface="Alegreya"/>
                <a:cs typeface="Alegreya"/>
                <a:sym typeface="Alegreya"/>
              </a:rPr>
              <a:t>) or expressions (</a:t>
            </a:r>
            <a:r>
              <a:rPr lang="en" sz="2000">
                <a:solidFill>
                  <a:srgbClr val="434343"/>
                </a:solidFill>
                <a:latin typeface="Alegreya"/>
                <a:ea typeface="Alegreya"/>
                <a:cs typeface="Alegreya"/>
                <a:sym typeface="Alegreya"/>
              </a:rPr>
              <a:t>z=x+y</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Variable can have </a:t>
            </a:r>
            <a:r>
              <a:rPr lang="en" sz="2000">
                <a:solidFill>
                  <a:srgbClr val="434343"/>
                </a:solidFill>
                <a:latin typeface="Alegreya"/>
                <a:ea typeface="Alegreya"/>
                <a:cs typeface="Alegreya"/>
                <a:sym typeface="Alegreya"/>
              </a:rPr>
              <a:t>short names</a:t>
            </a:r>
            <a:r>
              <a:rPr lang="en" sz="2000" b="0">
                <a:solidFill>
                  <a:srgbClr val="434343"/>
                </a:solidFill>
                <a:latin typeface="Alegreya"/>
                <a:ea typeface="Alegreya"/>
                <a:cs typeface="Alegreya"/>
                <a:sym typeface="Alegreya"/>
              </a:rPr>
              <a:t> (like x and y) or more </a:t>
            </a:r>
            <a:r>
              <a:rPr lang="en" sz="2000">
                <a:solidFill>
                  <a:srgbClr val="434343"/>
                </a:solidFill>
                <a:latin typeface="Alegreya"/>
                <a:ea typeface="Alegreya"/>
                <a:cs typeface="Alegreya"/>
                <a:sym typeface="Alegreya"/>
              </a:rPr>
              <a:t>descriptive names</a:t>
            </a:r>
            <a:r>
              <a:rPr lang="en" sz="2000" b="0">
                <a:solidFill>
                  <a:srgbClr val="434343"/>
                </a:solidFill>
                <a:latin typeface="Alegreya"/>
                <a:ea typeface="Alegreya"/>
                <a:cs typeface="Alegreya"/>
                <a:sym typeface="Alegreya"/>
              </a:rPr>
              <a:t> (age, sum, totalVolume).</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Variable names must begin with a </a:t>
            </a:r>
            <a:r>
              <a:rPr lang="en" sz="2000">
                <a:solidFill>
                  <a:srgbClr val="434343"/>
                </a:solidFill>
                <a:latin typeface="Alegreya"/>
                <a:ea typeface="Alegreya"/>
                <a:cs typeface="Alegreya"/>
                <a:sym typeface="Alegreya"/>
              </a:rPr>
              <a:t>letter</a:t>
            </a:r>
            <a:endParaRPr sz="200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Variable names can also begin with </a:t>
            </a:r>
            <a:r>
              <a:rPr lang="en" sz="2000">
                <a:solidFill>
                  <a:srgbClr val="434343"/>
                </a:solidFill>
                <a:latin typeface="Alegreya"/>
                <a:ea typeface="Alegreya"/>
                <a:cs typeface="Alegreya"/>
                <a:sym typeface="Alegreya"/>
              </a:rPr>
              <a:t>$ </a:t>
            </a:r>
            <a:r>
              <a:rPr lang="en" sz="2000" b="0">
                <a:solidFill>
                  <a:srgbClr val="434343"/>
                </a:solidFill>
                <a:latin typeface="Alegreya"/>
                <a:ea typeface="Alegreya"/>
                <a:cs typeface="Alegreya"/>
                <a:sym typeface="Alegreya"/>
              </a:rPr>
              <a:t>and </a:t>
            </a:r>
            <a:r>
              <a:rPr lang="en" sz="2000">
                <a:solidFill>
                  <a:srgbClr val="434343"/>
                </a:solidFill>
                <a:latin typeface="Alegreya"/>
                <a:ea typeface="Alegreya"/>
                <a:cs typeface="Alegreya"/>
                <a:sym typeface="Alegreya"/>
              </a:rPr>
              <a:t>_ </a:t>
            </a:r>
            <a:r>
              <a:rPr lang="en" sz="2000" b="0">
                <a:solidFill>
                  <a:srgbClr val="434343"/>
                </a:solidFill>
                <a:latin typeface="Alegreya"/>
                <a:ea typeface="Alegreya"/>
                <a:cs typeface="Alegreya"/>
                <a:sym typeface="Alegreya"/>
              </a:rPr>
              <a:t>(</a:t>
            </a:r>
            <a:r>
              <a:rPr lang="en" sz="2000" b="0">
                <a:solidFill>
                  <a:schemeClr val="accent5"/>
                </a:solidFill>
                <a:latin typeface="Alegreya"/>
                <a:ea typeface="Alegreya"/>
                <a:cs typeface="Alegreya"/>
                <a:sym typeface="Alegreya"/>
              </a:rPr>
              <a:t>but we will not use it</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Variable names are </a:t>
            </a:r>
            <a:r>
              <a:rPr lang="en" sz="2000">
                <a:solidFill>
                  <a:srgbClr val="434343"/>
                </a:solidFill>
                <a:latin typeface="Alegreya"/>
                <a:ea typeface="Alegreya"/>
                <a:cs typeface="Alegreya"/>
                <a:sym typeface="Alegreya"/>
              </a:rPr>
              <a:t>case sensitive</a:t>
            </a:r>
            <a:r>
              <a:rPr lang="en" sz="2000" b="0">
                <a:solidFill>
                  <a:srgbClr val="434343"/>
                </a:solidFill>
                <a:latin typeface="Alegreya"/>
                <a:ea typeface="Alegreya"/>
                <a:cs typeface="Alegreya"/>
                <a:sym typeface="Alegreya"/>
              </a:rPr>
              <a:t> (</a:t>
            </a:r>
            <a:r>
              <a:rPr lang="en" sz="2000" b="0">
                <a:solidFill>
                  <a:schemeClr val="accent5"/>
                </a:solidFill>
                <a:latin typeface="Alegreya"/>
                <a:ea typeface="Alegreya"/>
                <a:cs typeface="Alegreya"/>
                <a:sym typeface="Alegreya"/>
              </a:rPr>
              <a:t>y and Y are different variables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endParaRPr sz="2000" b="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Both JavaScript statements and JavaScript variables are case-sensitive.</a:t>
            </a:r>
            <a:endParaRPr sz="2000" b="0">
              <a:solidFill>
                <a:srgbClr val="0170BA"/>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p:txBody>
      </p:sp>
      <p:pic>
        <p:nvPicPr>
          <p:cNvPr id="494" name="Google Shape;494;p4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00" name="Google Shape;500;p44"/>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Data Types</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variables can also hold </a:t>
            </a:r>
            <a:r>
              <a:rPr lang="en" sz="2000">
                <a:solidFill>
                  <a:srgbClr val="434343"/>
                </a:solidFill>
                <a:latin typeface="Alegreya"/>
                <a:ea typeface="Alegreya"/>
                <a:cs typeface="Alegreya"/>
                <a:sym typeface="Alegreya"/>
              </a:rPr>
              <a:t>other types of data</a:t>
            </a:r>
            <a:r>
              <a:rPr lang="en" sz="2000" b="0">
                <a:solidFill>
                  <a:srgbClr val="434343"/>
                </a:solidFill>
                <a:latin typeface="Alegreya"/>
                <a:ea typeface="Alegreya"/>
                <a:cs typeface="Alegreya"/>
                <a:sym typeface="Alegreya"/>
              </a:rPr>
              <a:t>, like text values (person="John Doe").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JavaScript a text like "John Doe" is called a </a:t>
            </a:r>
            <a:r>
              <a:rPr lang="en" sz="2000">
                <a:solidFill>
                  <a:srgbClr val="434343"/>
                </a:solidFill>
                <a:latin typeface="Alegreya"/>
                <a:ea typeface="Alegreya"/>
                <a:cs typeface="Alegreya"/>
                <a:sym typeface="Alegreya"/>
              </a:rPr>
              <a:t>String</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There are many types of JavaScript variables, but for now, just think of numbers and strings.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you assign a </a:t>
            </a:r>
            <a:r>
              <a:rPr lang="en" sz="2000">
                <a:solidFill>
                  <a:srgbClr val="434343"/>
                </a:solidFill>
                <a:latin typeface="Alegreya"/>
                <a:ea typeface="Alegreya"/>
                <a:cs typeface="Alegreya"/>
                <a:sym typeface="Alegreya"/>
              </a:rPr>
              <a:t>text value</a:t>
            </a:r>
            <a:r>
              <a:rPr lang="en" sz="2000" b="0">
                <a:solidFill>
                  <a:srgbClr val="434343"/>
                </a:solidFill>
                <a:latin typeface="Alegreya"/>
                <a:ea typeface="Alegreya"/>
                <a:cs typeface="Alegreya"/>
                <a:sym typeface="Alegreya"/>
              </a:rPr>
              <a:t> to a variable, put </a:t>
            </a:r>
            <a:r>
              <a:rPr lang="en" sz="2000">
                <a:solidFill>
                  <a:srgbClr val="434343"/>
                </a:solidFill>
                <a:latin typeface="Alegreya"/>
                <a:ea typeface="Alegreya"/>
                <a:cs typeface="Alegreya"/>
                <a:sym typeface="Alegreya"/>
              </a:rPr>
              <a:t>double or single quotes around the value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you assign a </a:t>
            </a:r>
            <a:r>
              <a:rPr lang="en" sz="2000">
                <a:solidFill>
                  <a:srgbClr val="434343"/>
                </a:solidFill>
                <a:latin typeface="Alegreya"/>
                <a:ea typeface="Alegreya"/>
                <a:cs typeface="Alegreya"/>
                <a:sym typeface="Alegreya"/>
              </a:rPr>
              <a:t>numeric value</a:t>
            </a:r>
            <a:r>
              <a:rPr lang="en" sz="2000" b="0">
                <a:solidFill>
                  <a:srgbClr val="434343"/>
                </a:solidFill>
                <a:latin typeface="Alegreya"/>
                <a:ea typeface="Alegreya"/>
                <a:cs typeface="Alegreya"/>
                <a:sym typeface="Alegreya"/>
              </a:rPr>
              <a:t> to a variable, </a:t>
            </a:r>
            <a:r>
              <a:rPr lang="en" sz="2000">
                <a:solidFill>
                  <a:srgbClr val="434343"/>
                </a:solidFill>
                <a:latin typeface="Alegreya"/>
                <a:ea typeface="Alegreya"/>
                <a:cs typeface="Alegreya"/>
                <a:sym typeface="Alegreya"/>
              </a:rPr>
              <a:t>do not put quotes around the value</a:t>
            </a:r>
            <a:r>
              <a:rPr lang="en" sz="2000" b="0">
                <a:solidFill>
                  <a:srgbClr val="434343"/>
                </a:solidFill>
                <a:latin typeface="Alegreya"/>
                <a:ea typeface="Alegreya"/>
                <a:cs typeface="Alegreya"/>
                <a:sym typeface="Alegreya"/>
              </a:rPr>
              <a:t>. </a:t>
            </a:r>
            <a:r>
              <a:rPr lang="en" sz="2000" b="0">
                <a:solidFill>
                  <a:schemeClr val="accent5"/>
                </a:solidFill>
                <a:latin typeface="Alegreya"/>
                <a:ea typeface="Alegreya"/>
                <a:cs typeface="Alegreya"/>
                <a:sym typeface="Alegreya"/>
              </a:rPr>
              <a:t>If you put quotes around a numeric value, it will be treated as text.</a:t>
            </a:r>
            <a:endParaRPr sz="2000" u="sng">
              <a:solidFill>
                <a:schemeClr val="accent5"/>
              </a:solidFill>
              <a:latin typeface="Alegreya"/>
              <a:ea typeface="Alegreya"/>
              <a:cs typeface="Alegreya"/>
              <a:sym typeface="Alegreya"/>
            </a:endParaRPr>
          </a:p>
        </p:txBody>
      </p:sp>
      <p:pic>
        <p:nvPicPr>
          <p:cNvPr id="501" name="Google Shape;501;p4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07" name="Google Shape;507;p45"/>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2000" u="sng">
                <a:solidFill>
                  <a:srgbClr val="0170BA"/>
                </a:solidFill>
                <a:latin typeface="Alegreya"/>
                <a:ea typeface="Alegreya"/>
                <a:cs typeface="Alegreya"/>
                <a:sym typeface="Alegreya"/>
              </a:rPr>
              <a:t>Declaring (Creating) JavaScript Variables</a:t>
            </a:r>
            <a:endParaRPr sz="2000" u="sng">
              <a:solidFill>
                <a:srgbClr val="0170BA"/>
              </a:solidFill>
              <a:latin typeface="Alegreya"/>
              <a:ea typeface="Alegreya"/>
              <a:cs typeface="Alegreya"/>
              <a:sym typeface="Alegreya"/>
            </a:endParaRPr>
          </a:p>
          <a:p>
            <a:pPr marL="457200" lvl="0" indent="-355600" algn="l" rtl="0">
              <a:lnSpc>
                <a:spcPct val="100000"/>
              </a:lnSpc>
              <a:spcBef>
                <a:spcPts val="3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Creating a variable in JavaScript is most often referred to as "</a:t>
            </a:r>
            <a:r>
              <a:rPr lang="en" sz="2000">
                <a:solidFill>
                  <a:srgbClr val="434343"/>
                </a:solidFill>
                <a:latin typeface="Alegreya"/>
                <a:ea typeface="Alegreya"/>
                <a:cs typeface="Alegreya"/>
                <a:sym typeface="Alegreya"/>
              </a:rPr>
              <a:t>declaring</a:t>
            </a:r>
            <a:r>
              <a:rPr lang="en" sz="2000" b="0">
                <a:solidFill>
                  <a:srgbClr val="434343"/>
                </a:solidFill>
                <a:latin typeface="Alegreya"/>
                <a:ea typeface="Alegreya"/>
                <a:cs typeface="Alegreya"/>
                <a:sym typeface="Alegreya"/>
              </a:rPr>
              <a:t>" a variable.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declare JavaScript variables with the </a:t>
            </a:r>
            <a:r>
              <a:rPr lang="en" sz="2000">
                <a:solidFill>
                  <a:srgbClr val="434343"/>
                </a:solidFill>
                <a:latin typeface="Alegreya"/>
                <a:ea typeface="Alegreya"/>
                <a:cs typeface="Alegreya"/>
                <a:sym typeface="Alegreya"/>
              </a:rPr>
              <a:t>var</a:t>
            </a:r>
            <a:r>
              <a:rPr lang="en" sz="2000" b="0">
                <a:solidFill>
                  <a:srgbClr val="434343"/>
                </a:solidFill>
                <a:latin typeface="Alegreya"/>
                <a:ea typeface="Alegreya"/>
                <a:cs typeface="Alegreya"/>
                <a:sym typeface="Alegreya"/>
              </a:rPr>
              <a:t> keyword:</a:t>
            </a:r>
            <a:endParaRPr sz="2000" b="0">
              <a:solidFill>
                <a:srgbClr val="434343"/>
              </a:solidFill>
              <a:latin typeface="Alegreya"/>
              <a:ea typeface="Alegreya"/>
              <a:cs typeface="Alegreya"/>
              <a:sym typeface="Alegreya"/>
            </a:endParaRPr>
          </a:p>
          <a:p>
            <a:pPr marL="457200" lvl="0" indent="457200" algn="l" rtl="0">
              <a:lnSpc>
                <a:spcPct val="100000"/>
              </a:lnSpc>
              <a:spcBef>
                <a:spcPts val="300"/>
              </a:spcBef>
              <a:spcAft>
                <a:spcPts val="0"/>
              </a:spcAft>
              <a:buNone/>
            </a:pPr>
            <a:r>
              <a:rPr lang="en" sz="1800" b="0" i="1">
                <a:solidFill>
                  <a:srgbClr val="434343"/>
                </a:solidFill>
                <a:latin typeface="Trebuchet MS"/>
                <a:ea typeface="Trebuchet MS"/>
                <a:cs typeface="Trebuchet MS"/>
                <a:sym typeface="Trebuchet MS"/>
              </a:rPr>
              <a:t>var country;</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30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457200" lvl="0" indent="-355600" algn="l" rtl="0">
              <a:lnSpc>
                <a:spcPct val="100000"/>
              </a:lnSpc>
              <a:spcBef>
                <a:spcPts val="3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After the declaration, the variable is </a:t>
            </a:r>
            <a:r>
              <a:rPr lang="en" sz="2000">
                <a:solidFill>
                  <a:srgbClr val="434343"/>
                </a:solidFill>
                <a:latin typeface="Alegreya"/>
                <a:ea typeface="Alegreya"/>
                <a:cs typeface="Alegreya"/>
                <a:sym typeface="Alegreya"/>
              </a:rPr>
              <a:t>empty </a:t>
            </a:r>
            <a:r>
              <a:rPr lang="en" sz="2000" b="0">
                <a:solidFill>
                  <a:srgbClr val="434343"/>
                </a:solidFill>
                <a:latin typeface="Alegreya"/>
                <a:ea typeface="Alegreya"/>
                <a:cs typeface="Alegreya"/>
                <a:sym typeface="Alegreya"/>
              </a:rPr>
              <a:t>(</a:t>
            </a:r>
            <a:r>
              <a:rPr lang="en" sz="2000" b="0">
                <a:solidFill>
                  <a:schemeClr val="accent5"/>
                </a:solidFill>
                <a:latin typeface="Alegreya"/>
                <a:ea typeface="Alegreya"/>
                <a:cs typeface="Alegreya"/>
                <a:sym typeface="Alegreya"/>
              </a:rPr>
              <a:t>it has no value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To assign a value to the variable, use the equal sign:</a:t>
            </a:r>
            <a:endParaRPr sz="2000" b="0">
              <a:solidFill>
                <a:srgbClr val="434343"/>
              </a:solidFill>
              <a:latin typeface="Alegreya"/>
              <a:ea typeface="Alegreya"/>
              <a:cs typeface="Alegreya"/>
              <a:sym typeface="Alegreya"/>
            </a:endParaRPr>
          </a:p>
          <a:p>
            <a:pPr marL="457200" lvl="0" indent="457200" algn="l" rtl="0">
              <a:lnSpc>
                <a:spcPct val="100000"/>
              </a:lnSpc>
              <a:spcBef>
                <a:spcPts val="300"/>
              </a:spcBef>
              <a:spcAft>
                <a:spcPts val="0"/>
              </a:spcAft>
              <a:buNone/>
            </a:pPr>
            <a:r>
              <a:rPr lang="en" sz="1800" b="0" i="1">
                <a:solidFill>
                  <a:srgbClr val="434343"/>
                </a:solidFill>
                <a:latin typeface="Trebuchet MS"/>
                <a:ea typeface="Trebuchet MS"/>
                <a:cs typeface="Trebuchet MS"/>
                <a:sym typeface="Trebuchet MS"/>
              </a:rPr>
              <a:t>country = "Cambodia";</a:t>
            </a:r>
            <a:endParaRPr sz="1800" b="0" i="1">
              <a:solidFill>
                <a:srgbClr val="434343"/>
              </a:solidFill>
              <a:latin typeface="Alegreya"/>
              <a:ea typeface="Alegreya"/>
              <a:cs typeface="Alegreya"/>
              <a:sym typeface="Alegreya"/>
            </a:endParaRPr>
          </a:p>
          <a:p>
            <a:pPr marL="457200" lvl="0" indent="-355600" algn="l" rtl="0">
              <a:lnSpc>
                <a:spcPct val="100000"/>
              </a:lnSpc>
              <a:spcBef>
                <a:spcPts val="3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However, you can also assign a value to the variable when you declare it:</a:t>
            </a:r>
            <a:endParaRPr sz="2000" b="0">
              <a:solidFill>
                <a:srgbClr val="434343"/>
              </a:solidFill>
              <a:latin typeface="Alegreya"/>
              <a:ea typeface="Alegreya"/>
              <a:cs typeface="Alegreya"/>
              <a:sym typeface="Alegreya"/>
            </a:endParaRPr>
          </a:p>
          <a:p>
            <a:pPr marL="457200" lvl="0" indent="457200" algn="l" rtl="0">
              <a:lnSpc>
                <a:spcPct val="100000"/>
              </a:lnSpc>
              <a:spcBef>
                <a:spcPts val="300"/>
              </a:spcBef>
              <a:spcAft>
                <a:spcPts val="0"/>
              </a:spcAft>
              <a:buNone/>
            </a:pPr>
            <a:r>
              <a:rPr lang="en" sz="1800" b="0" i="1">
                <a:solidFill>
                  <a:srgbClr val="434343"/>
                </a:solidFill>
                <a:latin typeface="Trebuchet MS"/>
                <a:ea typeface="Trebuchet MS"/>
                <a:cs typeface="Trebuchet MS"/>
                <a:sym typeface="Trebuchet MS"/>
              </a:rPr>
              <a:t>var country = "Volvo";</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508" name="Google Shape;508;p4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14" name="Google Shape;514;p46"/>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3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the example below we create a variable called carname, assigns the value "Volvo" to it, and put the value inside the HTML paragraph with id="demo":</a:t>
            </a:r>
            <a:endParaRPr sz="2000" b="0">
              <a:solidFill>
                <a:srgbClr val="434343"/>
              </a:solidFill>
              <a:latin typeface="Alegreya"/>
              <a:ea typeface="Alegreya"/>
              <a:cs typeface="Alegreya"/>
              <a:sym typeface="Alegreya"/>
            </a:endParaRPr>
          </a:p>
          <a:p>
            <a:pPr marL="0" lvl="0" indent="0" algn="l" rtl="0">
              <a:lnSpc>
                <a:spcPct val="100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914400" lvl="0" indent="0" algn="l" rtl="0">
              <a:lnSpc>
                <a:spcPct val="100000"/>
              </a:lnSpc>
              <a:spcBef>
                <a:spcPts val="300"/>
              </a:spcBef>
              <a:spcAft>
                <a:spcPts val="0"/>
              </a:spcAft>
              <a:buNone/>
            </a:pPr>
            <a:r>
              <a:rPr lang="en" sz="1800" b="0" i="1">
                <a:solidFill>
                  <a:srgbClr val="434343"/>
                </a:solidFill>
                <a:latin typeface="Trebuchet MS"/>
                <a:ea typeface="Trebuchet MS"/>
                <a:cs typeface="Trebuchet MS"/>
                <a:sym typeface="Trebuchet MS"/>
              </a:rPr>
              <a:t>&lt;p id="demo"&gt;&lt;/p&gt;</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300"/>
              </a:spcBef>
              <a:spcAft>
                <a:spcPts val="0"/>
              </a:spcAft>
              <a:buNone/>
            </a:pPr>
            <a:r>
              <a:rPr lang="en" sz="1800" b="0" i="1">
                <a:solidFill>
                  <a:srgbClr val="434343"/>
                </a:solidFill>
                <a:latin typeface="Trebuchet MS"/>
                <a:ea typeface="Trebuchet MS"/>
                <a:cs typeface="Trebuchet MS"/>
                <a:sym typeface="Trebuchet MS"/>
              </a:rPr>
              <a:t>var carname="Volvo";</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300"/>
              </a:spcBef>
              <a:spcAft>
                <a:spcPts val="0"/>
              </a:spcAft>
              <a:buNone/>
            </a:pPr>
            <a:r>
              <a:rPr lang="en" sz="1800" b="0" i="1">
                <a:solidFill>
                  <a:srgbClr val="434343"/>
                </a:solidFill>
                <a:latin typeface="Trebuchet MS"/>
                <a:ea typeface="Trebuchet MS"/>
                <a:cs typeface="Trebuchet MS"/>
                <a:sym typeface="Trebuchet MS"/>
              </a:rPr>
              <a:t>document.getElementById("demo").innerHTML=carname;</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300"/>
              </a:spcBef>
              <a:spcAft>
                <a:spcPts val="0"/>
              </a:spcAft>
              <a:buNone/>
            </a:pPr>
            <a:endParaRPr sz="1800" b="0" i="1">
              <a:solidFill>
                <a:srgbClr val="434343"/>
              </a:solidFill>
              <a:latin typeface="Trebuchet MS"/>
              <a:ea typeface="Trebuchet MS"/>
              <a:cs typeface="Trebuchet MS"/>
              <a:sym typeface="Trebuchet MS"/>
            </a:endParaRPr>
          </a:p>
          <a:p>
            <a:pPr marL="0" lvl="0" indent="0" algn="l" rtl="0">
              <a:lnSpc>
                <a:spcPct val="100000"/>
              </a:lnSpc>
              <a:spcBef>
                <a:spcPts val="30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It's a good programming practice to declare all the variables you will need, in one place, at the beginning of your code.</a:t>
            </a:r>
            <a:endParaRPr sz="2000" b="0">
              <a:solidFill>
                <a:srgbClr val="0170BA"/>
              </a:solidFill>
              <a:latin typeface="Alegreya"/>
              <a:ea typeface="Alegreya"/>
              <a:cs typeface="Alegreya"/>
              <a:sym typeface="Alegreya"/>
            </a:endParaRPr>
          </a:p>
          <a:p>
            <a:pPr marL="457200" lvl="0" indent="457200" algn="l" rtl="0">
              <a:lnSpc>
                <a:spcPct val="100000"/>
              </a:lnSpc>
              <a:spcBef>
                <a:spcPts val="300"/>
              </a:spcBef>
              <a:spcAft>
                <a:spcPts val="0"/>
              </a:spcAft>
              <a:buNone/>
            </a:pPr>
            <a:endParaRPr sz="2000" u="sng">
              <a:solidFill>
                <a:srgbClr val="0170BA"/>
              </a:solidFill>
              <a:latin typeface="Alegreya"/>
              <a:ea typeface="Alegreya"/>
              <a:cs typeface="Alegreya"/>
              <a:sym typeface="Alegreya"/>
            </a:endParaRPr>
          </a:p>
          <a:p>
            <a:pPr marL="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515" name="Google Shape;515;p4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21" name="Google Shape;521;p47"/>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a:solidFill>
                  <a:srgbClr val="0170BA"/>
                </a:solidFill>
                <a:latin typeface="Alegreya"/>
                <a:ea typeface="Alegreya"/>
                <a:cs typeface="Alegreya"/>
                <a:sym typeface="Alegreya"/>
              </a:rPr>
              <a:t>One Statement, Many Variables</a:t>
            </a:r>
            <a:endParaRPr sz="2000" u="sng">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declare many variables in one statement. Just start the statement with </a:t>
            </a:r>
            <a:r>
              <a:rPr lang="en" sz="2000">
                <a:solidFill>
                  <a:schemeClr val="accent5"/>
                </a:solidFill>
                <a:latin typeface="Alegreya"/>
                <a:ea typeface="Alegreya"/>
                <a:cs typeface="Alegreya"/>
                <a:sym typeface="Alegreya"/>
              </a:rPr>
              <a:t>var</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and separate the variables by </a:t>
            </a:r>
            <a:r>
              <a:rPr lang="en" sz="2000">
                <a:solidFill>
                  <a:srgbClr val="434343"/>
                </a:solidFill>
                <a:latin typeface="Alegreya"/>
                <a:ea typeface="Alegreya"/>
                <a:cs typeface="Alegreya"/>
                <a:sym typeface="Alegreya"/>
              </a:rPr>
              <a:t>comma</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45720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var lastname="Doe", age=30, job="carpenter";</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 </a:t>
            </a:r>
            <a:endParaRPr sz="2000" b="0">
              <a:solidFill>
                <a:srgbClr val="434343"/>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Your declaration can also span multiple lines:</a:t>
            </a:r>
            <a:endParaRPr sz="2000" b="0">
              <a:solidFill>
                <a:srgbClr val="434343"/>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var 	lastname="Doe",</a:t>
            </a:r>
            <a:endParaRPr sz="1800" b="0" i="1">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age=30,</a:t>
            </a:r>
            <a:endParaRPr sz="1800" b="0" i="1">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job="carpenter";</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endParaRPr sz="1800" b="0">
              <a:solidFill>
                <a:srgbClr val="434343"/>
              </a:solidFill>
              <a:latin typeface="Trebuchet MS"/>
              <a:ea typeface="Trebuchet MS"/>
              <a:cs typeface="Trebuchet MS"/>
              <a:sym typeface="Trebuchet MS"/>
            </a:endParaRPr>
          </a:p>
        </p:txBody>
      </p:sp>
      <p:pic>
        <p:nvPicPr>
          <p:cNvPr id="522" name="Google Shape;522;p4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28" name="Google Shape;528;p48"/>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u="sng">
                <a:solidFill>
                  <a:srgbClr val="0170BA"/>
                </a:solidFill>
                <a:latin typeface="Alegreya"/>
                <a:ea typeface="Alegreya"/>
                <a:cs typeface="Alegreya"/>
                <a:sym typeface="Alegreya"/>
              </a:rPr>
              <a:t>Value = undefined</a:t>
            </a:r>
            <a:endParaRPr sz="2000" u="sng">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computer programs, </a:t>
            </a:r>
            <a:r>
              <a:rPr lang="en" sz="2000" b="0">
                <a:solidFill>
                  <a:schemeClr val="accent5"/>
                </a:solidFill>
                <a:latin typeface="Alegreya"/>
                <a:ea typeface="Alegreya"/>
                <a:cs typeface="Alegreya"/>
                <a:sym typeface="Alegreya"/>
              </a:rPr>
              <a:t>variables are often declared without a value</a:t>
            </a:r>
            <a:r>
              <a:rPr lang="en" sz="2000" b="0">
                <a:solidFill>
                  <a:srgbClr val="434343"/>
                </a:solidFill>
                <a:latin typeface="Alegreya"/>
                <a:ea typeface="Alegreya"/>
                <a:cs typeface="Alegreya"/>
                <a:sym typeface="Alegreya"/>
              </a:rPr>
              <a:t>. The value can be </a:t>
            </a:r>
            <a:r>
              <a:rPr lang="en" sz="2000" b="0">
                <a:solidFill>
                  <a:schemeClr val="accent5"/>
                </a:solidFill>
                <a:latin typeface="Alegreya"/>
                <a:ea typeface="Alegreya"/>
                <a:cs typeface="Alegreya"/>
                <a:sym typeface="Alegreya"/>
              </a:rPr>
              <a:t>something that has to be calculated</a:t>
            </a:r>
            <a:r>
              <a:rPr lang="en" sz="2000" b="0">
                <a:solidFill>
                  <a:srgbClr val="434343"/>
                </a:solidFill>
                <a:latin typeface="Alegreya"/>
                <a:ea typeface="Alegreya"/>
                <a:cs typeface="Alegreya"/>
                <a:sym typeface="Alegreya"/>
              </a:rPr>
              <a:t>, or s</a:t>
            </a:r>
            <a:r>
              <a:rPr lang="en" sz="2000" b="0">
                <a:solidFill>
                  <a:schemeClr val="accent5"/>
                </a:solidFill>
                <a:latin typeface="Alegreya"/>
                <a:ea typeface="Alegreya"/>
                <a:cs typeface="Alegreya"/>
                <a:sym typeface="Alegreya"/>
              </a:rPr>
              <a:t>omething that will be provided later</a:t>
            </a:r>
            <a:r>
              <a:rPr lang="en" sz="2000" b="0">
                <a:solidFill>
                  <a:srgbClr val="434343"/>
                </a:solidFill>
                <a:latin typeface="Alegreya"/>
                <a:ea typeface="Alegreya"/>
                <a:cs typeface="Alegreya"/>
                <a:sym typeface="Alegreya"/>
              </a:rPr>
              <a:t>, like user input. Variable declared without a value will have the value </a:t>
            </a:r>
            <a:r>
              <a:rPr lang="en" sz="2000">
                <a:solidFill>
                  <a:srgbClr val="434343"/>
                </a:solidFill>
                <a:latin typeface="Alegreya"/>
                <a:ea typeface="Alegreya"/>
                <a:cs typeface="Alegreya"/>
                <a:sym typeface="Alegreya"/>
              </a:rPr>
              <a:t>undefined</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variable </a:t>
            </a:r>
            <a:r>
              <a:rPr lang="en" sz="1800" b="0" i="1">
                <a:solidFill>
                  <a:srgbClr val="434343"/>
                </a:solidFill>
                <a:latin typeface="Trebuchet MS"/>
                <a:ea typeface="Trebuchet MS"/>
                <a:cs typeface="Trebuchet MS"/>
                <a:sym typeface="Trebuchet MS"/>
              </a:rPr>
              <a:t>country </a:t>
            </a:r>
            <a:r>
              <a:rPr lang="en" sz="2000" b="0">
                <a:solidFill>
                  <a:srgbClr val="434343"/>
                </a:solidFill>
                <a:latin typeface="Alegreya"/>
                <a:ea typeface="Alegreya"/>
                <a:cs typeface="Alegreya"/>
                <a:sym typeface="Alegreya"/>
              </a:rPr>
              <a:t>will have the value </a:t>
            </a:r>
            <a:r>
              <a:rPr lang="en" sz="1800" b="0" i="1">
                <a:solidFill>
                  <a:srgbClr val="434343"/>
                </a:solidFill>
                <a:latin typeface="Trebuchet MS"/>
                <a:ea typeface="Trebuchet MS"/>
                <a:cs typeface="Trebuchet MS"/>
                <a:sym typeface="Trebuchet MS"/>
              </a:rPr>
              <a:t>undefined</a:t>
            </a:r>
            <a:r>
              <a:rPr lang="en" sz="1800" b="0">
                <a:solidFill>
                  <a:srgbClr val="434343"/>
                </a:solidFill>
                <a:latin typeface="Trebuchet MS"/>
                <a:ea typeface="Trebuchet MS"/>
                <a:cs typeface="Trebuchet MS"/>
                <a:sym typeface="Trebuchet MS"/>
              </a:rPr>
              <a:t> </a:t>
            </a:r>
            <a:r>
              <a:rPr lang="en" sz="2000" b="0">
                <a:solidFill>
                  <a:srgbClr val="434343"/>
                </a:solidFill>
                <a:latin typeface="Alegreya"/>
                <a:ea typeface="Alegreya"/>
                <a:cs typeface="Alegreya"/>
                <a:sym typeface="Alegreya"/>
              </a:rPr>
              <a:t>after the execution of the following statement:</a:t>
            </a:r>
            <a:endParaRPr sz="2000" b="0">
              <a:solidFill>
                <a:srgbClr val="434343"/>
              </a:solidFill>
              <a:latin typeface="Alegreya"/>
              <a:ea typeface="Alegreya"/>
              <a:cs typeface="Alegreya"/>
              <a:sym typeface="Alegreya"/>
            </a:endParaRPr>
          </a:p>
          <a:p>
            <a:pPr marL="914400" lvl="0" indent="457200" algn="l" rtl="0">
              <a:lnSpc>
                <a:spcPct val="115000"/>
              </a:lnSpc>
              <a:spcBef>
                <a:spcPts val="400"/>
              </a:spcBef>
              <a:spcAft>
                <a:spcPts val="0"/>
              </a:spcAft>
              <a:buNone/>
            </a:pPr>
            <a:r>
              <a:rPr lang="en" sz="1800" b="0" i="1">
                <a:solidFill>
                  <a:srgbClr val="434343"/>
                </a:solidFill>
                <a:latin typeface="Trebuchet MS"/>
                <a:ea typeface="Trebuchet MS"/>
                <a:cs typeface="Trebuchet MS"/>
                <a:sym typeface="Trebuchet MS"/>
              </a:rPr>
              <a:t>var country;</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529" name="Google Shape;529;p4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35" name="Google Shape;535;p49"/>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2000" u="sng">
                <a:solidFill>
                  <a:srgbClr val="0170BA"/>
                </a:solidFill>
                <a:latin typeface="Alegreya"/>
                <a:ea typeface="Alegreya"/>
                <a:cs typeface="Alegreya"/>
                <a:sym typeface="Alegreya"/>
              </a:rPr>
              <a:t>Re-Declaring JavaScript Variables</a:t>
            </a:r>
            <a:endParaRPr sz="2000" u="sng">
              <a:solidFill>
                <a:srgbClr val="0170BA"/>
              </a:solidFill>
              <a:latin typeface="Alegreya"/>
              <a:ea typeface="Alegreya"/>
              <a:cs typeface="Alegreya"/>
              <a:sym typeface="Alegreya"/>
            </a:endParaRPr>
          </a:p>
          <a:p>
            <a:pPr marL="457200" lvl="0" indent="-355600" algn="l" rtl="0">
              <a:lnSpc>
                <a:spcPct val="100000"/>
              </a:lnSpc>
              <a:spcBef>
                <a:spcPts val="6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you </a:t>
            </a:r>
            <a:r>
              <a:rPr lang="en" sz="2000">
                <a:solidFill>
                  <a:srgbClr val="434343"/>
                </a:solidFill>
                <a:latin typeface="Alegreya"/>
                <a:ea typeface="Alegreya"/>
                <a:cs typeface="Alegreya"/>
                <a:sym typeface="Alegreya"/>
              </a:rPr>
              <a:t>re-declare </a:t>
            </a:r>
            <a:r>
              <a:rPr lang="en" sz="2000" b="0">
                <a:solidFill>
                  <a:srgbClr val="434343"/>
                </a:solidFill>
                <a:latin typeface="Alegreya"/>
                <a:ea typeface="Alegreya"/>
                <a:cs typeface="Alegreya"/>
                <a:sym typeface="Alegreya"/>
              </a:rPr>
              <a:t>a JavaScript variable, </a:t>
            </a:r>
            <a:r>
              <a:rPr lang="en" sz="2000" b="0">
                <a:solidFill>
                  <a:schemeClr val="accent5"/>
                </a:solidFill>
                <a:latin typeface="Alegreya"/>
                <a:ea typeface="Alegreya"/>
                <a:cs typeface="Alegreya"/>
                <a:sym typeface="Alegreya"/>
              </a:rPr>
              <a:t>it will not lose its value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value of the variable </a:t>
            </a:r>
            <a:r>
              <a:rPr lang="en" sz="1800" b="0" i="1">
                <a:solidFill>
                  <a:srgbClr val="434343"/>
                </a:solidFill>
                <a:latin typeface="Trebuchet MS"/>
                <a:ea typeface="Trebuchet MS"/>
                <a:cs typeface="Trebuchet MS"/>
                <a:sym typeface="Trebuchet MS"/>
              </a:rPr>
              <a:t>country </a:t>
            </a:r>
            <a:r>
              <a:rPr lang="en" sz="2000" b="0">
                <a:solidFill>
                  <a:srgbClr val="434343"/>
                </a:solidFill>
                <a:latin typeface="Alegreya"/>
                <a:ea typeface="Alegreya"/>
                <a:cs typeface="Alegreya"/>
                <a:sym typeface="Alegreya"/>
              </a:rPr>
              <a:t>will still have the value "</a:t>
            </a:r>
            <a:r>
              <a:rPr lang="en" sz="1800" b="0" i="1">
                <a:solidFill>
                  <a:srgbClr val="434343"/>
                </a:solidFill>
                <a:latin typeface="Trebuchet MS"/>
                <a:ea typeface="Trebuchet MS"/>
                <a:cs typeface="Trebuchet MS"/>
                <a:sym typeface="Trebuchet MS"/>
              </a:rPr>
              <a:t>Cambodia</a:t>
            </a:r>
            <a:r>
              <a:rPr lang="en" sz="2000" b="0">
                <a:solidFill>
                  <a:srgbClr val="434343"/>
                </a:solidFill>
                <a:latin typeface="Alegreya"/>
                <a:ea typeface="Alegreya"/>
                <a:cs typeface="Alegreya"/>
                <a:sym typeface="Alegreya"/>
              </a:rPr>
              <a:t>" after the execution of the following two statements:</a:t>
            </a:r>
            <a:endParaRPr sz="2000" b="0">
              <a:solidFill>
                <a:srgbClr val="434343"/>
              </a:solidFill>
              <a:latin typeface="Alegreya"/>
              <a:ea typeface="Alegreya"/>
              <a:cs typeface="Alegreya"/>
              <a:sym typeface="Alegreya"/>
            </a:endParaRPr>
          </a:p>
          <a:p>
            <a:pPr marL="914400" lvl="0" indent="0" algn="l" rtl="0">
              <a:lnSpc>
                <a:spcPct val="100000"/>
              </a:lnSpc>
              <a:spcBef>
                <a:spcPts val="600"/>
              </a:spcBef>
              <a:spcAft>
                <a:spcPts val="0"/>
              </a:spcAft>
              <a:buNone/>
            </a:pPr>
            <a:r>
              <a:rPr lang="en" sz="1800" b="0" i="1">
                <a:solidFill>
                  <a:srgbClr val="434343"/>
                </a:solidFill>
                <a:latin typeface="Trebuchet MS"/>
                <a:ea typeface="Trebuchet MS"/>
                <a:cs typeface="Trebuchet MS"/>
                <a:sym typeface="Trebuchet MS"/>
              </a:rPr>
              <a:t>var country ="Cambodia";</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600"/>
              </a:spcBef>
              <a:spcAft>
                <a:spcPts val="0"/>
              </a:spcAft>
              <a:buNone/>
            </a:pPr>
            <a:r>
              <a:rPr lang="en" sz="1800" b="0" i="1">
                <a:solidFill>
                  <a:srgbClr val="434343"/>
                </a:solidFill>
                <a:latin typeface="Trebuchet MS"/>
                <a:ea typeface="Trebuchet MS"/>
                <a:cs typeface="Trebuchet MS"/>
                <a:sym typeface="Trebuchet MS"/>
              </a:rPr>
              <a:t>var country;</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600"/>
              </a:spcBef>
              <a:spcAft>
                <a:spcPts val="0"/>
              </a:spcAft>
              <a:buNone/>
            </a:pPr>
            <a:r>
              <a:rPr lang="en" sz="2000" u="sng">
                <a:solidFill>
                  <a:srgbClr val="0170BA"/>
                </a:solidFill>
                <a:latin typeface="Alegreya"/>
                <a:ea typeface="Alegreya"/>
                <a:cs typeface="Alegreya"/>
                <a:sym typeface="Alegreya"/>
              </a:rPr>
              <a:t>JavaScript Arithmetic</a:t>
            </a:r>
            <a:endParaRPr sz="2000" u="sng">
              <a:solidFill>
                <a:srgbClr val="0170BA"/>
              </a:solidFill>
              <a:latin typeface="Alegreya"/>
              <a:ea typeface="Alegreya"/>
              <a:cs typeface="Alegreya"/>
              <a:sym typeface="Alegreya"/>
            </a:endParaRPr>
          </a:p>
          <a:p>
            <a:pPr marL="457200" lvl="0" indent="-355600" algn="l" rtl="0">
              <a:lnSpc>
                <a:spcPct val="100000"/>
              </a:lnSpc>
              <a:spcBef>
                <a:spcPts val="6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As with algebra, you can do arithmetic with JavaScript variables, using operators like = and +:</a:t>
            </a:r>
            <a:endParaRPr sz="2000" b="0">
              <a:solidFill>
                <a:srgbClr val="434343"/>
              </a:solidFill>
              <a:latin typeface="Alegreya"/>
              <a:ea typeface="Alegreya"/>
              <a:cs typeface="Alegreya"/>
              <a:sym typeface="Alegreya"/>
            </a:endParaRPr>
          </a:p>
          <a:p>
            <a:pPr marL="0" lvl="0" indent="0" algn="l" rtl="0">
              <a:lnSpc>
                <a:spcPct val="100000"/>
              </a:lnSpc>
              <a:spcBef>
                <a:spcPts val="600"/>
              </a:spcBef>
              <a:spcAft>
                <a:spcPts val="0"/>
              </a:spcAft>
              <a:buNone/>
            </a:pPr>
            <a:r>
              <a:rPr lang="en" sz="2000">
                <a:solidFill>
                  <a:schemeClr val="accent5"/>
                </a:solidFill>
                <a:latin typeface="Alegreya"/>
                <a:ea typeface="Alegreya"/>
                <a:cs typeface="Alegreya"/>
                <a:sym typeface="Alegreya"/>
              </a:rPr>
              <a:t>Example: 	</a:t>
            </a:r>
            <a:r>
              <a:rPr lang="en" sz="1800" b="0" i="1">
                <a:solidFill>
                  <a:srgbClr val="434343"/>
                </a:solidFill>
                <a:latin typeface="Trebuchet MS"/>
                <a:ea typeface="Trebuchet MS"/>
                <a:cs typeface="Trebuchet MS"/>
                <a:sym typeface="Trebuchet MS"/>
              </a:rPr>
              <a:t>var y=5;			var x=y+2;</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536" name="Google Shape;536;p4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42" name="Google Shape;542;p50"/>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2000" u="sng">
                <a:solidFill>
                  <a:srgbClr val="0170BA"/>
                </a:solidFill>
                <a:latin typeface="Alegreya"/>
                <a:ea typeface="Alegreya"/>
                <a:cs typeface="Alegreya"/>
                <a:sym typeface="Alegreya"/>
              </a:rPr>
              <a:t>Declaring a variable in ES6</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With ES6 Javascript introduced two other variable declaration keywords </a:t>
            </a:r>
            <a:r>
              <a:rPr lang="en" sz="2000" b="0">
                <a:solidFill>
                  <a:srgbClr val="000000"/>
                </a:solidFill>
                <a:highlight>
                  <a:srgbClr val="FFFFFF"/>
                </a:highlight>
                <a:latin typeface="Alegreya"/>
                <a:ea typeface="Alegreya"/>
                <a:cs typeface="Alegreya"/>
                <a:sym typeface="Alegreya"/>
              </a:rPr>
              <a:t> —  </a:t>
            </a:r>
            <a:r>
              <a:rPr lang="en" sz="2000">
                <a:solidFill>
                  <a:schemeClr val="accent5"/>
                </a:solidFill>
                <a:highlight>
                  <a:srgbClr val="FFFFFF"/>
                </a:highlight>
                <a:latin typeface="Alegreya"/>
                <a:ea typeface="Alegreya"/>
                <a:cs typeface="Alegreya"/>
                <a:sym typeface="Alegreya"/>
              </a:rPr>
              <a:t>let </a:t>
            </a:r>
            <a:r>
              <a:rPr lang="en" sz="2000" b="0">
                <a:solidFill>
                  <a:srgbClr val="000000"/>
                </a:solidFill>
                <a:highlight>
                  <a:srgbClr val="FFFFFF"/>
                </a:highlight>
                <a:latin typeface="Alegreya"/>
                <a:ea typeface="Alegreya"/>
                <a:cs typeface="Alegreya"/>
                <a:sym typeface="Alegreya"/>
              </a:rPr>
              <a:t>and </a:t>
            </a:r>
            <a:r>
              <a:rPr lang="en" sz="2000">
                <a:solidFill>
                  <a:schemeClr val="accent5"/>
                </a:solidFill>
                <a:highlight>
                  <a:srgbClr val="FFFFFF"/>
                </a:highlight>
                <a:latin typeface="Alegreya"/>
                <a:ea typeface="Alegreya"/>
                <a:cs typeface="Alegreya"/>
                <a:sym typeface="Alegreya"/>
              </a:rPr>
              <a:t>const</a:t>
            </a:r>
            <a:r>
              <a:rPr lang="en" sz="2000" b="0">
                <a:solidFill>
                  <a:srgbClr val="000000"/>
                </a:solidFill>
                <a:highlight>
                  <a:srgbClr val="FFFFFF"/>
                </a:highlight>
                <a:latin typeface="Alegreya"/>
                <a:ea typeface="Alegreya"/>
                <a:cs typeface="Alegreya"/>
                <a:sym typeface="Alegreya"/>
              </a:rPr>
              <a:t>.</a:t>
            </a:r>
            <a:endParaRPr sz="2000" b="0">
              <a:solidFill>
                <a:srgbClr val="000000"/>
              </a:solidFill>
              <a:highlight>
                <a:srgbClr val="FFFFFF"/>
              </a:highlight>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a:solidFill>
                  <a:srgbClr val="000000"/>
                </a:solidFill>
                <a:highlight>
                  <a:srgbClr val="FFFFFF"/>
                </a:highlight>
                <a:latin typeface="Alegreya"/>
                <a:ea typeface="Alegreya"/>
                <a:cs typeface="Alegreya"/>
                <a:sym typeface="Alegreya"/>
              </a:rPr>
              <a:t>A </a:t>
            </a:r>
            <a:r>
              <a:rPr lang="en" sz="2000">
                <a:solidFill>
                  <a:schemeClr val="accent5"/>
                </a:solidFill>
                <a:highlight>
                  <a:srgbClr val="FFFFFF"/>
                </a:highlight>
                <a:latin typeface="Alegreya"/>
                <a:ea typeface="Alegreya"/>
                <a:cs typeface="Alegreya"/>
                <a:sym typeface="Alegreya"/>
              </a:rPr>
              <a:t>const </a:t>
            </a:r>
            <a:r>
              <a:rPr lang="en" sz="2000" b="0">
                <a:solidFill>
                  <a:srgbClr val="000000"/>
                </a:solidFill>
                <a:highlight>
                  <a:srgbClr val="FFFFFF"/>
                </a:highlight>
                <a:latin typeface="Alegreya"/>
                <a:ea typeface="Alegreya"/>
                <a:cs typeface="Alegreya"/>
                <a:sym typeface="Alegreya"/>
              </a:rPr>
              <a:t>variable is just like any other variable with some exceptions. You need to </a:t>
            </a:r>
            <a:r>
              <a:rPr lang="en" sz="2000">
                <a:solidFill>
                  <a:srgbClr val="000000"/>
                </a:solidFill>
                <a:highlight>
                  <a:srgbClr val="FFFFFF"/>
                </a:highlight>
                <a:latin typeface="Alegreya"/>
                <a:ea typeface="Alegreya"/>
                <a:cs typeface="Alegreya"/>
                <a:sym typeface="Alegreya"/>
              </a:rPr>
              <a:t>initialize </a:t>
            </a:r>
            <a:r>
              <a:rPr lang="en" sz="2000" b="0">
                <a:solidFill>
                  <a:srgbClr val="000000"/>
                </a:solidFill>
                <a:highlight>
                  <a:srgbClr val="FFFFFF"/>
                </a:highlight>
                <a:latin typeface="Alegreya"/>
                <a:ea typeface="Alegreya"/>
                <a:cs typeface="Alegreya"/>
                <a:sym typeface="Alegreya"/>
              </a:rPr>
              <a:t>the value when declared, otherwise it will </a:t>
            </a:r>
            <a:r>
              <a:rPr lang="en" sz="2000">
                <a:solidFill>
                  <a:srgbClr val="000000"/>
                </a:solidFill>
                <a:highlight>
                  <a:srgbClr val="FFFFFF"/>
                </a:highlight>
                <a:latin typeface="Alegreya"/>
                <a:ea typeface="Alegreya"/>
                <a:cs typeface="Alegreya"/>
                <a:sym typeface="Alegreya"/>
              </a:rPr>
              <a:t>throws an error.</a:t>
            </a:r>
            <a:endParaRPr sz="2000">
              <a:solidFill>
                <a:srgbClr val="000000"/>
              </a:solidFill>
              <a:highlight>
                <a:srgbClr val="FFFFFF"/>
              </a:highlight>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highlight>
                  <a:srgbClr val="FFFFFF"/>
                </a:highlight>
                <a:latin typeface="Alegreya"/>
                <a:ea typeface="Alegreya"/>
                <a:cs typeface="Alegreya"/>
                <a:sym typeface="Alegreya"/>
              </a:rPr>
              <a:t>Example:</a:t>
            </a:r>
            <a:endParaRPr sz="2000">
              <a:solidFill>
                <a:schemeClr val="accent5"/>
              </a:solidFill>
              <a:highlight>
                <a:srgbClr val="FFFFFF"/>
              </a:highlight>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000000"/>
                </a:solidFill>
                <a:highlight>
                  <a:srgbClr val="FFFFFF"/>
                </a:highlight>
                <a:latin typeface="Alegreya"/>
                <a:ea typeface="Alegreya"/>
                <a:cs typeface="Alegreya"/>
                <a:sym typeface="Alegreya"/>
              </a:rPr>
              <a:t>	</a:t>
            </a:r>
            <a:r>
              <a:rPr lang="en" sz="1800" b="0">
                <a:solidFill>
                  <a:srgbClr val="000000"/>
                </a:solidFill>
                <a:highlight>
                  <a:srgbClr val="FFFFFF"/>
                </a:highlight>
                <a:latin typeface="Trebuchet MS"/>
                <a:ea typeface="Trebuchet MS"/>
                <a:cs typeface="Trebuchet MS"/>
                <a:sym typeface="Trebuchet MS"/>
              </a:rPr>
              <a:t>const isTrue;  </a:t>
            </a:r>
            <a:r>
              <a:rPr lang="en" sz="1800" b="0">
                <a:solidFill>
                  <a:schemeClr val="accent5"/>
                </a:solidFill>
                <a:highlight>
                  <a:srgbClr val="FFFFFF"/>
                </a:highlight>
                <a:latin typeface="Trebuchet MS"/>
                <a:ea typeface="Trebuchet MS"/>
                <a:cs typeface="Trebuchet MS"/>
                <a:sym typeface="Trebuchet MS"/>
              </a:rPr>
              <a:t>// SyntaxError: Unexpected token ‘;’. Const declared variable ‘isTrue’ must have an init.</a:t>
            </a:r>
            <a:endParaRPr sz="1800" b="0">
              <a:solidFill>
                <a:schemeClr val="accent5"/>
              </a:solidFill>
              <a:highlight>
                <a:srgbClr val="FFFFFF"/>
              </a:highlight>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a:solidFill>
                  <a:schemeClr val="accent5"/>
                </a:solidFill>
                <a:highlight>
                  <a:srgbClr val="FFFFFF"/>
                </a:highlight>
                <a:latin typeface="Trebuchet MS"/>
                <a:ea typeface="Trebuchet MS"/>
                <a:cs typeface="Trebuchet MS"/>
                <a:sym typeface="Trebuchet MS"/>
              </a:rPr>
              <a:t>	</a:t>
            </a:r>
            <a:r>
              <a:rPr lang="en" sz="1800" b="0">
                <a:solidFill>
                  <a:srgbClr val="434343"/>
                </a:solidFill>
                <a:highlight>
                  <a:srgbClr val="FFFFFF"/>
                </a:highlight>
                <a:latin typeface="Trebuchet MS"/>
                <a:ea typeface="Trebuchet MS"/>
                <a:cs typeface="Trebuchet MS"/>
                <a:sym typeface="Trebuchet MS"/>
              </a:rPr>
              <a:t>const isTrue = true;	// Correct syntax declaration of const</a:t>
            </a:r>
            <a:endParaRPr sz="1800" b="0">
              <a:solidFill>
                <a:srgbClr val="434343"/>
              </a:solidFill>
              <a:highlight>
                <a:srgbClr val="FFFFFF"/>
              </a:highlight>
              <a:latin typeface="Trebuchet MS"/>
              <a:ea typeface="Trebuchet MS"/>
              <a:cs typeface="Trebuchet MS"/>
              <a:sym typeface="Trebuchet MS"/>
            </a:endParaRPr>
          </a:p>
        </p:txBody>
      </p:sp>
      <p:pic>
        <p:nvPicPr>
          <p:cNvPr id="543" name="Google Shape;543;p5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49" name="Google Shape;549;p51"/>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2000" u="sng">
                <a:solidFill>
                  <a:srgbClr val="0170BA"/>
                </a:solidFill>
                <a:latin typeface="Alegreya"/>
                <a:ea typeface="Alegreya"/>
                <a:cs typeface="Alegreya"/>
                <a:sym typeface="Alegreya"/>
              </a:rPr>
              <a:t>Declaring a variable in ES6: </a:t>
            </a:r>
            <a:endParaRPr sz="2000" b="0">
              <a:solidFill>
                <a:schemeClr val="accent5"/>
              </a:solidFill>
              <a:highlight>
                <a:srgbClr val="FFFFFF"/>
              </a:highlight>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You can’t assign any other value afterwards (after a </a:t>
            </a:r>
            <a:r>
              <a:rPr lang="en" sz="2000">
                <a:solidFill>
                  <a:srgbClr val="434343"/>
                </a:solidFill>
                <a:highlight>
                  <a:srgbClr val="FFFFFF"/>
                </a:highlight>
                <a:latin typeface="Alegreya"/>
                <a:ea typeface="Alegreya"/>
                <a:cs typeface="Alegreya"/>
                <a:sym typeface="Alegreya"/>
              </a:rPr>
              <a:t>const</a:t>
            </a:r>
            <a:r>
              <a:rPr lang="en" sz="2000" b="0">
                <a:solidFill>
                  <a:srgbClr val="434343"/>
                </a:solidFill>
                <a:highlight>
                  <a:srgbClr val="FFFFFF"/>
                </a:highlight>
                <a:latin typeface="Alegreya"/>
                <a:ea typeface="Alegreya"/>
                <a:cs typeface="Alegreya"/>
                <a:sym typeface="Alegreya"/>
              </a:rPr>
              <a:t> variable is declared). </a:t>
            </a:r>
            <a:endParaRPr sz="2000" b="0">
              <a:solidFill>
                <a:srgbClr val="434343"/>
              </a:solidFill>
              <a:highlight>
                <a:srgbClr val="FFFFFF"/>
              </a:highlight>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You cannot re-declare a </a:t>
            </a:r>
            <a:r>
              <a:rPr lang="en" sz="2000">
                <a:solidFill>
                  <a:srgbClr val="434343"/>
                </a:solidFill>
                <a:highlight>
                  <a:srgbClr val="FFFFFF"/>
                </a:highlight>
                <a:latin typeface="Alegreya"/>
                <a:ea typeface="Alegreya"/>
                <a:cs typeface="Alegreya"/>
                <a:sym typeface="Alegreya"/>
              </a:rPr>
              <a:t>const </a:t>
            </a:r>
            <a:r>
              <a:rPr lang="en" sz="2000" b="0">
                <a:solidFill>
                  <a:srgbClr val="434343"/>
                </a:solidFill>
                <a:highlight>
                  <a:srgbClr val="FFFFFF"/>
                </a:highlight>
                <a:latin typeface="Alegreya"/>
                <a:ea typeface="Alegreya"/>
                <a:cs typeface="Alegreya"/>
                <a:sym typeface="Alegreya"/>
              </a:rPr>
              <a:t>variable.</a:t>
            </a:r>
            <a:endParaRPr sz="2000" b="0">
              <a:solidFill>
                <a:srgbClr val="434343"/>
              </a:solidFill>
              <a:highlight>
                <a:srgbClr val="FFFFFF"/>
              </a:highlight>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For </a:t>
            </a:r>
            <a:r>
              <a:rPr lang="en" sz="2000">
                <a:solidFill>
                  <a:srgbClr val="434343"/>
                </a:solidFill>
                <a:highlight>
                  <a:srgbClr val="FFFFFF"/>
                </a:highlight>
                <a:latin typeface="Alegreya"/>
                <a:ea typeface="Alegreya"/>
                <a:cs typeface="Alegreya"/>
                <a:sym typeface="Alegreya"/>
              </a:rPr>
              <a:t>var</a:t>
            </a:r>
            <a:r>
              <a:rPr lang="en" sz="2000" b="0">
                <a:solidFill>
                  <a:srgbClr val="434343"/>
                </a:solidFill>
                <a:highlight>
                  <a:srgbClr val="FFFFFF"/>
                </a:highlight>
                <a:latin typeface="Alegreya"/>
                <a:ea typeface="Alegreya"/>
                <a:cs typeface="Alegreya"/>
                <a:sym typeface="Alegreya"/>
              </a:rPr>
              <a:t> and </a:t>
            </a:r>
            <a:r>
              <a:rPr lang="en" sz="2000">
                <a:solidFill>
                  <a:srgbClr val="434343"/>
                </a:solidFill>
                <a:highlight>
                  <a:srgbClr val="FFFFFF"/>
                </a:highlight>
                <a:latin typeface="Alegreya"/>
                <a:ea typeface="Alegreya"/>
                <a:cs typeface="Alegreya"/>
                <a:sym typeface="Alegreya"/>
              </a:rPr>
              <a:t>let</a:t>
            </a:r>
            <a:r>
              <a:rPr lang="en" sz="2000" b="0">
                <a:solidFill>
                  <a:srgbClr val="434343"/>
                </a:solidFill>
                <a:highlight>
                  <a:srgbClr val="FFFFFF"/>
                </a:highlight>
                <a:latin typeface="Alegreya"/>
                <a:ea typeface="Alegreya"/>
                <a:cs typeface="Alegreya"/>
                <a:sym typeface="Alegreya"/>
              </a:rPr>
              <a:t> are ‘normal’ variables which do not need to be initialized when declaring and </a:t>
            </a:r>
            <a:r>
              <a:rPr lang="en" sz="2000">
                <a:solidFill>
                  <a:srgbClr val="434343"/>
                </a:solidFill>
                <a:highlight>
                  <a:srgbClr val="FFFFFF"/>
                </a:highlight>
                <a:latin typeface="Alegreya"/>
                <a:ea typeface="Alegreya"/>
                <a:cs typeface="Alegreya"/>
                <a:sym typeface="Alegreya"/>
              </a:rPr>
              <a:t>can also be changed</a:t>
            </a:r>
            <a:r>
              <a:rPr lang="en" sz="2000" b="0">
                <a:solidFill>
                  <a:srgbClr val="434343"/>
                </a:solidFill>
                <a:highlight>
                  <a:srgbClr val="FFFFFF"/>
                </a:highlight>
                <a:latin typeface="Alegreya"/>
                <a:ea typeface="Alegreya"/>
                <a:cs typeface="Alegreya"/>
                <a:sym typeface="Alegreya"/>
              </a:rPr>
              <a:t> after initializing.</a:t>
            </a:r>
            <a:endParaRPr sz="2000" b="0">
              <a:solidFill>
                <a:srgbClr val="434343"/>
              </a:solidFill>
              <a:highlight>
                <a:srgbClr val="FFFFFF"/>
              </a:highlight>
              <a:latin typeface="Alegreya"/>
              <a:ea typeface="Alegreya"/>
              <a:cs typeface="Alegreya"/>
              <a:sym typeface="Alegreya"/>
            </a:endParaRPr>
          </a:p>
        </p:txBody>
      </p:sp>
      <p:pic>
        <p:nvPicPr>
          <p:cNvPr id="550" name="Google Shape;550;p5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151400" y="446100"/>
            <a:ext cx="70341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Introduction</a:t>
            </a:r>
            <a:endParaRPr sz="3600">
              <a:solidFill>
                <a:srgbClr val="63A814"/>
              </a:solidFill>
              <a:latin typeface="Alegreya"/>
              <a:ea typeface="Alegreya"/>
              <a:cs typeface="Alegreya"/>
              <a:sym typeface="Alegreya"/>
            </a:endParaRPr>
          </a:p>
        </p:txBody>
      </p:sp>
      <p:sp>
        <p:nvSpPr>
          <p:cNvPr id="297" name="Google Shape;297;p16"/>
          <p:cNvSpPr txBox="1">
            <a:spLocks noGrp="1"/>
          </p:cNvSpPr>
          <p:nvPr>
            <p:ph type="title"/>
          </p:nvPr>
        </p:nvSpPr>
        <p:spPr>
          <a:xfrm>
            <a:off x="542400" y="11142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2000" u="sng">
                <a:solidFill>
                  <a:srgbClr val="63A814"/>
                </a:solidFill>
                <a:latin typeface="Alegreya"/>
                <a:ea typeface="Alegreya"/>
                <a:cs typeface="Alegreya"/>
                <a:sym typeface="Alegreya"/>
              </a:rPr>
              <a:t>JavaScript is a Scripting Language</a:t>
            </a:r>
            <a:endParaRPr sz="2000" u="sng">
              <a:solidFill>
                <a:srgbClr val="63A814"/>
              </a:solidFill>
              <a:latin typeface="Alegreya"/>
              <a:ea typeface="Alegreya"/>
              <a:cs typeface="Alegreya"/>
              <a:sym typeface="Alegreya"/>
            </a:endParaRPr>
          </a:p>
          <a:p>
            <a:pPr marL="457200" lvl="0" indent="-355600" algn="l" rtl="0">
              <a:lnSpc>
                <a:spcPct val="115000"/>
              </a:lnSpc>
              <a:spcBef>
                <a:spcPts val="6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scripting language is a lightweight programming language.</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is programming code that can be inserted into HTML pages.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inserted into HTML pages, can be executed by all modern web browsers.</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is easy to learn.</a:t>
            </a:r>
            <a:endParaRPr sz="2000" b="0">
              <a:solidFill>
                <a:srgbClr val="434343"/>
              </a:solidFill>
              <a:latin typeface="Alegreya"/>
              <a:ea typeface="Alegreya"/>
              <a:cs typeface="Alegreya"/>
              <a:sym typeface="Alegreya"/>
            </a:endParaRPr>
          </a:p>
          <a:p>
            <a:pPr marL="0" lvl="0" indent="0" algn="l" rtl="0">
              <a:lnSpc>
                <a:spcPct val="100000"/>
              </a:lnSpc>
              <a:spcBef>
                <a:spcPts val="600"/>
              </a:spcBef>
              <a:spcAft>
                <a:spcPts val="0"/>
              </a:spcAft>
              <a:buNone/>
            </a:pPr>
            <a:r>
              <a:rPr lang="en" sz="1800" u="sng">
                <a:solidFill>
                  <a:srgbClr val="63A814"/>
                </a:solidFill>
                <a:latin typeface="Alegreya"/>
                <a:ea typeface="Alegreya"/>
                <a:cs typeface="Alegreya"/>
                <a:sym typeface="Alegreya"/>
              </a:rPr>
              <a:t>JavaScript: Writing Into HTML Output</a:t>
            </a:r>
            <a:endParaRPr sz="1800" u="sng">
              <a:solidFill>
                <a:srgbClr val="63A814"/>
              </a:solidFill>
              <a:latin typeface="Alegreya"/>
              <a:ea typeface="Alegreya"/>
              <a:cs typeface="Alegreya"/>
              <a:sym typeface="Alegreya"/>
            </a:endParaRPr>
          </a:p>
          <a:p>
            <a:pPr marL="0" lvl="0" indent="0" algn="l" rtl="0">
              <a:lnSpc>
                <a:spcPct val="100000"/>
              </a:lnSpc>
              <a:spcBef>
                <a:spcPts val="6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457200" lvl="0" indent="0" algn="l" rtl="0">
              <a:lnSpc>
                <a:spcPct val="100000"/>
              </a:lnSpc>
              <a:spcBef>
                <a:spcPts val="600"/>
              </a:spcBef>
              <a:spcAft>
                <a:spcPts val="0"/>
              </a:spcAft>
              <a:buNone/>
            </a:pPr>
            <a:r>
              <a:rPr lang="en" sz="1600" b="0" i="1">
                <a:solidFill>
                  <a:srgbClr val="666666"/>
                </a:solidFill>
                <a:latin typeface="Trebuchet MS"/>
                <a:ea typeface="Trebuchet MS"/>
                <a:cs typeface="Trebuchet MS"/>
                <a:sym typeface="Trebuchet MS"/>
              </a:rPr>
              <a:t>document.write("&lt;h1&gt;This is a heading&lt;/h1&gt;");</a:t>
            </a:r>
            <a:endParaRPr sz="1600" b="0" i="1">
              <a:solidFill>
                <a:srgbClr val="666666"/>
              </a:solidFill>
              <a:latin typeface="Trebuchet MS"/>
              <a:ea typeface="Trebuchet MS"/>
              <a:cs typeface="Trebuchet MS"/>
              <a:sym typeface="Trebuchet MS"/>
            </a:endParaRPr>
          </a:p>
          <a:p>
            <a:pPr marL="457200" lvl="0" indent="0" algn="l" rtl="0">
              <a:lnSpc>
                <a:spcPct val="100000"/>
              </a:lnSpc>
              <a:spcBef>
                <a:spcPts val="600"/>
              </a:spcBef>
              <a:spcAft>
                <a:spcPts val="0"/>
              </a:spcAft>
              <a:buNone/>
            </a:pPr>
            <a:r>
              <a:rPr lang="en" sz="1600" b="0" i="1">
                <a:solidFill>
                  <a:srgbClr val="666666"/>
                </a:solidFill>
                <a:latin typeface="Trebuchet MS"/>
                <a:ea typeface="Trebuchet MS"/>
                <a:cs typeface="Trebuchet MS"/>
                <a:sym typeface="Trebuchet MS"/>
              </a:rPr>
              <a:t>document.write("&lt;p&gt;This is a paragraph&lt;/p&gt;");</a:t>
            </a:r>
            <a:endParaRPr sz="1600" b="0" i="1">
              <a:solidFill>
                <a:srgbClr val="666666"/>
              </a:solidFill>
              <a:latin typeface="Trebuchet MS"/>
              <a:ea typeface="Trebuchet MS"/>
              <a:cs typeface="Trebuchet MS"/>
              <a:sym typeface="Trebuchet MS"/>
            </a:endParaRPr>
          </a:p>
          <a:p>
            <a:pPr marL="0" lvl="0" indent="0" algn="l" rtl="0">
              <a:lnSpc>
                <a:spcPct val="100000"/>
              </a:lnSpc>
              <a:spcBef>
                <a:spcPts val="600"/>
              </a:spcBef>
              <a:spcAft>
                <a:spcPts val="0"/>
              </a:spcAft>
              <a:buNone/>
            </a:pPr>
            <a:endParaRPr sz="1800" b="0">
              <a:solidFill>
                <a:schemeClr val="accent5"/>
              </a:solidFill>
              <a:latin typeface="Alegreya"/>
              <a:ea typeface="Alegreya"/>
              <a:cs typeface="Alegreya"/>
              <a:sym typeface="Alegreya"/>
            </a:endParaRPr>
          </a:p>
          <a:p>
            <a:pPr marL="0" lvl="0" indent="0" algn="l" rtl="0">
              <a:lnSpc>
                <a:spcPct val="100000"/>
              </a:lnSpc>
              <a:spcBef>
                <a:spcPts val="600"/>
              </a:spcBef>
              <a:spcAft>
                <a:spcPts val="0"/>
              </a:spcAft>
              <a:buNone/>
            </a:pPr>
            <a:endParaRPr sz="1800" u="sng">
              <a:solidFill>
                <a:srgbClr val="0170BA"/>
              </a:solidFill>
              <a:latin typeface="Alegreya"/>
              <a:ea typeface="Alegreya"/>
              <a:cs typeface="Alegreya"/>
              <a:sym typeface="Alegreya"/>
            </a:endParaRPr>
          </a:p>
        </p:txBody>
      </p:sp>
      <p:pic>
        <p:nvPicPr>
          <p:cNvPr id="298" name="Google Shape;298;p1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a:t>
            </a:r>
            <a:endParaRPr sz="3600">
              <a:solidFill>
                <a:srgbClr val="63A814"/>
              </a:solidFill>
              <a:latin typeface="Alegreya"/>
              <a:ea typeface="Alegreya"/>
              <a:cs typeface="Alegreya"/>
              <a:sym typeface="Alegreya"/>
            </a:endParaRPr>
          </a:p>
        </p:txBody>
      </p:sp>
      <p:sp>
        <p:nvSpPr>
          <p:cNvPr id="556" name="Google Shape;556;p52"/>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Javascript has 7 main </a:t>
            </a:r>
            <a:r>
              <a:rPr lang="en" sz="2000">
                <a:solidFill>
                  <a:srgbClr val="434343"/>
                </a:solidFill>
                <a:highlight>
                  <a:srgbClr val="FFFFFF"/>
                </a:highlight>
                <a:latin typeface="Alegreya"/>
                <a:ea typeface="Alegreya"/>
                <a:cs typeface="Alegreya"/>
                <a:sym typeface="Alegreya"/>
              </a:rPr>
              <a:t>datatypes</a:t>
            </a:r>
            <a:r>
              <a:rPr lang="en" sz="2000" b="0">
                <a:solidFill>
                  <a:srgbClr val="434343"/>
                </a:solidFill>
                <a:highlight>
                  <a:srgbClr val="FFFFFF"/>
                </a:highlight>
                <a:latin typeface="Alegreya"/>
                <a:ea typeface="Alegreya"/>
                <a:cs typeface="Alegreya"/>
                <a:sym typeface="Alegreya"/>
              </a:rPr>
              <a:t> such as: </a:t>
            </a:r>
            <a:r>
              <a:rPr lang="en" sz="2000" b="0">
                <a:solidFill>
                  <a:schemeClr val="accent5"/>
                </a:solidFill>
                <a:highlight>
                  <a:srgbClr val="FFFFFF"/>
                </a:highlight>
                <a:latin typeface="Alegreya"/>
                <a:ea typeface="Alegreya"/>
                <a:cs typeface="Alegreya"/>
                <a:sym typeface="Alegreya"/>
              </a:rPr>
              <a:t>string, number, boolean, array, null, object, undefined, </a:t>
            </a:r>
            <a:endParaRPr sz="2000" b="0">
              <a:solidFill>
                <a:schemeClr val="accent5"/>
              </a:solidFill>
              <a:highlight>
                <a:srgbClr val="FFFFFF"/>
              </a:highlight>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highlight>
                  <a:srgbClr val="FFFFFF"/>
                </a:highlight>
                <a:latin typeface="Alegreya"/>
                <a:ea typeface="Alegreya"/>
                <a:cs typeface="Alegreya"/>
                <a:sym typeface="Alegreya"/>
              </a:rPr>
              <a:t>Javascript</a:t>
            </a:r>
            <a:r>
              <a:rPr lang="en" sz="2000" b="0">
                <a:solidFill>
                  <a:srgbClr val="0170BA"/>
                </a:solidFill>
                <a:highlight>
                  <a:srgbClr val="FFFFFF"/>
                </a:highlight>
                <a:latin typeface="Alegreya"/>
                <a:ea typeface="Alegreya"/>
                <a:cs typeface="Alegreya"/>
                <a:sym typeface="Alegreya"/>
              </a:rPr>
              <a:t> </a:t>
            </a:r>
            <a:r>
              <a:rPr lang="en" sz="2000">
                <a:solidFill>
                  <a:srgbClr val="0170BA"/>
                </a:solidFill>
                <a:highlight>
                  <a:srgbClr val="FFFFFF"/>
                </a:highlight>
                <a:latin typeface="Alegreya"/>
                <a:ea typeface="Alegreya"/>
                <a:cs typeface="Alegreya"/>
                <a:sym typeface="Alegreya"/>
              </a:rPr>
              <a:t>has dynamic type</a:t>
            </a:r>
            <a:endParaRPr sz="2000">
              <a:solidFill>
                <a:srgbClr val="0170BA"/>
              </a:solidFill>
              <a:highlight>
                <a:srgbClr val="FFFFFF"/>
              </a:highlight>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has dynamic types. This means that the </a:t>
            </a:r>
            <a:r>
              <a:rPr lang="en" sz="2000">
                <a:solidFill>
                  <a:srgbClr val="434343"/>
                </a:solidFill>
                <a:latin typeface="Alegreya"/>
                <a:ea typeface="Alegreya"/>
                <a:cs typeface="Alegreya"/>
                <a:sym typeface="Alegreya"/>
              </a:rPr>
              <a:t>same variable</a:t>
            </a:r>
            <a:r>
              <a:rPr lang="en" sz="2000" b="0">
                <a:solidFill>
                  <a:srgbClr val="434343"/>
                </a:solidFill>
                <a:latin typeface="Alegreya"/>
                <a:ea typeface="Alegreya"/>
                <a:cs typeface="Alegreya"/>
                <a:sym typeface="Alegreya"/>
              </a:rPr>
              <a:t> can be used as different types:</a:t>
            </a:r>
            <a:endParaRPr sz="2000" b="0">
              <a:solidFill>
                <a:srgbClr val="434343"/>
              </a:solidFill>
              <a:latin typeface="Alegreya"/>
              <a:ea typeface="Alegreya"/>
              <a:cs typeface="Alegreya"/>
              <a:sym typeface="Alegreya"/>
            </a:endParaRPr>
          </a:p>
          <a:p>
            <a:pPr marL="914400" lvl="0" indent="0" algn="l" rtl="0">
              <a:lnSpc>
                <a:spcPct val="115000"/>
              </a:lnSpc>
              <a:spcBef>
                <a:spcPts val="400"/>
              </a:spcBef>
              <a:spcAft>
                <a:spcPts val="0"/>
              </a:spcAft>
              <a:buNone/>
            </a:pPr>
            <a:r>
              <a:rPr lang="en" sz="1800" b="0" i="1">
                <a:solidFill>
                  <a:srgbClr val="434343"/>
                </a:solidFill>
                <a:latin typeface="Trebuchet MS"/>
                <a:ea typeface="Trebuchet MS"/>
                <a:cs typeface="Trebuchet MS"/>
                <a:sym typeface="Trebuchet MS"/>
              </a:rPr>
              <a:t>let x;       	     // Now x is undefined</a:t>
            </a:r>
            <a:endParaRPr sz="1800" b="0" i="1">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800" b="0" i="1">
                <a:solidFill>
                  <a:srgbClr val="434343"/>
                </a:solidFill>
                <a:latin typeface="Trebuchet MS"/>
                <a:ea typeface="Trebuchet MS"/>
                <a:cs typeface="Trebuchet MS"/>
                <a:sym typeface="Trebuchet MS"/>
              </a:rPr>
              <a:t>let x = 5;   	   // Now x is a Number</a:t>
            </a:r>
            <a:endParaRPr sz="1800" b="0" i="1">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800" b="0" i="1">
                <a:solidFill>
                  <a:srgbClr val="434343"/>
                </a:solidFill>
                <a:latin typeface="Trebuchet MS"/>
                <a:ea typeface="Trebuchet MS"/>
                <a:cs typeface="Trebuchet MS"/>
                <a:sym typeface="Trebuchet MS"/>
              </a:rPr>
              <a:t>let x = "John";    // Now x is a String</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p:txBody>
      </p:sp>
      <p:pic>
        <p:nvPicPr>
          <p:cNvPr id="557" name="Google Shape;557;p5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 (cont.)</a:t>
            </a:r>
            <a:endParaRPr sz="3600">
              <a:solidFill>
                <a:srgbClr val="63A814"/>
              </a:solidFill>
              <a:latin typeface="Alegreya"/>
              <a:ea typeface="Alegreya"/>
              <a:cs typeface="Alegreya"/>
              <a:sym typeface="Alegreya"/>
            </a:endParaRPr>
          </a:p>
        </p:txBody>
      </p:sp>
      <p:sp>
        <p:nvSpPr>
          <p:cNvPr id="563" name="Google Shape;563;p53"/>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a:solidFill>
                  <a:srgbClr val="0170BA"/>
                </a:solidFill>
                <a:latin typeface="Alegreya"/>
                <a:ea typeface="Alegreya"/>
                <a:cs typeface="Alegreya"/>
                <a:sym typeface="Alegreya"/>
              </a:rPr>
              <a:t>JavaScript Strings</a:t>
            </a:r>
            <a:endParaRPr sz="2000" u="sng">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rgbClr val="434343"/>
                </a:solidFill>
                <a:latin typeface="Alegreya"/>
                <a:ea typeface="Alegreya"/>
                <a:cs typeface="Alegreya"/>
                <a:sym typeface="Alegreya"/>
              </a:rPr>
              <a:t>string</a:t>
            </a:r>
            <a:r>
              <a:rPr lang="en" sz="2000" b="0">
                <a:solidFill>
                  <a:srgbClr val="434343"/>
                </a:solidFill>
                <a:latin typeface="Alegreya"/>
                <a:ea typeface="Alegreya"/>
                <a:cs typeface="Alegreya"/>
                <a:sym typeface="Alegreya"/>
              </a:rPr>
              <a:t> is a </a:t>
            </a:r>
            <a:r>
              <a:rPr lang="en" sz="2000" b="0">
                <a:solidFill>
                  <a:schemeClr val="accent5"/>
                </a:solidFill>
                <a:latin typeface="Alegreya"/>
                <a:ea typeface="Alegreya"/>
                <a:cs typeface="Alegreya"/>
                <a:sym typeface="Alegreya"/>
              </a:rPr>
              <a:t>variable</a:t>
            </a:r>
            <a:r>
              <a:rPr lang="en" sz="2000" b="0">
                <a:solidFill>
                  <a:srgbClr val="434343"/>
                </a:solidFill>
                <a:latin typeface="Alegreya"/>
                <a:ea typeface="Alegreya"/>
                <a:cs typeface="Alegreya"/>
                <a:sym typeface="Alegreya"/>
              </a:rPr>
              <a:t> which stores a series of characters like "John Doe".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 </a:t>
            </a:r>
            <a:r>
              <a:rPr lang="en" sz="2000">
                <a:solidFill>
                  <a:srgbClr val="434343"/>
                </a:solidFill>
                <a:latin typeface="Alegreya"/>
                <a:ea typeface="Alegreya"/>
                <a:cs typeface="Alegreya"/>
                <a:sym typeface="Alegreya"/>
              </a:rPr>
              <a:t>string</a:t>
            </a:r>
            <a:r>
              <a:rPr lang="en" sz="2000" b="0">
                <a:solidFill>
                  <a:srgbClr val="434343"/>
                </a:solidFill>
                <a:latin typeface="Alegreya"/>
                <a:ea typeface="Alegreya"/>
                <a:cs typeface="Alegreya"/>
                <a:sym typeface="Alegreya"/>
              </a:rPr>
              <a:t> can be </a:t>
            </a:r>
            <a:r>
              <a:rPr lang="en" sz="2000" b="0">
                <a:solidFill>
                  <a:schemeClr val="accent5"/>
                </a:solidFill>
                <a:latin typeface="Alegreya"/>
                <a:ea typeface="Alegreya"/>
                <a:cs typeface="Alegreya"/>
                <a:sym typeface="Alegreya"/>
              </a:rPr>
              <a:t>any text inside quotes</a:t>
            </a:r>
            <a:r>
              <a:rPr lang="en" sz="2000" b="0">
                <a:solidFill>
                  <a:srgbClr val="434343"/>
                </a:solidFill>
                <a:latin typeface="Alegreya"/>
                <a:ea typeface="Alegreya"/>
                <a:cs typeface="Alegreya"/>
                <a:sym typeface="Alegreya"/>
              </a:rPr>
              <a:t>. You can use single or double quotes:</a:t>
            </a:r>
            <a:endParaRPr sz="2000" b="0">
              <a:solidFill>
                <a:srgbClr val="434343"/>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let country = "Cambodia";</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let nationality = 'Cambodian';</a:t>
            </a:r>
            <a:endParaRPr sz="1800" b="0" i="1">
              <a:solidFill>
                <a:srgbClr val="434343"/>
              </a:solidFill>
              <a:latin typeface="Trebuchet MS"/>
              <a:ea typeface="Trebuchet MS"/>
              <a:cs typeface="Trebuchet MS"/>
              <a:sym typeface="Trebuchet MS"/>
            </a:endParaRPr>
          </a:p>
          <a:p>
            <a:pPr marL="457200" lvl="0" indent="-355600" algn="l" rtl="0">
              <a:lnSpc>
                <a:spcPct val="100000"/>
              </a:lnSpc>
              <a:spcBef>
                <a:spcPts val="400"/>
              </a:spcBef>
              <a:spcAft>
                <a:spcPts val="0"/>
              </a:spcAft>
              <a:buSzPts val="2000"/>
              <a:buFont typeface="Alegreya"/>
              <a:buChar char="❏"/>
            </a:pPr>
            <a:r>
              <a:rPr lang="en" sz="2000" b="0">
                <a:solidFill>
                  <a:srgbClr val="434343"/>
                </a:solidFill>
                <a:latin typeface="Alegreya"/>
                <a:ea typeface="Alegreya"/>
                <a:cs typeface="Alegreya"/>
                <a:sym typeface="Alegreya"/>
              </a:rPr>
              <a:t>You can use quotes inside a string, as long as they don't match the quotes surrounding the string:</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let answer = "It's alright";</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let answer = "He is called 'Johnny'";</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let answer = 'He is called "Johnny"';</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b="0">
              <a:solidFill>
                <a:srgbClr val="434343"/>
              </a:solidFill>
              <a:latin typeface="Alegreya"/>
              <a:ea typeface="Alegreya"/>
              <a:cs typeface="Alegreya"/>
              <a:sym typeface="Alegreya"/>
            </a:endParaRPr>
          </a:p>
        </p:txBody>
      </p:sp>
      <p:pic>
        <p:nvPicPr>
          <p:cNvPr id="564" name="Google Shape;564;p5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 (cont.)</a:t>
            </a:r>
            <a:endParaRPr sz="3600">
              <a:solidFill>
                <a:srgbClr val="63A814"/>
              </a:solidFill>
              <a:latin typeface="Alegreya"/>
              <a:ea typeface="Alegreya"/>
              <a:cs typeface="Alegreya"/>
              <a:sym typeface="Alegreya"/>
            </a:endParaRPr>
          </a:p>
        </p:txBody>
      </p:sp>
      <p:sp>
        <p:nvSpPr>
          <p:cNvPr id="570" name="Google Shape;570;p54"/>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Numbers</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has </a:t>
            </a:r>
            <a:r>
              <a:rPr lang="en" sz="2000" b="0">
                <a:solidFill>
                  <a:schemeClr val="accent5"/>
                </a:solidFill>
                <a:latin typeface="Alegreya"/>
                <a:ea typeface="Alegreya"/>
                <a:cs typeface="Alegreya"/>
                <a:sym typeface="Alegreya"/>
              </a:rPr>
              <a:t>only one type of numbers.</a:t>
            </a:r>
            <a:r>
              <a:rPr lang="en" sz="2000" b="0">
                <a:solidFill>
                  <a:srgbClr val="434343"/>
                </a:solidFill>
                <a:latin typeface="Alegreya"/>
                <a:ea typeface="Alegreya"/>
                <a:cs typeface="Alegreya"/>
                <a:sym typeface="Alegreya"/>
              </a:rPr>
              <a:t> Numbers can be written </a:t>
            </a:r>
            <a:r>
              <a:rPr lang="en" sz="2000">
                <a:solidFill>
                  <a:srgbClr val="434343"/>
                </a:solidFill>
                <a:latin typeface="Alegreya"/>
                <a:ea typeface="Alegreya"/>
                <a:cs typeface="Alegreya"/>
                <a:sym typeface="Alegreya"/>
              </a:rPr>
              <a:t>with</a:t>
            </a:r>
            <a:r>
              <a:rPr lang="en" sz="2000" b="0">
                <a:solidFill>
                  <a:srgbClr val="434343"/>
                </a:solidFill>
                <a:latin typeface="Alegreya"/>
                <a:ea typeface="Alegreya"/>
                <a:cs typeface="Alegreya"/>
                <a:sym typeface="Alegreya"/>
              </a:rPr>
              <a:t>, or </a:t>
            </a:r>
            <a:r>
              <a:rPr lang="en" sz="2000">
                <a:solidFill>
                  <a:srgbClr val="434343"/>
                </a:solidFill>
                <a:latin typeface="Alegreya"/>
                <a:ea typeface="Alegreya"/>
                <a:cs typeface="Alegreya"/>
                <a:sym typeface="Alegreya"/>
              </a:rPr>
              <a:t>without</a:t>
            </a:r>
            <a:r>
              <a:rPr lang="en" sz="2000" b="0">
                <a:solidFill>
                  <a:srgbClr val="434343"/>
                </a:solidFill>
                <a:latin typeface="Alegreya"/>
                <a:ea typeface="Alegreya"/>
                <a:cs typeface="Alegreya"/>
                <a:sym typeface="Alegreya"/>
              </a:rPr>
              <a:t> </a:t>
            </a:r>
            <a:r>
              <a:rPr lang="en" sz="2000">
                <a:solidFill>
                  <a:srgbClr val="434343"/>
                </a:solidFill>
                <a:latin typeface="Alegreya"/>
                <a:ea typeface="Alegreya"/>
                <a:cs typeface="Alegreya"/>
                <a:sym typeface="Alegreya"/>
              </a:rPr>
              <a:t>decimals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var x1=34.00;    //Written with decimals</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var x2=34; 	  //Written without decimals</a:t>
            </a:r>
            <a:endParaRPr sz="1800" b="0" i="1">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Extra large or extra small numbers can be written with scientific (exponential) notation:</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var y=123e5;  	// 12300000</a:t>
            </a:r>
            <a:endParaRPr sz="1800" b="0" i="1">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var z=123e-5; 	// 0.00123</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u="sng">
              <a:solidFill>
                <a:srgbClr val="434343"/>
              </a:solidFill>
              <a:latin typeface="Alegreya"/>
              <a:ea typeface="Alegreya"/>
              <a:cs typeface="Alegreya"/>
              <a:sym typeface="Alegreya"/>
            </a:endParaRPr>
          </a:p>
        </p:txBody>
      </p:sp>
      <p:pic>
        <p:nvPicPr>
          <p:cNvPr id="571" name="Google Shape;571;p5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 (cont.)</a:t>
            </a:r>
            <a:endParaRPr sz="3600">
              <a:solidFill>
                <a:srgbClr val="63A814"/>
              </a:solidFill>
              <a:latin typeface="Alegreya"/>
              <a:ea typeface="Alegreya"/>
              <a:cs typeface="Alegreya"/>
              <a:sym typeface="Alegreya"/>
            </a:endParaRPr>
          </a:p>
        </p:txBody>
      </p:sp>
      <p:sp>
        <p:nvSpPr>
          <p:cNvPr id="577" name="Google Shape;577;p55"/>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dirty="0">
                <a:solidFill>
                  <a:srgbClr val="0170BA"/>
                </a:solidFill>
                <a:latin typeface="Alegreya"/>
                <a:ea typeface="Alegreya"/>
                <a:cs typeface="Alegreya"/>
                <a:sym typeface="Alegreya"/>
              </a:rPr>
              <a:t>JavaScript Booleans</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Booleans can only have two values: </a:t>
            </a:r>
            <a:r>
              <a:rPr lang="en" sz="2000" dirty="0">
                <a:solidFill>
                  <a:schemeClr val="accent5"/>
                </a:solidFill>
                <a:latin typeface="Alegreya"/>
                <a:ea typeface="Alegreya"/>
                <a:cs typeface="Alegreya"/>
                <a:sym typeface="Alegreya"/>
              </a:rPr>
              <a:t>true or false</a:t>
            </a:r>
            <a:r>
              <a:rPr lang="en" sz="2000" b="0" dirty="0">
                <a:solidFill>
                  <a:srgbClr val="434343"/>
                </a:solidFill>
                <a:latin typeface="Alegreya"/>
                <a:ea typeface="Alegreya"/>
                <a:cs typeface="Alegreya"/>
                <a:sym typeface="Alegreya"/>
              </a:rPr>
              <a:t>.</a:t>
            </a:r>
            <a:endParaRPr sz="2000" b="0" dirty="0">
              <a:solidFill>
                <a:srgbClr val="434343"/>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i="1" dirty="0" err="1">
                <a:solidFill>
                  <a:srgbClr val="434343"/>
                </a:solidFill>
                <a:latin typeface="Trebuchet MS"/>
                <a:ea typeface="Trebuchet MS"/>
                <a:cs typeface="Trebuchet MS"/>
                <a:sym typeface="Trebuchet MS"/>
              </a:rPr>
              <a:t>var</a:t>
            </a:r>
            <a:r>
              <a:rPr lang="en" sz="1800" b="0" i="1" dirty="0">
                <a:solidFill>
                  <a:srgbClr val="434343"/>
                </a:solidFill>
                <a:latin typeface="Trebuchet MS"/>
                <a:ea typeface="Trebuchet MS"/>
                <a:cs typeface="Trebuchet MS"/>
                <a:sym typeface="Trebuchet MS"/>
              </a:rPr>
              <a:t> </a:t>
            </a:r>
            <a:r>
              <a:rPr lang="en" sz="1800" b="0" i="1" dirty="0" err="1">
                <a:solidFill>
                  <a:srgbClr val="434343"/>
                </a:solidFill>
                <a:latin typeface="Trebuchet MS"/>
                <a:ea typeface="Trebuchet MS"/>
                <a:cs typeface="Trebuchet MS"/>
                <a:sym typeface="Trebuchet MS"/>
              </a:rPr>
              <a:t>isTrue</a:t>
            </a:r>
            <a:r>
              <a:rPr lang="en" sz="1800" b="0" i="1" dirty="0">
                <a:solidFill>
                  <a:srgbClr val="434343"/>
                </a:solidFill>
                <a:latin typeface="Trebuchet MS"/>
                <a:ea typeface="Trebuchet MS"/>
                <a:cs typeface="Trebuchet MS"/>
                <a:sym typeface="Trebuchet MS"/>
              </a:rPr>
              <a:t> = true;</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dirty="0" err="1">
                <a:solidFill>
                  <a:srgbClr val="434343"/>
                </a:solidFill>
                <a:latin typeface="Trebuchet MS"/>
                <a:ea typeface="Trebuchet MS"/>
                <a:cs typeface="Trebuchet MS"/>
                <a:sym typeface="Trebuchet MS"/>
              </a:rPr>
              <a:t>var</a:t>
            </a:r>
            <a:r>
              <a:rPr lang="en" sz="1800" b="0" i="1" dirty="0">
                <a:solidFill>
                  <a:srgbClr val="434343"/>
                </a:solidFill>
                <a:latin typeface="Trebuchet MS"/>
                <a:ea typeface="Trebuchet MS"/>
                <a:cs typeface="Trebuchet MS"/>
                <a:sym typeface="Trebuchet MS"/>
              </a:rPr>
              <a:t> </a:t>
            </a:r>
            <a:r>
              <a:rPr lang="en" sz="1800" b="0" i="1" dirty="0" err="1">
                <a:solidFill>
                  <a:srgbClr val="434343"/>
                </a:solidFill>
                <a:latin typeface="Trebuchet MS"/>
                <a:ea typeface="Trebuchet MS"/>
                <a:cs typeface="Trebuchet MS"/>
                <a:sym typeface="Trebuchet MS"/>
              </a:rPr>
              <a:t>isFalse</a:t>
            </a:r>
            <a:r>
              <a:rPr lang="en" sz="1800" b="0" i="1" dirty="0">
                <a:solidFill>
                  <a:srgbClr val="434343"/>
                </a:solidFill>
                <a:latin typeface="Trebuchet MS"/>
                <a:ea typeface="Trebuchet MS"/>
                <a:cs typeface="Trebuchet MS"/>
                <a:sym typeface="Trebuchet MS"/>
              </a:rPr>
              <a:t> = false;</a:t>
            </a:r>
            <a:endParaRPr sz="1800" b="0" i="1" dirty="0">
              <a:solidFill>
                <a:srgbClr val="434343"/>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Booleans are often used in </a:t>
            </a:r>
            <a:r>
              <a:rPr lang="en" sz="2000" b="0" dirty="0">
                <a:solidFill>
                  <a:schemeClr val="accent5"/>
                </a:solidFill>
                <a:latin typeface="Alegreya"/>
                <a:ea typeface="Alegreya"/>
                <a:cs typeface="Alegreya"/>
                <a:sym typeface="Alegreya"/>
              </a:rPr>
              <a:t>conditional testing</a:t>
            </a:r>
            <a:r>
              <a:rPr lang="en" sz="2000" b="0" dirty="0">
                <a:solidFill>
                  <a:srgbClr val="434343"/>
                </a:solidFill>
                <a:latin typeface="Alegreya"/>
                <a:ea typeface="Alegreya"/>
                <a:cs typeface="Alegreya"/>
                <a:sym typeface="Alegreya"/>
              </a:rPr>
              <a:t>.</a:t>
            </a:r>
            <a:endParaRPr sz="2000" b="0" dirty="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u="sng" dirty="0">
                <a:solidFill>
                  <a:srgbClr val="0170BA"/>
                </a:solidFill>
                <a:latin typeface="Alegreya"/>
                <a:ea typeface="Alegreya"/>
                <a:cs typeface="Alegreya"/>
                <a:sym typeface="Alegreya"/>
              </a:rPr>
              <a:t>JavaScript Arrays</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dirty="0">
                <a:solidFill>
                  <a:srgbClr val="000000"/>
                </a:solidFill>
                <a:latin typeface="Alegreya"/>
                <a:ea typeface="Alegreya"/>
                <a:cs typeface="Alegreya"/>
                <a:sym typeface="Alegreya"/>
              </a:rPr>
              <a:t>The following code creates an Array called cars:</a:t>
            </a:r>
            <a:endParaRPr sz="2000" b="0" dirty="0">
              <a:solidFill>
                <a:srgbClr val="000000"/>
              </a:solidFill>
              <a:latin typeface="Alegreya"/>
              <a:ea typeface="Alegreya"/>
              <a:cs typeface="Alegreya"/>
              <a:sym typeface="Alegreya"/>
            </a:endParaRPr>
          </a:p>
          <a:p>
            <a:pPr marL="914400" lvl="0" indent="0" algn="l" rtl="0">
              <a:lnSpc>
                <a:spcPct val="100000"/>
              </a:lnSpc>
              <a:spcBef>
                <a:spcPts val="500"/>
              </a:spcBef>
              <a:spcAft>
                <a:spcPts val="0"/>
              </a:spcAft>
              <a:buNone/>
            </a:pPr>
            <a:r>
              <a:rPr lang="en" sz="1800" b="0" i="1" dirty="0" err="1">
                <a:solidFill>
                  <a:srgbClr val="434343"/>
                </a:solidFill>
                <a:latin typeface="Trebuchet MS"/>
                <a:ea typeface="Trebuchet MS"/>
                <a:cs typeface="Trebuchet MS"/>
                <a:sym typeface="Trebuchet MS"/>
              </a:rPr>
              <a:t>var</a:t>
            </a:r>
            <a:r>
              <a:rPr lang="en" sz="1800" b="0" i="1" dirty="0">
                <a:solidFill>
                  <a:srgbClr val="434343"/>
                </a:solidFill>
                <a:latin typeface="Trebuchet MS"/>
                <a:ea typeface="Trebuchet MS"/>
                <a:cs typeface="Trebuchet MS"/>
                <a:sym typeface="Trebuchet MS"/>
              </a:rPr>
              <a:t> cars=new Array();</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cars[0]="Saab";</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cars[1]="Volvo";</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cars[2]="BMW";</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2000" u="sng" dirty="0">
              <a:solidFill>
                <a:srgbClr val="434343"/>
              </a:solidFill>
              <a:latin typeface="Alegreya"/>
              <a:ea typeface="Alegreya"/>
              <a:cs typeface="Alegreya"/>
              <a:sym typeface="Alegreya"/>
            </a:endParaRPr>
          </a:p>
        </p:txBody>
      </p:sp>
      <p:pic>
        <p:nvPicPr>
          <p:cNvPr id="578" name="Google Shape;578;p5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 (cont.)</a:t>
            </a:r>
            <a:endParaRPr sz="3600">
              <a:solidFill>
                <a:srgbClr val="63A814"/>
              </a:solidFill>
              <a:latin typeface="Alegreya"/>
              <a:ea typeface="Alegreya"/>
              <a:cs typeface="Alegreya"/>
              <a:sym typeface="Alegreya"/>
            </a:endParaRPr>
          </a:p>
        </p:txBody>
      </p:sp>
      <p:sp>
        <p:nvSpPr>
          <p:cNvPr id="584" name="Google Shape;584;p56"/>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dirty="0">
                <a:solidFill>
                  <a:srgbClr val="0170BA"/>
                </a:solidFill>
                <a:latin typeface="Alegreya"/>
                <a:ea typeface="Alegreya"/>
                <a:cs typeface="Alegreya"/>
                <a:sym typeface="Alegreya"/>
              </a:rPr>
              <a:t>JavaScript Arrays</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Array indexes are </a:t>
            </a:r>
            <a:r>
              <a:rPr lang="en" sz="2000" dirty="0">
                <a:solidFill>
                  <a:srgbClr val="434343"/>
                </a:solidFill>
                <a:latin typeface="Alegreya"/>
                <a:ea typeface="Alegreya"/>
                <a:cs typeface="Alegreya"/>
                <a:sym typeface="Alegreya"/>
              </a:rPr>
              <a:t>zero-based</a:t>
            </a:r>
            <a:r>
              <a:rPr lang="en" sz="2000" b="0" dirty="0">
                <a:solidFill>
                  <a:srgbClr val="434343"/>
                </a:solidFill>
                <a:latin typeface="Alegreya"/>
                <a:ea typeface="Alegreya"/>
                <a:cs typeface="Alegreya"/>
                <a:sym typeface="Alegreya"/>
              </a:rPr>
              <a:t>, which means the first is [0], second is [1], and so on.</a:t>
            </a:r>
            <a:endParaRPr sz="2000" b="0" dirty="0">
              <a:solidFill>
                <a:srgbClr val="434343"/>
              </a:solidFill>
              <a:latin typeface="Alegreya"/>
              <a:ea typeface="Alegreya"/>
              <a:cs typeface="Alegreya"/>
              <a:sym typeface="Alegreya"/>
            </a:endParaRPr>
          </a:p>
          <a:p>
            <a:pPr marL="0" lvl="0" indent="0" algn="l" rtl="0">
              <a:spcBef>
                <a:spcPts val="500"/>
              </a:spcBef>
              <a:spcAft>
                <a:spcPts val="0"/>
              </a:spcAft>
              <a:buNone/>
            </a:pPr>
            <a:r>
              <a:rPr lang="en" sz="2000" u="sng" dirty="0">
                <a:solidFill>
                  <a:srgbClr val="0170BA"/>
                </a:solidFill>
                <a:latin typeface="Alegreya"/>
                <a:ea typeface="Alegreya"/>
                <a:cs typeface="Alegreya"/>
                <a:sym typeface="Alegreya"/>
              </a:rPr>
              <a:t>JavaScript Objects</a:t>
            </a:r>
            <a:endParaRPr sz="2000" u="sng" dirty="0">
              <a:solidFill>
                <a:srgbClr val="0170BA"/>
              </a:solidFill>
              <a:latin typeface="Alegreya"/>
              <a:ea typeface="Alegreya"/>
              <a:cs typeface="Alegreya"/>
              <a:sym typeface="Alegreya"/>
            </a:endParaRPr>
          </a:p>
          <a:p>
            <a:pPr marL="457200" lvl="0" indent="-355600" algn="l" rtl="0">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An object is delimited by </a:t>
            </a:r>
            <a:r>
              <a:rPr lang="en" sz="2000" b="0" dirty="0">
                <a:solidFill>
                  <a:schemeClr val="accent5"/>
                </a:solidFill>
                <a:latin typeface="Alegreya"/>
                <a:ea typeface="Alegreya"/>
                <a:cs typeface="Alegreya"/>
                <a:sym typeface="Alegreya"/>
              </a:rPr>
              <a:t>curly braces</a:t>
            </a:r>
            <a:r>
              <a:rPr lang="en" sz="2000" b="0" dirty="0">
                <a:solidFill>
                  <a:srgbClr val="434343"/>
                </a:solidFill>
                <a:latin typeface="Alegreya"/>
                <a:ea typeface="Alegreya"/>
                <a:cs typeface="Alegreya"/>
                <a:sym typeface="Alegreya"/>
              </a:rPr>
              <a:t>. </a:t>
            </a:r>
            <a:endParaRPr sz="2000" b="0" dirty="0">
              <a:solidFill>
                <a:srgbClr val="434343"/>
              </a:solidFill>
              <a:latin typeface="Alegreya"/>
              <a:ea typeface="Alegreya"/>
              <a:cs typeface="Alegreya"/>
              <a:sym typeface="Alegreya"/>
            </a:endParaRPr>
          </a:p>
          <a:p>
            <a:pPr marL="457200" lvl="0" indent="-355600" algn="l" rtl="0">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Inside the braces the object’s properties are defined as </a:t>
            </a:r>
            <a:r>
              <a:rPr lang="en" sz="2000" dirty="0">
                <a:solidFill>
                  <a:srgbClr val="434343"/>
                </a:solidFill>
                <a:latin typeface="Alegreya"/>
                <a:ea typeface="Alegreya"/>
                <a:cs typeface="Alegreya"/>
                <a:sym typeface="Alegreya"/>
              </a:rPr>
              <a:t>name </a:t>
            </a:r>
            <a:r>
              <a:rPr lang="en" sz="2000" b="0" dirty="0">
                <a:solidFill>
                  <a:srgbClr val="434343"/>
                </a:solidFill>
                <a:latin typeface="Alegreya"/>
                <a:ea typeface="Alegreya"/>
                <a:cs typeface="Alegreya"/>
                <a:sym typeface="Alegreya"/>
              </a:rPr>
              <a:t>and </a:t>
            </a:r>
            <a:r>
              <a:rPr lang="en" sz="2000" dirty="0">
                <a:solidFill>
                  <a:srgbClr val="434343"/>
                </a:solidFill>
                <a:latin typeface="Alegreya"/>
                <a:ea typeface="Alegreya"/>
                <a:cs typeface="Alegreya"/>
                <a:sym typeface="Alegreya"/>
              </a:rPr>
              <a:t>value pairs</a:t>
            </a:r>
            <a:r>
              <a:rPr lang="en" sz="2000" b="0" dirty="0">
                <a:solidFill>
                  <a:srgbClr val="434343"/>
                </a:solidFill>
                <a:latin typeface="Alegreya"/>
                <a:ea typeface="Alegreya"/>
                <a:cs typeface="Alegreya"/>
                <a:sym typeface="Alegreya"/>
              </a:rPr>
              <a:t> </a:t>
            </a:r>
            <a:r>
              <a:rPr lang="en" sz="2000" dirty="0">
                <a:solidFill>
                  <a:srgbClr val="434343"/>
                </a:solidFill>
                <a:latin typeface="Alegreya"/>
                <a:ea typeface="Alegreya"/>
                <a:cs typeface="Alegreya"/>
                <a:sym typeface="Alegreya"/>
              </a:rPr>
              <a:t>(name : value)</a:t>
            </a:r>
            <a:r>
              <a:rPr lang="en" sz="2000" b="0" dirty="0">
                <a:solidFill>
                  <a:srgbClr val="434343"/>
                </a:solidFill>
                <a:latin typeface="Alegreya"/>
                <a:ea typeface="Alegreya"/>
                <a:cs typeface="Alegreya"/>
                <a:sym typeface="Alegreya"/>
              </a:rPr>
              <a:t>. The properties are separated by commas: </a:t>
            </a:r>
            <a:endParaRPr sz="2000" b="0" dirty="0">
              <a:solidFill>
                <a:srgbClr val="434343"/>
              </a:solidFill>
              <a:latin typeface="Alegreya"/>
              <a:ea typeface="Alegreya"/>
              <a:cs typeface="Alegreya"/>
              <a:sym typeface="Alegreya"/>
            </a:endParaRPr>
          </a:p>
          <a:p>
            <a:pPr marL="0" lvl="0" indent="0" algn="l" rtl="0">
              <a:spcBef>
                <a:spcPts val="500"/>
              </a:spcBef>
              <a:spcAft>
                <a:spcPts val="0"/>
              </a:spcAft>
              <a:buNone/>
            </a:pPr>
            <a:r>
              <a:rPr lang="en" sz="2000" b="0" dirty="0">
                <a:solidFill>
                  <a:srgbClr val="434343"/>
                </a:solidFill>
                <a:latin typeface="Alegreya"/>
                <a:ea typeface="Alegreya"/>
                <a:cs typeface="Alegreya"/>
                <a:sym typeface="Alegreya"/>
              </a:rPr>
              <a:t>		</a:t>
            </a:r>
            <a:r>
              <a:rPr lang="en" sz="1800" b="0" i="1" dirty="0" err="1">
                <a:solidFill>
                  <a:srgbClr val="434343"/>
                </a:solidFill>
                <a:latin typeface="Trebuchet MS"/>
                <a:ea typeface="Trebuchet MS"/>
                <a:cs typeface="Trebuchet MS"/>
                <a:sym typeface="Trebuchet MS"/>
              </a:rPr>
              <a:t>var</a:t>
            </a:r>
            <a:r>
              <a:rPr lang="en" sz="1800" b="0" i="1" dirty="0">
                <a:solidFill>
                  <a:srgbClr val="434343"/>
                </a:solidFill>
                <a:latin typeface="Trebuchet MS"/>
                <a:ea typeface="Trebuchet MS"/>
                <a:cs typeface="Trebuchet MS"/>
                <a:sym typeface="Trebuchet MS"/>
              </a:rPr>
              <a:t> user = { </a:t>
            </a:r>
            <a:r>
              <a:rPr lang="en" sz="1800" b="0" i="1" dirty="0" err="1">
                <a:solidFill>
                  <a:srgbClr val="434343"/>
                </a:solidFill>
                <a:latin typeface="Trebuchet MS"/>
                <a:ea typeface="Trebuchet MS"/>
                <a:cs typeface="Trebuchet MS"/>
                <a:sym typeface="Trebuchet MS"/>
              </a:rPr>
              <a:t>firstname</a:t>
            </a:r>
            <a:r>
              <a:rPr lang="en" sz="1800" b="0" i="1" dirty="0">
                <a:solidFill>
                  <a:srgbClr val="434343"/>
                </a:solidFill>
                <a:latin typeface="Trebuchet MS"/>
                <a:ea typeface="Trebuchet MS"/>
                <a:cs typeface="Trebuchet MS"/>
                <a:sym typeface="Trebuchet MS"/>
              </a:rPr>
              <a:t> : “Johnny”, </a:t>
            </a:r>
            <a:r>
              <a:rPr lang="en" sz="1800" b="0" i="1" dirty="0" err="1">
                <a:solidFill>
                  <a:srgbClr val="434343"/>
                </a:solidFill>
                <a:latin typeface="Trebuchet MS"/>
                <a:ea typeface="Trebuchet MS"/>
                <a:cs typeface="Trebuchet MS"/>
                <a:sym typeface="Trebuchet MS"/>
              </a:rPr>
              <a:t>lastname</a:t>
            </a:r>
            <a:r>
              <a:rPr lang="en" sz="1800" b="0" i="1" dirty="0">
                <a:solidFill>
                  <a:srgbClr val="434343"/>
                </a:solidFill>
                <a:latin typeface="Trebuchet MS"/>
                <a:ea typeface="Trebuchet MS"/>
                <a:cs typeface="Trebuchet MS"/>
                <a:sym typeface="Trebuchet MS"/>
              </a:rPr>
              <a:t> : “Kim”}</a:t>
            </a:r>
            <a:endParaRPr sz="1800" b="0" i="1" dirty="0">
              <a:solidFill>
                <a:srgbClr val="434343"/>
              </a:solidFill>
              <a:latin typeface="Trebuchet MS"/>
              <a:ea typeface="Trebuchet MS"/>
              <a:cs typeface="Trebuchet MS"/>
              <a:sym typeface="Trebuchet MS"/>
            </a:endParaRPr>
          </a:p>
          <a:p>
            <a:pPr marL="0" lvl="0" indent="0" algn="l" rtl="0">
              <a:spcBef>
                <a:spcPts val="500"/>
              </a:spcBef>
              <a:spcAft>
                <a:spcPts val="0"/>
              </a:spcAft>
              <a:buNone/>
            </a:pPr>
            <a:endParaRPr sz="1800" b="0" i="1" dirty="0">
              <a:solidFill>
                <a:srgbClr val="434343"/>
              </a:solidFill>
              <a:latin typeface="Trebuchet MS"/>
              <a:ea typeface="Trebuchet MS"/>
              <a:cs typeface="Trebuchet MS"/>
              <a:sym typeface="Trebuchet MS"/>
            </a:endParaRPr>
          </a:p>
          <a:p>
            <a:pPr marL="457200" lvl="0" indent="-355600" algn="l" rtl="0">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The object (person) in the example above has 2 properties: </a:t>
            </a:r>
            <a:r>
              <a:rPr lang="en" sz="2000" b="0" dirty="0" err="1">
                <a:solidFill>
                  <a:schemeClr val="accent5"/>
                </a:solidFill>
                <a:latin typeface="Alegreya"/>
                <a:ea typeface="Alegreya"/>
                <a:cs typeface="Alegreya"/>
                <a:sym typeface="Alegreya"/>
              </a:rPr>
              <a:t>firstname</a:t>
            </a:r>
            <a:r>
              <a:rPr lang="en" sz="2000" b="0" dirty="0">
                <a:solidFill>
                  <a:srgbClr val="434343"/>
                </a:solidFill>
                <a:latin typeface="Alegreya"/>
                <a:ea typeface="Alegreya"/>
                <a:cs typeface="Alegreya"/>
                <a:sym typeface="Alegreya"/>
              </a:rPr>
              <a:t> </a:t>
            </a:r>
            <a:r>
              <a:rPr lang="en" sz="2000" b="0" dirty="0">
                <a:solidFill>
                  <a:schemeClr val="accent5"/>
                </a:solidFill>
                <a:latin typeface="Alegreya"/>
                <a:ea typeface="Alegreya"/>
                <a:cs typeface="Alegreya"/>
                <a:sym typeface="Alegreya"/>
              </a:rPr>
              <a:t>and </a:t>
            </a:r>
            <a:r>
              <a:rPr lang="en" sz="2000" b="0" dirty="0" err="1">
                <a:solidFill>
                  <a:schemeClr val="accent5"/>
                </a:solidFill>
                <a:latin typeface="Alegreya"/>
                <a:ea typeface="Alegreya"/>
                <a:cs typeface="Alegreya"/>
                <a:sym typeface="Alegreya"/>
              </a:rPr>
              <a:t>lastname</a:t>
            </a:r>
            <a:endParaRPr sz="2000" b="0" i="1" dirty="0">
              <a:solidFill>
                <a:schemeClr val="accent5"/>
              </a:solidFill>
              <a:latin typeface="Alegreya"/>
              <a:ea typeface="Alegreya"/>
              <a:cs typeface="Alegreya"/>
              <a:sym typeface="Alegreya"/>
            </a:endParaRPr>
          </a:p>
        </p:txBody>
      </p:sp>
      <p:pic>
        <p:nvPicPr>
          <p:cNvPr id="585" name="Google Shape;585;p5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 (cont.)</a:t>
            </a:r>
            <a:endParaRPr sz="3600">
              <a:solidFill>
                <a:srgbClr val="63A814"/>
              </a:solidFill>
              <a:latin typeface="Alegreya"/>
              <a:ea typeface="Alegreya"/>
              <a:cs typeface="Alegreya"/>
              <a:sym typeface="Alegreya"/>
            </a:endParaRPr>
          </a:p>
        </p:txBody>
      </p:sp>
      <p:sp>
        <p:nvSpPr>
          <p:cNvPr id="591" name="Google Shape;591;p57"/>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u="sng" dirty="0">
                <a:solidFill>
                  <a:srgbClr val="0170BA"/>
                </a:solidFill>
                <a:latin typeface="Alegreya"/>
                <a:ea typeface="Alegreya"/>
                <a:cs typeface="Alegreya"/>
                <a:sym typeface="Alegreya"/>
              </a:rPr>
              <a:t>JavaScript Objects</a:t>
            </a:r>
            <a:endParaRPr sz="2000" u="sng" dirty="0">
              <a:solidFill>
                <a:srgbClr val="0170BA"/>
              </a:solidFill>
              <a:latin typeface="Alegreya"/>
              <a:ea typeface="Alegreya"/>
              <a:cs typeface="Alegreya"/>
              <a:sym typeface="Alegreya"/>
            </a:endParaRPr>
          </a:p>
          <a:p>
            <a:pPr marL="457200" lvl="0" indent="-355600" algn="l" rtl="0">
              <a:lnSpc>
                <a:spcPct val="115000"/>
              </a:lnSpc>
              <a:spcBef>
                <a:spcPts val="4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Spaces and line breaks are not important. Your declaration can span multiple lines:</a:t>
            </a:r>
            <a:endParaRPr sz="2000" b="0" dirty="0">
              <a:solidFill>
                <a:srgbClr val="434343"/>
              </a:solidFill>
              <a:latin typeface="Alegreya"/>
              <a:ea typeface="Alegreya"/>
              <a:cs typeface="Alegreya"/>
              <a:sym typeface="Alegreya"/>
            </a:endParaRPr>
          </a:p>
          <a:p>
            <a:pPr marL="914400" lvl="0" indent="0" algn="l" rtl="0">
              <a:lnSpc>
                <a:spcPct val="115000"/>
              </a:lnSpc>
              <a:spcBef>
                <a:spcPts val="400"/>
              </a:spcBef>
              <a:spcAft>
                <a:spcPts val="0"/>
              </a:spcAft>
              <a:buNone/>
            </a:pPr>
            <a:r>
              <a:rPr lang="en" sz="1700" b="0" i="1" dirty="0" err="1">
                <a:solidFill>
                  <a:srgbClr val="434343"/>
                </a:solidFill>
                <a:latin typeface="Trebuchet MS"/>
                <a:ea typeface="Trebuchet MS"/>
                <a:cs typeface="Trebuchet MS"/>
                <a:sym typeface="Trebuchet MS"/>
              </a:rPr>
              <a:t>var</a:t>
            </a:r>
            <a:r>
              <a:rPr lang="en" sz="1700" b="0" i="1" dirty="0">
                <a:solidFill>
                  <a:srgbClr val="434343"/>
                </a:solidFill>
                <a:latin typeface="Trebuchet MS"/>
                <a:ea typeface="Trebuchet MS"/>
                <a:cs typeface="Trebuchet MS"/>
                <a:sym typeface="Trebuchet MS"/>
              </a:rPr>
              <a:t> user = {</a:t>
            </a:r>
            <a:endParaRPr sz="1700" b="0" i="1" dirty="0">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700" b="0" i="1" dirty="0">
                <a:solidFill>
                  <a:srgbClr val="434343"/>
                </a:solidFill>
                <a:latin typeface="Trebuchet MS"/>
                <a:ea typeface="Trebuchet MS"/>
                <a:cs typeface="Trebuchet MS"/>
                <a:sym typeface="Trebuchet MS"/>
              </a:rPr>
              <a:t>	</a:t>
            </a:r>
            <a:r>
              <a:rPr lang="en" sz="1700" b="0" i="1" dirty="0" err="1">
                <a:solidFill>
                  <a:srgbClr val="434343"/>
                </a:solidFill>
                <a:latin typeface="Trebuchet MS"/>
                <a:ea typeface="Trebuchet MS"/>
                <a:cs typeface="Trebuchet MS"/>
                <a:sym typeface="Trebuchet MS"/>
              </a:rPr>
              <a:t>firstname</a:t>
            </a:r>
            <a:r>
              <a:rPr lang="en" sz="1700" b="0" i="1" dirty="0">
                <a:solidFill>
                  <a:srgbClr val="434343"/>
                </a:solidFill>
                <a:latin typeface="Trebuchet MS"/>
                <a:ea typeface="Trebuchet MS"/>
                <a:cs typeface="Trebuchet MS"/>
                <a:sym typeface="Trebuchet MS"/>
              </a:rPr>
              <a:t> : "</a:t>
            </a:r>
            <a:r>
              <a:rPr lang="en" sz="1800" b="0" i="1" dirty="0">
                <a:solidFill>
                  <a:srgbClr val="434343"/>
                </a:solidFill>
                <a:latin typeface="Trebuchet MS"/>
                <a:ea typeface="Trebuchet MS"/>
                <a:cs typeface="Trebuchet MS"/>
                <a:sym typeface="Trebuchet MS"/>
              </a:rPr>
              <a:t>Johnny</a:t>
            </a:r>
            <a:r>
              <a:rPr lang="en" sz="1700" b="0" i="1" dirty="0">
                <a:solidFill>
                  <a:srgbClr val="434343"/>
                </a:solidFill>
                <a:latin typeface="Trebuchet MS"/>
                <a:ea typeface="Trebuchet MS"/>
                <a:cs typeface="Trebuchet MS"/>
                <a:sym typeface="Trebuchet MS"/>
              </a:rPr>
              <a:t>",</a:t>
            </a:r>
            <a:endParaRPr sz="1700" b="0" i="1" dirty="0">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700" b="0" i="1" dirty="0">
                <a:solidFill>
                  <a:srgbClr val="434343"/>
                </a:solidFill>
                <a:latin typeface="Trebuchet MS"/>
                <a:ea typeface="Trebuchet MS"/>
                <a:cs typeface="Trebuchet MS"/>
                <a:sym typeface="Trebuchet MS"/>
              </a:rPr>
              <a:t>	</a:t>
            </a:r>
            <a:r>
              <a:rPr lang="en" sz="1700" b="0" i="1" dirty="0" err="1">
                <a:solidFill>
                  <a:srgbClr val="434343"/>
                </a:solidFill>
                <a:latin typeface="Trebuchet MS"/>
                <a:ea typeface="Trebuchet MS"/>
                <a:cs typeface="Trebuchet MS"/>
                <a:sym typeface="Trebuchet MS"/>
              </a:rPr>
              <a:t>lastname</a:t>
            </a:r>
            <a:r>
              <a:rPr lang="en" sz="1700" b="0" i="1" dirty="0">
                <a:solidFill>
                  <a:srgbClr val="434343"/>
                </a:solidFill>
                <a:latin typeface="Trebuchet MS"/>
                <a:ea typeface="Trebuchet MS"/>
                <a:cs typeface="Trebuchet MS"/>
                <a:sym typeface="Trebuchet MS"/>
              </a:rPr>
              <a:t>  : "Kim"</a:t>
            </a:r>
            <a:endParaRPr sz="1700" b="0" i="1" dirty="0">
              <a:solidFill>
                <a:srgbClr val="434343"/>
              </a:solidFill>
              <a:latin typeface="Trebuchet MS"/>
              <a:ea typeface="Trebuchet MS"/>
              <a:cs typeface="Trebuchet MS"/>
              <a:sym typeface="Trebuchet MS"/>
            </a:endParaRPr>
          </a:p>
          <a:p>
            <a:pPr marL="914400" lvl="0" indent="0" algn="l" rtl="0">
              <a:lnSpc>
                <a:spcPct val="115000"/>
              </a:lnSpc>
              <a:spcBef>
                <a:spcPts val="400"/>
              </a:spcBef>
              <a:spcAft>
                <a:spcPts val="0"/>
              </a:spcAft>
              <a:buNone/>
            </a:pPr>
            <a:r>
              <a:rPr lang="en" sz="1700" b="0" i="1" dirty="0">
                <a:solidFill>
                  <a:srgbClr val="434343"/>
                </a:solidFill>
                <a:latin typeface="Trebuchet MS"/>
                <a:ea typeface="Trebuchet MS"/>
                <a:cs typeface="Trebuchet MS"/>
                <a:sym typeface="Trebuchet MS"/>
              </a:rPr>
              <a:t>};</a:t>
            </a:r>
            <a:endParaRPr sz="1700" b="0" dirty="0">
              <a:solidFill>
                <a:srgbClr val="000000"/>
              </a:solidFill>
              <a:latin typeface="Trebuchet MS"/>
              <a:ea typeface="Trebuchet MS"/>
              <a:cs typeface="Trebuchet MS"/>
              <a:sym typeface="Trebuchet MS"/>
            </a:endParaRPr>
          </a:p>
          <a:p>
            <a:pPr marL="457200" lvl="0" indent="-336550" algn="l" rtl="0">
              <a:lnSpc>
                <a:spcPct val="115000"/>
              </a:lnSpc>
              <a:spcBef>
                <a:spcPts val="400"/>
              </a:spcBef>
              <a:spcAft>
                <a:spcPts val="0"/>
              </a:spcAft>
              <a:buClr>
                <a:srgbClr val="434343"/>
              </a:buClr>
              <a:buSzPts val="1700"/>
              <a:buChar char="❏"/>
            </a:pPr>
            <a:r>
              <a:rPr lang="en" sz="1700" b="0" dirty="0">
                <a:solidFill>
                  <a:srgbClr val="434343"/>
                </a:solidFill>
                <a:latin typeface="Trebuchet MS"/>
                <a:ea typeface="Trebuchet MS"/>
                <a:cs typeface="Trebuchet MS"/>
                <a:sym typeface="Trebuchet MS"/>
              </a:rPr>
              <a:t>You can address the object properties in two ways:</a:t>
            </a:r>
            <a:endParaRPr sz="1700" b="0" dirty="0">
              <a:solidFill>
                <a:srgbClr val="434343"/>
              </a:solidFill>
              <a:latin typeface="Trebuchet MS"/>
              <a:ea typeface="Trebuchet MS"/>
              <a:cs typeface="Trebuchet MS"/>
              <a:sym typeface="Trebuchet MS"/>
            </a:endParaRPr>
          </a:p>
          <a:p>
            <a:pPr marL="0" lvl="0" indent="0" algn="l" rtl="0">
              <a:lnSpc>
                <a:spcPct val="115000"/>
              </a:lnSpc>
              <a:spcBef>
                <a:spcPts val="400"/>
              </a:spcBef>
              <a:spcAft>
                <a:spcPts val="0"/>
              </a:spcAft>
              <a:buNone/>
            </a:pPr>
            <a:r>
              <a:rPr lang="en" sz="1700" dirty="0">
                <a:solidFill>
                  <a:schemeClr val="accent5"/>
                </a:solidFill>
                <a:latin typeface="Trebuchet MS"/>
                <a:ea typeface="Trebuchet MS"/>
                <a:cs typeface="Trebuchet MS"/>
                <a:sym typeface="Trebuchet MS"/>
              </a:rPr>
              <a:t>Example		</a:t>
            </a:r>
            <a:r>
              <a:rPr lang="en" sz="1700" b="0" i="1" dirty="0">
                <a:solidFill>
                  <a:srgbClr val="434343"/>
                </a:solidFill>
                <a:latin typeface="Trebuchet MS"/>
                <a:ea typeface="Trebuchet MS"/>
                <a:cs typeface="Trebuchet MS"/>
                <a:sym typeface="Trebuchet MS"/>
              </a:rPr>
              <a:t>name = </a:t>
            </a:r>
            <a:r>
              <a:rPr lang="en" sz="1700" b="0" i="1" dirty="0" err="1">
                <a:solidFill>
                  <a:srgbClr val="434343"/>
                </a:solidFill>
                <a:latin typeface="Trebuchet MS"/>
                <a:ea typeface="Trebuchet MS"/>
                <a:cs typeface="Trebuchet MS"/>
                <a:sym typeface="Trebuchet MS"/>
              </a:rPr>
              <a:t>user.lastname</a:t>
            </a:r>
            <a:r>
              <a:rPr lang="en" sz="1700" b="0" i="1" dirty="0">
                <a:solidFill>
                  <a:srgbClr val="434343"/>
                </a:solidFill>
                <a:latin typeface="Trebuchet MS"/>
                <a:ea typeface="Trebuchet MS"/>
                <a:cs typeface="Trebuchet MS"/>
                <a:sym typeface="Trebuchet MS"/>
              </a:rPr>
              <a:t>;</a:t>
            </a:r>
            <a:endParaRPr sz="1700" b="0" i="1" dirty="0">
              <a:solidFill>
                <a:srgbClr val="434343"/>
              </a:solidFill>
              <a:latin typeface="Trebuchet MS"/>
              <a:ea typeface="Trebuchet MS"/>
              <a:cs typeface="Trebuchet MS"/>
              <a:sym typeface="Trebuchet MS"/>
            </a:endParaRPr>
          </a:p>
          <a:p>
            <a:pPr marL="914400" lvl="0" indent="457200" algn="l" rtl="0">
              <a:lnSpc>
                <a:spcPct val="115000"/>
              </a:lnSpc>
              <a:spcBef>
                <a:spcPts val="400"/>
              </a:spcBef>
              <a:spcAft>
                <a:spcPts val="0"/>
              </a:spcAft>
              <a:buNone/>
            </a:pPr>
            <a:r>
              <a:rPr lang="en" sz="1700" b="0" i="1" dirty="0">
                <a:solidFill>
                  <a:srgbClr val="434343"/>
                </a:solidFill>
                <a:latin typeface="Trebuchet MS"/>
                <a:ea typeface="Trebuchet MS"/>
                <a:cs typeface="Trebuchet MS"/>
                <a:sym typeface="Trebuchet MS"/>
              </a:rPr>
              <a:t>Name = user["</a:t>
            </a:r>
            <a:r>
              <a:rPr lang="en" sz="1700" b="0" i="1" dirty="0" err="1">
                <a:solidFill>
                  <a:srgbClr val="434343"/>
                </a:solidFill>
                <a:latin typeface="Trebuchet MS"/>
                <a:ea typeface="Trebuchet MS"/>
                <a:cs typeface="Trebuchet MS"/>
                <a:sym typeface="Trebuchet MS"/>
              </a:rPr>
              <a:t>lastname</a:t>
            </a:r>
            <a:r>
              <a:rPr lang="en" sz="1700" b="0" i="1" dirty="0">
                <a:solidFill>
                  <a:srgbClr val="434343"/>
                </a:solidFill>
                <a:latin typeface="Trebuchet MS"/>
                <a:ea typeface="Trebuchet MS"/>
                <a:cs typeface="Trebuchet MS"/>
                <a:sym typeface="Trebuchet MS"/>
              </a:rPr>
              <a:t>"];</a:t>
            </a:r>
            <a:endParaRPr sz="1700" b="0" i="1" dirty="0">
              <a:solidFill>
                <a:srgbClr val="434343"/>
              </a:solidFill>
              <a:latin typeface="Trebuchet MS"/>
              <a:ea typeface="Trebuchet MS"/>
              <a:cs typeface="Trebuchet MS"/>
              <a:sym typeface="Trebuchet MS"/>
            </a:endParaRPr>
          </a:p>
          <a:p>
            <a:pPr marL="0" lvl="0" indent="0" algn="l" rtl="0">
              <a:spcBef>
                <a:spcPts val="500"/>
              </a:spcBef>
              <a:spcAft>
                <a:spcPts val="0"/>
              </a:spcAft>
              <a:buNone/>
            </a:pPr>
            <a:endParaRPr sz="2000" b="0" dirty="0">
              <a:solidFill>
                <a:srgbClr val="434343"/>
              </a:solidFill>
              <a:latin typeface="Alegreya"/>
              <a:ea typeface="Alegreya"/>
              <a:cs typeface="Alegreya"/>
              <a:sym typeface="Alegreya"/>
            </a:endParaRPr>
          </a:p>
        </p:txBody>
      </p:sp>
      <p:pic>
        <p:nvPicPr>
          <p:cNvPr id="592" name="Google Shape;592;p5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 (cont.)</a:t>
            </a:r>
            <a:endParaRPr sz="3600">
              <a:solidFill>
                <a:srgbClr val="63A814"/>
              </a:solidFill>
              <a:latin typeface="Alegreya"/>
              <a:ea typeface="Alegreya"/>
              <a:cs typeface="Alegreya"/>
              <a:sym typeface="Alegreya"/>
            </a:endParaRPr>
          </a:p>
        </p:txBody>
      </p:sp>
      <p:sp>
        <p:nvSpPr>
          <p:cNvPr id="598" name="Google Shape;598;p58"/>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dirty="0">
                <a:solidFill>
                  <a:srgbClr val="0170BA"/>
                </a:solidFill>
                <a:latin typeface="Alegreya"/>
                <a:ea typeface="Alegreya"/>
                <a:cs typeface="Alegreya"/>
                <a:sym typeface="Alegreya"/>
              </a:rPr>
              <a:t>Undefined and Null</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000000"/>
              </a:buClr>
              <a:buSzPts val="2000"/>
              <a:buFont typeface="Alegreya"/>
              <a:buChar char="❏"/>
            </a:pPr>
            <a:r>
              <a:rPr lang="en" sz="2000" dirty="0">
                <a:solidFill>
                  <a:schemeClr val="accent5"/>
                </a:solidFill>
                <a:latin typeface="Alegreya"/>
                <a:ea typeface="Alegreya"/>
                <a:cs typeface="Alegreya"/>
                <a:sym typeface="Alegreya"/>
              </a:rPr>
              <a:t>Undefined</a:t>
            </a:r>
            <a:r>
              <a:rPr lang="en" sz="2000" b="0" dirty="0">
                <a:solidFill>
                  <a:schemeClr val="accent5"/>
                </a:solidFill>
                <a:latin typeface="Alegreya"/>
                <a:ea typeface="Alegreya"/>
                <a:cs typeface="Alegreya"/>
                <a:sym typeface="Alegreya"/>
              </a:rPr>
              <a:t> </a:t>
            </a:r>
            <a:r>
              <a:rPr lang="en" sz="2000" b="0" dirty="0">
                <a:solidFill>
                  <a:srgbClr val="000000"/>
                </a:solidFill>
                <a:latin typeface="Alegreya"/>
                <a:ea typeface="Alegreya"/>
                <a:cs typeface="Alegreya"/>
                <a:sym typeface="Alegreya"/>
              </a:rPr>
              <a:t>is the value of a variable with </a:t>
            </a:r>
            <a:r>
              <a:rPr lang="en" sz="2000" b="0" dirty="0">
                <a:solidFill>
                  <a:schemeClr val="accent5"/>
                </a:solidFill>
                <a:latin typeface="Alegreya"/>
                <a:ea typeface="Alegreya"/>
                <a:cs typeface="Alegreya"/>
                <a:sym typeface="Alegreya"/>
              </a:rPr>
              <a:t>no value</a:t>
            </a:r>
            <a:r>
              <a:rPr lang="en" sz="2000" b="0" dirty="0">
                <a:solidFill>
                  <a:srgbClr val="000000"/>
                </a:solidFill>
                <a:latin typeface="Alegreya"/>
                <a:ea typeface="Alegreya"/>
                <a:cs typeface="Alegreya"/>
                <a:sym typeface="Alegreya"/>
              </a:rPr>
              <a:t>.</a:t>
            </a:r>
            <a:endParaRPr sz="2000" b="0" dirty="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dirty="0">
                <a:solidFill>
                  <a:srgbClr val="000000"/>
                </a:solidFill>
                <a:latin typeface="Alegreya"/>
                <a:ea typeface="Alegreya"/>
                <a:cs typeface="Alegreya"/>
                <a:sym typeface="Alegreya"/>
              </a:rPr>
              <a:t>Variables can be emptied by setting the value to </a:t>
            </a:r>
            <a:r>
              <a:rPr lang="en" sz="2000" dirty="0">
                <a:solidFill>
                  <a:schemeClr val="accent5"/>
                </a:solidFill>
                <a:latin typeface="Alegreya"/>
                <a:ea typeface="Alegreya"/>
                <a:cs typeface="Alegreya"/>
                <a:sym typeface="Alegreya"/>
              </a:rPr>
              <a:t>null</a:t>
            </a:r>
            <a:r>
              <a:rPr lang="en" sz="2000" b="0" dirty="0">
                <a:solidFill>
                  <a:srgbClr val="000000"/>
                </a:solidFill>
                <a:latin typeface="Alegreya"/>
                <a:ea typeface="Alegreya"/>
                <a:cs typeface="Alegreya"/>
                <a:sym typeface="Alegreya"/>
              </a:rPr>
              <a:t>;</a:t>
            </a:r>
            <a:endParaRPr sz="2000" b="0" dirty="0">
              <a:solidFill>
                <a:srgbClr val="000000"/>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dirty="0">
                <a:solidFill>
                  <a:schemeClr val="accent5"/>
                </a:solidFill>
                <a:latin typeface="Alegreya"/>
                <a:ea typeface="Alegreya"/>
                <a:cs typeface="Alegreya"/>
                <a:sym typeface="Alegreya"/>
              </a:rPr>
              <a:t>Example</a:t>
            </a:r>
            <a:endParaRPr sz="2000" dirty="0">
              <a:solidFill>
                <a:schemeClr val="accent5"/>
              </a:solidFill>
              <a:latin typeface="Alegreya"/>
              <a:ea typeface="Alegreya"/>
              <a:cs typeface="Alegreya"/>
              <a:sym typeface="Alegreya"/>
            </a:endParaRPr>
          </a:p>
          <a:p>
            <a:pPr marL="1371600" lvl="0" indent="0" algn="l" rtl="0">
              <a:lnSpc>
                <a:spcPct val="100000"/>
              </a:lnSpc>
              <a:spcBef>
                <a:spcPts val="400"/>
              </a:spcBef>
              <a:spcAft>
                <a:spcPts val="0"/>
              </a:spcAft>
              <a:buNone/>
            </a:pPr>
            <a:r>
              <a:rPr lang="en" sz="1800" b="0" i="1" dirty="0">
                <a:solidFill>
                  <a:srgbClr val="434343"/>
                </a:solidFill>
                <a:latin typeface="Trebuchet MS"/>
                <a:ea typeface="Trebuchet MS"/>
                <a:cs typeface="Trebuchet MS"/>
                <a:sym typeface="Trebuchet MS"/>
              </a:rPr>
              <a:t>news = null;</a:t>
            </a:r>
            <a:endParaRPr sz="1800" b="0" i="1" dirty="0">
              <a:solidFill>
                <a:srgbClr val="434343"/>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800" b="0" i="1" dirty="0">
                <a:solidFill>
                  <a:srgbClr val="434343"/>
                </a:solidFill>
                <a:latin typeface="Trebuchet MS"/>
                <a:ea typeface="Trebuchet MS"/>
                <a:cs typeface="Trebuchet MS"/>
                <a:sym typeface="Trebuchet MS"/>
              </a:rPr>
              <a:t>product = null;</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2000" dirty="0">
                <a:solidFill>
                  <a:srgbClr val="000000"/>
                </a:solidFill>
                <a:latin typeface="Alegreya"/>
                <a:ea typeface="Alegreya"/>
                <a:cs typeface="Alegreya"/>
                <a:sym typeface="Alegreya"/>
              </a:rPr>
              <a:t> </a:t>
            </a:r>
            <a:endParaRPr sz="2000" u="sng" dirty="0">
              <a:solidFill>
                <a:srgbClr val="0170BA"/>
              </a:solidFill>
              <a:latin typeface="Alegreya"/>
              <a:ea typeface="Alegreya"/>
              <a:cs typeface="Alegreya"/>
              <a:sym typeface="Alegreya"/>
            </a:endParaRPr>
          </a:p>
        </p:txBody>
      </p:sp>
      <p:pic>
        <p:nvPicPr>
          <p:cNvPr id="599" name="Google Shape;599;p5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Datatype (cont.)</a:t>
            </a:r>
            <a:endParaRPr sz="3600">
              <a:solidFill>
                <a:srgbClr val="63A814"/>
              </a:solidFill>
              <a:latin typeface="Alegreya"/>
              <a:ea typeface="Alegreya"/>
              <a:cs typeface="Alegreya"/>
              <a:sym typeface="Alegreya"/>
            </a:endParaRPr>
          </a:p>
        </p:txBody>
      </p:sp>
      <p:sp>
        <p:nvSpPr>
          <p:cNvPr id="605" name="Google Shape;605;p59"/>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dirty="0">
                <a:solidFill>
                  <a:srgbClr val="0170BA"/>
                </a:solidFill>
                <a:latin typeface="Alegreya"/>
                <a:ea typeface="Alegreya"/>
                <a:cs typeface="Alegreya"/>
                <a:sym typeface="Alegreya"/>
              </a:rPr>
              <a:t>Declaring Variable Types</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When you declare a new variable, you can declare its type using the "</a:t>
            </a:r>
            <a:r>
              <a:rPr lang="en" sz="2000" dirty="0">
                <a:solidFill>
                  <a:srgbClr val="434343"/>
                </a:solidFill>
                <a:latin typeface="Alegreya"/>
                <a:ea typeface="Alegreya"/>
                <a:cs typeface="Alegreya"/>
                <a:sym typeface="Alegreya"/>
              </a:rPr>
              <a:t>new</a:t>
            </a:r>
            <a:r>
              <a:rPr lang="en" sz="2000" b="0" dirty="0">
                <a:solidFill>
                  <a:srgbClr val="434343"/>
                </a:solidFill>
                <a:latin typeface="Alegreya"/>
                <a:ea typeface="Alegreya"/>
                <a:cs typeface="Alegreya"/>
                <a:sym typeface="Alegreya"/>
              </a:rPr>
              <a:t>" keyword:</a:t>
            </a:r>
            <a:endParaRPr sz="2000" b="0" dirty="0">
              <a:solidFill>
                <a:srgbClr val="434343"/>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1800" b="0" i="1" dirty="0">
                <a:solidFill>
                  <a:srgbClr val="434343"/>
                </a:solidFill>
                <a:latin typeface="Trebuchet MS"/>
                <a:ea typeface="Trebuchet MS"/>
                <a:cs typeface="Trebuchet MS"/>
                <a:sym typeface="Trebuchet MS"/>
              </a:rPr>
              <a:t>let </a:t>
            </a:r>
            <a:r>
              <a:rPr lang="en" sz="1800" b="0" i="1" dirty="0" err="1">
                <a:solidFill>
                  <a:srgbClr val="434343"/>
                </a:solidFill>
                <a:latin typeface="Trebuchet MS"/>
                <a:ea typeface="Trebuchet MS"/>
                <a:cs typeface="Trebuchet MS"/>
                <a:sym typeface="Trebuchet MS"/>
              </a:rPr>
              <a:t>carname</a:t>
            </a:r>
            <a:r>
              <a:rPr lang="en" sz="1800" b="0" i="1" dirty="0">
                <a:solidFill>
                  <a:srgbClr val="434343"/>
                </a:solidFill>
                <a:latin typeface="Trebuchet MS"/>
                <a:ea typeface="Trebuchet MS"/>
                <a:cs typeface="Trebuchet MS"/>
                <a:sym typeface="Trebuchet MS"/>
              </a:rPr>
              <a:t> = new String;</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i="1" dirty="0">
                <a:solidFill>
                  <a:srgbClr val="434343"/>
                </a:solidFill>
                <a:latin typeface="Trebuchet MS"/>
                <a:ea typeface="Trebuchet MS"/>
                <a:cs typeface="Trebuchet MS"/>
                <a:sym typeface="Trebuchet MS"/>
              </a:rPr>
              <a:t>let x = new Number;</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i="1" dirty="0">
                <a:solidFill>
                  <a:srgbClr val="434343"/>
                </a:solidFill>
                <a:latin typeface="Trebuchet MS"/>
                <a:ea typeface="Trebuchet MS"/>
                <a:cs typeface="Trebuchet MS"/>
                <a:sym typeface="Trebuchet MS"/>
              </a:rPr>
              <a:t>let y = new Boolean;</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i="1" dirty="0">
                <a:solidFill>
                  <a:srgbClr val="434343"/>
                </a:solidFill>
                <a:latin typeface="Trebuchet MS"/>
                <a:ea typeface="Trebuchet MS"/>
                <a:cs typeface="Trebuchet MS"/>
                <a:sym typeface="Trebuchet MS"/>
              </a:rPr>
              <a:t>let cars = new Array;</a:t>
            </a:r>
            <a:endParaRPr sz="1800" b="0" i="1" dirty="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i="1" dirty="0">
                <a:solidFill>
                  <a:srgbClr val="434343"/>
                </a:solidFill>
                <a:latin typeface="Trebuchet MS"/>
                <a:ea typeface="Trebuchet MS"/>
                <a:cs typeface="Trebuchet MS"/>
                <a:sym typeface="Trebuchet MS"/>
              </a:rPr>
              <a:t>let person = new Object;</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endParaRPr sz="2000" b="0" dirty="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dirty="0">
                <a:solidFill>
                  <a:srgbClr val="0170BA"/>
                </a:solidFill>
                <a:latin typeface="Alegreya"/>
                <a:ea typeface="Alegreya"/>
                <a:cs typeface="Alegreya"/>
                <a:sym typeface="Alegreya"/>
              </a:rPr>
              <a:t>Note</a:t>
            </a:r>
            <a:r>
              <a:rPr lang="en" sz="2000" b="0" dirty="0">
                <a:solidFill>
                  <a:srgbClr val="0170BA"/>
                </a:solidFill>
                <a:latin typeface="Alegreya"/>
                <a:ea typeface="Alegreya"/>
                <a:cs typeface="Alegreya"/>
                <a:sym typeface="Alegreya"/>
              </a:rPr>
              <a:t>: JavaScript variables are all objects. When you declare a variable you create a new object.</a:t>
            </a:r>
            <a:endParaRPr sz="2000" b="0" dirty="0">
              <a:solidFill>
                <a:srgbClr val="0170BA"/>
              </a:solidFill>
              <a:latin typeface="Alegreya"/>
              <a:ea typeface="Alegreya"/>
              <a:cs typeface="Alegreya"/>
              <a:sym typeface="Alegreya"/>
            </a:endParaRPr>
          </a:p>
          <a:p>
            <a:pPr marL="0" lvl="0" indent="0" algn="l" rtl="0">
              <a:lnSpc>
                <a:spcPct val="100000"/>
              </a:lnSpc>
              <a:spcBef>
                <a:spcPts val="500"/>
              </a:spcBef>
              <a:spcAft>
                <a:spcPts val="0"/>
              </a:spcAft>
              <a:buNone/>
            </a:pPr>
            <a:endParaRPr sz="2000" u="sng" dirty="0">
              <a:solidFill>
                <a:srgbClr val="434343"/>
              </a:solidFill>
              <a:latin typeface="Alegreya"/>
              <a:ea typeface="Alegreya"/>
              <a:cs typeface="Alegreya"/>
              <a:sym typeface="Alegreya"/>
            </a:endParaRPr>
          </a:p>
        </p:txBody>
      </p:sp>
      <p:pic>
        <p:nvPicPr>
          <p:cNvPr id="606" name="Google Shape;606;p5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Function</a:t>
            </a:r>
            <a:endParaRPr sz="3600">
              <a:solidFill>
                <a:srgbClr val="63A814"/>
              </a:solidFill>
              <a:latin typeface="Alegreya"/>
              <a:ea typeface="Alegreya"/>
              <a:cs typeface="Alegreya"/>
              <a:sym typeface="Alegreya"/>
            </a:endParaRPr>
          </a:p>
        </p:txBody>
      </p:sp>
      <p:sp>
        <p:nvSpPr>
          <p:cNvPr id="612" name="Google Shape;612;p60"/>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dirty="0">
                <a:solidFill>
                  <a:srgbClr val="0170BA"/>
                </a:solidFill>
                <a:latin typeface="Alegreya"/>
                <a:ea typeface="Alegreya"/>
                <a:cs typeface="Alegreya"/>
                <a:sym typeface="Alegreya"/>
              </a:rPr>
              <a:t>What is Function?</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dirty="0">
                <a:solidFill>
                  <a:schemeClr val="accent5"/>
                </a:solidFill>
                <a:latin typeface="Alegreya"/>
                <a:ea typeface="Alegreya"/>
                <a:cs typeface="Alegreya"/>
                <a:sym typeface="Alegreya"/>
              </a:rPr>
              <a:t>Function </a:t>
            </a:r>
            <a:r>
              <a:rPr lang="en" sz="2000" b="0" dirty="0">
                <a:solidFill>
                  <a:srgbClr val="434343"/>
                </a:solidFill>
                <a:latin typeface="Alegreya"/>
                <a:ea typeface="Alegreya"/>
                <a:cs typeface="Alegreya"/>
                <a:sym typeface="Alegreya"/>
              </a:rPr>
              <a:t>is a block of code that will be executed </a:t>
            </a:r>
            <a:r>
              <a:rPr lang="en" sz="2000" b="0" dirty="0">
                <a:solidFill>
                  <a:schemeClr val="accent5"/>
                </a:solidFill>
                <a:latin typeface="Alegreya"/>
                <a:ea typeface="Alegreya"/>
                <a:cs typeface="Alegreya"/>
                <a:sym typeface="Alegreya"/>
              </a:rPr>
              <a:t>when it is called</a:t>
            </a:r>
            <a:r>
              <a:rPr lang="en" sz="2000" b="0" dirty="0">
                <a:solidFill>
                  <a:srgbClr val="434343"/>
                </a:solidFill>
                <a:latin typeface="Alegreya"/>
                <a:ea typeface="Alegreya"/>
                <a:cs typeface="Alegreya"/>
                <a:sym typeface="Alegreya"/>
              </a:rPr>
              <a:t>.</a:t>
            </a:r>
            <a:endParaRPr sz="2000" b="0" dirty="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1800" b="0" i="1" dirty="0">
                <a:solidFill>
                  <a:schemeClr val="accent5"/>
                </a:solidFill>
                <a:latin typeface="Trebuchet MS"/>
                <a:ea typeface="Trebuchet MS"/>
                <a:cs typeface="Trebuchet MS"/>
                <a:sym typeface="Trebuchet MS"/>
              </a:rPr>
              <a:t>Script:</a:t>
            </a:r>
            <a:r>
              <a:rPr lang="en" sz="1800" b="0" i="1" dirty="0">
                <a:solidFill>
                  <a:srgbClr val="434343"/>
                </a:solidFill>
                <a:latin typeface="Trebuchet MS"/>
                <a:ea typeface="Trebuchet MS"/>
                <a:cs typeface="Trebuchet MS"/>
                <a:sym typeface="Trebuchet MS"/>
              </a:rPr>
              <a:t> </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function </a:t>
            </a:r>
            <a:r>
              <a:rPr lang="en" sz="1800" b="0" i="1" dirty="0" err="1">
                <a:solidFill>
                  <a:srgbClr val="434343"/>
                </a:solidFill>
                <a:latin typeface="Trebuchet MS"/>
                <a:ea typeface="Trebuchet MS"/>
                <a:cs typeface="Trebuchet MS"/>
                <a:sym typeface="Trebuchet MS"/>
              </a:rPr>
              <a:t>consoleName</a:t>
            </a:r>
            <a:r>
              <a:rPr lang="en" sz="1800" b="0" i="1" dirty="0">
                <a:solidFill>
                  <a:srgbClr val="434343"/>
                </a:solidFill>
                <a:latin typeface="Trebuchet MS"/>
                <a:ea typeface="Trebuchet MS"/>
                <a:cs typeface="Trebuchet MS"/>
                <a:sym typeface="Trebuchet MS"/>
              </a:rPr>
              <a:t>() {</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   </a:t>
            </a:r>
            <a:r>
              <a:rPr lang="en" sz="1800" b="0" i="1" dirty="0" err="1">
                <a:solidFill>
                  <a:srgbClr val="434343"/>
                </a:solidFill>
                <a:latin typeface="Trebuchet MS"/>
                <a:ea typeface="Trebuchet MS"/>
                <a:cs typeface="Trebuchet MS"/>
                <a:sym typeface="Trebuchet MS"/>
              </a:rPr>
              <a:t>console.log</a:t>
            </a:r>
            <a:r>
              <a:rPr lang="en" sz="1800" b="0" i="1" dirty="0">
                <a:solidFill>
                  <a:srgbClr val="434343"/>
                </a:solidFill>
                <a:latin typeface="Trebuchet MS"/>
                <a:ea typeface="Trebuchet MS"/>
                <a:cs typeface="Trebuchet MS"/>
                <a:sym typeface="Trebuchet MS"/>
              </a:rPr>
              <a:t>(“Mr. Trump”);</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dirty="0">
                <a:solidFill>
                  <a:schemeClr val="accent5"/>
                </a:solidFill>
                <a:latin typeface="Trebuchet MS"/>
                <a:ea typeface="Trebuchet MS"/>
                <a:cs typeface="Trebuchet MS"/>
                <a:sym typeface="Trebuchet MS"/>
              </a:rPr>
              <a:t>HTML:</a:t>
            </a:r>
            <a:endParaRPr sz="1800" b="0" i="1" dirty="0">
              <a:solidFill>
                <a:schemeClr val="accent5"/>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&lt;button onclick=“</a:t>
            </a:r>
            <a:r>
              <a:rPr lang="en" sz="1800" b="0" i="1" dirty="0" err="1">
                <a:solidFill>
                  <a:srgbClr val="434343"/>
                </a:solidFill>
                <a:latin typeface="Trebuchet MS"/>
                <a:ea typeface="Trebuchet MS"/>
                <a:cs typeface="Trebuchet MS"/>
                <a:sym typeface="Trebuchet MS"/>
              </a:rPr>
              <a:t>consoleName</a:t>
            </a:r>
            <a:r>
              <a:rPr lang="en" sz="1800" b="0" i="1" dirty="0">
                <a:solidFill>
                  <a:srgbClr val="434343"/>
                </a:solidFill>
                <a:latin typeface="Trebuchet MS"/>
                <a:ea typeface="Trebuchet MS"/>
                <a:cs typeface="Trebuchet MS"/>
                <a:sym typeface="Trebuchet MS"/>
              </a:rPr>
              <a:t>()”&gt;Print Name&lt;/button&gt;</a:t>
            </a:r>
            <a:endParaRPr sz="1800" b="0" i="1" dirty="0">
              <a:solidFill>
                <a:srgbClr val="434343"/>
              </a:solidFill>
              <a:latin typeface="Trebuchet MS"/>
              <a:ea typeface="Trebuchet MS"/>
              <a:cs typeface="Trebuchet MS"/>
              <a:sym typeface="Trebuchet MS"/>
            </a:endParaRPr>
          </a:p>
        </p:txBody>
      </p:sp>
      <p:pic>
        <p:nvPicPr>
          <p:cNvPr id="613" name="Google Shape;613;p6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sp>
        <p:nvSpPr>
          <p:cNvPr id="619" name="Google Shape;619;p61"/>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dirty="0" err="1">
                <a:solidFill>
                  <a:srgbClr val="0170BA"/>
                </a:solidFill>
                <a:latin typeface="Alegreya"/>
                <a:ea typeface="Alegreya"/>
                <a:cs typeface="Alegreya"/>
                <a:sym typeface="Alegreya"/>
              </a:rPr>
              <a:t>Javascript</a:t>
            </a:r>
            <a:r>
              <a:rPr lang="en" sz="2000" u="sng" dirty="0">
                <a:solidFill>
                  <a:srgbClr val="0170BA"/>
                </a:solidFill>
                <a:latin typeface="Alegreya"/>
                <a:ea typeface="Alegreya"/>
                <a:cs typeface="Alegreya"/>
                <a:sym typeface="Alegreya"/>
              </a:rPr>
              <a:t> Function Syntax</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Trebuchet MS"/>
              <a:buChar char="❏"/>
            </a:pPr>
            <a:r>
              <a:rPr lang="en" sz="2000" b="0" dirty="0">
                <a:solidFill>
                  <a:srgbClr val="000000"/>
                </a:solidFill>
                <a:latin typeface="Alegreya"/>
                <a:ea typeface="Alegreya"/>
                <a:cs typeface="Alegreya"/>
                <a:sym typeface="Alegreya"/>
              </a:rPr>
              <a:t>A </a:t>
            </a:r>
            <a:r>
              <a:rPr lang="en" sz="2000" dirty="0">
                <a:solidFill>
                  <a:srgbClr val="000000"/>
                </a:solidFill>
                <a:latin typeface="Alegreya"/>
                <a:ea typeface="Alegreya"/>
                <a:cs typeface="Alegreya"/>
                <a:sym typeface="Alegreya"/>
              </a:rPr>
              <a:t>function </a:t>
            </a:r>
            <a:r>
              <a:rPr lang="en" sz="2000" b="0" dirty="0">
                <a:solidFill>
                  <a:srgbClr val="000000"/>
                </a:solidFill>
                <a:latin typeface="Alegreya"/>
                <a:ea typeface="Alegreya"/>
                <a:cs typeface="Alegreya"/>
                <a:sym typeface="Alegreya"/>
              </a:rPr>
              <a:t>is written as a code block (inside curly </a:t>
            </a:r>
            <a:r>
              <a:rPr lang="en" sz="2000" dirty="0">
                <a:solidFill>
                  <a:srgbClr val="000000"/>
                </a:solidFill>
                <a:latin typeface="Alegreya"/>
                <a:ea typeface="Alegreya"/>
                <a:cs typeface="Alegreya"/>
                <a:sym typeface="Alegreya"/>
              </a:rPr>
              <a:t>{ }</a:t>
            </a:r>
            <a:r>
              <a:rPr lang="en" sz="2000" b="0" dirty="0">
                <a:solidFill>
                  <a:srgbClr val="000000"/>
                </a:solidFill>
                <a:latin typeface="Alegreya"/>
                <a:ea typeface="Alegreya"/>
                <a:cs typeface="Alegreya"/>
                <a:sym typeface="Alegreya"/>
              </a:rPr>
              <a:t> braces), preceded by the </a:t>
            </a:r>
            <a:r>
              <a:rPr lang="en" sz="2000" dirty="0">
                <a:solidFill>
                  <a:srgbClr val="000000"/>
                </a:solidFill>
                <a:latin typeface="Alegreya"/>
                <a:ea typeface="Alegreya"/>
                <a:cs typeface="Alegreya"/>
                <a:sym typeface="Alegreya"/>
              </a:rPr>
              <a:t>function</a:t>
            </a:r>
            <a:r>
              <a:rPr lang="en" sz="2000" b="0" dirty="0">
                <a:solidFill>
                  <a:srgbClr val="000000"/>
                </a:solidFill>
                <a:latin typeface="Alegreya"/>
                <a:ea typeface="Alegreya"/>
                <a:cs typeface="Alegreya"/>
                <a:sym typeface="Alegreya"/>
              </a:rPr>
              <a:t> keyword:</a:t>
            </a:r>
            <a:endParaRPr sz="2000" b="0" dirty="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dirty="0">
                <a:solidFill>
                  <a:schemeClr val="accent5"/>
                </a:solidFill>
                <a:latin typeface="Alegreya"/>
                <a:ea typeface="Alegreya"/>
                <a:cs typeface="Alegreya"/>
                <a:sym typeface="Alegreya"/>
              </a:rPr>
              <a:t>Example:</a:t>
            </a:r>
            <a:r>
              <a:rPr lang="en" sz="2000" b="0" dirty="0">
                <a:solidFill>
                  <a:srgbClr val="434343"/>
                </a:solidFill>
                <a:latin typeface="Alegreya"/>
                <a:ea typeface="Alegreya"/>
                <a:cs typeface="Alegreya"/>
                <a:sym typeface="Alegreya"/>
              </a:rPr>
              <a:t>	</a:t>
            </a:r>
            <a:r>
              <a:rPr lang="en" sz="2000" b="0" dirty="0" err="1">
                <a:solidFill>
                  <a:srgbClr val="434343"/>
                </a:solidFill>
                <a:latin typeface="Alegreya"/>
                <a:ea typeface="Alegreya"/>
                <a:cs typeface="Alegreya"/>
                <a:sym typeface="Alegreya"/>
              </a:rPr>
              <a:t>var</a:t>
            </a:r>
            <a:r>
              <a:rPr lang="en" sz="2000" b="0" dirty="0">
                <a:solidFill>
                  <a:srgbClr val="434343"/>
                </a:solidFill>
                <a:latin typeface="Alegreya"/>
                <a:ea typeface="Alegreya"/>
                <a:cs typeface="Alegreya"/>
                <a:sym typeface="Alegreya"/>
              </a:rPr>
              <a:t> </a:t>
            </a:r>
            <a:r>
              <a:rPr lang="en" sz="2000" b="0" dirty="0" err="1">
                <a:solidFill>
                  <a:srgbClr val="434343"/>
                </a:solidFill>
                <a:latin typeface="Alegreya"/>
                <a:ea typeface="Alegreya"/>
                <a:cs typeface="Alegreya"/>
                <a:sym typeface="Alegreya"/>
              </a:rPr>
              <a:t>consoleName</a:t>
            </a:r>
            <a:r>
              <a:rPr lang="en" sz="2000" b="0" dirty="0">
                <a:solidFill>
                  <a:srgbClr val="434343"/>
                </a:solidFill>
                <a:latin typeface="Alegreya"/>
                <a:ea typeface="Alegreya"/>
                <a:cs typeface="Alegreya"/>
                <a:sym typeface="Alegreya"/>
              </a:rPr>
              <a:t> = function() { //code }</a:t>
            </a:r>
            <a:endParaRPr sz="2000" b="0" dirty="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dirty="0">
                <a:solidFill>
                  <a:srgbClr val="434343"/>
                </a:solidFill>
                <a:latin typeface="Alegreya"/>
                <a:ea typeface="Alegreya"/>
                <a:cs typeface="Alegreya"/>
                <a:sym typeface="Alegreya"/>
              </a:rPr>
              <a:t>			function </a:t>
            </a:r>
            <a:r>
              <a:rPr lang="en" sz="2000" b="0" dirty="0" err="1">
                <a:solidFill>
                  <a:srgbClr val="434343"/>
                </a:solidFill>
                <a:latin typeface="Alegreya"/>
                <a:ea typeface="Alegreya"/>
                <a:cs typeface="Alegreya"/>
                <a:sym typeface="Alegreya"/>
              </a:rPr>
              <a:t>consoleName</a:t>
            </a:r>
            <a:r>
              <a:rPr lang="en" sz="2000" b="0" dirty="0">
                <a:solidFill>
                  <a:srgbClr val="434343"/>
                </a:solidFill>
                <a:latin typeface="Alegreya"/>
                <a:ea typeface="Alegreya"/>
                <a:cs typeface="Alegreya"/>
                <a:sym typeface="Alegreya"/>
              </a:rPr>
              <a:t>() { //code }</a:t>
            </a:r>
            <a:endParaRPr sz="2000" b="0" dirty="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The code inside the function will be executed when it is called like:</a:t>
            </a:r>
            <a:endParaRPr sz="2000" b="0" dirty="0">
              <a:solidFill>
                <a:srgbClr val="434343"/>
              </a:solidFill>
              <a:latin typeface="Alegreya"/>
              <a:ea typeface="Alegreya"/>
              <a:cs typeface="Alegreya"/>
              <a:sym typeface="Alegreya"/>
            </a:endParaRPr>
          </a:p>
          <a:p>
            <a:pPr marL="914400" lvl="0" indent="-355600" algn="l" rtl="0">
              <a:lnSpc>
                <a:spcPct val="100000"/>
              </a:lnSpc>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when the event occurs </a:t>
            </a:r>
            <a:endParaRPr sz="2000" b="0" dirty="0">
              <a:solidFill>
                <a:srgbClr val="434343"/>
              </a:solidFill>
              <a:latin typeface="Alegreya"/>
              <a:ea typeface="Alegreya"/>
              <a:cs typeface="Alegreya"/>
              <a:sym typeface="Alegreya"/>
            </a:endParaRPr>
          </a:p>
          <a:p>
            <a:pPr marL="914400" lvl="0" indent="-355600" algn="l" rtl="0">
              <a:lnSpc>
                <a:spcPct val="100000"/>
              </a:lnSpc>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or it’s called into another function or from anywhere by </a:t>
            </a:r>
            <a:r>
              <a:rPr lang="en" sz="2000" b="0" dirty="0" err="1">
                <a:solidFill>
                  <a:srgbClr val="434343"/>
                </a:solidFill>
                <a:latin typeface="Alegreya"/>
                <a:ea typeface="Alegreya"/>
                <a:cs typeface="Alegreya"/>
                <a:sym typeface="Alegreya"/>
              </a:rPr>
              <a:t>Javascript</a:t>
            </a:r>
            <a:r>
              <a:rPr lang="en" sz="2000" b="0" dirty="0">
                <a:solidFill>
                  <a:srgbClr val="434343"/>
                </a:solidFill>
                <a:latin typeface="Alegreya"/>
                <a:ea typeface="Alegreya"/>
                <a:cs typeface="Alegreya"/>
                <a:sym typeface="Alegreya"/>
              </a:rPr>
              <a:t> code.</a:t>
            </a:r>
            <a:endParaRPr sz="2000" b="0" dirty="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dirty="0">
                <a:solidFill>
                  <a:srgbClr val="0170BA"/>
                </a:solidFill>
                <a:latin typeface="Alegreya"/>
                <a:ea typeface="Alegreya"/>
                <a:cs typeface="Alegreya"/>
                <a:sym typeface="Alegreya"/>
              </a:rPr>
              <a:t>Note: It is recommended to write the name of a function in Camel Case. </a:t>
            </a:r>
            <a:endParaRPr sz="2000" b="0" dirty="0">
              <a:solidFill>
                <a:srgbClr val="0170BA"/>
              </a:solidFill>
              <a:latin typeface="Alegreya"/>
              <a:ea typeface="Alegreya"/>
              <a:cs typeface="Alegreya"/>
              <a:sym typeface="Alegreya"/>
            </a:endParaRPr>
          </a:p>
        </p:txBody>
      </p:sp>
      <p:pic>
        <p:nvPicPr>
          <p:cNvPr id="620" name="Google Shape;620;p6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04" name="Google Shape;304;p17"/>
          <p:cNvSpPr txBox="1">
            <a:spLocks noGrp="1"/>
          </p:cNvSpPr>
          <p:nvPr>
            <p:ph type="title"/>
          </p:nvPr>
        </p:nvSpPr>
        <p:spPr>
          <a:xfrm>
            <a:off x="542400" y="11142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2000" u="sng">
                <a:solidFill>
                  <a:srgbClr val="63A814"/>
                </a:solidFill>
                <a:latin typeface="Alegreya"/>
                <a:ea typeface="Alegreya"/>
                <a:cs typeface="Alegreya"/>
                <a:sym typeface="Alegreya"/>
              </a:rPr>
              <a:t>JavaScript : Reacting to events</a:t>
            </a:r>
            <a:endParaRPr sz="2000" u="sng">
              <a:solidFill>
                <a:srgbClr val="63A814"/>
              </a:solidFill>
              <a:latin typeface="Alegreya"/>
              <a:ea typeface="Alegreya"/>
              <a:cs typeface="Alegreya"/>
              <a:sym typeface="Alegreya"/>
            </a:endParaRPr>
          </a:p>
          <a:p>
            <a:pPr marL="0" lvl="0" indent="0" algn="l" rtl="0">
              <a:lnSpc>
                <a:spcPct val="100000"/>
              </a:lnSpc>
              <a:spcBef>
                <a:spcPts val="6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457200" lvl="0" indent="0" algn="l" rtl="0">
              <a:lnSpc>
                <a:spcPct val="100000"/>
              </a:lnSpc>
              <a:spcBef>
                <a:spcPts val="600"/>
              </a:spcBef>
              <a:spcAft>
                <a:spcPts val="0"/>
              </a:spcAft>
              <a:buNone/>
            </a:pPr>
            <a:r>
              <a:rPr lang="en" sz="1600" b="0" i="1">
                <a:solidFill>
                  <a:srgbClr val="666666"/>
                </a:solidFill>
                <a:latin typeface="Trebuchet MS"/>
                <a:ea typeface="Trebuchet MS"/>
                <a:cs typeface="Trebuchet MS"/>
                <a:sym typeface="Trebuchet MS"/>
              </a:rPr>
              <a:t>&lt;button type=“button” onclick= “alert(‘Welcome’)”&gt; Click Me!&lt;/button&gt;</a:t>
            </a:r>
            <a:endParaRPr sz="1600" b="0" i="1">
              <a:solidFill>
                <a:srgbClr val="666666"/>
              </a:solidFill>
              <a:latin typeface="Trebuchet MS"/>
              <a:ea typeface="Trebuchet MS"/>
              <a:cs typeface="Trebuchet MS"/>
              <a:sym typeface="Trebuchet MS"/>
            </a:endParaRPr>
          </a:p>
          <a:p>
            <a:pPr marL="457200" lvl="0" indent="-355600" algn="l" rtl="0">
              <a:lnSpc>
                <a:spcPct val="115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alert() function is not much used in JavaScript, but it is often quite handy for trying out code.</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onclick event is only one of the many HTML events you will learn about in this tutorial.</a:t>
            </a:r>
            <a:endParaRPr sz="2000" u="sng">
              <a:solidFill>
                <a:srgbClr val="0170BA"/>
              </a:solidFill>
              <a:latin typeface="Alegreya"/>
              <a:ea typeface="Alegreya"/>
              <a:cs typeface="Alegreya"/>
              <a:sym typeface="Alegreya"/>
            </a:endParaRPr>
          </a:p>
        </p:txBody>
      </p:sp>
      <p:pic>
        <p:nvPicPr>
          <p:cNvPr id="305" name="Google Shape;305;p1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sp>
        <p:nvSpPr>
          <p:cNvPr id="626" name="Google Shape;626;p62"/>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u="sng" dirty="0">
                <a:solidFill>
                  <a:srgbClr val="0170BA"/>
                </a:solidFill>
                <a:latin typeface="Alegreya"/>
                <a:ea typeface="Alegreya"/>
                <a:cs typeface="Alegreya"/>
                <a:sym typeface="Alegreya"/>
              </a:rPr>
              <a:t>There are 4 type of Function</a:t>
            </a:r>
            <a:endParaRPr sz="2000" u="sng"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Trebuchet MS"/>
              <a:buChar char="❏"/>
            </a:pPr>
            <a:r>
              <a:rPr lang="en" sz="2000" b="0" dirty="0">
                <a:solidFill>
                  <a:srgbClr val="000000"/>
                </a:solidFill>
                <a:latin typeface="Alegreya"/>
                <a:ea typeface="Alegreya"/>
                <a:cs typeface="Alegreya"/>
                <a:sym typeface="Alegreya"/>
              </a:rPr>
              <a:t>A function </a:t>
            </a:r>
            <a:r>
              <a:rPr lang="en" sz="2000" b="0" dirty="0">
                <a:solidFill>
                  <a:schemeClr val="accent5"/>
                </a:solidFill>
                <a:latin typeface="Alegreya"/>
                <a:ea typeface="Alegreya"/>
                <a:cs typeface="Alegreya"/>
                <a:sym typeface="Alegreya"/>
              </a:rPr>
              <a:t>with argument</a:t>
            </a:r>
            <a:r>
              <a:rPr lang="en" sz="2000" b="0" dirty="0">
                <a:solidFill>
                  <a:srgbClr val="000000"/>
                </a:solidFill>
                <a:latin typeface="Alegreya"/>
                <a:ea typeface="Alegreya"/>
                <a:cs typeface="Alegreya"/>
                <a:sym typeface="Alegreya"/>
              </a:rPr>
              <a:t>, but </a:t>
            </a:r>
            <a:r>
              <a:rPr lang="en" sz="2000" b="0" dirty="0">
                <a:solidFill>
                  <a:srgbClr val="0170BA"/>
                </a:solidFill>
                <a:latin typeface="Alegreya"/>
                <a:ea typeface="Alegreya"/>
                <a:cs typeface="Alegreya"/>
                <a:sym typeface="Alegreya"/>
              </a:rPr>
              <a:t>without return</a:t>
            </a:r>
            <a:r>
              <a:rPr lang="en" sz="2000" b="0" dirty="0">
                <a:solidFill>
                  <a:srgbClr val="000000"/>
                </a:solidFill>
                <a:latin typeface="Alegreya"/>
                <a:ea typeface="Alegreya"/>
                <a:cs typeface="Alegreya"/>
                <a:sym typeface="Alegreya"/>
              </a:rPr>
              <a:t>.</a:t>
            </a:r>
            <a:endParaRPr sz="2000" b="0" dirty="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dirty="0">
                <a:solidFill>
                  <a:srgbClr val="000000"/>
                </a:solidFill>
                <a:latin typeface="Alegreya"/>
                <a:ea typeface="Alegreya"/>
                <a:cs typeface="Alegreya"/>
                <a:sym typeface="Alegreya"/>
              </a:rPr>
              <a:t>A function </a:t>
            </a:r>
            <a:r>
              <a:rPr lang="en" sz="2000" b="0" dirty="0">
                <a:solidFill>
                  <a:srgbClr val="0170BA"/>
                </a:solidFill>
                <a:latin typeface="Alegreya"/>
                <a:ea typeface="Alegreya"/>
                <a:cs typeface="Alegreya"/>
                <a:sym typeface="Alegreya"/>
              </a:rPr>
              <a:t>without argument</a:t>
            </a:r>
            <a:r>
              <a:rPr lang="en" sz="2000" b="0" dirty="0">
                <a:solidFill>
                  <a:srgbClr val="000000"/>
                </a:solidFill>
                <a:latin typeface="Alegreya"/>
                <a:ea typeface="Alegreya"/>
                <a:cs typeface="Alegreya"/>
                <a:sym typeface="Alegreya"/>
              </a:rPr>
              <a:t>, but </a:t>
            </a:r>
            <a:r>
              <a:rPr lang="en" sz="2000" b="0" dirty="0">
                <a:solidFill>
                  <a:schemeClr val="accent5"/>
                </a:solidFill>
                <a:latin typeface="Alegreya"/>
                <a:ea typeface="Alegreya"/>
                <a:cs typeface="Alegreya"/>
                <a:sym typeface="Alegreya"/>
              </a:rPr>
              <a:t>with return.</a:t>
            </a:r>
            <a:endParaRPr sz="2000" b="0" dirty="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dirty="0">
                <a:solidFill>
                  <a:srgbClr val="000000"/>
                </a:solidFill>
                <a:latin typeface="Alegreya"/>
                <a:ea typeface="Alegreya"/>
                <a:cs typeface="Alegreya"/>
                <a:sym typeface="Alegreya"/>
              </a:rPr>
              <a:t>A function </a:t>
            </a:r>
            <a:r>
              <a:rPr lang="en" sz="2000" b="0" dirty="0">
                <a:solidFill>
                  <a:schemeClr val="accent5"/>
                </a:solidFill>
                <a:latin typeface="Alegreya"/>
                <a:ea typeface="Alegreya"/>
                <a:cs typeface="Alegreya"/>
                <a:sym typeface="Alegreya"/>
              </a:rPr>
              <a:t>with argument</a:t>
            </a:r>
            <a:r>
              <a:rPr lang="en" sz="2000" b="0" dirty="0">
                <a:solidFill>
                  <a:srgbClr val="000000"/>
                </a:solidFill>
                <a:latin typeface="Alegreya"/>
                <a:ea typeface="Alegreya"/>
                <a:cs typeface="Alegreya"/>
                <a:sym typeface="Alegreya"/>
              </a:rPr>
              <a:t>, and </a:t>
            </a:r>
            <a:r>
              <a:rPr lang="en" sz="2000" b="0" dirty="0">
                <a:solidFill>
                  <a:schemeClr val="accent5"/>
                </a:solidFill>
                <a:latin typeface="Alegreya"/>
                <a:ea typeface="Alegreya"/>
                <a:cs typeface="Alegreya"/>
                <a:sym typeface="Alegreya"/>
              </a:rPr>
              <a:t>with return</a:t>
            </a:r>
            <a:r>
              <a:rPr lang="en" sz="2000" b="0" dirty="0">
                <a:solidFill>
                  <a:srgbClr val="000000"/>
                </a:solidFill>
                <a:latin typeface="Alegreya"/>
                <a:ea typeface="Alegreya"/>
                <a:cs typeface="Alegreya"/>
                <a:sym typeface="Alegreya"/>
              </a:rPr>
              <a:t>.</a:t>
            </a:r>
            <a:endParaRPr sz="2000" b="0" dirty="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Clr>
                <a:srgbClr val="000000"/>
              </a:buClr>
              <a:buSzPts val="2000"/>
              <a:buFont typeface="Alegreya"/>
              <a:buChar char="❏"/>
            </a:pPr>
            <a:r>
              <a:rPr lang="en" sz="2000" b="0" dirty="0">
                <a:solidFill>
                  <a:srgbClr val="000000"/>
                </a:solidFill>
                <a:latin typeface="Alegreya"/>
                <a:ea typeface="Alegreya"/>
                <a:cs typeface="Alegreya"/>
                <a:sym typeface="Alegreya"/>
              </a:rPr>
              <a:t>A function </a:t>
            </a:r>
            <a:r>
              <a:rPr lang="en" sz="2000" b="0" dirty="0">
                <a:solidFill>
                  <a:srgbClr val="0170BA"/>
                </a:solidFill>
                <a:latin typeface="Alegreya"/>
                <a:ea typeface="Alegreya"/>
                <a:cs typeface="Alegreya"/>
                <a:sym typeface="Alegreya"/>
              </a:rPr>
              <a:t>without argument</a:t>
            </a:r>
            <a:r>
              <a:rPr lang="en" sz="2000" b="0" dirty="0">
                <a:solidFill>
                  <a:srgbClr val="000000"/>
                </a:solidFill>
                <a:latin typeface="Alegreya"/>
                <a:ea typeface="Alegreya"/>
                <a:cs typeface="Alegreya"/>
                <a:sym typeface="Alegreya"/>
              </a:rPr>
              <a:t>, and </a:t>
            </a:r>
            <a:r>
              <a:rPr lang="en" sz="2000" b="0" dirty="0">
                <a:solidFill>
                  <a:srgbClr val="0170BA"/>
                </a:solidFill>
                <a:latin typeface="Alegreya"/>
                <a:ea typeface="Alegreya"/>
                <a:cs typeface="Alegreya"/>
                <a:sym typeface="Alegreya"/>
              </a:rPr>
              <a:t>without return</a:t>
            </a:r>
            <a:r>
              <a:rPr lang="en" sz="2000" b="0" dirty="0">
                <a:solidFill>
                  <a:srgbClr val="000000"/>
                </a:solidFill>
                <a:latin typeface="Alegreya"/>
                <a:ea typeface="Alegreya"/>
                <a:cs typeface="Alegreya"/>
                <a:sym typeface="Alegreya"/>
              </a:rPr>
              <a:t>.</a:t>
            </a:r>
            <a:endParaRPr sz="2000" b="0" dirty="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dirty="0">
                <a:solidFill>
                  <a:schemeClr val="accent5"/>
                </a:solidFill>
                <a:latin typeface="Alegreya"/>
                <a:ea typeface="Alegreya"/>
                <a:cs typeface="Alegreya"/>
                <a:sym typeface="Alegreya"/>
              </a:rPr>
              <a:t>Example: </a:t>
            </a:r>
            <a:endParaRPr sz="2000" dirty="0">
              <a:solidFill>
                <a:schemeClr val="accent5"/>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000000"/>
                </a:solidFill>
                <a:latin typeface="Alegreya"/>
                <a:ea typeface="Alegreya"/>
                <a:cs typeface="Alegreya"/>
                <a:sym typeface="Alegreya"/>
              </a:rPr>
              <a:t>A function </a:t>
            </a:r>
            <a:r>
              <a:rPr lang="en" sz="2000" b="0" dirty="0">
                <a:solidFill>
                  <a:schemeClr val="accent5"/>
                </a:solidFill>
                <a:latin typeface="Alegreya"/>
                <a:ea typeface="Alegreya"/>
                <a:cs typeface="Alegreya"/>
                <a:sym typeface="Alegreya"/>
              </a:rPr>
              <a:t>with argument</a:t>
            </a:r>
            <a:r>
              <a:rPr lang="en" sz="2000" b="0" dirty="0">
                <a:solidFill>
                  <a:srgbClr val="000000"/>
                </a:solidFill>
                <a:latin typeface="Alegreya"/>
                <a:ea typeface="Alegreya"/>
                <a:cs typeface="Alegreya"/>
                <a:sym typeface="Alegreya"/>
              </a:rPr>
              <a:t>, but </a:t>
            </a:r>
            <a:r>
              <a:rPr lang="en" sz="2000" b="0" dirty="0">
                <a:solidFill>
                  <a:srgbClr val="0170BA"/>
                </a:solidFill>
                <a:latin typeface="Alegreya"/>
                <a:ea typeface="Alegreya"/>
                <a:cs typeface="Alegreya"/>
                <a:sym typeface="Alegreya"/>
              </a:rPr>
              <a:t>without return:</a:t>
            </a:r>
            <a:endParaRPr sz="2000" b="0" dirty="0">
              <a:solidFill>
                <a:srgbClr val="0170BA"/>
              </a:solidFill>
              <a:latin typeface="Alegreya"/>
              <a:ea typeface="Alegreya"/>
              <a:cs typeface="Alegreya"/>
              <a:sym typeface="Alegreya"/>
            </a:endParaRPr>
          </a:p>
          <a:p>
            <a:pPr marL="4572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function add(a, b) { </a:t>
            </a:r>
            <a:r>
              <a:rPr lang="en" sz="1800" b="0" i="1" dirty="0" err="1">
                <a:solidFill>
                  <a:srgbClr val="434343"/>
                </a:solidFill>
                <a:latin typeface="Trebuchet MS"/>
                <a:ea typeface="Trebuchet MS"/>
                <a:cs typeface="Trebuchet MS"/>
                <a:sym typeface="Trebuchet MS"/>
              </a:rPr>
              <a:t>console.log</a:t>
            </a:r>
            <a:r>
              <a:rPr lang="en" sz="1800" b="0" i="1" dirty="0">
                <a:solidFill>
                  <a:srgbClr val="434343"/>
                </a:solidFill>
                <a:latin typeface="Trebuchet MS"/>
                <a:ea typeface="Trebuchet MS"/>
                <a:cs typeface="Trebuchet MS"/>
                <a:sym typeface="Trebuchet MS"/>
              </a:rPr>
              <a:t>(`A + B = ${a + b}` );</a:t>
            </a:r>
            <a:endParaRPr sz="1800" b="0" i="1" dirty="0">
              <a:solidFill>
                <a:srgbClr val="434343"/>
              </a:solidFill>
              <a:latin typeface="Trebuchet MS"/>
              <a:ea typeface="Trebuchet MS"/>
              <a:cs typeface="Trebuchet MS"/>
              <a:sym typeface="Trebuchet MS"/>
            </a:endParaRPr>
          </a:p>
        </p:txBody>
      </p:sp>
      <p:pic>
        <p:nvPicPr>
          <p:cNvPr id="627" name="Google Shape;627;p6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pic>
        <p:nvPicPr>
          <p:cNvPr id="633" name="Google Shape;633;p6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34" name="Google Shape;634;p63"/>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dirty="0">
                <a:solidFill>
                  <a:schemeClr val="accent5"/>
                </a:solidFill>
                <a:latin typeface="Alegreya"/>
                <a:ea typeface="Alegreya"/>
                <a:cs typeface="Alegreya"/>
                <a:sym typeface="Alegreya"/>
              </a:rPr>
              <a:t>Example: </a:t>
            </a:r>
            <a:endParaRPr sz="2000" dirty="0">
              <a:solidFill>
                <a:schemeClr val="accent5"/>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000000"/>
                </a:solidFill>
                <a:latin typeface="Alegreya"/>
                <a:ea typeface="Alegreya"/>
                <a:cs typeface="Alegreya"/>
                <a:sym typeface="Alegreya"/>
              </a:rPr>
              <a:t>A function </a:t>
            </a:r>
            <a:r>
              <a:rPr lang="en" sz="2000" b="0" dirty="0">
                <a:solidFill>
                  <a:srgbClr val="0170BA"/>
                </a:solidFill>
                <a:latin typeface="Alegreya"/>
                <a:ea typeface="Alegreya"/>
                <a:cs typeface="Alegreya"/>
                <a:sym typeface="Alegreya"/>
              </a:rPr>
              <a:t>without argument</a:t>
            </a:r>
            <a:r>
              <a:rPr lang="en" sz="2000" b="0" dirty="0">
                <a:solidFill>
                  <a:srgbClr val="000000"/>
                </a:solidFill>
                <a:latin typeface="Alegreya"/>
                <a:ea typeface="Alegreya"/>
                <a:cs typeface="Alegreya"/>
                <a:sym typeface="Alegreya"/>
              </a:rPr>
              <a:t>, but </a:t>
            </a:r>
            <a:r>
              <a:rPr lang="en" sz="2000" b="0" dirty="0">
                <a:solidFill>
                  <a:schemeClr val="accent5"/>
                </a:solidFill>
                <a:latin typeface="Alegreya"/>
                <a:ea typeface="Alegreya"/>
                <a:cs typeface="Alegreya"/>
                <a:sym typeface="Alegreya"/>
              </a:rPr>
              <a:t>with return:</a:t>
            </a:r>
            <a:endParaRPr sz="2000" b="0" dirty="0">
              <a:solidFill>
                <a:srgbClr val="0170BA"/>
              </a:solidFill>
              <a:latin typeface="Alegreya"/>
              <a:ea typeface="Alegreya"/>
              <a:cs typeface="Alegreya"/>
              <a:sym typeface="Alegreya"/>
            </a:endParaRPr>
          </a:p>
          <a:p>
            <a:pPr marL="4572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function </a:t>
            </a:r>
            <a:r>
              <a:rPr lang="en" sz="1800" b="0" i="1" dirty="0" err="1">
                <a:solidFill>
                  <a:srgbClr val="434343"/>
                </a:solidFill>
                <a:latin typeface="Trebuchet MS"/>
                <a:ea typeface="Trebuchet MS"/>
                <a:cs typeface="Trebuchet MS"/>
                <a:sym typeface="Trebuchet MS"/>
              </a:rPr>
              <a:t>welcomeMessage</a:t>
            </a:r>
            <a:r>
              <a:rPr lang="en" sz="1800" b="0" i="1" dirty="0">
                <a:solidFill>
                  <a:srgbClr val="434343"/>
                </a:solidFill>
                <a:latin typeface="Trebuchet MS"/>
                <a:ea typeface="Trebuchet MS"/>
                <a:cs typeface="Trebuchet MS"/>
                <a:sym typeface="Trebuchet MS"/>
              </a:rPr>
              <a:t>() { </a:t>
            </a:r>
            <a:endParaRPr sz="1800" b="0" i="1" dirty="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  return (</a:t>
            </a:r>
            <a:r>
              <a:rPr lang="en" sz="1800" b="0" i="1" dirty="0" err="1">
                <a:solidFill>
                  <a:srgbClr val="434343"/>
                </a:solidFill>
                <a:latin typeface="Trebuchet MS"/>
                <a:ea typeface="Trebuchet MS"/>
                <a:cs typeface="Trebuchet MS"/>
                <a:sym typeface="Trebuchet MS"/>
              </a:rPr>
              <a:t>document.write</a:t>
            </a:r>
            <a:r>
              <a:rPr lang="en" sz="1800" b="0" i="1" dirty="0">
                <a:solidFill>
                  <a:srgbClr val="434343"/>
                </a:solidFill>
                <a:latin typeface="Trebuchet MS"/>
                <a:ea typeface="Trebuchet MS"/>
                <a:cs typeface="Trebuchet MS"/>
                <a:sym typeface="Trebuchet MS"/>
              </a:rPr>
              <a:t>(‘You are welcome to the world of </a:t>
            </a:r>
            <a:r>
              <a:rPr lang="en" sz="1800" b="0" i="1" dirty="0" err="1">
                <a:solidFill>
                  <a:srgbClr val="434343"/>
                </a:solidFill>
                <a:latin typeface="Trebuchet MS"/>
                <a:ea typeface="Trebuchet MS"/>
                <a:cs typeface="Trebuchet MS"/>
                <a:sym typeface="Trebuchet MS"/>
              </a:rPr>
              <a:t>Javascript</a:t>
            </a:r>
            <a:r>
              <a:rPr lang="en" sz="1800" b="0" i="1" dirty="0">
                <a:solidFill>
                  <a:srgbClr val="434343"/>
                </a:solidFill>
                <a:latin typeface="Trebuchet MS"/>
                <a:ea typeface="Trebuchet MS"/>
                <a:cs typeface="Trebuchet MS"/>
                <a:sym typeface="Trebuchet MS"/>
              </a:rPr>
              <a:t> Developer’));</a:t>
            </a:r>
            <a:endParaRPr sz="1800" b="0" i="1" dirty="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a:t>
            </a:r>
            <a:endParaRPr sz="1800" b="0" i="1" dirty="0">
              <a:solidFill>
                <a:srgbClr val="434343"/>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434343"/>
              </a:buClr>
              <a:buSzPts val="1800"/>
              <a:buFont typeface="Trebuchet MS"/>
              <a:buChar char="➔"/>
            </a:pPr>
            <a:r>
              <a:rPr lang="en" sz="2000" b="0" dirty="0">
                <a:solidFill>
                  <a:srgbClr val="000000"/>
                </a:solidFill>
                <a:latin typeface="Alegreya"/>
                <a:ea typeface="Alegreya"/>
                <a:cs typeface="Alegreya"/>
                <a:sym typeface="Alegreya"/>
              </a:rPr>
              <a:t>A function </a:t>
            </a:r>
            <a:r>
              <a:rPr lang="en" sz="2000" b="0" dirty="0">
                <a:solidFill>
                  <a:schemeClr val="accent5"/>
                </a:solidFill>
                <a:latin typeface="Alegreya"/>
                <a:ea typeface="Alegreya"/>
                <a:cs typeface="Alegreya"/>
                <a:sym typeface="Alegreya"/>
              </a:rPr>
              <a:t>with argument</a:t>
            </a:r>
            <a:r>
              <a:rPr lang="en" sz="2000" b="0" dirty="0">
                <a:solidFill>
                  <a:srgbClr val="000000"/>
                </a:solidFill>
                <a:latin typeface="Alegreya"/>
                <a:ea typeface="Alegreya"/>
                <a:cs typeface="Alegreya"/>
                <a:sym typeface="Alegreya"/>
              </a:rPr>
              <a:t>, and </a:t>
            </a:r>
            <a:r>
              <a:rPr lang="en" sz="2000" b="0" dirty="0">
                <a:solidFill>
                  <a:schemeClr val="accent5"/>
                </a:solidFill>
                <a:latin typeface="Alegreya"/>
                <a:ea typeface="Alegreya"/>
                <a:cs typeface="Alegreya"/>
                <a:sym typeface="Alegreya"/>
              </a:rPr>
              <a:t>with return</a:t>
            </a:r>
            <a:r>
              <a:rPr lang="en" sz="2000" b="0" dirty="0">
                <a:solidFill>
                  <a:srgbClr val="000000"/>
                </a:solidFill>
                <a:latin typeface="Alegreya"/>
                <a:ea typeface="Alegreya"/>
                <a:cs typeface="Alegreya"/>
                <a:sym typeface="Alegreya"/>
              </a:rPr>
              <a:t>:</a:t>
            </a:r>
            <a:endParaRPr sz="2000" b="0" dirty="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dirty="0">
                <a:solidFill>
                  <a:srgbClr val="000000"/>
                </a:solidFill>
                <a:latin typeface="Alegreya"/>
                <a:ea typeface="Alegreya"/>
                <a:cs typeface="Alegreya"/>
                <a:sym typeface="Alegreya"/>
              </a:rPr>
              <a:t>	</a:t>
            </a:r>
            <a:r>
              <a:rPr lang="en" sz="1800" b="0" i="1" dirty="0">
                <a:solidFill>
                  <a:srgbClr val="434343"/>
                </a:solidFill>
                <a:latin typeface="Trebuchet MS"/>
                <a:ea typeface="Trebuchet MS"/>
                <a:cs typeface="Trebuchet MS"/>
                <a:sym typeface="Trebuchet MS"/>
              </a:rPr>
              <a:t>function total(weight, height) {</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	  return (</a:t>
            </a:r>
            <a:r>
              <a:rPr lang="en" sz="1800" b="0" i="1" dirty="0" err="1">
                <a:solidFill>
                  <a:srgbClr val="434343"/>
                </a:solidFill>
                <a:latin typeface="Trebuchet MS"/>
                <a:ea typeface="Trebuchet MS"/>
                <a:cs typeface="Trebuchet MS"/>
                <a:sym typeface="Trebuchet MS"/>
              </a:rPr>
              <a:t>document.write</a:t>
            </a:r>
            <a:r>
              <a:rPr lang="en" sz="1800" b="0" i="1" dirty="0">
                <a:solidFill>
                  <a:srgbClr val="434343"/>
                </a:solidFill>
                <a:latin typeface="Trebuchet MS"/>
                <a:ea typeface="Trebuchet MS"/>
                <a:cs typeface="Trebuchet MS"/>
                <a:sym typeface="Trebuchet MS"/>
              </a:rPr>
              <a:t>(`The total square is ${weight * height}`));</a:t>
            </a:r>
            <a:endParaRPr sz="1800" b="0" i="1" dirty="0">
              <a:solidFill>
                <a:srgbClr val="434343"/>
              </a:solidFill>
              <a:latin typeface="Trebuchet MS"/>
              <a:ea typeface="Trebuchet MS"/>
              <a:cs typeface="Trebuchet MS"/>
              <a:sym typeface="Trebuchet MS"/>
            </a:endParaRPr>
          </a:p>
          <a:p>
            <a:pPr marL="0" lvl="0" indent="45720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a:t>
            </a:r>
            <a:endParaRPr sz="1800" b="0" i="1" dirty="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endParaRPr sz="1800" b="0" i="1" dirty="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6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pic>
        <p:nvPicPr>
          <p:cNvPr id="640" name="Google Shape;640;p6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41" name="Google Shape;641;p64"/>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dirty="0">
                <a:solidFill>
                  <a:schemeClr val="accent5"/>
                </a:solidFill>
                <a:latin typeface="Alegreya"/>
                <a:ea typeface="Alegreya"/>
                <a:cs typeface="Alegreya"/>
                <a:sym typeface="Alegreya"/>
              </a:rPr>
              <a:t>Example: </a:t>
            </a:r>
            <a:endParaRPr sz="2000" dirty="0">
              <a:solidFill>
                <a:schemeClr val="accent5"/>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000000"/>
                </a:solidFill>
                <a:latin typeface="Alegreya"/>
                <a:ea typeface="Alegreya"/>
                <a:cs typeface="Alegreya"/>
                <a:sym typeface="Alegreya"/>
              </a:rPr>
              <a:t>A function </a:t>
            </a:r>
            <a:r>
              <a:rPr lang="en" sz="2000" b="0" dirty="0">
                <a:solidFill>
                  <a:srgbClr val="0170BA"/>
                </a:solidFill>
                <a:latin typeface="Alegreya"/>
                <a:ea typeface="Alegreya"/>
                <a:cs typeface="Alegreya"/>
                <a:sym typeface="Alegreya"/>
              </a:rPr>
              <a:t>without argument</a:t>
            </a:r>
            <a:r>
              <a:rPr lang="en" sz="2000" b="0" dirty="0">
                <a:solidFill>
                  <a:srgbClr val="000000"/>
                </a:solidFill>
                <a:latin typeface="Alegreya"/>
                <a:ea typeface="Alegreya"/>
                <a:cs typeface="Alegreya"/>
                <a:sym typeface="Alegreya"/>
              </a:rPr>
              <a:t>, and </a:t>
            </a:r>
            <a:r>
              <a:rPr lang="en" sz="2000" b="0" dirty="0">
                <a:solidFill>
                  <a:srgbClr val="0170BA"/>
                </a:solidFill>
                <a:latin typeface="Alegreya"/>
                <a:ea typeface="Alegreya"/>
                <a:cs typeface="Alegreya"/>
                <a:sym typeface="Alegreya"/>
              </a:rPr>
              <a:t>without return</a:t>
            </a:r>
            <a:r>
              <a:rPr lang="en" sz="2000" b="0" dirty="0">
                <a:solidFill>
                  <a:srgbClr val="000000"/>
                </a:solidFill>
                <a:latin typeface="Alegreya"/>
                <a:ea typeface="Alegreya"/>
                <a:cs typeface="Alegreya"/>
                <a:sym typeface="Alegreya"/>
              </a:rPr>
              <a:t>:</a:t>
            </a:r>
            <a:endParaRPr sz="2000" b="0" dirty="0">
              <a:solidFill>
                <a:srgbClr val="0170BA"/>
              </a:solidFill>
              <a:latin typeface="Alegreya"/>
              <a:ea typeface="Alegreya"/>
              <a:cs typeface="Alegreya"/>
              <a:sym typeface="Alegreya"/>
            </a:endParaRPr>
          </a:p>
          <a:p>
            <a:pPr marL="4572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function help() { </a:t>
            </a:r>
            <a:endParaRPr sz="1800" b="0" i="1" dirty="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  </a:t>
            </a:r>
            <a:r>
              <a:rPr lang="en" sz="1800" b="0" i="1" dirty="0" err="1">
                <a:solidFill>
                  <a:srgbClr val="434343"/>
                </a:solidFill>
                <a:latin typeface="Trebuchet MS"/>
                <a:ea typeface="Trebuchet MS"/>
                <a:cs typeface="Trebuchet MS"/>
                <a:sym typeface="Trebuchet MS"/>
              </a:rPr>
              <a:t>document.write</a:t>
            </a:r>
            <a:r>
              <a:rPr lang="en" sz="1800" b="0" i="1" dirty="0">
                <a:solidFill>
                  <a:srgbClr val="434343"/>
                </a:solidFill>
                <a:latin typeface="Trebuchet MS"/>
                <a:ea typeface="Trebuchet MS"/>
                <a:cs typeface="Trebuchet MS"/>
                <a:sym typeface="Trebuchet MS"/>
              </a:rPr>
              <a:t>(‘If you need help, check the link https://</a:t>
            </a:r>
            <a:r>
              <a:rPr lang="en" sz="1800" b="0" i="1" dirty="0" err="1">
                <a:solidFill>
                  <a:srgbClr val="434343"/>
                </a:solidFill>
                <a:latin typeface="Trebuchet MS"/>
                <a:ea typeface="Trebuchet MS"/>
                <a:cs typeface="Trebuchet MS"/>
                <a:sym typeface="Trebuchet MS"/>
              </a:rPr>
              <a:t>google.com</a:t>
            </a:r>
            <a:r>
              <a:rPr lang="en" sz="1800" b="0" i="1" dirty="0">
                <a:solidFill>
                  <a:srgbClr val="434343"/>
                </a:solidFill>
                <a:latin typeface="Trebuchet MS"/>
                <a:ea typeface="Trebuchet MS"/>
                <a:cs typeface="Trebuchet MS"/>
                <a:sym typeface="Trebuchet MS"/>
              </a:rPr>
              <a:t>’);</a:t>
            </a:r>
            <a:endParaRPr sz="1800" b="0" i="1" dirty="0">
              <a:solidFill>
                <a:srgbClr val="434343"/>
              </a:solidFill>
              <a:latin typeface="Trebuchet MS"/>
              <a:ea typeface="Trebuchet MS"/>
              <a:cs typeface="Trebuchet MS"/>
              <a:sym typeface="Trebuchet MS"/>
            </a:endParaRPr>
          </a:p>
          <a:p>
            <a:pPr marL="457200" lvl="0" indent="0" algn="l" rtl="0">
              <a:lnSpc>
                <a:spcPct val="100000"/>
              </a:lnSpc>
              <a:spcBef>
                <a:spcPts val="500"/>
              </a:spcBef>
              <a:spcAft>
                <a:spcPts val="0"/>
              </a:spcAft>
              <a:buNone/>
            </a:pPr>
            <a:r>
              <a:rPr lang="en" sz="1800" b="0" i="1" dirty="0">
                <a:solidFill>
                  <a:srgbClr val="434343"/>
                </a:solidFill>
                <a:latin typeface="Trebuchet MS"/>
                <a:ea typeface="Trebuchet MS"/>
                <a:cs typeface="Trebuchet MS"/>
                <a:sym typeface="Trebuchet MS"/>
              </a:rPr>
              <a:t>};</a:t>
            </a:r>
            <a:endParaRPr sz="1800" b="0" i="1" dirty="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dirty="0">
                <a:solidFill>
                  <a:srgbClr val="0170BA"/>
                </a:solidFill>
                <a:latin typeface="Alegreya"/>
                <a:ea typeface="Alegreya"/>
                <a:cs typeface="Alegreya"/>
                <a:sym typeface="Alegreya"/>
              </a:rPr>
              <a:t>Function With a Return Value</a:t>
            </a:r>
            <a:endParaRPr sz="2000"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Sometimes you want your function to return a value back to where </a:t>
            </a:r>
            <a:r>
              <a:rPr lang="en" sz="2000" dirty="0">
                <a:solidFill>
                  <a:srgbClr val="434343"/>
                </a:solidFill>
                <a:latin typeface="Alegreya"/>
                <a:ea typeface="Alegreya"/>
                <a:cs typeface="Alegreya"/>
                <a:sym typeface="Alegreya"/>
              </a:rPr>
              <a:t>the call was made</a:t>
            </a:r>
            <a:r>
              <a:rPr lang="en" sz="2000" b="0" dirty="0">
                <a:solidFill>
                  <a:srgbClr val="434343"/>
                </a:solidFill>
                <a:latin typeface="Alegreya"/>
                <a:ea typeface="Alegreya"/>
                <a:cs typeface="Alegreya"/>
                <a:sym typeface="Alegreya"/>
              </a:rPr>
              <a:t>, so you need to use “return” keyword.</a:t>
            </a:r>
            <a:endParaRPr sz="2000" b="0" dirty="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When using the </a:t>
            </a:r>
            <a:r>
              <a:rPr lang="en" sz="2000" i="1" dirty="0">
                <a:solidFill>
                  <a:srgbClr val="434343"/>
                </a:solidFill>
                <a:latin typeface="Alegreya"/>
                <a:ea typeface="Alegreya"/>
                <a:cs typeface="Alegreya"/>
                <a:sym typeface="Alegreya"/>
              </a:rPr>
              <a:t>return </a:t>
            </a:r>
            <a:r>
              <a:rPr lang="en" sz="2000" b="0" dirty="0">
                <a:solidFill>
                  <a:srgbClr val="434343"/>
                </a:solidFill>
                <a:latin typeface="Alegreya"/>
                <a:ea typeface="Alegreya"/>
                <a:cs typeface="Alegreya"/>
                <a:sym typeface="Alegreya"/>
              </a:rPr>
              <a:t>statement, the function will stop executing and then return the specified value.</a:t>
            </a:r>
            <a:endParaRPr sz="2000" b="0" dirty="0">
              <a:solidFill>
                <a:srgbClr val="434343"/>
              </a:solidFill>
              <a:latin typeface="Alegreya"/>
              <a:ea typeface="Alegreya"/>
              <a:cs typeface="Alegreya"/>
              <a:sym typeface="Alegreya"/>
            </a:endParaRPr>
          </a:p>
          <a:p>
            <a:pPr marL="457200" lvl="0" indent="0" algn="l" rtl="0">
              <a:lnSpc>
                <a:spcPct val="100000"/>
              </a:lnSpc>
              <a:spcBef>
                <a:spcPts val="500"/>
              </a:spcBef>
              <a:spcAft>
                <a:spcPts val="0"/>
              </a:spcAft>
              <a:buNone/>
            </a:pPr>
            <a:endParaRPr sz="1800" b="0" i="1" dirty="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pic>
        <p:nvPicPr>
          <p:cNvPr id="647" name="Google Shape;647;p6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48" name="Google Shape;648;p65"/>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dirty="0">
                <a:solidFill>
                  <a:srgbClr val="0170BA"/>
                </a:solidFill>
                <a:latin typeface="Alegreya"/>
                <a:ea typeface="Alegreya"/>
                <a:cs typeface="Alegreya"/>
                <a:sym typeface="Alegreya"/>
              </a:rPr>
              <a:t>Function With a Return Value</a:t>
            </a:r>
            <a:endParaRPr sz="2000"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Sometimes you want your function to return a value back to where </a:t>
            </a:r>
            <a:r>
              <a:rPr lang="en" sz="2000" dirty="0">
                <a:solidFill>
                  <a:srgbClr val="434343"/>
                </a:solidFill>
                <a:latin typeface="Alegreya"/>
                <a:ea typeface="Alegreya"/>
                <a:cs typeface="Alegreya"/>
                <a:sym typeface="Alegreya"/>
              </a:rPr>
              <a:t>the call was made</a:t>
            </a:r>
            <a:r>
              <a:rPr lang="en" sz="2000" b="0" dirty="0">
                <a:solidFill>
                  <a:srgbClr val="434343"/>
                </a:solidFill>
                <a:latin typeface="Alegreya"/>
                <a:ea typeface="Alegreya"/>
                <a:cs typeface="Alegreya"/>
                <a:sym typeface="Alegreya"/>
              </a:rPr>
              <a:t>, so you need to use “return” keyword.</a:t>
            </a:r>
            <a:endParaRPr sz="2000" b="0" dirty="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When using the </a:t>
            </a:r>
            <a:r>
              <a:rPr lang="en" sz="2000" i="1" dirty="0">
                <a:solidFill>
                  <a:srgbClr val="434343"/>
                </a:solidFill>
                <a:latin typeface="Alegreya"/>
                <a:ea typeface="Alegreya"/>
                <a:cs typeface="Alegreya"/>
                <a:sym typeface="Alegreya"/>
              </a:rPr>
              <a:t>return </a:t>
            </a:r>
            <a:r>
              <a:rPr lang="en" sz="2000" b="0" dirty="0">
                <a:solidFill>
                  <a:srgbClr val="434343"/>
                </a:solidFill>
                <a:latin typeface="Alegreya"/>
                <a:ea typeface="Alegreya"/>
                <a:cs typeface="Alegreya"/>
                <a:sym typeface="Alegreya"/>
              </a:rPr>
              <a:t>statement, the function will stop executing and then return the specified value.</a:t>
            </a:r>
            <a:endParaRPr sz="2000" b="0" dirty="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endParaRPr sz="2000" b="0" dirty="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dirty="0">
                <a:solidFill>
                  <a:srgbClr val="0170BA"/>
                </a:solidFill>
                <a:latin typeface="Alegreya"/>
                <a:ea typeface="Alegreya"/>
                <a:cs typeface="Alegreya"/>
                <a:sym typeface="Alegreya"/>
              </a:rPr>
              <a:t>Note:</a:t>
            </a:r>
            <a:r>
              <a:rPr lang="en" sz="2000" b="0" dirty="0">
                <a:solidFill>
                  <a:srgbClr val="0170BA"/>
                </a:solidFill>
                <a:latin typeface="Alegreya"/>
                <a:ea typeface="Alegreya"/>
                <a:cs typeface="Alegreya"/>
                <a:sym typeface="Alegreya"/>
              </a:rPr>
              <a:t> It is not the entire JavaScript that will stop executing, only the function. JavaScript will continue executing code, where the function-call was made from.</a:t>
            </a:r>
            <a:endParaRPr sz="2000" b="0" dirty="0">
              <a:solidFill>
                <a:srgbClr val="0170BA"/>
              </a:solidFill>
              <a:latin typeface="Alegreya"/>
              <a:ea typeface="Alegreya"/>
              <a:cs typeface="Alegreya"/>
              <a:sym typeface="Alegreya"/>
            </a:endParaRPr>
          </a:p>
          <a:p>
            <a:pPr marL="457200" lvl="0" indent="0" algn="l" rtl="0">
              <a:lnSpc>
                <a:spcPct val="100000"/>
              </a:lnSpc>
              <a:spcBef>
                <a:spcPts val="500"/>
              </a:spcBef>
              <a:spcAft>
                <a:spcPts val="0"/>
              </a:spcAft>
              <a:buNone/>
            </a:pPr>
            <a:endParaRPr sz="2000" b="0" dirty="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err="1">
                <a:solidFill>
                  <a:srgbClr val="63A814"/>
                </a:solidFill>
                <a:latin typeface="Alegreya"/>
                <a:ea typeface="Alegreya"/>
                <a:cs typeface="Alegreya"/>
                <a:sym typeface="Alegreya"/>
              </a:rPr>
              <a:t>Javascript</a:t>
            </a:r>
            <a:r>
              <a:rPr lang="en" sz="3600" dirty="0">
                <a:solidFill>
                  <a:srgbClr val="63A814"/>
                </a:solidFill>
                <a:latin typeface="Alegreya"/>
                <a:ea typeface="Alegreya"/>
                <a:cs typeface="Alegreya"/>
                <a:sym typeface="Alegreya"/>
              </a:rPr>
              <a:t> Arrow Function (ES6)</a:t>
            </a:r>
            <a:endParaRPr sz="3600" dirty="0">
              <a:solidFill>
                <a:srgbClr val="63A814"/>
              </a:solidFill>
              <a:latin typeface="Alegreya"/>
              <a:ea typeface="Alegreya"/>
              <a:cs typeface="Alegreya"/>
              <a:sym typeface="Alegreya"/>
            </a:endParaRPr>
          </a:p>
        </p:txBody>
      </p:sp>
      <p:pic>
        <p:nvPicPr>
          <p:cNvPr id="654" name="Google Shape;654;p6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55" name="Google Shape;655;p66"/>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dirty="0">
                <a:solidFill>
                  <a:srgbClr val="0170BA"/>
                </a:solidFill>
                <a:latin typeface="Alegreya"/>
                <a:ea typeface="Alegreya"/>
                <a:cs typeface="Alegreya"/>
                <a:sym typeface="Alegreya"/>
              </a:rPr>
              <a:t>What is Arrow Function?</a:t>
            </a:r>
            <a:endParaRPr sz="2000" dirty="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dirty="0">
                <a:solidFill>
                  <a:schemeClr val="accent5"/>
                </a:solidFill>
                <a:latin typeface="Alegreya"/>
                <a:ea typeface="Alegreya"/>
                <a:cs typeface="Alegreya"/>
                <a:sym typeface="Alegreya"/>
              </a:rPr>
              <a:t>Arrow functions</a:t>
            </a:r>
            <a:r>
              <a:rPr lang="en" sz="2000" b="0" dirty="0">
                <a:solidFill>
                  <a:srgbClr val="434343"/>
                </a:solidFill>
                <a:latin typeface="Alegreya"/>
                <a:ea typeface="Alegreya"/>
                <a:cs typeface="Alegreya"/>
                <a:sym typeface="Alegreya"/>
              </a:rPr>
              <a:t> are more concise syntax for writing function expressions. </a:t>
            </a:r>
            <a:endParaRPr sz="2000" b="0" dirty="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They utilize a new token, =&gt;, that looks like a fat arrow.</a:t>
            </a:r>
            <a:endParaRPr sz="2000" b="0" dirty="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dirty="0">
                <a:solidFill>
                  <a:srgbClr val="0170BA"/>
                </a:solidFill>
                <a:latin typeface="Alegreya"/>
                <a:ea typeface="Alegreya"/>
                <a:cs typeface="Alegreya"/>
                <a:sym typeface="Alegreya"/>
              </a:rPr>
              <a:t>Advantage of Using Arrow Function</a:t>
            </a:r>
            <a:endParaRPr sz="2000" dirty="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Arrow function make our code more concise</a:t>
            </a:r>
            <a:endParaRPr sz="2000" b="0" dirty="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Simplify function scoping and the </a:t>
            </a:r>
            <a:r>
              <a:rPr lang="en" sz="2000" dirty="0">
                <a:solidFill>
                  <a:schemeClr val="accent5"/>
                </a:solidFill>
                <a:latin typeface="Alegreya"/>
                <a:ea typeface="Alegreya"/>
                <a:cs typeface="Alegreya"/>
                <a:sym typeface="Alegreya"/>
              </a:rPr>
              <a:t>this </a:t>
            </a:r>
            <a:r>
              <a:rPr lang="en" sz="2000" b="0" dirty="0">
                <a:solidFill>
                  <a:srgbClr val="434343"/>
                </a:solidFill>
                <a:latin typeface="Alegreya"/>
                <a:ea typeface="Alegreya"/>
                <a:cs typeface="Alegreya"/>
                <a:sym typeface="Alegreya"/>
              </a:rPr>
              <a:t>keyword. </a:t>
            </a:r>
            <a:endParaRPr sz="2000" b="0" dirty="0">
              <a:solidFill>
                <a:srgbClr val="434343"/>
              </a:solidFill>
              <a:latin typeface="Alegreya"/>
              <a:ea typeface="Alegreya"/>
              <a:cs typeface="Alegreya"/>
              <a:sym typeface="Alegreya"/>
            </a:endParaRPr>
          </a:p>
          <a:p>
            <a:pPr marL="457200" lvl="0" indent="-355600">
              <a:buClr>
                <a:srgbClr val="434343"/>
              </a:buClr>
              <a:buSzPts val="2000"/>
              <a:buFont typeface="Alegreya"/>
              <a:buChar char="❏"/>
            </a:pPr>
            <a:r>
              <a:rPr lang="en" sz="2000" b="0" dirty="0">
                <a:solidFill>
                  <a:srgbClr val="434343"/>
                </a:solidFill>
                <a:latin typeface="Alegreya"/>
                <a:ea typeface="Alegreya"/>
                <a:cs typeface="Alegreya"/>
                <a:sym typeface="Alegreya"/>
              </a:rPr>
              <a:t>They are one-line mini functions which work much like </a:t>
            </a:r>
            <a:r>
              <a:rPr lang="en" sz="2000" b="0" dirty="0">
                <a:solidFill>
                  <a:schemeClr val="accent5"/>
                </a:solidFill>
                <a:latin typeface="Alegreya"/>
                <a:ea typeface="Alegreya"/>
                <a:cs typeface="Alegreya"/>
                <a:sym typeface="Alegreya"/>
              </a:rPr>
              <a:t>Lambdas </a:t>
            </a:r>
            <a:r>
              <a:rPr lang="en" sz="2000" b="0" dirty="0">
                <a:solidFill>
                  <a:srgbClr val="434343"/>
                </a:solidFill>
                <a:latin typeface="Alegreya"/>
                <a:ea typeface="Alegreya"/>
                <a:cs typeface="Alegreya"/>
                <a:sym typeface="Alegreya"/>
              </a:rPr>
              <a:t>in other languages like </a:t>
            </a:r>
            <a:r>
              <a:rPr lang="en" sz="2000" b="0" dirty="0">
                <a:solidFill>
                  <a:schemeClr val="accent5"/>
                </a:solidFill>
                <a:latin typeface="Alegreya"/>
                <a:ea typeface="Alegreya"/>
                <a:cs typeface="Alegreya"/>
                <a:sym typeface="Alegreya"/>
              </a:rPr>
              <a:t>C# </a:t>
            </a:r>
            <a:r>
              <a:rPr lang="en" sz="2000" b="0" dirty="0">
                <a:solidFill>
                  <a:srgbClr val="434343"/>
                </a:solidFill>
                <a:latin typeface="Alegreya"/>
                <a:ea typeface="Alegreya"/>
                <a:cs typeface="Alegreya"/>
                <a:sym typeface="Alegreya"/>
              </a:rPr>
              <a:t>or </a:t>
            </a:r>
            <a:r>
              <a:rPr lang="en" sz="2000" b="0">
                <a:solidFill>
                  <a:schemeClr val="accent5"/>
                </a:solidFill>
                <a:latin typeface="Alegreya"/>
                <a:ea typeface="Alegreya"/>
                <a:cs typeface="Alegreya"/>
                <a:sym typeface="Alegreya"/>
              </a:rPr>
              <a:t>Python </a:t>
            </a:r>
            <a:r>
              <a:rPr lang="en" sz="2000" b="0">
                <a:solidFill>
                  <a:srgbClr val="434343"/>
                </a:solidFill>
                <a:latin typeface="Alegreya"/>
                <a:ea typeface="Alegreya"/>
                <a:cs typeface="Alegreya"/>
                <a:sym typeface="Alegreya"/>
              </a:rPr>
              <a:t>or</a:t>
            </a:r>
            <a:r>
              <a:rPr lang="en" sz="2000" b="0">
                <a:solidFill>
                  <a:schemeClr val="accent5"/>
                </a:solidFill>
                <a:latin typeface="Alegreya"/>
                <a:ea typeface="Alegreya"/>
                <a:cs typeface="Alegreya"/>
                <a:sym typeface="Alegreya"/>
              </a:rPr>
              <a:t> </a:t>
            </a:r>
            <a:r>
              <a:rPr lang="en" sz="2000" b="0" dirty="0">
                <a:solidFill>
                  <a:schemeClr val="accent5"/>
                </a:solidFill>
                <a:latin typeface="Alegreya"/>
                <a:ea typeface="Alegreya"/>
                <a:cs typeface="Alegreya"/>
                <a:sym typeface="Alegreya"/>
              </a:rPr>
              <a:t>Java</a:t>
            </a:r>
            <a:r>
              <a:rPr lang="en" sz="2000" b="0" dirty="0">
                <a:solidFill>
                  <a:srgbClr val="434343"/>
                </a:solidFill>
                <a:latin typeface="Alegreya"/>
                <a:ea typeface="Alegreya"/>
                <a:cs typeface="Alegreya"/>
                <a:sym typeface="Alegreya"/>
              </a:rPr>
              <a:t>. </a:t>
            </a:r>
            <a:endParaRPr sz="2000" b="0" dirty="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dirty="0">
                <a:solidFill>
                  <a:srgbClr val="434343"/>
                </a:solidFill>
                <a:latin typeface="Alegreya"/>
                <a:ea typeface="Alegreya"/>
                <a:cs typeface="Alegreya"/>
                <a:sym typeface="Alegreya"/>
              </a:rPr>
              <a:t>By using arrow functions, we avoid having to type the </a:t>
            </a:r>
            <a:r>
              <a:rPr lang="en" sz="2000" b="0" dirty="0">
                <a:solidFill>
                  <a:schemeClr val="accent5"/>
                </a:solidFill>
                <a:latin typeface="Alegreya"/>
                <a:ea typeface="Alegreya"/>
                <a:cs typeface="Alegreya"/>
                <a:sym typeface="Alegreya"/>
              </a:rPr>
              <a:t>function keyword</a:t>
            </a:r>
            <a:r>
              <a:rPr lang="en" sz="2000" b="0" dirty="0">
                <a:solidFill>
                  <a:srgbClr val="434343"/>
                </a:solidFill>
                <a:latin typeface="Alegreya"/>
                <a:ea typeface="Alegreya"/>
                <a:cs typeface="Alegreya"/>
                <a:sym typeface="Alegreya"/>
              </a:rPr>
              <a:t>, </a:t>
            </a:r>
            <a:r>
              <a:rPr lang="en" sz="2000" b="0" dirty="0">
                <a:solidFill>
                  <a:schemeClr val="accent5"/>
                </a:solidFill>
                <a:latin typeface="Alegreya"/>
                <a:ea typeface="Alegreya"/>
                <a:cs typeface="Alegreya"/>
                <a:sym typeface="Alegreya"/>
              </a:rPr>
              <a:t>return keyword</a:t>
            </a:r>
            <a:r>
              <a:rPr lang="en" sz="2000" b="0" dirty="0">
                <a:solidFill>
                  <a:srgbClr val="434343"/>
                </a:solidFill>
                <a:latin typeface="Alegreya"/>
                <a:ea typeface="Alegreya"/>
                <a:cs typeface="Alegreya"/>
                <a:sym typeface="Alegreya"/>
              </a:rPr>
              <a:t>, and </a:t>
            </a:r>
            <a:r>
              <a:rPr lang="en" sz="2000" b="0" dirty="0">
                <a:solidFill>
                  <a:schemeClr val="accent5"/>
                </a:solidFill>
                <a:latin typeface="Alegreya"/>
                <a:ea typeface="Alegreya"/>
                <a:cs typeface="Alegreya"/>
                <a:sym typeface="Alegreya"/>
              </a:rPr>
              <a:t>curly brackets</a:t>
            </a:r>
            <a:r>
              <a:rPr lang="en" sz="2000" b="0" dirty="0">
                <a:solidFill>
                  <a:srgbClr val="434343"/>
                </a:solidFill>
                <a:latin typeface="Alegreya"/>
                <a:ea typeface="Alegreya"/>
                <a:cs typeface="Alegreya"/>
                <a:sym typeface="Alegreya"/>
              </a:rPr>
              <a:t>.</a:t>
            </a:r>
            <a:endParaRPr sz="2000" b="0" dirty="0">
              <a:solidFill>
                <a:srgbClr val="434343"/>
              </a:solidFill>
              <a:latin typeface="Alegreya"/>
              <a:ea typeface="Alegreya"/>
              <a:cs typeface="Alegreya"/>
              <a:sym typeface="Alegreya"/>
            </a:endParaRPr>
          </a:p>
          <a:p>
            <a:pPr marL="457200" lvl="0" indent="0" algn="l" rtl="0">
              <a:lnSpc>
                <a:spcPct val="100000"/>
              </a:lnSpc>
              <a:spcBef>
                <a:spcPts val="500"/>
              </a:spcBef>
              <a:spcAft>
                <a:spcPts val="0"/>
              </a:spcAft>
              <a:buNone/>
            </a:pPr>
            <a:endParaRPr sz="2000" b="0" dirty="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a:solidFill>
                  <a:srgbClr val="63A814"/>
                </a:solidFill>
                <a:latin typeface="Alegreya"/>
                <a:ea typeface="Alegreya"/>
                <a:cs typeface="Alegreya"/>
                <a:sym typeface="Alegreya"/>
              </a:rPr>
              <a:t>Javascript Arrow Function (ES6) (cont.)</a:t>
            </a:r>
            <a:endParaRPr sz="3200">
              <a:solidFill>
                <a:srgbClr val="63A814"/>
              </a:solidFill>
              <a:latin typeface="Alegreya"/>
              <a:ea typeface="Alegreya"/>
              <a:cs typeface="Alegreya"/>
              <a:sym typeface="Alegreya"/>
            </a:endParaRPr>
          </a:p>
        </p:txBody>
      </p:sp>
      <p:pic>
        <p:nvPicPr>
          <p:cNvPr id="661" name="Google Shape;661;p6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62" name="Google Shape;662;p67"/>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a:solidFill>
                  <a:srgbClr val="0170BA"/>
                </a:solidFill>
                <a:latin typeface="Alegreya"/>
                <a:ea typeface="Alegreya"/>
                <a:cs typeface="Alegreya"/>
                <a:sym typeface="Alegreya"/>
              </a:rPr>
              <a:t>Syntax:</a:t>
            </a:r>
            <a:endParaRPr sz="2000">
              <a:solidFill>
                <a:srgbClr val="0170BA"/>
              </a:solidFill>
              <a:latin typeface="Alegreya"/>
              <a:ea typeface="Alegreya"/>
              <a:cs typeface="Alegreya"/>
              <a:sym typeface="Alegreya"/>
            </a:endParaRPr>
          </a:p>
          <a:p>
            <a:pPr marL="0" lvl="0" indent="457200" algn="l" rtl="0">
              <a:lnSpc>
                <a:spcPct val="115000"/>
              </a:lnSpc>
              <a:spcBef>
                <a:spcPts val="400"/>
              </a:spcBef>
              <a:spcAft>
                <a:spcPts val="0"/>
              </a:spcAft>
              <a:buNone/>
            </a:pPr>
            <a:r>
              <a:rPr lang="en" sz="2000" b="0">
                <a:solidFill>
                  <a:srgbClr val="434343"/>
                </a:solidFill>
                <a:latin typeface="Alegreya"/>
                <a:ea typeface="Alegreya"/>
                <a:cs typeface="Alegreya"/>
                <a:sym typeface="Alegreya"/>
              </a:rPr>
              <a:t>(param1, param2, … , paramN) =&gt; expression</a:t>
            </a:r>
            <a:endParaRPr sz="2000" b="0">
              <a:solidFill>
                <a:srgbClr val="434343"/>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 ES5 </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var multiplyES5 = function(x, y) { return x * y };</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 ES6</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const multiplyES6 = (x, y) =&gt; { return x * y };</a:t>
            </a:r>
            <a:endParaRPr sz="1800" b="0" i="1">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6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a:solidFill>
                  <a:srgbClr val="63A814"/>
                </a:solidFill>
                <a:latin typeface="Alegreya"/>
                <a:ea typeface="Alegreya"/>
                <a:cs typeface="Alegreya"/>
                <a:sym typeface="Alegreya"/>
              </a:rPr>
              <a:t>Javascript Arrow Function (ES6) (cont.)</a:t>
            </a:r>
            <a:endParaRPr sz="3200">
              <a:solidFill>
                <a:srgbClr val="63A814"/>
              </a:solidFill>
              <a:latin typeface="Alegreya"/>
              <a:ea typeface="Alegreya"/>
              <a:cs typeface="Alegreya"/>
              <a:sym typeface="Alegreya"/>
            </a:endParaRPr>
          </a:p>
        </p:txBody>
      </p:sp>
      <p:pic>
        <p:nvPicPr>
          <p:cNvPr id="668" name="Google Shape;668;p6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69" name="Google Shape;669;p68"/>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You can remove curly brackets</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chemeClr val="accent5"/>
                </a:solidFill>
                <a:latin typeface="Alegreya"/>
                <a:ea typeface="Alegreya"/>
                <a:cs typeface="Alegreya"/>
                <a:sym typeface="Alegreya"/>
              </a:rPr>
              <a:t>Curly brackets</a:t>
            </a:r>
            <a:r>
              <a:rPr lang="en" sz="2000" b="0">
                <a:solidFill>
                  <a:srgbClr val="434343"/>
                </a:solidFill>
                <a:latin typeface="Alegreya"/>
                <a:ea typeface="Alegreya"/>
                <a:cs typeface="Alegreya"/>
                <a:sym typeface="Alegreya"/>
              </a:rPr>
              <a:t> aren’t required if only one expression is present. </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const multiplyES6 = (x, y) =&gt; x * y;</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800" b="0" i="1">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Basic Syntax with One Parameter</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chemeClr val="accent5"/>
                </a:solidFill>
                <a:latin typeface="Alegreya"/>
                <a:ea typeface="Alegreya"/>
                <a:cs typeface="Alegreya"/>
                <a:sym typeface="Alegreya"/>
              </a:rPr>
              <a:t>Parentheses are optional</a:t>
            </a:r>
            <a:r>
              <a:rPr lang="en" sz="2000" b="0">
                <a:solidFill>
                  <a:srgbClr val="434343"/>
                </a:solidFill>
                <a:latin typeface="Alegreya"/>
                <a:ea typeface="Alegreya"/>
                <a:cs typeface="Alegreya"/>
                <a:sym typeface="Alegreya"/>
              </a:rPr>
              <a:t> when only one parameter is present.</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const phraseSplitterES6 = phrase =&gt; phrase.split(“  ”);</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800" b="0" i="1">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No Parameters</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chemeClr val="accent5"/>
                </a:solidFill>
                <a:latin typeface="Alegreya"/>
                <a:ea typeface="Alegreya"/>
                <a:cs typeface="Alegreya"/>
                <a:sym typeface="Alegreya"/>
              </a:rPr>
              <a:t>Parentheses are required</a:t>
            </a:r>
            <a:r>
              <a:rPr lang="en" sz="2000" b="0">
                <a:solidFill>
                  <a:srgbClr val="434343"/>
                </a:solidFill>
                <a:latin typeface="Alegreya"/>
                <a:ea typeface="Alegreya"/>
                <a:cs typeface="Alegreya"/>
                <a:sym typeface="Alegreya"/>
              </a:rPr>
              <a:t> when no parameters are present.</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b="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var docLogES6 = () =&gt; { console.log(document); };</a:t>
            </a:r>
            <a:endParaRPr sz="1800" b="0" i="1">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a:solidFill>
                  <a:srgbClr val="63A814"/>
                </a:solidFill>
                <a:latin typeface="Alegreya"/>
                <a:ea typeface="Alegreya"/>
                <a:cs typeface="Alegreya"/>
                <a:sym typeface="Alegreya"/>
              </a:rPr>
              <a:t>Javascript Arrow Function (ES6) (cont.)</a:t>
            </a:r>
            <a:endParaRPr sz="3200">
              <a:solidFill>
                <a:srgbClr val="63A814"/>
              </a:solidFill>
              <a:latin typeface="Alegreya"/>
              <a:ea typeface="Alegreya"/>
              <a:cs typeface="Alegreya"/>
              <a:sym typeface="Alegreya"/>
            </a:endParaRPr>
          </a:p>
        </p:txBody>
      </p:sp>
      <p:pic>
        <p:nvPicPr>
          <p:cNvPr id="675" name="Google Shape;675;p6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76" name="Google Shape;676;p69"/>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Object Literal Syntax</a:t>
            </a:r>
            <a:endParaRPr sz="2000">
              <a:solidFill>
                <a:srgbClr val="0170BA"/>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Arrow functions, like function expressions, can be used to return an object literal expression.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only caveat is that the body needs to be wrapped in parentheses, in order to distinguish between a block and an object (both of which use curly brackets).</a:t>
            </a:r>
            <a:endParaRPr sz="2000" b="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b="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var setNameIdsES6 = (id, name) =&gt; ({ id : id, name : name });</a:t>
            </a:r>
            <a:endParaRPr sz="1800" b="0" i="1">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7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Scope</a:t>
            </a:r>
            <a:endParaRPr sz="3600">
              <a:solidFill>
                <a:srgbClr val="63A814"/>
              </a:solidFill>
              <a:latin typeface="Alegreya"/>
              <a:ea typeface="Alegreya"/>
              <a:cs typeface="Alegreya"/>
              <a:sym typeface="Alegreya"/>
            </a:endParaRPr>
          </a:p>
        </p:txBody>
      </p:sp>
      <p:pic>
        <p:nvPicPr>
          <p:cNvPr id="682" name="Google Shape;682;p7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83" name="Google Shape;683;p70"/>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Scope determines the accessibility (visibility) of variables.</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Javascript Function Scope</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Javascript there are </a:t>
            </a:r>
            <a:r>
              <a:rPr lang="en" sz="2000">
                <a:solidFill>
                  <a:srgbClr val="434343"/>
                </a:solidFill>
                <a:latin typeface="Alegreya"/>
                <a:ea typeface="Alegreya"/>
                <a:cs typeface="Alegreya"/>
                <a:sym typeface="Alegreya"/>
              </a:rPr>
              <a:t>2 types</a:t>
            </a:r>
            <a:r>
              <a:rPr lang="en" sz="2000" b="0">
                <a:solidFill>
                  <a:srgbClr val="434343"/>
                </a:solidFill>
                <a:latin typeface="Alegreya"/>
                <a:ea typeface="Alegreya"/>
                <a:cs typeface="Alegreya"/>
                <a:sym typeface="Alegreya"/>
              </a:rPr>
              <a:t> of scope:</a:t>
            </a:r>
            <a:endParaRPr sz="2000" b="0">
              <a:solidFill>
                <a:srgbClr val="434343"/>
              </a:solidFill>
              <a:latin typeface="Alegreya"/>
              <a:ea typeface="Alegreya"/>
              <a:cs typeface="Alegreya"/>
              <a:sym typeface="Alegreya"/>
            </a:endParaRPr>
          </a:p>
          <a:p>
            <a:pPr marL="914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Local scope</a:t>
            </a:r>
            <a:endParaRPr sz="2000" b="0">
              <a:solidFill>
                <a:srgbClr val="434343"/>
              </a:solidFill>
              <a:latin typeface="Alegreya"/>
              <a:ea typeface="Alegreya"/>
              <a:cs typeface="Alegreya"/>
              <a:sym typeface="Alegreya"/>
            </a:endParaRPr>
          </a:p>
          <a:p>
            <a:pPr marL="914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Global scope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has function scope, each function creates a new scope.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Scope determines the accessibility (visibility) the variable.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Variables defined inside a function are not accessible (visible) from outside the function.</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Scope (cont.)</a:t>
            </a:r>
            <a:endParaRPr sz="3600">
              <a:solidFill>
                <a:srgbClr val="63A814"/>
              </a:solidFill>
              <a:latin typeface="Alegreya"/>
              <a:ea typeface="Alegreya"/>
              <a:cs typeface="Alegreya"/>
              <a:sym typeface="Alegreya"/>
            </a:endParaRPr>
          </a:p>
        </p:txBody>
      </p:sp>
      <p:pic>
        <p:nvPicPr>
          <p:cNvPr id="689" name="Google Shape;689;p7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90" name="Google Shape;690;p71"/>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Local Javascript Variables</a:t>
            </a:r>
            <a:endParaRPr sz="2000">
              <a:solidFill>
                <a:srgbClr val="0170BA"/>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Variables declared within a JavaScript function, become </a:t>
            </a:r>
            <a:r>
              <a:rPr lang="en" sz="2000">
                <a:solidFill>
                  <a:srgbClr val="000000"/>
                </a:solidFill>
                <a:latin typeface="Alegreya"/>
                <a:ea typeface="Alegreya"/>
                <a:cs typeface="Alegreya"/>
                <a:sym typeface="Alegreya"/>
              </a:rPr>
              <a:t>LOCAL</a:t>
            </a:r>
            <a:r>
              <a:rPr lang="en" sz="2000" b="0">
                <a:solidFill>
                  <a:srgbClr val="000000"/>
                </a:solidFill>
                <a:latin typeface="Alegreya"/>
                <a:ea typeface="Alegreya"/>
                <a:cs typeface="Alegreya"/>
                <a:sym typeface="Alegreya"/>
              </a:rPr>
              <a:t> to the function.</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Local variables have </a:t>
            </a:r>
            <a:r>
              <a:rPr lang="en" sz="2000">
                <a:solidFill>
                  <a:srgbClr val="000000"/>
                </a:solidFill>
                <a:latin typeface="Alegreya"/>
                <a:ea typeface="Alegreya"/>
                <a:cs typeface="Alegreya"/>
                <a:sym typeface="Alegreya"/>
              </a:rPr>
              <a:t>local scope</a:t>
            </a:r>
            <a:r>
              <a:rPr lang="en" sz="2000" b="0">
                <a:solidFill>
                  <a:srgbClr val="000000"/>
                </a:solidFill>
                <a:latin typeface="Alegreya"/>
                <a:ea typeface="Alegreya"/>
                <a:cs typeface="Alegreya"/>
                <a:sym typeface="Alegreya"/>
              </a:rPr>
              <a:t>: They can only be accessed within the function.</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Since local variables are only recognized inside their functions, variables with the same name can be </a:t>
            </a:r>
            <a:r>
              <a:rPr lang="en" sz="2000">
                <a:solidFill>
                  <a:srgbClr val="000000"/>
                </a:solidFill>
                <a:latin typeface="Alegreya"/>
                <a:ea typeface="Alegreya"/>
                <a:cs typeface="Alegreya"/>
                <a:sym typeface="Alegreya"/>
              </a:rPr>
              <a:t>used in different functions</a:t>
            </a:r>
            <a:r>
              <a:rPr lang="en" sz="2000" b="0">
                <a:solidFill>
                  <a:srgbClr val="000000"/>
                </a:solidFill>
                <a:latin typeface="Alegreya"/>
                <a:ea typeface="Alegreya"/>
                <a:cs typeface="Alegreya"/>
                <a:sym typeface="Alegreya"/>
              </a:rPr>
              <a:t>.</a:t>
            </a:r>
            <a:endParaRPr sz="2000" b="0">
              <a:solidFill>
                <a:srgbClr val="000000"/>
              </a:solidFill>
              <a:latin typeface="Alegreya"/>
              <a:ea typeface="Alegreya"/>
              <a:cs typeface="Alegreya"/>
              <a:sym typeface="Alegreya"/>
            </a:endParaRPr>
          </a:p>
          <a:p>
            <a:pPr marL="0" lvl="0" indent="0" algn="l" rtl="0">
              <a:lnSpc>
                <a:spcPct val="115000"/>
              </a:lnSpc>
              <a:spcBef>
                <a:spcPts val="500"/>
              </a:spcBef>
              <a:spcAft>
                <a:spcPts val="0"/>
              </a:spcAft>
              <a:buNone/>
            </a:pPr>
            <a:endParaRPr sz="2000">
              <a:solidFill>
                <a:schemeClr val="accent5"/>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11" name="Google Shape;311;p18"/>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u="sng">
                <a:solidFill>
                  <a:srgbClr val="63A814"/>
                </a:solidFill>
                <a:latin typeface="Alegreya"/>
                <a:ea typeface="Alegreya"/>
                <a:cs typeface="Alegreya"/>
                <a:sym typeface="Alegreya"/>
              </a:rPr>
              <a:t>JavaScript: Changing HTML Content</a:t>
            </a:r>
            <a:endParaRPr sz="2000" u="sng">
              <a:solidFill>
                <a:srgbClr val="63A814"/>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Using JavaScript to manipulate the content of HTML elements is a very powerful functionality.</a:t>
            </a:r>
            <a:endParaRPr sz="2000" b="0">
              <a:solidFill>
                <a:srgbClr val="434343"/>
              </a:solidFill>
              <a:latin typeface="Alegreya"/>
              <a:ea typeface="Alegreya"/>
              <a:cs typeface="Alegreya"/>
              <a:sym typeface="Alegreya"/>
            </a:endParaRPr>
          </a:p>
          <a:p>
            <a:pPr marL="0" lvl="0" indent="0" algn="l" rtl="0">
              <a:lnSpc>
                <a:spcPct val="115000"/>
              </a:lnSpc>
              <a:spcBef>
                <a:spcPts val="500"/>
              </a:spcBef>
              <a:spcAft>
                <a:spcPts val="0"/>
              </a:spcAft>
              <a:buNone/>
            </a:pPr>
            <a:r>
              <a:rPr lang="en" sz="2000">
                <a:solidFill>
                  <a:schemeClr val="accent5"/>
                </a:solidFill>
                <a:latin typeface="Alegreya"/>
                <a:ea typeface="Alegreya"/>
                <a:cs typeface="Alegreya"/>
                <a:sym typeface="Alegreya"/>
              </a:rPr>
              <a:t>Example:</a:t>
            </a:r>
            <a:r>
              <a:rPr lang="en" sz="2000" b="0">
                <a:solidFill>
                  <a:srgbClr val="000000"/>
                </a:solidFill>
                <a:latin typeface="Alegreya"/>
                <a:ea typeface="Alegreya"/>
                <a:cs typeface="Alegreya"/>
                <a:sym typeface="Alegreya"/>
              </a:rPr>
              <a:t>	</a:t>
            </a:r>
            <a:r>
              <a:rPr lang="en" sz="1600" b="0" i="1">
                <a:solidFill>
                  <a:srgbClr val="666666"/>
                </a:solidFill>
                <a:latin typeface="Trebuchet MS"/>
                <a:ea typeface="Trebuchet MS"/>
                <a:cs typeface="Trebuchet MS"/>
                <a:sym typeface="Trebuchet MS"/>
              </a:rPr>
              <a:t>x=document.getElementById("demo");  // Find the element</a:t>
            </a:r>
            <a:endParaRPr sz="1600" b="0" i="1">
              <a:solidFill>
                <a:srgbClr val="666666"/>
              </a:solidFill>
              <a:latin typeface="Trebuchet MS"/>
              <a:ea typeface="Trebuchet MS"/>
              <a:cs typeface="Trebuchet MS"/>
              <a:sym typeface="Trebuchet MS"/>
            </a:endParaRPr>
          </a:p>
          <a:p>
            <a:pPr marL="914400" lvl="0" indent="457200" algn="l" rtl="0">
              <a:lnSpc>
                <a:spcPct val="115000"/>
              </a:lnSpc>
              <a:spcBef>
                <a:spcPts val="500"/>
              </a:spcBef>
              <a:spcAft>
                <a:spcPts val="0"/>
              </a:spcAft>
              <a:buNone/>
            </a:pPr>
            <a:r>
              <a:rPr lang="en" sz="1600" b="0" i="1">
                <a:solidFill>
                  <a:srgbClr val="666666"/>
                </a:solidFill>
                <a:latin typeface="Trebuchet MS"/>
                <a:ea typeface="Trebuchet MS"/>
                <a:cs typeface="Trebuchet MS"/>
                <a:sym typeface="Trebuchet MS"/>
              </a:rPr>
              <a:t>x.innerHTML="Hello JavaScript!";  // Change the content</a:t>
            </a:r>
            <a:endParaRPr sz="1600" b="0">
              <a:solidFill>
                <a:srgbClr val="666666"/>
              </a:solidFill>
              <a:latin typeface="Trebuchet MS"/>
              <a:ea typeface="Trebuchet MS"/>
              <a:cs typeface="Trebuchet MS"/>
              <a:sym typeface="Trebuchet MS"/>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will often see </a:t>
            </a:r>
            <a:r>
              <a:rPr lang="en" sz="2000">
                <a:solidFill>
                  <a:schemeClr val="accent5"/>
                </a:solidFill>
                <a:latin typeface="Alegreya"/>
                <a:ea typeface="Alegreya"/>
                <a:cs typeface="Alegreya"/>
                <a:sym typeface="Alegreya"/>
              </a:rPr>
              <a:t>document.getElementByID("</a:t>
            </a:r>
            <a:r>
              <a:rPr lang="en" sz="2000" i="1">
                <a:solidFill>
                  <a:schemeClr val="accent5"/>
                </a:solidFill>
                <a:latin typeface="Alegreya"/>
                <a:ea typeface="Alegreya"/>
                <a:cs typeface="Alegreya"/>
                <a:sym typeface="Alegreya"/>
              </a:rPr>
              <a:t>some id</a:t>
            </a:r>
            <a:r>
              <a:rPr lang="en" sz="2000">
                <a:solidFill>
                  <a:schemeClr val="accent5"/>
                </a:solidFill>
                <a:latin typeface="Alegreya"/>
                <a:ea typeface="Alegreya"/>
                <a:cs typeface="Alegreya"/>
                <a:sym typeface="Alegreya"/>
              </a:rPr>
              <a:t>")</a:t>
            </a:r>
            <a:r>
              <a:rPr lang="en" sz="2000" b="0">
                <a:solidFill>
                  <a:srgbClr val="434343"/>
                </a:solidFill>
                <a:latin typeface="Alegreya"/>
                <a:ea typeface="Alegreya"/>
                <a:cs typeface="Alegreya"/>
                <a:sym typeface="Alegreya"/>
              </a:rPr>
              <a:t>. This is defined in the HTML DOM.</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DOM (</a:t>
            </a:r>
            <a:r>
              <a:rPr lang="en" sz="2000">
                <a:solidFill>
                  <a:schemeClr val="accent5"/>
                </a:solidFill>
                <a:latin typeface="Alegreya"/>
                <a:ea typeface="Alegreya"/>
                <a:cs typeface="Alegreya"/>
                <a:sym typeface="Alegreya"/>
              </a:rPr>
              <a:t>D</a:t>
            </a:r>
            <a:r>
              <a:rPr lang="en" sz="2000" b="0">
                <a:solidFill>
                  <a:schemeClr val="accent5"/>
                </a:solidFill>
                <a:latin typeface="Alegreya"/>
                <a:ea typeface="Alegreya"/>
                <a:cs typeface="Alegreya"/>
                <a:sym typeface="Alegreya"/>
              </a:rPr>
              <a:t>ocument </a:t>
            </a:r>
            <a:r>
              <a:rPr lang="en" sz="2000">
                <a:solidFill>
                  <a:schemeClr val="accent5"/>
                </a:solidFill>
                <a:latin typeface="Alegreya"/>
                <a:ea typeface="Alegreya"/>
                <a:cs typeface="Alegreya"/>
                <a:sym typeface="Alegreya"/>
              </a:rPr>
              <a:t>O</a:t>
            </a:r>
            <a:r>
              <a:rPr lang="en" sz="2000" b="0">
                <a:solidFill>
                  <a:schemeClr val="accent5"/>
                </a:solidFill>
                <a:latin typeface="Alegreya"/>
                <a:ea typeface="Alegreya"/>
                <a:cs typeface="Alegreya"/>
                <a:sym typeface="Alegreya"/>
              </a:rPr>
              <a:t>bject </a:t>
            </a:r>
            <a:r>
              <a:rPr lang="en" sz="2000">
                <a:solidFill>
                  <a:schemeClr val="accent5"/>
                </a:solidFill>
                <a:latin typeface="Alegreya"/>
                <a:ea typeface="Alegreya"/>
                <a:cs typeface="Alegreya"/>
                <a:sym typeface="Alegreya"/>
              </a:rPr>
              <a:t>M</a:t>
            </a:r>
            <a:r>
              <a:rPr lang="en" sz="2000" b="0">
                <a:solidFill>
                  <a:schemeClr val="accent5"/>
                </a:solidFill>
                <a:latin typeface="Alegreya"/>
                <a:ea typeface="Alegreya"/>
                <a:cs typeface="Alegreya"/>
                <a:sym typeface="Alegreya"/>
              </a:rPr>
              <a:t>odel</a:t>
            </a:r>
            <a:r>
              <a:rPr lang="en" sz="2000" b="0">
                <a:solidFill>
                  <a:srgbClr val="434343"/>
                </a:solidFill>
                <a:latin typeface="Alegreya"/>
                <a:ea typeface="Alegreya"/>
                <a:cs typeface="Alegreya"/>
                <a:sym typeface="Alegreya"/>
              </a:rPr>
              <a:t>) is the official W3C standard for accessing HTML elements.</a:t>
            </a:r>
            <a:endParaRPr sz="2000" u="sng">
              <a:solidFill>
                <a:srgbClr val="0170BA"/>
              </a:solidFill>
              <a:latin typeface="Alegreya"/>
              <a:ea typeface="Alegreya"/>
              <a:cs typeface="Alegreya"/>
              <a:sym typeface="Alegreya"/>
            </a:endParaRPr>
          </a:p>
        </p:txBody>
      </p:sp>
      <p:pic>
        <p:nvPicPr>
          <p:cNvPr id="312" name="Google Shape;312;p1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7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Scope (cont.)</a:t>
            </a:r>
            <a:endParaRPr sz="3600">
              <a:solidFill>
                <a:srgbClr val="63A814"/>
              </a:solidFill>
              <a:latin typeface="Alegreya"/>
              <a:ea typeface="Alegreya"/>
              <a:cs typeface="Alegreya"/>
              <a:sym typeface="Alegreya"/>
            </a:endParaRPr>
          </a:p>
        </p:txBody>
      </p:sp>
      <p:pic>
        <p:nvPicPr>
          <p:cNvPr id="696" name="Google Shape;696;p7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697" name="Google Shape;697;p72"/>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Global Javascript Variables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000000"/>
                </a:solidFill>
                <a:latin typeface="Alegreya"/>
                <a:ea typeface="Alegreya"/>
                <a:cs typeface="Alegreya"/>
                <a:sym typeface="Alegreya"/>
              </a:rPr>
              <a:t>Variable declared outside a function, become </a:t>
            </a:r>
            <a:r>
              <a:rPr lang="en" sz="2000">
                <a:solidFill>
                  <a:schemeClr val="accent5"/>
                </a:solidFill>
                <a:latin typeface="Alegreya"/>
                <a:ea typeface="Alegreya"/>
                <a:cs typeface="Alegreya"/>
                <a:sym typeface="Alegreya"/>
              </a:rPr>
              <a:t>GLOBAL</a:t>
            </a:r>
            <a:r>
              <a:rPr lang="en" sz="2000" b="0">
                <a:solidFill>
                  <a:srgbClr val="000000"/>
                </a:solidFill>
                <a:latin typeface="Alegreya"/>
                <a:ea typeface="Alegreya"/>
                <a:cs typeface="Alegreya"/>
                <a:sym typeface="Alegreya"/>
              </a:rPr>
              <a:t>, and all scripts and functions on the web page can access it.</a:t>
            </a:r>
            <a:endParaRPr sz="2000" b="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endParaRPr sz="1800" b="0">
              <a:solidFill>
                <a:srgbClr val="D4D4D4"/>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let getUsername = document.getElementById("name");</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function exchangeable () {</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if (getUsername.value != null) {</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console.log("You are free to enter");</a:t>
            </a:r>
            <a:endParaRPr sz="1800" b="0">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2000" b="0">
                <a:solidFill>
                  <a:srgbClr val="000000"/>
                </a:solidFill>
                <a:latin typeface="Alegreya"/>
                <a:ea typeface="Alegreya"/>
                <a:cs typeface="Alegreya"/>
                <a:sym typeface="Alegreya"/>
              </a:rPr>
              <a:t>		</a:t>
            </a:r>
            <a:endParaRPr sz="2000" b="0">
              <a:solidFill>
                <a:srgbClr val="000000"/>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Scope (cont.)</a:t>
            </a:r>
            <a:endParaRPr sz="3600">
              <a:solidFill>
                <a:srgbClr val="63A814"/>
              </a:solidFill>
              <a:latin typeface="Alegreya"/>
              <a:ea typeface="Alegreya"/>
              <a:cs typeface="Alegreya"/>
              <a:sym typeface="Alegreya"/>
            </a:endParaRPr>
          </a:p>
        </p:txBody>
      </p:sp>
      <p:pic>
        <p:nvPicPr>
          <p:cNvPr id="703" name="Google Shape;703;p7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04" name="Google Shape;704;p73"/>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a:solidFill>
                  <a:srgbClr val="0170BA"/>
                </a:solidFill>
                <a:latin typeface="Alegreya"/>
                <a:ea typeface="Alegreya"/>
                <a:cs typeface="Alegreya"/>
                <a:sym typeface="Alegreya"/>
              </a:rPr>
              <a:t>The Lifetime of Javascript Variables</a:t>
            </a:r>
            <a:endParaRPr sz="2000">
              <a:solidFill>
                <a:srgbClr val="0170BA"/>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lifetime Javascript variables start when they are </a:t>
            </a:r>
            <a:r>
              <a:rPr lang="en" sz="2000">
                <a:solidFill>
                  <a:srgbClr val="434343"/>
                </a:solidFill>
                <a:latin typeface="Alegreya"/>
                <a:ea typeface="Alegreya"/>
                <a:cs typeface="Alegreya"/>
                <a:sym typeface="Alegreya"/>
              </a:rPr>
              <a:t>declared</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Local variables are created when a function starts, and deleted when the function is completed. </a:t>
            </a:r>
            <a:endParaRPr sz="200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Global variables are deleted when you close the page.</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7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10" name="Google Shape;710;p7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11" name="Google Shape;711;p74"/>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What is Operator?</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Operators are used to assign values, compare values, perform arithmetic operations, and more.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supports the following types of operators:</a:t>
            </a:r>
            <a:endParaRPr sz="2000" b="0">
              <a:solidFill>
                <a:srgbClr val="434343"/>
              </a:solidFill>
              <a:latin typeface="Alegreya"/>
              <a:ea typeface="Alegreya"/>
              <a:cs typeface="Alegreya"/>
              <a:sym typeface="Alegreya"/>
            </a:endParaRPr>
          </a:p>
          <a:p>
            <a:pPr marL="914400" lvl="1"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Arithmetic Operators</a:t>
            </a:r>
            <a:endParaRPr sz="2000" b="0">
              <a:solidFill>
                <a:srgbClr val="434343"/>
              </a:solidFill>
              <a:latin typeface="Alegreya"/>
              <a:ea typeface="Alegreya"/>
              <a:cs typeface="Alegreya"/>
              <a:sym typeface="Alegreya"/>
            </a:endParaRPr>
          </a:p>
          <a:p>
            <a:pPr marL="914400" marR="25400" lvl="1" indent="-355600" algn="just"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Comparison Operators</a:t>
            </a:r>
            <a:endParaRPr sz="2000" b="0">
              <a:solidFill>
                <a:srgbClr val="434343"/>
              </a:solidFill>
              <a:latin typeface="Alegreya"/>
              <a:ea typeface="Alegreya"/>
              <a:cs typeface="Alegreya"/>
              <a:sym typeface="Alegreya"/>
            </a:endParaRPr>
          </a:p>
          <a:p>
            <a:pPr marL="914400" marR="25400" lvl="1" indent="-355600" algn="just"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Logical (or Relational) Operators</a:t>
            </a:r>
            <a:endParaRPr sz="2000" b="0">
              <a:solidFill>
                <a:srgbClr val="434343"/>
              </a:solidFill>
              <a:latin typeface="Alegreya"/>
              <a:ea typeface="Alegreya"/>
              <a:cs typeface="Alegreya"/>
              <a:sym typeface="Alegreya"/>
            </a:endParaRPr>
          </a:p>
          <a:p>
            <a:pPr marL="914400" marR="25400" lvl="1" indent="-355600" algn="just"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Assignment Operators</a:t>
            </a:r>
            <a:endParaRPr sz="2000" b="0">
              <a:solidFill>
                <a:srgbClr val="434343"/>
              </a:solidFill>
              <a:latin typeface="Alegreya"/>
              <a:ea typeface="Alegreya"/>
              <a:cs typeface="Alegreya"/>
              <a:sym typeface="Alegreya"/>
            </a:endParaRPr>
          </a:p>
          <a:p>
            <a:pPr marL="914400" marR="25400" lvl="1" indent="-355600" algn="just"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Conditional (or ternary) Operators</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17" name="Google Shape;717;p7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18" name="Google Shape;718;p75"/>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Arithmetic Operators</a:t>
            </a:r>
            <a:endParaRPr sz="2000">
              <a:solidFill>
                <a:srgbClr val="0170BA"/>
              </a:solidFill>
              <a:latin typeface="Alegreya"/>
              <a:ea typeface="Alegreya"/>
              <a:cs typeface="Alegreya"/>
              <a:sym typeface="Alegreya"/>
            </a:endParaRPr>
          </a:p>
          <a:p>
            <a:pPr marL="457200" marR="25400" lvl="0" indent="-342900" algn="just" rtl="0">
              <a:lnSpc>
                <a:spcPct val="100000"/>
              </a:lnSpc>
              <a:spcBef>
                <a:spcPts val="0"/>
              </a:spcBef>
              <a:spcAft>
                <a:spcPts val="0"/>
              </a:spcAft>
              <a:buClr>
                <a:srgbClr val="434343"/>
              </a:buClr>
              <a:buSzPts val="1800"/>
              <a:buFont typeface="Alegreya"/>
              <a:buChar char="❏"/>
            </a:pPr>
            <a:r>
              <a:rPr lang="en" sz="1800" b="0">
                <a:solidFill>
                  <a:srgbClr val="434343"/>
                </a:solidFill>
                <a:highlight>
                  <a:srgbClr val="FFFFFF"/>
                </a:highlight>
                <a:latin typeface="Alegreya"/>
                <a:ea typeface="Alegreya"/>
                <a:cs typeface="Alegreya"/>
                <a:sym typeface="Alegreya"/>
              </a:rPr>
              <a:t>Arithmetic operators are used to perform arithmetic between variables and/or values.</a:t>
            </a:r>
            <a:r>
              <a:rPr lang="en" sz="1800" b="0">
                <a:solidFill>
                  <a:srgbClr val="000000"/>
                </a:solidFill>
                <a:highlight>
                  <a:srgbClr val="FFFFFF"/>
                </a:highlight>
                <a:latin typeface="Alegreya"/>
                <a:ea typeface="Alegreya"/>
                <a:cs typeface="Alegreya"/>
                <a:sym typeface="Alegreya"/>
              </a:rPr>
              <a:t> </a:t>
            </a:r>
            <a:r>
              <a:rPr lang="en" sz="1800">
                <a:solidFill>
                  <a:srgbClr val="0170BA"/>
                </a:solidFill>
                <a:latin typeface="Alegreya"/>
                <a:ea typeface="Alegreya"/>
                <a:cs typeface="Alegreya"/>
                <a:sym typeface="Alegreya"/>
              </a:rPr>
              <a:t>Example:</a:t>
            </a:r>
            <a:r>
              <a:rPr lang="en" sz="1800" b="0">
                <a:solidFill>
                  <a:srgbClr val="000000"/>
                </a:solidFill>
                <a:highlight>
                  <a:srgbClr val="FFFFFF"/>
                </a:highlight>
                <a:latin typeface="Alegreya"/>
                <a:ea typeface="Alegreya"/>
                <a:cs typeface="Alegreya"/>
                <a:sym typeface="Alegreya"/>
              </a:rPr>
              <a:t> </a:t>
            </a:r>
            <a:r>
              <a:rPr lang="en" sz="1800" b="0">
                <a:solidFill>
                  <a:srgbClr val="434343"/>
                </a:solidFill>
                <a:highlight>
                  <a:srgbClr val="FFFFFF"/>
                </a:highlight>
                <a:latin typeface="Alegreya"/>
                <a:ea typeface="Alegreya"/>
                <a:cs typeface="Alegreya"/>
                <a:sym typeface="Alegreya"/>
              </a:rPr>
              <a:t>Given Y = 5</a:t>
            </a:r>
            <a:endParaRPr sz="1800" b="0">
              <a:solidFill>
                <a:srgbClr val="434343"/>
              </a:solidFill>
              <a:highlight>
                <a:srgbClr val="FFFFFF"/>
              </a:highlight>
              <a:latin typeface="Alegreya"/>
              <a:ea typeface="Alegreya"/>
              <a:cs typeface="Alegreya"/>
              <a:sym typeface="Alegreya"/>
            </a:endParaRPr>
          </a:p>
          <a:p>
            <a:pPr marL="0" marR="25400" lvl="0" indent="0" algn="just" rtl="0">
              <a:lnSpc>
                <a:spcPct val="100000"/>
              </a:lnSpc>
              <a:spcBef>
                <a:spcPts val="1000"/>
              </a:spcBef>
              <a:spcAft>
                <a:spcPts val="1000"/>
              </a:spcAft>
              <a:buNone/>
            </a:pPr>
            <a:endParaRPr sz="2000" b="0">
              <a:solidFill>
                <a:srgbClr val="000000"/>
              </a:solidFill>
              <a:highlight>
                <a:srgbClr val="FFFFFF"/>
              </a:highlight>
              <a:latin typeface="Alegreya"/>
              <a:ea typeface="Alegreya"/>
              <a:cs typeface="Alegreya"/>
              <a:sym typeface="Alegreya"/>
            </a:endParaRPr>
          </a:p>
        </p:txBody>
      </p:sp>
      <p:graphicFrame>
        <p:nvGraphicFramePr>
          <p:cNvPr id="719" name="Google Shape;719;p75"/>
          <p:cNvGraphicFramePr/>
          <p:nvPr/>
        </p:nvGraphicFramePr>
        <p:xfrm>
          <a:off x="485525" y="2276150"/>
          <a:ext cx="3000000" cy="3000000"/>
        </p:xfrm>
        <a:graphic>
          <a:graphicData uri="http://schemas.openxmlformats.org/drawingml/2006/table">
            <a:tbl>
              <a:tblPr>
                <a:noFill/>
                <a:tableStyleId>{74AFA9C1-3977-4363-B957-740D09E80203}</a:tableStyleId>
              </a:tblPr>
              <a:tblGrid>
                <a:gridCol w="1511325">
                  <a:extLst>
                    <a:ext uri="{9D8B030D-6E8A-4147-A177-3AD203B41FA5}">
                      <a16:colId xmlns:a16="http://schemas.microsoft.com/office/drawing/2014/main" val="20000"/>
                    </a:ext>
                  </a:extLst>
                </a:gridCol>
                <a:gridCol w="2575150">
                  <a:extLst>
                    <a:ext uri="{9D8B030D-6E8A-4147-A177-3AD203B41FA5}">
                      <a16:colId xmlns:a16="http://schemas.microsoft.com/office/drawing/2014/main" val="20001"/>
                    </a:ext>
                  </a:extLst>
                </a:gridCol>
                <a:gridCol w="2116250">
                  <a:extLst>
                    <a:ext uri="{9D8B030D-6E8A-4147-A177-3AD203B41FA5}">
                      <a16:colId xmlns:a16="http://schemas.microsoft.com/office/drawing/2014/main" val="20002"/>
                    </a:ext>
                  </a:extLst>
                </a:gridCol>
                <a:gridCol w="2067575">
                  <a:extLst>
                    <a:ext uri="{9D8B030D-6E8A-4147-A177-3AD203B41FA5}">
                      <a16:colId xmlns:a16="http://schemas.microsoft.com/office/drawing/2014/main" val="20003"/>
                    </a:ext>
                  </a:extLst>
                </a:gridCol>
              </a:tblGrid>
              <a:tr h="356775">
                <a:tc>
                  <a:txBody>
                    <a:bodyPr/>
                    <a:lstStyle/>
                    <a:p>
                      <a:pPr marL="0" lvl="0" indent="0" algn="l" rtl="0">
                        <a:spcBef>
                          <a:spcPts val="0"/>
                        </a:spcBef>
                        <a:spcAft>
                          <a:spcPts val="0"/>
                        </a:spcAft>
                        <a:buNone/>
                      </a:pPr>
                      <a:r>
                        <a:rPr lang="en" sz="1200" b="1">
                          <a:solidFill>
                            <a:srgbClr val="FFFFFF"/>
                          </a:solidFill>
                          <a:latin typeface="Alegreya"/>
                          <a:ea typeface="Alegreya"/>
                          <a:cs typeface="Alegreya"/>
                          <a:sym typeface="Alegreya"/>
                        </a:rPr>
                        <a:t>Operator</a:t>
                      </a:r>
                      <a:endParaRPr sz="12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spcBef>
                          <a:spcPts val="0"/>
                        </a:spcBef>
                        <a:spcAft>
                          <a:spcPts val="0"/>
                        </a:spcAft>
                        <a:buNone/>
                      </a:pPr>
                      <a:r>
                        <a:rPr lang="en" sz="1200" b="1">
                          <a:solidFill>
                            <a:srgbClr val="FFFFFF"/>
                          </a:solidFill>
                          <a:latin typeface="Alegreya"/>
                          <a:ea typeface="Alegreya"/>
                          <a:cs typeface="Alegreya"/>
                          <a:sym typeface="Alegreya"/>
                        </a:rPr>
                        <a:t>Description</a:t>
                      </a:r>
                      <a:endParaRPr sz="12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spcBef>
                          <a:spcPts val="0"/>
                        </a:spcBef>
                        <a:spcAft>
                          <a:spcPts val="0"/>
                        </a:spcAft>
                        <a:buNone/>
                      </a:pPr>
                      <a:r>
                        <a:rPr lang="en" sz="1200" b="1">
                          <a:solidFill>
                            <a:srgbClr val="FFFFFF"/>
                          </a:solidFill>
                          <a:latin typeface="Alegreya"/>
                          <a:ea typeface="Alegreya"/>
                          <a:cs typeface="Alegreya"/>
                          <a:sym typeface="Alegreya"/>
                        </a:rPr>
                        <a:t>Example</a:t>
                      </a:r>
                      <a:endParaRPr sz="12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spcBef>
                          <a:spcPts val="0"/>
                        </a:spcBef>
                        <a:spcAft>
                          <a:spcPts val="0"/>
                        </a:spcAft>
                        <a:buNone/>
                      </a:pPr>
                      <a:r>
                        <a:rPr lang="en" sz="1200" b="1">
                          <a:solidFill>
                            <a:srgbClr val="FFFFFF"/>
                          </a:solidFill>
                          <a:latin typeface="Alegreya"/>
                          <a:ea typeface="Alegreya"/>
                          <a:cs typeface="Alegreya"/>
                          <a:sym typeface="Alegreya"/>
                        </a:rPr>
                        <a:t>Result</a:t>
                      </a:r>
                      <a:endParaRPr sz="1200" b="1">
                        <a:solidFill>
                          <a:srgbClr val="FFFFFF"/>
                        </a:solidFill>
                        <a:latin typeface="Alegreya"/>
                        <a:ea typeface="Alegreya"/>
                        <a:cs typeface="Alegreya"/>
                        <a:sym typeface="Alegreya"/>
                      </a:endParaRPr>
                    </a:p>
                  </a:txBody>
                  <a:tcPr marL="91425" marR="91425" marT="91425" marB="91425">
                    <a:solidFill>
                      <a:srgbClr val="0170BA"/>
                    </a:solidFill>
                  </a:tcPr>
                </a:tc>
                <a:extLst>
                  <a:ext uri="{0D108BD9-81ED-4DB2-BD59-A6C34878D82A}">
                    <a16:rowId xmlns:a16="http://schemas.microsoft.com/office/drawing/2014/main" val="10000"/>
                  </a:ext>
                </a:extLst>
              </a:tr>
              <a:tr h="358650">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Addition</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X = Y + 2</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200" b="1">
                          <a:solidFill>
                            <a:srgbClr val="434343"/>
                          </a:solidFill>
                          <a:latin typeface="Libre Baskerville"/>
                          <a:ea typeface="Libre Baskerville"/>
                          <a:cs typeface="Libre Baskerville"/>
                          <a:sym typeface="Libre Baskerville"/>
                        </a:rPr>
                        <a:t>X = 7</a:t>
                      </a:r>
                      <a:endParaRPr sz="1200" b="1">
                        <a:solidFill>
                          <a:srgbClr val="434343"/>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1"/>
                  </a:ext>
                </a:extLst>
              </a:tr>
              <a:tr h="358650">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Subtraction</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X = Y - 2</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200" b="1">
                          <a:solidFill>
                            <a:srgbClr val="434343"/>
                          </a:solidFill>
                          <a:latin typeface="Libre Baskerville"/>
                          <a:ea typeface="Libre Baskerville"/>
                          <a:cs typeface="Libre Baskerville"/>
                          <a:sym typeface="Libre Baskerville"/>
                        </a:rPr>
                        <a:t>X = 3</a:t>
                      </a:r>
                      <a:endParaRPr sz="1200" b="1">
                        <a:solidFill>
                          <a:srgbClr val="434343"/>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2"/>
                  </a:ext>
                </a:extLst>
              </a:tr>
              <a:tr h="358650">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Multiplication</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X = Y *  2</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200" b="1">
                          <a:solidFill>
                            <a:srgbClr val="434343"/>
                          </a:solidFill>
                          <a:latin typeface="Libre Baskerville"/>
                          <a:ea typeface="Libre Baskerville"/>
                          <a:cs typeface="Libre Baskerville"/>
                          <a:sym typeface="Libre Baskerville"/>
                        </a:rPr>
                        <a:t>X = 10</a:t>
                      </a:r>
                      <a:endParaRPr sz="1200" b="1">
                        <a:solidFill>
                          <a:srgbClr val="434343"/>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3"/>
                  </a:ext>
                </a:extLst>
              </a:tr>
              <a:tr h="358650">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Division</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X = Y / 2</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200" b="1">
                          <a:solidFill>
                            <a:srgbClr val="434343"/>
                          </a:solidFill>
                          <a:latin typeface="Libre Baskerville"/>
                          <a:ea typeface="Libre Baskerville"/>
                          <a:cs typeface="Libre Baskerville"/>
                          <a:sym typeface="Libre Baskerville"/>
                        </a:rPr>
                        <a:t>X = 2.5</a:t>
                      </a:r>
                      <a:endParaRPr sz="1200" b="1">
                        <a:solidFill>
                          <a:srgbClr val="434343"/>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4"/>
                  </a:ext>
                </a:extLst>
              </a:tr>
              <a:tr h="358650">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Modulus (division remainder)</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X = Y %  2</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200" b="1">
                          <a:solidFill>
                            <a:srgbClr val="434343"/>
                          </a:solidFill>
                          <a:latin typeface="Libre Baskerville"/>
                          <a:ea typeface="Libre Baskerville"/>
                          <a:cs typeface="Libre Baskerville"/>
                          <a:sym typeface="Libre Baskerville"/>
                        </a:rPr>
                        <a:t>X = 1</a:t>
                      </a:r>
                      <a:endParaRPr sz="1200" b="1">
                        <a:solidFill>
                          <a:srgbClr val="434343"/>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5"/>
                  </a:ext>
                </a:extLst>
              </a:tr>
              <a:tr h="358650">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Increment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X = Y++ / X = ++Y</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200" b="1">
                          <a:solidFill>
                            <a:srgbClr val="434343"/>
                          </a:solidFill>
                          <a:latin typeface="Libre Baskerville"/>
                          <a:ea typeface="Libre Baskerville"/>
                          <a:cs typeface="Libre Baskerville"/>
                          <a:sym typeface="Libre Baskerville"/>
                        </a:rPr>
                        <a:t>X = 6</a:t>
                      </a:r>
                      <a:endParaRPr sz="1200" b="1">
                        <a:solidFill>
                          <a:srgbClr val="434343"/>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6"/>
                  </a:ext>
                </a:extLst>
              </a:tr>
              <a:tr h="358650">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Decrement</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100" b="1">
                          <a:solidFill>
                            <a:srgbClr val="434343"/>
                          </a:solidFill>
                          <a:latin typeface="Libre Baskerville"/>
                          <a:ea typeface="Libre Baskerville"/>
                          <a:cs typeface="Libre Baskerville"/>
                          <a:sym typeface="Libre Baskerville"/>
                        </a:rPr>
                        <a:t>X = Y -- / X = --Y</a:t>
                      </a:r>
                      <a:endParaRPr sz="11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200" b="1">
                          <a:solidFill>
                            <a:srgbClr val="434343"/>
                          </a:solidFill>
                          <a:latin typeface="Libre Baskerville"/>
                          <a:ea typeface="Libre Baskerville"/>
                          <a:cs typeface="Libre Baskerville"/>
                          <a:sym typeface="Libre Baskerville"/>
                        </a:rPr>
                        <a:t>X = 5</a:t>
                      </a:r>
                      <a:endParaRPr sz="1200" b="1">
                        <a:solidFill>
                          <a:srgbClr val="434343"/>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7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25" name="Google Shape;725;p7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26" name="Google Shape;726;p76"/>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Comparison Operators</a:t>
            </a:r>
            <a:endParaRPr sz="2000">
              <a:solidFill>
                <a:srgbClr val="0170BA"/>
              </a:solidFill>
              <a:latin typeface="Alegreya"/>
              <a:ea typeface="Alegreya"/>
              <a:cs typeface="Alegreya"/>
              <a:sym typeface="Alegreya"/>
            </a:endParaRPr>
          </a:p>
          <a:p>
            <a:pPr marL="457200" marR="25400" lvl="0" indent="-342900" algn="just" rtl="0">
              <a:lnSpc>
                <a:spcPct val="100000"/>
              </a:lnSpc>
              <a:spcBef>
                <a:spcPts val="0"/>
              </a:spcBef>
              <a:spcAft>
                <a:spcPts val="0"/>
              </a:spcAft>
              <a:buClr>
                <a:srgbClr val="434343"/>
              </a:buClr>
              <a:buSzPts val="1800"/>
              <a:buFont typeface="Alegreya"/>
              <a:buChar char="❏"/>
            </a:pPr>
            <a:r>
              <a:rPr lang="en" sz="1800" b="0">
                <a:solidFill>
                  <a:srgbClr val="000000"/>
                </a:solidFill>
                <a:highlight>
                  <a:srgbClr val="FFFFFF"/>
                </a:highlight>
                <a:latin typeface="Alegreya"/>
                <a:ea typeface="Alegreya"/>
                <a:cs typeface="Alegreya"/>
                <a:sym typeface="Alegreya"/>
              </a:rPr>
              <a:t>Comparison operators are used in logical statements to determine equality or difference between variables or values. </a:t>
            </a:r>
            <a:r>
              <a:rPr lang="en" sz="1800">
                <a:solidFill>
                  <a:srgbClr val="0170BA"/>
                </a:solidFill>
                <a:latin typeface="Alegreya"/>
                <a:ea typeface="Alegreya"/>
                <a:cs typeface="Alegreya"/>
                <a:sym typeface="Alegreya"/>
              </a:rPr>
              <a:t>Example:</a:t>
            </a:r>
            <a:r>
              <a:rPr lang="en" sz="1800" b="0">
                <a:solidFill>
                  <a:srgbClr val="000000"/>
                </a:solidFill>
                <a:highlight>
                  <a:srgbClr val="FFFFFF"/>
                </a:highlight>
                <a:latin typeface="Alegreya"/>
                <a:ea typeface="Alegreya"/>
                <a:cs typeface="Alegreya"/>
                <a:sym typeface="Alegreya"/>
              </a:rPr>
              <a:t> </a:t>
            </a:r>
            <a:r>
              <a:rPr lang="en" sz="1800" b="0">
                <a:solidFill>
                  <a:srgbClr val="434343"/>
                </a:solidFill>
                <a:highlight>
                  <a:srgbClr val="FFFFFF"/>
                </a:highlight>
                <a:latin typeface="Alegreya"/>
                <a:ea typeface="Alegreya"/>
                <a:cs typeface="Alegreya"/>
                <a:sym typeface="Alegreya"/>
              </a:rPr>
              <a:t>Given X = 5</a:t>
            </a:r>
            <a:endParaRPr sz="1800" b="0">
              <a:solidFill>
                <a:srgbClr val="000000"/>
              </a:solidFill>
              <a:highlight>
                <a:srgbClr val="FFFFFF"/>
              </a:highlight>
              <a:latin typeface="Alegreya"/>
              <a:ea typeface="Alegreya"/>
              <a:cs typeface="Alegreya"/>
              <a:sym typeface="Alegreya"/>
            </a:endParaRPr>
          </a:p>
          <a:p>
            <a:pPr marL="0" marR="25400" lvl="0" indent="0" algn="just" rtl="0">
              <a:lnSpc>
                <a:spcPct val="100000"/>
              </a:lnSpc>
              <a:spcBef>
                <a:spcPts val="1000"/>
              </a:spcBef>
              <a:spcAft>
                <a:spcPts val="1000"/>
              </a:spcAft>
              <a:buNone/>
            </a:pPr>
            <a:endParaRPr sz="2000" b="0">
              <a:solidFill>
                <a:srgbClr val="000000"/>
              </a:solidFill>
              <a:highlight>
                <a:srgbClr val="FFFFFF"/>
              </a:highlight>
              <a:latin typeface="Alegreya"/>
              <a:ea typeface="Alegreya"/>
              <a:cs typeface="Alegreya"/>
              <a:sym typeface="Alegreya"/>
            </a:endParaRPr>
          </a:p>
        </p:txBody>
      </p:sp>
      <p:graphicFrame>
        <p:nvGraphicFramePr>
          <p:cNvPr id="727" name="Google Shape;727;p76"/>
          <p:cNvGraphicFramePr/>
          <p:nvPr/>
        </p:nvGraphicFramePr>
        <p:xfrm>
          <a:off x="485525" y="2214350"/>
          <a:ext cx="3000000" cy="3000000"/>
        </p:xfrm>
        <a:graphic>
          <a:graphicData uri="http://schemas.openxmlformats.org/drawingml/2006/table">
            <a:tbl>
              <a:tblPr>
                <a:noFill/>
                <a:tableStyleId>{74AFA9C1-3977-4363-B957-740D09E80203}</a:tableStyleId>
              </a:tblPr>
              <a:tblGrid>
                <a:gridCol w="1511325">
                  <a:extLst>
                    <a:ext uri="{9D8B030D-6E8A-4147-A177-3AD203B41FA5}">
                      <a16:colId xmlns:a16="http://schemas.microsoft.com/office/drawing/2014/main" val="20000"/>
                    </a:ext>
                  </a:extLst>
                </a:gridCol>
                <a:gridCol w="2575150">
                  <a:extLst>
                    <a:ext uri="{9D8B030D-6E8A-4147-A177-3AD203B41FA5}">
                      <a16:colId xmlns:a16="http://schemas.microsoft.com/office/drawing/2014/main" val="20001"/>
                    </a:ext>
                  </a:extLst>
                </a:gridCol>
                <a:gridCol w="2116250">
                  <a:extLst>
                    <a:ext uri="{9D8B030D-6E8A-4147-A177-3AD203B41FA5}">
                      <a16:colId xmlns:a16="http://schemas.microsoft.com/office/drawing/2014/main" val="20002"/>
                    </a:ext>
                  </a:extLst>
                </a:gridCol>
                <a:gridCol w="2067575">
                  <a:extLst>
                    <a:ext uri="{9D8B030D-6E8A-4147-A177-3AD203B41FA5}">
                      <a16:colId xmlns:a16="http://schemas.microsoft.com/office/drawing/2014/main" val="20003"/>
                    </a:ext>
                  </a:extLst>
                </a:gridCol>
              </a:tblGrid>
              <a:tr h="318400">
                <a:tc>
                  <a:txBody>
                    <a:bodyPr/>
                    <a:lstStyle/>
                    <a:p>
                      <a:pPr marL="0" lvl="0" indent="0" algn="l" rtl="0">
                        <a:lnSpc>
                          <a:spcPct val="100000"/>
                        </a:lnSpc>
                        <a:spcBef>
                          <a:spcPts val="0"/>
                        </a:spcBef>
                        <a:spcAft>
                          <a:spcPts val="0"/>
                        </a:spcAft>
                        <a:buNone/>
                      </a:pPr>
                      <a:r>
                        <a:rPr lang="en" sz="1000" b="1">
                          <a:solidFill>
                            <a:srgbClr val="FFFFFF"/>
                          </a:solidFill>
                          <a:latin typeface="Alegreya"/>
                          <a:ea typeface="Alegreya"/>
                          <a:cs typeface="Alegreya"/>
                          <a:sym typeface="Alegreya"/>
                        </a:rPr>
                        <a:t>Operator</a:t>
                      </a:r>
                      <a:endParaRPr sz="10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000" b="1">
                          <a:solidFill>
                            <a:srgbClr val="FFFFFF"/>
                          </a:solidFill>
                          <a:latin typeface="Alegreya"/>
                          <a:ea typeface="Alegreya"/>
                          <a:cs typeface="Alegreya"/>
                          <a:sym typeface="Alegreya"/>
                        </a:rPr>
                        <a:t>Description</a:t>
                      </a:r>
                      <a:endParaRPr sz="10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000" b="1">
                          <a:solidFill>
                            <a:srgbClr val="FFFFFF"/>
                          </a:solidFill>
                          <a:latin typeface="Alegreya"/>
                          <a:ea typeface="Alegreya"/>
                          <a:cs typeface="Alegreya"/>
                          <a:sym typeface="Alegreya"/>
                        </a:rPr>
                        <a:t>Example</a:t>
                      </a:r>
                      <a:endParaRPr sz="10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000" b="1">
                          <a:solidFill>
                            <a:srgbClr val="FFFFFF"/>
                          </a:solidFill>
                          <a:latin typeface="Alegreya"/>
                          <a:ea typeface="Alegreya"/>
                          <a:cs typeface="Alegreya"/>
                          <a:sym typeface="Alegreya"/>
                        </a:rPr>
                        <a:t>Result</a:t>
                      </a:r>
                      <a:endParaRPr sz="1000" b="1">
                        <a:solidFill>
                          <a:srgbClr val="FFFFFF"/>
                        </a:solidFill>
                        <a:latin typeface="Alegreya"/>
                        <a:ea typeface="Alegreya"/>
                        <a:cs typeface="Alegreya"/>
                        <a:sym typeface="Alegreya"/>
                      </a:endParaRPr>
                    </a:p>
                  </a:txBody>
                  <a:tcPr marL="91425" marR="91425" marT="91425" marB="91425">
                    <a:solidFill>
                      <a:srgbClr val="0170BA"/>
                    </a:solidFill>
                  </a:tcPr>
                </a:tc>
                <a:extLst>
                  <a:ext uri="{0D108BD9-81ED-4DB2-BD59-A6C34878D82A}">
                    <a16:rowId xmlns:a16="http://schemas.microsoft.com/office/drawing/2014/main" val="10000"/>
                  </a:ext>
                </a:extLst>
              </a:tr>
              <a:tr h="318400">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equal to</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 8; X == 5;</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false; true;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1"/>
                  </a:ext>
                </a:extLst>
              </a:tr>
              <a:tr h="318400">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equal value and equal type</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 “5”; X === 5;</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000" b="1">
                          <a:latin typeface="Libre Baskerville"/>
                          <a:ea typeface="Libre Baskerville"/>
                          <a:cs typeface="Libre Baskerville"/>
                          <a:sym typeface="Libre Baskerville"/>
                        </a:rPr>
                        <a:t>false; true;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2"/>
                  </a:ext>
                </a:extLst>
              </a:tr>
              <a:tr h="318400">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not equal</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 8;</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true;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3"/>
                  </a:ext>
                </a:extLst>
              </a:tr>
              <a:tr h="318400">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not equal value or not equal type</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 “5”; X !== 5;</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true; false;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4"/>
                  </a:ext>
                </a:extLst>
              </a:tr>
              <a:tr h="318400">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&gt;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greater than</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&gt; 8;</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000" b="1">
                          <a:latin typeface="Libre Baskerville"/>
                          <a:ea typeface="Libre Baskerville"/>
                          <a:cs typeface="Libre Baskerville"/>
                          <a:sym typeface="Libre Baskerville"/>
                        </a:rPr>
                        <a:t>false;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5"/>
                  </a:ext>
                </a:extLst>
              </a:tr>
              <a:tr h="318400">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&lt;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less than</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&lt; 8;</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000" b="1">
                          <a:latin typeface="Libre Baskerville"/>
                          <a:ea typeface="Libre Baskerville"/>
                          <a:cs typeface="Libre Baskerville"/>
                          <a:sym typeface="Libre Baskerville"/>
                        </a:rPr>
                        <a:t>true;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6"/>
                  </a:ext>
                </a:extLst>
              </a:tr>
              <a:tr h="318400">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&gt;=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greater than or equal to</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&gt;= 8;</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000" b="1">
                          <a:latin typeface="Libre Baskerville"/>
                          <a:ea typeface="Libre Baskerville"/>
                          <a:cs typeface="Libre Baskerville"/>
                          <a:sym typeface="Libre Baskerville"/>
                        </a:rPr>
                        <a:t>false;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7"/>
                  </a:ext>
                </a:extLst>
              </a:tr>
              <a:tr h="320075">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&lt;=</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solidFill>
                            <a:srgbClr val="434343"/>
                          </a:solidFill>
                          <a:latin typeface="Libre Baskerville"/>
                          <a:ea typeface="Libre Baskerville"/>
                          <a:cs typeface="Libre Baskerville"/>
                          <a:sym typeface="Libre Baskerville"/>
                        </a:rPr>
                        <a:t>less than or equal to</a:t>
                      </a:r>
                      <a:endParaRPr sz="10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000" b="1">
                          <a:latin typeface="Libre Baskerville"/>
                          <a:ea typeface="Libre Baskerville"/>
                          <a:cs typeface="Libre Baskerville"/>
                          <a:sym typeface="Libre Baskerville"/>
                        </a:rPr>
                        <a:t>X &lt;= 8;</a:t>
                      </a:r>
                      <a:endParaRPr sz="1000"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sz="1000" b="1">
                          <a:latin typeface="Libre Baskerville"/>
                          <a:ea typeface="Libre Baskerville"/>
                          <a:cs typeface="Libre Baskerville"/>
                          <a:sym typeface="Libre Baskerville"/>
                        </a:rPr>
                        <a:t>true;</a:t>
                      </a:r>
                      <a:endParaRPr sz="1000" b="1">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7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33" name="Google Shape;733;p7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34" name="Google Shape;734;p77"/>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Logical Operators</a:t>
            </a:r>
            <a:endParaRPr sz="2000">
              <a:solidFill>
                <a:srgbClr val="0170BA"/>
              </a:solidFill>
              <a:latin typeface="Alegreya"/>
              <a:ea typeface="Alegreya"/>
              <a:cs typeface="Alegreya"/>
              <a:sym typeface="Alegreya"/>
            </a:endParaRPr>
          </a:p>
          <a:p>
            <a:pPr marL="457200" marR="25400" lvl="0" indent="-342900" algn="just" rtl="0">
              <a:lnSpc>
                <a:spcPct val="100000"/>
              </a:lnSpc>
              <a:spcBef>
                <a:spcPts val="0"/>
              </a:spcBef>
              <a:spcAft>
                <a:spcPts val="0"/>
              </a:spcAft>
              <a:buClr>
                <a:srgbClr val="434343"/>
              </a:buClr>
              <a:buSzPts val="1800"/>
              <a:buFont typeface="Alegreya"/>
              <a:buChar char="❏"/>
            </a:pPr>
            <a:r>
              <a:rPr lang="en" sz="1800" b="0">
                <a:solidFill>
                  <a:srgbClr val="434343"/>
                </a:solidFill>
                <a:latin typeface="Alegreya"/>
                <a:ea typeface="Alegreya"/>
                <a:cs typeface="Alegreya"/>
                <a:sym typeface="Alegreya"/>
              </a:rPr>
              <a:t>Logical operators are used to determine the logic between variables or values</a:t>
            </a:r>
            <a:r>
              <a:rPr lang="en" sz="1800" b="0">
                <a:solidFill>
                  <a:srgbClr val="000000"/>
                </a:solidFill>
                <a:highlight>
                  <a:srgbClr val="FFFFFF"/>
                </a:highlight>
                <a:latin typeface="Alegreya"/>
                <a:ea typeface="Alegreya"/>
                <a:cs typeface="Alegreya"/>
                <a:sym typeface="Alegreya"/>
              </a:rPr>
              <a:t>. </a:t>
            </a:r>
            <a:r>
              <a:rPr lang="en" sz="1800">
                <a:solidFill>
                  <a:srgbClr val="0170BA"/>
                </a:solidFill>
                <a:latin typeface="Alegreya"/>
                <a:ea typeface="Alegreya"/>
                <a:cs typeface="Alegreya"/>
                <a:sym typeface="Alegreya"/>
              </a:rPr>
              <a:t>Example:</a:t>
            </a:r>
            <a:r>
              <a:rPr lang="en" sz="1800" b="0">
                <a:solidFill>
                  <a:srgbClr val="000000"/>
                </a:solidFill>
                <a:highlight>
                  <a:srgbClr val="FFFFFF"/>
                </a:highlight>
                <a:latin typeface="Alegreya"/>
                <a:ea typeface="Alegreya"/>
                <a:cs typeface="Alegreya"/>
                <a:sym typeface="Alegreya"/>
              </a:rPr>
              <a:t> </a:t>
            </a:r>
            <a:r>
              <a:rPr lang="en" sz="1800" b="0">
                <a:solidFill>
                  <a:srgbClr val="434343"/>
                </a:solidFill>
                <a:highlight>
                  <a:srgbClr val="FFFFFF"/>
                </a:highlight>
                <a:latin typeface="Alegreya"/>
                <a:ea typeface="Alegreya"/>
                <a:cs typeface="Alegreya"/>
                <a:sym typeface="Alegreya"/>
              </a:rPr>
              <a:t>Given Y = 5, X = 4</a:t>
            </a:r>
            <a:endParaRPr sz="1800" b="0">
              <a:solidFill>
                <a:srgbClr val="000000"/>
              </a:solidFill>
              <a:highlight>
                <a:srgbClr val="FFFFFF"/>
              </a:highlight>
              <a:latin typeface="Alegreya"/>
              <a:ea typeface="Alegreya"/>
              <a:cs typeface="Alegreya"/>
              <a:sym typeface="Alegreya"/>
            </a:endParaRPr>
          </a:p>
          <a:p>
            <a:pPr marL="0" marR="25400" lvl="0" indent="0" algn="just" rtl="0">
              <a:lnSpc>
                <a:spcPct val="100000"/>
              </a:lnSpc>
              <a:spcBef>
                <a:spcPts val="1000"/>
              </a:spcBef>
              <a:spcAft>
                <a:spcPts val="1000"/>
              </a:spcAft>
              <a:buNone/>
            </a:pPr>
            <a:endParaRPr sz="2000" b="0">
              <a:solidFill>
                <a:srgbClr val="000000"/>
              </a:solidFill>
              <a:highlight>
                <a:srgbClr val="FFFFFF"/>
              </a:highlight>
              <a:latin typeface="Alegreya"/>
              <a:ea typeface="Alegreya"/>
              <a:cs typeface="Alegreya"/>
              <a:sym typeface="Alegreya"/>
            </a:endParaRPr>
          </a:p>
        </p:txBody>
      </p:sp>
      <p:graphicFrame>
        <p:nvGraphicFramePr>
          <p:cNvPr id="735" name="Google Shape;735;p77"/>
          <p:cNvGraphicFramePr/>
          <p:nvPr/>
        </p:nvGraphicFramePr>
        <p:xfrm>
          <a:off x="436850" y="2427225"/>
          <a:ext cx="3000000" cy="3000000"/>
        </p:xfrm>
        <a:graphic>
          <a:graphicData uri="http://schemas.openxmlformats.org/drawingml/2006/table">
            <a:tbl>
              <a:tblPr>
                <a:noFill/>
                <a:tableStyleId>{74AFA9C1-3977-4363-B957-740D09E80203}</a:tableStyleId>
              </a:tblPr>
              <a:tblGrid>
                <a:gridCol w="1511325">
                  <a:extLst>
                    <a:ext uri="{9D8B030D-6E8A-4147-A177-3AD203B41FA5}">
                      <a16:colId xmlns:a16="http://schemas.microsoft.com/office/drawing/2014/main" val="20000"/>
                    </a:ext>
                  </a:extLst>
                </a:gridCol>
                <a:gridCol w="2575150">
                  <a:extLst>
                    <a:ext uri="{9D8B030D-6E8A-4147-A177-3AD203B41FA5}">
                      <a16:colId xmlns:a16="http://schemas.microsoft.com/office/drawing/2014/main" val="20001"/>
                    </a:ext>
                  </a:extLst>
                </a:gridCol>
                <a:gridCol w="2116250">
                  <a:extLst>
                    <a:ext uri="{9D8B030D-6E8A-4147-A177-3AD203B41FA5}">
                      <a16:colId xmlns:a16="http://schemas.microsoft.com/office/drawing/2014/main" val="20002"/>
                    </a:ext>
                  </a:extLst>
                </a:gridCol>
                <a:gridCol w="2067575">
                  <a:extLst>
                    <a:ext uri="{9D8B030D-6E8A-4147-A177-3AD203B41FA5}">
                      <a16:colId xmlns:a16="http://schemas.microsoft.com/office/drawing/2014/main" val="20003"/>
                    </a:ext>
                  </a:extLst>
                </a:gridCol>
              </a:tblGrid>
              <a:tr h="318400">
                <a:tc>
                  <a:txBody>
                    <a:bodyPr/>
                    <a:lstStyle/>
                    <a:p>
                      <a:pPr marL="0" lvl="0" indent="0" algn="l" rtl="0">
                        <a:lnSpc>
                          <a:spcPct val="100000"/>
                        </a:lnSpc>
                        <a:spcBef>
                          <a:spcPts val="0"/>
                        </a:spcBef>
                        <a:spcAft>
                          <a:spcPts val="0"/>
                        </a:spcAft>
                        <a:buNone/>
                      </a:pPr>
                      <a:r>
                        <a:rPr lang="en" sz="1300" b="1">
                          <a:solidFill>
                            <a:srgbClr val="FFFFFF"/>
                          </a:solidFill>
                          <a:latin typeface="Alegreya"/>
                          <a:ea typeface="Alegreya"/>
                          <a:cs typeface="Alegreya"/>
                          <a:sym typeface="Alegreya"/>
                        </a:rPr>
                        <a:t>Operator</a:t>
                      </a:r>
                      <a:endParaRPr sz="13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300" b="1">
                          <a:solidFill>
                            <a:srgbClr val="FFFFFF"/>
                          </a:solidFill>
                          <a:latin typeface="Alegreya"/>
                          <a:ea typeface="Alegreya"/>
                          <a:cs typeface="Alegreya"/>
                          <a:sym typeface="Alegreya"/>
                        </a:rPr>
                        <a:t>Description</a:t>
                      </a:r>
                      <a:endParaRPr sz="13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300" b="1">
                          <a:solidFill>
                            <a:srgbClr val="FFFFFF"/>
                          </a:solidFill>
                          <a:latin typeface="Alegreya"/>
                          <a:ea typeface="Alegreya"/>
                          <a:cs typeface="Alegreya"/>
                          <a:sym typeface="Alegreya"/>
                        </a:rPr>
                        <a:t>Example</a:t>
                      </a:r>
                      <a:endParaRPr sz="1300" b="1">
                        <a:solidFill>
                          <a:srgbClr val="FFFFFF"/>
                        </a:solidFill>
                        <a:latin typeface="Alegreya"/>
                        <a:ea typeface="Alegreya"/>
                        <a:cs typeface="Alegreya"/>
                        <a:sym typeface="Alegreya"/>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300" b="1">
                          <a:solidFill>
                            <a:srgbClr val="FFFFFF"/>
                          </a:solidFill>
                          <a:latin typeface="Alegreya"/>
                          <a:ea typeface="Alegreya"/>
                          <a:cs typeface="Alegreya"/>
                          <a:sym typeface="Alegreya"/>
                        </a:rPr>
                        <a:t>Result</a:t>
                      </a:r>
                      <a:endParaRPr sz="1300" b="1">
                        <a:solidFill>
                          <a:srgbClr val="FFFFFF"/>
                        </a:solidFill>
                        <a:latin typeface="Alegreya"/>
                        <a:ea typeface="Alegreya"/>
                        <a:cs typeface="Alegreya"/>
                        <a:sym typeface="Alegreya"/>
                      </a:endParaRPr>
                    </a:p>
                  </a:txBody>
                  <a:tcPr marL="91425" marR="91425" marT="91425" marB="91425">
                    <a:solidFill>
                      <a:srgbClr val="0170BA"/>
                    </a:solidFill>
                  </a:tcPr>
                </a:tc>
                <a:extLst>
                  <a:ext uri="{0D108BD9-81ED-4DB2-BD59-A6C34878D82A}">
                    <a16:rowId xmlns:a16="http://schemas.microsoft.com/office/drawing/2014/main" val="10000"/>
                  </a:ext>
                </a:extLst>
              </a:tr>
              <a:tr h="318400">
                <a:tc>
                  <a:txBody>
                    <a:bodyPr/>
                    <a:lstStyle/>
                    <a:p>
                      <a:pPr marL="0" lvl="0" indent="0" algn="l" rtl="0">
                        <a:lnSpc>
                          <a:spcPct val="100000"/>
                        </a:lnSpc>
                        <a:spcBef>
                          <a:spcPts val="0"/>
                        </a:spcBef>
                        <a:spcAft>
                          <a:spcPts val="0"/>
                        </a:spcAft>
                        <a:buNone/>
                      </a:pPr>
                      <a:r>
                        <a:rPr lang="en" sz="1300" b="1">
                          <a:latin typeface="Libre Baskerville"/>
                          <a:ea typeface="Libre Baskerville"/>
                          <a:cs typeface="Libre Baskerville"/>
                          <a:sym typeface="Libre Baskerville"/>
                        </a:rPr>
                        <a:t>&amp;&amp;</a:t>
                      </a:r>
                      <a:endParaRPr sz="13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and</a:t>
                      </a:r>
                      <a:endParaRPr sz="13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(x &gt; 1 &amp;&amp; y &lt; 10)</a:t>
                      </a:r>
                      <a:endParaRPr sz="1300" b="1">
                        <a:solidFill>
                          <a:srgbClr val="434343"/>
                        </a:solidFill>
                        <a:latin typeface="Libre Baskerville"/>
                        <a:ea typeface="Libre Baskerville"/>
                        <a:cs typeface="Libre Baskerville"/>
                        <a:sym typeface="Libre Baskerville"/>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true;</a:t>
                      </a:r>
                      <a:endParaRPr sz="1300" b="1">
                        <a:solidFill>
                          <a:srgbClr val="434343"/>
                        </a:solidFill>
                        <a:latin typeface="Libre Baskerville"/>
                        <a:ea typeface="Libre Baskerville"/>
                        <a:cs typeface="Libre Baskerville"/>
                        <a:sym typeface="Libre Baskerville"/>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18400">
                <a:tc>
                  <a:txBody>
                    <a:bodyPr/>
                    <a:lstStyle/>
                    <a:p>
                      <a:pPr marL="0" lvl="0" indent="0" algn="l" rtl="0">
                        <a:lnSpc>
                          <a:spcPct val="100000"/>
                        </a:lnSpc>
                        <a:spcBef>
                          <a:spcPts val="0"/>
                        </a:spcBef>
                        <a:spcAft>
                          <a:spcPts val="0"/>
                        </a:spcAft>
                        <a:buNone/>
                      </a:pPr>
                      <a:r>
                        <a:rPr lang="en" sz="1300" b="1">
                          <a:latin typeface="Libre Baskerville"/>
                          <a:ea typeface="Libre Baskerville"/>
                          <a:cs typeface="Libre Baskerville"/>
                          <a:sym typeface="Libre Baskerville"/>
                        </a:rPr>
                        <a:t>||</a:t>
                      </a:r>
                      <a:endParaRPr sz="13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or</a:t>
                      </a:r>
                      <a:endParaRPr sz="1300" b="1">
                        <a:solidFill>
                          <a:srgbClr val="434343"/>
                        </a:solidFill>
                        <a:latin typeface="Libre Baskerville"/>
                        <a:ea typeface="Libre Baskerville"/>
                        <a:cs typeface="Libre Baskerville"/>
                        <a:sym typeface="Libre Baskervill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(x &gt; 1 || y &lt; 10)</a:t>
                      </a:r>
                      <a:endParaRPr sz="1300" b="1">
                        <a:solidFill>
                          <a:srgbClr val="434343"/>
                        </a:solidFill>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true;</a:t>
                      </a:r>
                      <a:endParaRPr sz="1300" b="1">
                        <a:solidFill>
                          <a:srgbClr val="434343"/>
                        </a:solidFill>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18400">
                <a:tc>
                  <a:txBody>
                    <a:bodyPr/>
                    <a:lstStyle/>
                    <a:p>
                      <a:pPr marL="0" lvl="0" indent="0" algn="l" rtl="0">
                        <a:lnSpc>
                          <a:spcPct val="100000"/>
                        </a:lnSpc>
                        <a:spcBef>
                          <a:spcPts val="0"/>
                        </a:spcBef>
                        <a:spcAft>
                          <a:spcPts val="0"/>
                        </a:spcAft>
                        <a:buNone/>
                      </a:pPr>
                      <a:r>
                        <a:rPr lang="en" sz="1300" b="1">
                          <a:latin typeface="Libre Baskerville"/>
                          <a:ea typeface="Libre Baskerville"/>
                          <a:cs typeface="Libre Baskerville"/>
                          <a:sym typeface="Libre Baskerville"/>
                        </a:rPr>
                        <a:t>!</a:t>
                      </a:r>
                      <a:endParaRPr sz="1300" b="1">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not </a:t>
                      </a:r>
                      <a:endParaRPr sz="1300" b="1">
                        <a:solidFill>
                          <a:srgbClr val="434343"/>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!(x === y)</a:t>
                      </a:r>
                      <a:endParaRPr sz="1300" b="1">
                        <a:solidFill>
                          <a:srgbClr val="434343"/>
                        </a:solidFill>
                        <a:latin typeface="Libre Baskerville"/>
                        <a:ea typeface="Libre Baskerville"/>
                        <a:cs typeface="Libre Baskerville"/>
                        <a:sym typeface="Libre Baskerville"/>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00000"/>
                        </a:lnSpc>
                        <a:spcBef>
                          <a:spcPts val="0"/>
                        </a:spcBef>
                        <a:spcAft>
                          <a:spcPts val="0"/>
                        </a:spcAft>
                        <a:buNone/>
                      </a:pPr>
                      <a:r>
                        <a:rPr lang="en" sz="1300" b="1">
                          <a:solidFill>
                            <a:srgbClr val="434343"/>
                          </a:solidFill>
                          <a:latin typeface="Libre Baskerville"/>
                          <a:ea typeface="Libre Baskerville"/>
                          <a:cs typeface="Libre Baskerville"/>
                          <a:sym typeface="Libre Baskerville"/>
                        </a:rPr>
                        <a:t>true;</a:t>
                      </a:r>
                      <a:endParaRPr sz="1300" b="1">
                        <a:solidFill>
                          <a:srgbClr val="434343"/>
                        </a:solidFill>
                        <a:latin typeface="Libre Baskerville"/>
                        <a:ea typeface="Libre Baskerville"/>
                        <a:cs typeface="Libre Baskerville"/>
                        <a:sym typeface="Libre Baskerville"/>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7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41" name="Google Shape;741;p7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42" name="Google Shape;742;p78"/>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Assignment Operators</a:t>
            </a:r>
            <a:endParaRPr sz="2000">
              <a:solidFill>
                <a:srgbClr val="0170BA"/>
              </a:solidFill>
              <a:latin typeface="Alegreya"/>
              <a:ea typeface="Alegreya"/>
              <a:cs typeface="Alegreya"/>
              <a:sym typeface="Alegreya"/>
            </a:endParaRPr>
          </a:p>
          <a:p>
            <a:pPr marL="457200" marR="25400" lvl="0" indent="-342900" algn="just" rtl="0">
              <a:lnSpc>
                <a:spcPct val="100000"/>
              </a:lnSpc>
              <a:spcBef>
                <a:spcPts val="0"/>
              </a:spcBef>
              <a:spcAft>
                <a:spcPts val="0"/>
              </a:spcAft>
              <a:buClr>
                <a:srgbClr val="434343"/>
              </a:buClr>
              <a:buSzPts val="1800"/>
              <a:buFont typeface="Alegreya"/>
              <a:buChar char="❏"/>
            </a:pPr>
            <a:r>
              <a:rPr lang="en" sz="1800" b="0">
                <a:solidFill>
                  <a:srgbClr val="434343"/>
                </a:solidFill>
                <a:latin typeface="Alegreya"/>
                <a:ea typeface="Alegreya"/>
                <a:cs typeface="Alegreya"/>
                <a:sym typeface="Alegreya"/>
              </a:rPr>
              <a:t>Assignment operators are used in logical statements to determine equality or difference between variables or values.</a:t>
            </a:r>
            <a:r>
              <a:rPr lang="en" sz="1800" b="0">
                <a:solidFill>
                  <a:srgbClr val="000000"/>
                </a:solidFill>
                <a:highlight>
                  <a:srgbClr val="FFFFFF"/>
                </a:highlight>
                <a:latin typeface="Alegreya"/>
                <a:ea typeface="Alegreya"/>
                <a:cs typeface="Alegreya"/>
                <a:sym typeface="Alegreya"/>
              </a:rPr>
              <a:t> </a:t>
            </a:r>
            <a:r>
              <a:rPr lang="en" sz="1800">
                <a:solidFill>
                  <a:srgbClr val="0170BA"/>
                </a:solidFill>
                <a:latin typeface="Alegreya"/>
                <a:ea typeface="Alegreya"/>
                <a:cs typeface="Alegreya"/>
                <a:sym typeface="Alegreya"/>
              </a:rPr>
              <a:t>Example:</a:t>
            </a:r>
            <a:r>
              <a:rPr lang="en" sz="1800" b="0">
                <a:solidFill>
                  <a:srgbClr val="000000"/>
                </a:solidFill>
                <a:highlight>
                  <a:srgbClr val="FFFFFF"/>
                </a:highlight>
                <a:latin typeface="Alegreya"/>
                <a:ea typeface="Alegreya"/>
                <a:cs typeface="Alegreya"/>
                <a:sym typeface="Alegreya"/>
              </a:rPr>
              <a:t> </a:t>
            </a:r>
            <a:r>
              <a:rPr lang="en" sz="1800" b="0">
                <a:solidFill>
                  <a:srgbClr val="434343"/>
                </a:solidFill>
                <a:highlight>
                  <a:srgbClr val="FFFFFF"/>
                </a:highlight>
                <a:latin typeface="Alegreya"/>
                <a:ea typeface="Alegreya"/>
                <a:cs typeface="Alegreya"/>
                <a:sym typeface="Alegreya"/>
              </a:rPr>
              <a:t>Given Y = 5, X = 10</a:t>
            </a:r>
            <a:endParaRPr sz="1800" b="0">
              <a:solidFill>
                <a:srgbClr val="000000"/>
              </a:solidFill>
              <a:highlight>
                <a:srgbClr val="FFFFFF"/>
              </a:highlight>
              <a:latin typeface="Alegreya"/>
              <a:ea typeface="Alegreya"/>
              <a:cs typeface="Alegreya"/>
              <a:sym typeface="Alegreya"/>
            </a:endParaRPr>
          </a:p>
          <a:p>
            <a:pPr marL="0" marR="25400" lvl="0" indent="0" algn="just" rtl="0">
              <a:lnSpc>
                <a:spcPct val="100000"/>
              </a:lnSpc>
              <a:spcBef>
                <a:spcPts val="1000"/>
              </a:spcBef>
              <a:spcAft>
                <a:spcPts val="1000"/>
              </a:spcAft>
              <a:buNone/>
            </a:pPr>
            <a:endParaRPr sz="2000" b="0">
              <a:solidFill>
                <a:srgbClr val="000000"/>
              </a:solidFill>
              <a:highlight>
                <a:srgbClr val="FFFFFF"/>
              </a:highlight>
              <a:latin typeface="Alegreya"/>
              <a:ea typeface="Alegreya"/>
              <a:cs typeface="Alegreya"/>
              <a:sym typeface="Alegreya"/>
            </a:endParaRPr>
          </a:p>
        </p:txBody>
      </p:sp>
      <p:graphicFrame>
        <p:nvGraphicFramePr>
          <p:cNvPr id="743" name="Google Shape;743;p78"/>
          <p:cNvGraphicFramePr/>
          <p:nvPr/>
        </p:nvGraphicFramePr>
        <p:xfrm>
          <a:off x="436850" y="2427225"/>
          <a:ext cx="3000000" cy="3000000"/>
        </p:xfrm>
        <a:graphic>
          <a:graphicData uri="http://schemas.openxmlformats.org/drawingml/2006/table">
            <a:tbl>
              <a:tblPr>
                <a:noFill/>
                <a:tableStyleId>{74AFA9C1-3977-4363-B957-740D09E80203}</a:tableStyleId>
              </a:tblPr>
              <a:tblGrid>
                <a:gridCol w="1511325">
                  <a:extLst>
                    <a:ext uri="{9D8B030D-6E8A-4147-A177-3AD203B41FA5}">
                      <a16:colId xmlns:a16="http://schemas.microsoft.com/office/drawing/2014/main" val="20000"/>
                    </a:ext>
                  </a:extLst>
                </a:gridCol>
                <a:gridCol w="2575150">
                  <a:extLst>
                    <a:ext uri="{9D8B030D-6E8A-4147-A177-3AD203B41FA5}">
                      <a16:colId xmlns:a16="http://schemas.microsoft.com/office/drawing/2014/main" val="20001"/>
                    </a:ext>
                  </a:extLst>
                </a:gridCol>
                <a:gridCol w="2116250">
                  <a:extLst>
                    <a:ext uri="{9D8B030D-6E8A-4147-A177-3AD203B41FA5}">
                      <a16:colId xmlns:a16="http://schemas.microsoft.com/office/drawing/2014/main" val="20002"/>
                    </a:ext>
                  </a:extLst>
                </a:gridCol>
                <a:gridCol w="2067575">
                  <a:extLst>
                    <a:ext uri="{9D8B030D-6E8A-4147-A177-3AD203B41FA5}">
                      <a16:colId xmlns:a16="http://schemas.microsoft.com/office/drawing/2014/main" val="20003"/>
                    </a:ext>
                  </a:extLst>
                </a:gridCol>
              </a:tblGrid>
              <a:tr h="318400">
                <a:tc>
                  <a:txBody>
                    <a:bodyPr/>
                    <a:lstStyle/>
                    <a:p>
                      <a:pPr marL="0" lvl="0" indent="0" algn="l" rtl="0">
                        <a:lnSpc>
                          <a:spcPct val="100000"/>
                        </a:lnSpc>
                        <a:spcBef>
                          <a:spcPts val="0"/>
                        </a:spcBef>
                        <a:spcAft>
                          <a:spcPts val="0"/>
                        </a:spcAft>
                        <a:buNone/>
                      </a:pPr>
                      <a:r>
                        <a:rPr lang="en" sz="1200" b="1">
                          <a:solidFill>
                            <a:srgbClr val="FFFFFF"/>
                          </a:solidFill>
                          <a:latin typeface="Libre Baskerville"/>
                          <a:ea typeface="Libre Baskerville"/>
                          <a:cs typeface="Libre Baskerville"/>
                          <a:sym typeface="Libre Baskerville"/>
                        </a:rPr>
                        <a:t>Operator</a:t>
                      </a:r>
                      <a:endParaRPr sz="1200" b="1">
                        <a:solidFill>
                          <a:srgbClr val="FFFFFF"/>
                        </a:solidFill>
                        <a:latin typeface="Libre Baskerville"/>
                        <a:ea typeface="Libre Baskerville"/>
                        <a:cs typeface="Libre Baskerville"/>
                        <a:sym typeface="Libre Baskerville"/>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200" b="1">
                          <a:solidFill>
                            <a:srgbClr val="FFFFFF"/>
                          </a:solidFill>
                          <a:latin typeface="Libre Baskerville"/>
                          <a:ea typeface="Libre Baskerville"/>
                          <a:cs typeface="Libre Baskerville"/>
                          <a:sym typeface="Libre Baskerville"/>
                        </a:rPr>
                        <a:t>Description</a:t>
                      </a:r>
                      <a:endParaRPr sz="1200" b="1">
                        <a:solidFill>
                          <a:srgbClr val="FFFFFF"/>
                        </a:solidFill>
                        <a:latin typeface="Libre Baskerville"/>
                        <a:ea typeface="Libre Baskerville"/>
                        <a:cs typeface="Libre Baskerville"/>
                        <a:sym typeface="Libre Baskerville"/>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200" b="1">
                          <a:solidFill>
                            <a:srgbClr val="FFFFFF"/>
                          </a:solidFill>
                          <a:latin typeface="Libre Baskerville"/>
                          <a:ea typeface="Libre Baskerville"/>
                          <a:cs typeface="Libre Baskerville"/>
                          <a:sym typeface="Libre Baskerville"/>
                        </a:rPr>
                        <a:t>Example</a:t>
                      </a:r>
                      <a:endParaRPr sz="1200" b="1">
                        <a:solidFill>
                          <a:srgbClr val="FFFFFF"/>
                        </a:solidFill>
                        <a:latin typeface="Libre Baskerville"/>
                        <a:ea typeface="Libre Baskerville"/>
                        <a:cs typeface="Libre Baskerville"/>
                        <a:sym typeface="Libre Baskerville"/>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200" b="1">
                          <a:solidFill>
                            <a:srgbClr val="FFFFFF"/>
                          </a:solidFill>
                          <a:latin typeface="Libre Baskerville"/>
                          <a:ea typeface="Libre Baskerville"/>
                          <a:cs typeface="Libre Baskerville"/>
                          <a:sym typeface="Libre Baskerville"/>
                        </a:rPr>
                        <a:t>Result</a:t>
                      </a:r>
                      <a:endParaRPr sz="1200" b="1">
                        <a:solidFill>
                          <a:srgbClr val="FFFFFF"/>
                        </a:solidFill>
                        <a:latin typeface="Libre Baskerville"/>
                        <a:ea typeface="Libre Baskerville"/>
                        <a:cs typeface="Libre Baskerville"/>
                        <a:sym typeface="Libre Baskerville"/>
                      </a:endParaRPr>
                    </a:p>
                  </a:txBody>
                  <a:tcPr marL="91425" marR="91425" marT="91425" marB="91425">
                    <a:solidFill>
                      <a:srgbClr val="0170BA"/>
                    </a:solidFill>
                  </a:tcPr>
                </a:tc>
                <a:extLst>
                  <a:ext uri="{0D108BD9-81ED-4DB2-BD59-A6C34878D82A}">
                    <a16:rowId xmlns:a16="http://schemas.microsoft.com/office/drawing/2014/main" val="10000"/>
                  </a:ext>
                </a:extLst>
              </a:tr>
              <a:tr h="318400">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a:t>
                      </a:r>
                      <a:endParaRPr sz="1200" b="1">
                        <a:solidFill>
                          <a:srgbClr val="434343"/>
                        </a:solidFill>
                        <a:latin typeface="Libre Baskerville"/>
                        <a:ea typeface="Libre Baskerville"/>
                        <a:cs typeface="Libre Baskerville"/>
                        <a:sym typeface="Libre Baskerville"/>
                      </a:endParaRPr>
                    </a:p>
                  </a:txBody>
                  <a:tcPr marL="1524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5</a:t>
                      </a:r>
                      <a:endParaRPr sz="1200" b="1">
                        <a:solidFill>
                          <a:srgbClr val="434343"/>
                        </a:solidFill>
                        <a:latin typeface="Libre Baskerville"/>
                        <a:ea typeface="Libre Baskerville"/>
                        <a:cs typeface="Libre Baskerville"/>
                        <a:sym typeface="Libre Baskerville"/>
                      </a:endParaRPr>
                    </a:p>
                  </a:txBody>
                  <a:tcPr marL="76200" marR="76200" marT="76200" marB="76200"/>
                </a:tc>
                <a:extLst>
                  <a:ext uri="{0D108BD9-81ED-4DB2-BD59-A6C34878D82A}">
                    <a16:rowId xmlns:a16="http://schemas.microsoft.com/office/drawing/2014/main" val="10001"/>
                  </a:ext>
                </a:extLst>
              </a:tr>
              <a:tr h="318400">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a:t>
                      </a:r>
                      <a:endParaRPr sz="1200" b="1">
                        <a:solidFill>
                          <a:srgbClr val="434343"/>
                        </a:solidFill>
                        <a:latin typeface="Libre Baskerville"/>
                        <a:ea typeface="Libre Baskerville"/>
                        <a:cs typeface="Libre Baskerville"/>
                        <a:sym typeface="Libre Baskerville"/>
                      </a:endParaRPr>
                    </a:p>
                  </a:txBody>
                  <a:tcPr marL="1524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15</a:t>
                      </a:r>
                      <a:endParaRPr sz="1200" b="1">
                        <a:solidFill>
                          <a:srgbClr val="434343"/>
                        </a:solidFill>
                        <a:latin typeface="Libre Baskerville"/>
                        <a:ea typeface="Libre Baskerville"/>
                        <a:cs typeface="Libre Baskerville"/>
                        <a:sym typeface="Libre Baskerville"/>
                      </a:endParaRPr>
                    </a:p>
                  </a:txBody>
                  <a:tcPr marL="76200" marR="76200" marT="76200" marB="76200"/>
                </a:tc>
                <a:extLst>
                  <a:ext uri="{0D108BD9-81ED-4DB2-BD59-A6C34878D82A}">
                    <a16:rowId xmlns:a16="http://schemas.microsoft.com/office/drawing/2014/main" val="10002"/>
                  </a:ext>
                </a:extLst>
              </a:tr>
              <a:tr h="318400">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a:t>
                      </a:r>
                      <a:endParaRPr sz="1200" b="1">
                        <a:solidFill>
                          <a:srgbClr val="434343"/>
                        </a:solidFill>
                        <a:latin typeface="Libre Baskerville"/>
                        <a:ea typeface="Libre Baskerville"/>
                        <a:cs typeface="Libre Baskerville"/>
                        <a:sym typeface="Libre Baskerville"/>
                      </a:endParaRPr>
                    </a:p>
                  </a:txBody>
                  <a:tcPr marL="1524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5</a:t>
                      </a:r>
                      <a:endParaRPr sz="1200" b="1">
                        <a:solidFill>
                          <a:srgbClr val="434343"/>
                        </a:solidFill>
                        <a:latin typeface="Libre Baskerville"/>
                        <a:ea typeface="Libre Baskerville"/>
                        <a:cs typeface="Libre Baskerville"/>
                        <a:sym typeface="Libre Baskerville"/>
                      </a:endParaRPr>
                    </a:p>
                  </a:txBody>
                  <a:tcPr marL="76200" marR="76200" marT="76200" marB="76200"/>
                </a:tc>
                <a:extLst>
                  <a:ext uri="{0D108BD9-81ED-4DB2-BD59-A6C34878D82A}">
                    <a16:rowId xmlns:a16="http://schemas.microsoft.com/office/drawing/2014/main" val="10003"/>
                  </a:ext>
                </a:extLst>
              </a:tr>
              <a:tr h="318400">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a:t>
                      </a:r>
                      <a:endParaRPr sz="1200" b="1">
                        <a:solidFill>
                          <a:srgbClr val="434343"/>
                        </a:solidFill>
                        <a:latin typeface="Libre Baskerville"/>
                        <a:ea typeface="Libre Baskerville"/>
                        <a:cs typeface="Libre Baskerville"/>
                        <a:sym typeface="Libre Baskerville"/>
                      </a:endParaRPr>
                    </a:p>
                  </a:txBody>
                  <a:tcPr marL="1524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50</a:t>
                      </a:r>
                      <a:endParaRPr sz="1200" b="1">
                        <a:solidFill>
                          <a:srgbClr val="434343"/>
                        </a:solidFill>
                        <a:latin typeface="Libre Baskerville"/>
                        <a:ea typeface="Libre Baskerville"/>
                        <a:cs typeface="Libre Baskerville"/>
                        <a:sym typeface="Libre Baskerville"/>
                      </a:endParaRPr>
                    </a:p>
                  </a:txBody>
                  <a:tcPr marL="76200" marR="76200" marT="76200" marB="76200"/>
                </a:tc>
                <a:extLst>
                  <a:ext uri="{0D108BD9-81ED-4DB2-BD59-A6C34878D82A}">
                    <a16:rowId xmlns:a16="http://schemas.microsoft.com/office/drawing/2014/main" val="10004"/>
                  </a:ext>
                </a:extLst>
              </a:tr>
              <a:tr h="318400">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a:t>
                      </a:r>
                      <a:endParaRPr sz="1200" b="1">
                        <a:solidFill>
                          <a:srgbClr val="434343"/>
                        </a:solidFill>
                        <a:latin typeface="Libre Baskerville"/>
                        <a:ea typeface="Libre Baskerville"/>
                        <a:cs typeface="Libre Baskerville"/>
                        <a:sym typeface="Libre Baskerville"/>
                      </a:endParaRPr>
                    </a:p>
                  </a:txBody>
                  <a:tcPr marL="1524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2</a:t>
                      </a:r>
                      <a:endParaRPr sz="1200" b="1">
                        <a:solidFill>
                          <a:srgbClr val="434343"/>
                        </a:solidFill>
                        <a:latin typeface="Libre Baskerville"/>
                        <a:ea typeface="Libre Baskerville"/>
                        <a:cs typeface="Libre Baskerville"/>
                        <a:sym typeface="Libre Baskerville"/>
                      </a:endParaRPr>
                    </a:p>
                  </a:txBody>
                  <a:tcPr marL="76200" marR="76200" marT="76200" marB="76200"/>
                </a:tc>
                <a:extLst>
                  <a:ext uri="{0D108BD9-81ED-4DB2-BD59-A6C34878D82A}">
                    <a16:rowId xmlns:a16="http://schemas.microsoft.com/office/drawing/2014/main" val="10005"/>
                  </a:ext>
                </a:extLst>
              </a:tr>
              <a:tr h="318400">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a:t>
                      </a:r>
                      <a:endParaRPr sz="1200" b="1">
                        <a:solidFill>
                          <a:srgbClr val="434343"/>
                        </a:solidFill>
                        <a:latin typeface="Libre Baskerville"/>
                        <a:ea typeface="Libre Baskerville"/>
                        <a:cs typeface="Libre Baskerville"/>
                        <a:sym typeface="Libre Baskerville"/>
                      </a:endParaRPr>
                    </a:p>
                  </a:txBody>
                  <a:tcPr marL="1524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x % y</a:t>
                      </a:r>
                      <a:endParaRPr sz="1200" b="1">
                        <a:solidFill>
                          <a:srgbClr val="434343"/>
                        </a:solidFill>
                        <a:latin typeface="Libre Baskerville"/>
                        <a:ea typeface="Libre Baskerville"/>
                        <a:cs typeface="Libre Baskerville"/>
                        <a:sym typeface="Libre Baskerville"/>
                      </a:endParaRPr>
                    </a:p>
                  </a:txBody>
                  <a:tcPr marL="762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x = 0</a:t>
                      </a:r>
                      <a:endParaRPr sz="1200" b="1">
                        <a:solidFill>
                          <a:srgbClr val="434343"/>
                        </a:solidFill>
                        <a:latin typeface="Libre Baskerville"/>
                        <a:ea typeface="Libre Baskerville"/>
                        <a:cs typeface="Libre Baskerville"/>
                        <a:sym typeface="Libre Baskerville"/>
                      </a:endParaRPr>
                    </a:p>
                  </a:txBody>
                  <a:tcPr marL="76200" marR="76200" marT="76200" marB="76200"/>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7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49" name="Google Shape;749;p7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50" name="Google Shape;750;p79"/>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Conditional (Ternary) Operators</a:t>
            </a:r>
            <a:endParaRPr sz="2000">
              <a:solidFill>
                <a:srgbClr val="0170BA"/>
              </a:solidFill>
              <a:latin typeface="Alegreya"/>
              <a:ea typeface="Alegreya"/>
              <a:cs typeface="Alegreya"/>
              <a:sym typeface="Alegreya"/>
            </a:endParaRPr>
          </a:p>
          <a:p>
            <a:pPr marL="457200" marR="25400" lvl="0" indent="-342900" algn="just" rtl="0">
              <a:lnSpc>
                <a:spcPct val="100000"/>
              </a:lnSpc>
              <a:spcBef>
                <a:spcPts val="0"/>
              </a:spcBef>
              <a:spcAft>
                <a:spcPts val="0"/>
              </a:spcAft>
              <a:buClr>
                <a:srgbClr val="434343"/>
              </a:buClr>
              <a:buSzPts val="1800"/>
              <a:buFont typeface="Alegreya"/>
              <a:buChar char="❏"/>
            </a:pPr>
            <a:r>
              <a:rPr lang="en" sz="1800" b="0">
                <a:solidFill>
                  <a:srgbClr val="434343"/>
                </a:solidFill>
                <a:latin typeface="Alegreya"/>
                <a:ea typeface="Alegreya"/>
                <a:cs typeface="Alegreya"/>
                <a:sym typeface="Alegreya"/>
              </a:rPr>
              <a:t>The conditional operator assigns a value to a variable based on a condition.</a:t>
            </a:r>
            <a:endParaRPr sz="1800" b="0">
              <a:solidFill>
                <a:srgbClr val="434343"/>
              </a:solidFill>
              <a:latin typeface="Alegreya"/>
              <a:ea typeface="Alegreya"/>
              <a:cs typeface="Alegreya"/>
              <a:sym typeface="Alegreya"/>
            </a:endParaRPr>
          </a:p>
          <a:p>
            <a:pPr marL="0" marR="25400" lvl="0" indent="0" algn="just" rtl="0">
              <a:lnSpc>
                <a:spcPct val="100000"/>
              </a:lnSpc>
              <a:spcBef>
                <a:spcPts val="1000"/>
              </a:spcBef>
              <a:spcAft>
                <a:spcPts val="1000"/>
              </a:spcAft>
              <a:buNone/>
            </a:pPr>
            <a:endParaRPr sz="2000" b="0">
              <a:solidFill>
                <a:srgbClr val="000000"/>
              </a:solidFill>
              <a:highlight>
                <a:srgbClr val="FFFFFF"/>
              </a:highlight>
              <a:latin typeface="Alegreya"/>
              <a:ea typeface="Alegreya"/>
              <a:cs typeface="Alegreya"/>
              <a:sym typeface="Alegreya"/>
            </a:endParaRPr>
          </a:p>
        </p:txBody>
      </p:sp>
      <p:graphicFrame>
        <p:nvGraphicFramePr>
          <p:cNvPr id="751" name="Google Shape;751;p79"/>
          <p:cNvGraphicFramePr/>
          <p:nvPr/>
        </p:nvGraphicFramePr>
        <p:xfrm>
          <a:off x="705538" y="2207500"/>
          <a:ext cx="3000000" cy="3000000"/>
        </p:xfrm>
        <a:graphic>
          <a:graphicData uri="http://schemas.openxmlformats.org/drawingml/2006/table">
            <a:tbl>
              <a:tblPr>
                <a:noFill/>
                <a:tableStyleId>{74AFA9C1-3977-4363-B957-740D09E80203}</a:tableStyleId>
              </a:tblPr>
              <a:tblGrid>
                <a:gridCol w="3793175">
                  <a:extLst>
                    <a:ext uri="{9D8B030D-6E8A-4147-A177-3AD203B41FA5}">
                      <a16:colId xmlns:a16="http://schemas.microsoft.com/office/drawing/2014/main" val="20000"/>
                    </a:ext>
                  </a:extLst>
                </a:gridCol>
                <a:gridCol w="4235025">
                  <a:extLst>
                    <a:ext uri="{9D8B030D-6E8A-4147-A177-3AD203B41FA5}">
                      <a16:colId xmlns:a16="http://schemas.microsoft.com/office/drawing/2014/main" val="20001"/>
                    </a:ext>
                  </a:extLst>
                </a:gridCol>
              </a:tblGrid>
              <a:tr h="456300">
                <a:tc>
                  <a:txBody>
                    <a:bodyPr/>
                    <a:lstStyle/>
                    <a:p>
                      <a:pPr marL="0" lvl="0" indent="0" algn="l" rtl="0">
                        <a:lnSpc>
                          <a:spcPct val="100000"/>
                        </a:lnSpc>
                        <a:spcBef>
                          <a:spcPts val="0"/>
                        </a:spcBef>
                        <a:spcAft>
                          <a:spcPts val="0"/>
                        </a:spcAft>
                        <a:buNone/>
                      </a:pPr>
                      <a:r>
                        <a:rPr lang="en" sz="1200" b="1">
                          <a:solidFill>
                            <a:srgbClr val="FFFFFF"/>
                          </a:solidFill>
                          <a:latin typeface="Libre Baskerville"/>
                          <a:ea typeface="Libre Baskerville"/>
                          <a:cs typeface="Libre Baskerville"/>
                          <a:sym typeface="Libre Baskerville"/>
                        </a:rPr>
                        <a:t>Syntax</a:t>
                      </a:r>
                      <a:endParaRPr sz="1200" b="1">
                        <a:solidFill>
                          <a:srgbClr val="FFFFFF"/>
                        </a:solidFill>
                        <a:latin typeface="Libre Baskerville"/>
                        <a:ea typeface="Libre Baskerville"/>
                        <a:cs typeface="Libre Baskerville"/>
                        <a:sym typeface="Libre Baskerville"/>
                      </a:endParaRPr>
                    </a:p>
                  </a:txBody>
                  <a:tcPr marL="91425" marR="91425" marT="91425" marB="91425">
                    <a:solidFill>
                      <a:srgbClr val="0170BA"/>
                    </a:solidFill>
                  </a:tcPr>
                </a:tc>
                <a:tc>
                  <a:txBody>
                    <a:bodyPr/>
                    <a:lstStyle/>
                    <a:p>
                      <a:pPr marL="0" lvl="0" indent="0" algn="l" rtl="0">
                        <a:lnSpc>
                          <a:spcPct val="100000"/>
                        </a:lnSpc>
                        <a:spcBef>
                          <a:spcPts val="0"/>
                        </a:spcBef>
                        <a:spcAft>
                          <a:spcPts val="0"/>
                        </a:spcAft>
                        <a:buNone/>
                      </a:pPr>
                      <a:r>
                        <a:rPr lang="en" sz="1200" b="1">
                          <a:solidFill>
                            <a:srgbClr val="FFFFFF"/>
                          </a:solidFill>
                          <a:latin typeface="Libre Baskerville"/>
                          <a:ea typeface="Libre Baskerville"/>
                          <a:cs typeface="Libre Baskerville"/>
                          <a:sym typeface="Libre Baskerville"/>
                        </a:rPr>
                        <a:t>Example</a:t>
                      </a:r>
                      <a:endParaRPr sz="1200" b="1">
                        <a:solidFill>
                          <a:srgbClr val="FFFFFF"/>
                        </a:solidFill>
                        <a:latin typeface="Libre Baskerville"/>
                        <a:ea typeface="Libre Baskerville"/>
                        <a:cs typeface="Libre Baskerville"/>
                        <a:sym typeface="Libre Baskerville"/>
                      </a:endParaRPr>
                    </a:p>
                  </a:txBody>
                  <a:tcPr marL="91425" marR="91425" marT="91425" marB="91425">
                    <a:solidFill>
                      <a:srgbClr val="0170BA"/>
                    </a:solidFill>
                  </a:tcPr>
                </a:tc>
                <a:extLst>
                  <a:ext uri="{0D108BD9-81ED-4DB2-BD59-A6C34878D82A}">
                    <a16:rowId xmlns:a16="http://schemas.microsoft.com/office/drawing/2014/main" val="10000"/>
                  </a:ext>
                </a:extLst>
              </a:tr>
              <a:tr h="645075">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variableName = (condition) ? value_1 :value_2</a:t>
                      </a:r>
                      <a:endParaRPr sz="1200" b="1">
                        <a:solidFill>
                          <a:srgbClr val="434343"/>
                        </a:solidFill>
                        <a:latin typeface="Libre Baskerville"/>
                        <a:ea typeface="Libre Baskerville"/>
                        <a:cs typeface="Libre Baskerville"/>
                        <a:sym typeface="Libre Baskerville"/>
                      </a:endParaRPr>
                    </a:p>
                  </a:txBody>
                  <a:tcPr marL="152400" marR="76200" marT="76200" marB="76200"/>
                </a:tc>
                <a:tc>
                  <a:txBody>
                    <a:bodyPr/>
                    <a:lstStyle/>
                    <a:p>
                      <a:pPr marL="0" marR="0" lvl="0" indent="0" algn="l" rtl="0">
                        <a:lnSpc>
                          <a:spcPct val="100000"/>
                        </a:lnSpc>
                        <a:spcBef>
                          <a:spcPts val="0"/>
                        </a:spcBef>
                        <a:spcAft>
                          <a:spcPts val="0"/>
                        </a:spcAft>
                        <a:buNone/>
                      </a:pPr>
                      <a:r>
                        <a:rPr lang="en" sz="1200" b="1">
                          <a:solidFill>
                            <a:srgbClr val="434343"/>
                          </a:solidFill>
                          <a:latin typeface="Libre Baskerville"/>
                          <a:ea typeface="Libre Baskerville"/>
                          <a:cs typeface="Libre Baskerville"/>
                          <a:sym typeface="Libre Baskerville"/>
                        </a:rPr>
                        <a:t>voteable = (age &lt; 18) ? “Too Young” : “Old Enough”;</a:t>
                      </a:r>
                      <a:endParaRPr sz="1200" b="1">
                        <a:solidFill>
                          <a:srgbClr val="434343"/>
                        </a:solidFill>
                        <a:latin typeface="Libre Baskerville"/>
                        <a:ea typeface="Libre Baskerville"/>
                        <a:cs typeface="Libre Baskerville"/>
                        <a:sym typeface="Libre Baskerville"/>
                      </a:endParaRPr>
                    </a:p>
                  </a:txBody>
                  <a:tcPr marL="76200" marR="76200" marT="76200" marB="7620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8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Condition</a:t>
            </a:r>
            <a:endParaRPr sz="3600">
              <a:solidFill>
                <a:srgbClr val="63A814"/>
              </a:solidFill>
              <a:latin typeface="Alegreya"/>
              <a:ea typeface="Alegreya"/>
              <a:cs typeface="Alegreya"/>
              <a:sym typeface="Alegreya"/>
            </a:endParaRPr>
          </a:p>
        </p:txBody>
      </p:sp>
      <p:pic>
        <p:nvPicPr>
          <p:cNvPr id="757" name="Google Shape;757;p8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58" name="Google Shape;758;p80"/>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Conditional statements are used to </a:t>
            </a:r>
            <a:r>
              <a:rPr lang="en" sz="2000" b="0">
                <a:solidFill>
                  <a:schemeClr val="accent5"/>
                </a:solidFill>
                <a:latin typeface="Alegreya"/>
                <a:ea typeface="Alegreya"/>
                <a:cs typeface="Alegreya"/>
                <a:sym typeface="Alegreya"/>
              </a:rPr>
              <a:t>perform different actions based on different conditions.</a:t>
            </a:r>
            <a:endParaRPr sz="2000">
              <a:solidFill>
                <a:schemeClr val="accent5"/>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Conditional Statements</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Very often when you write code, you want to perform different actions for different decisions. You can use conditional statements in your code to do this.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JavaScript we have the following conditional statements:</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if statement</a:t>
            </a:r>
            <a:r>
              <a:rPr lang="en" sz="2000" b="0">
                <a:solidFill>
                  <a:srgbClr val="434343"/>
                </a:solidFill>
                <a:latin typeface="Alegreya"/>
                <a:ea typeface="Alegreya"/>
                <a:cs typeface="Alegreya"/>
                <a:sym typeface="Alegreya"/>
              </a:rPr>
              <a:t> - use this statement to execute some code only if a specified condition is true.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if...else statement</a:t>
            </a:r>
            <a:r>
              <a:rPr lang="en" sz="2000" b="0">
                <a:solidFill>
                  <a:srgbClr val="434343"/>
                </a:solidFill>
                <a:latin typeface="Alegreya"/>
                <a:ea typeface="Alegreya"/>
                <a:cs typeface="Alegreya"/>
                <a:sym typeface="Alegreya"/>
              </a:rPr>
              <a:t> - use this statement to execute some code if the condition is true and another code if the condition is false.</a:t>
            </a: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8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Condition (cont.)</a:t>
            </a:r>
            <a:endParaRPr sz="3600">
              <a:solidFill>
                <a:srgbClr val="63A814"/>
              </a:solidFill>
              <a:latin typeface="Alegreya"/>
              <a:ea typeface="Alegreya"/>
              <a:cs typeface="Alegreya"/>
              <a:sym typeface="Alegreya"/>
            </a:endParaRPr>
          </a:p>
        </p:txBody>
      </p:sp>
      <p:pic>
        <p:nvPicPr>
          <p:cNvPr id="764" name="Google Shape;764;p8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65" name="Google Shape;765;p81"/>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Conditional Statements</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if...else if....else statement</a:t>
            </a:r>
            <a:r>
              <a:rPr lang="en" sz="2000" b="0">
                <a:solidFill>
                  <a:srgbClr val="434343"/>
                </a:solidFill>
                <a:latin typeface="Alegreya"/>
                <a:ea typeface="Alegreya"/>
                <a:cs typeface="Alegreya"/>
                <a:sym typeface="Alegreya"/>
              </a:rPr>
              <a:t> - use this statement to select one of many blocks of code to be executed</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switch statement</a:t>
            </a:r>
            <a:r>
              <a:rPr lang="en" sz="2000" b="0">
                <a:solidFill>
                  <a:srgbClr val="434343"/>
                </a:solidFill>
                <a:latin typeface="Alegreya"/>
                <a:ea typeface="Alegreya"/>
                <a:cs typeface="Alegreya"/>
                <a:sym typeface="Alegreya"/>
              </a:rPr>
              <a:t> - use this statement to select one of many blocks of code to be executed</a:t>
            </a:r>
            <a:endParaRPr sz="2000" b="0">
              <a:solidFill>
                <a:srgbClr val="434343"/>
              </a:solidFill>
              <a:latin typeface="Alegreya"/>
              <a:ea typeface="Alegreya"/>
              <a:cs typeface="Alegreya"/>
              <a:sym typeface="Alegreya"/>
            </a:endParaRPr>
          </a:p>
          <a:p>
            <a:pPr marL="0" marR="25400" lvl="0" indent="0" algn="ctr" rtl="0">
              <a:lnSpc>
                <a:spcPct val="100000"/>
              </a:lnSpc>
              <a:spcBef>
                <a:spcPts val="0"/>
              </a:spcBef>
              <a:spcAft>
                <a:spcPts val="0"/>
              </a:spcAft>
              <a:buNone/>
            </a:pP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marL="0" marR="25400" lvl="0" indent="0" algn="l" rtl="0">
              <a:lnSpc>
                <a:spcPct val="100000"/>
              </a:lnSpc>
              <a:spcBef>
                <a:spcPts val="1000"/>
              </a:spcBef>
              <a:spcAft>
                <a:spcPts val="0"/>
              </a:spcAft>
              <a:buNone/>
            </a:pPr>
            <a:r>
              <a:rPr lang="en" sz="2000">
                <a:solidFill>
                  <a:srgbClr val="0170BA"/>
                </a:solidFill>
                <a:latin typeface="Alegreya"/>
                <a:ea typeface="Alegreya"/>
                <a:cs typeface="Alegreya"/>
                <a:sym typeface="Alegreya"/>
              </a:rPr>
              <a:t>The if Statement</a:t>
            </a:r>
            <a:endParaRPr sz="2000">
              <a:solidFill>
                <a:srgbClr val="0170BA"/>
              </a:solidFill>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Use the </a:t>
            </a:r>
            <a:r>
              <a:rPr lang="en" sz="2000">
                <a:solidFill>
                  <a:schemeClr val="accent5"/>
                </a:solidFill>
                <a:highlight>
                  <a:srgbClr val="FFFFFF"/>
                </a:highlight>
                <a:latin typeface="Alegreya"/>
                <a:ea typeface="Alegreya"/>
                <a:cs typeface="Alegreya"/>
                <a:sym typeface="Alegreya"/>
              </a:rPr>
              <a:t>if</a:t>
            </a:r>
            <a:r>
              <a:rPr lang="en" sz="2000" b="0">
                <a:solidFill>
                  <a:srgbClr val="434343"/>
                </a:solidFill>
                <a:highlight>
                  <a:srgbClr val="FFFFFF"/>
                </a:highlight>
                <a:latin typeface="Alegreya"/>
                <a:ea typeface="Alegreya"/>
                <a:cs typeface="Alegreya"/>
                <a:sym typeface="Alegreya"/>
              </a:rPr>
              <a:t> statement to specify a block of JavaScript code to be executed if a condition is </a:t>
            </a:r>
            <a:r>
              <a:rPr lang="en" sz="2000" b="0">
                <a:solidFill>
                  <a:schemeClr val="accent5"/>
                </a:solidFill>
                <a:highlight>
                  <a:srgbClr val="FFFFFF"/>
                </a:highlight>
                <a:latin typeface="Alegreya"/>
                <a:ea typeface="Alegreya"/>
                <a:cs typeface="Alegreya"/>
                <a:sym typeface="Alegreya"/>
              </a:rPr>
              <a:t>true</a:t>
            </a:r>
            <a:r>
              <a:rPr lang="en" sz="2000" b="0">
                <a:solidFill>
                  <a:srgbClr val="434343"/>
                </a:solidFill>
                <a:highlight>
                  <a:srgbClr val="FFFFFF"/>
                </a:highlight>
                <a:latin typeface="Alegreya"/>
                <a:ea typeface="Alegreya"/>
                <a:cs typeface="Alegreya"/>
                <a:sym typeface="Alegreya"/>
              </a:rPr>
              <a:t>.</a:t>
            </a:r>
            <a:endParaRPr sz="2000" b="0">
              <a:solidFill>
                <a:srgbClr val="434343"/>
              </a:solidFill>
              <a:highlight>
                <a:srgbClr val="FFFFFF"/>
              </a:highlight>
              <a:latin typeface="Alegreya"/>
              <a:ea typeface="Alegreya"/>
              <a:cs typeface="Alegreya"/>
              <a:sym typeface="Alegreya"/>
            </a:endParaRPr>
          </a:p>
          <a:p>
            <a:pPr marL="0" marR="25400" lvl="0" indent="0" algn="l" rtl="0">
              <a:lnSpc>
                <a:spcPct val="100000"/>
              </a:lnSpc>
              <a:spcBef>
                <a:spcPts val="1000"/>
              </a:spcBef>
              <a:spcAft>
                <a:spcPts val="1000"/>
              </a:spcAft>
              <a:buNone/>
            </a:pPr>
            <a:r>
              <a:rPr lang="en" sz="2000">
                <a:solidFill>
                  <a:schemeClr val="accent5"/>
                </a:solidFill>
                <a:highlight>
                  <a:srgbClr val="FFFFFF"/>
                </a:highlight>
                <a:latin typeface="Alegreya"/>
                <a:ea typeface="Alegreya"/>
                <a:cs typeface="Alegreya"/>
                <a:sym typeface="Alegreya"/>
              </a:rPr>
              <a:t>Syntax:</a:t>
            </a:r>
            <a:r>
              <a:rPr lang="en" sz="2000" b="0">
                <a:solidFill>
                  <a:srgbClr val="434343"/>
                </a:solidFill>
                <a:highlight>
                  <a:srgbClr val="FFFFFF"/>
                </a:highlight>
                <a:latin typeface="Alegreya"/>
                <a:ea typeface="Alegreya"/>
                <a:cs typeface="Alegreya"/>
                <a:sym typeface="Alegreya"/>
              </a:rPr>
              <a:t> </a:t>
            </a:r>
            <a:r>
              <a:rPr lang="en" sz="1800" b="0" i="1">
                <a:solidFill>
                  <a:srgbClr val="434343"/>
                </a:solidFill>
                <a:highlight>
                  <a:srgbClr val="FFFFFF"/>
                </a:highlight>
                <a:latin typeface="Trebuchet MS"/>
                <a:ea typeface="Trebuchet MS"/>
                <a:cs typeface="Trebuchet MS"/>
                <a:sym typeface="Trebuchet MS"/>
              </a:rPr>
              <a:t>if ( condition ) { block of code to be executed if the condition is true }</a:t>
            </a:r>
            <a:endParaRPr sz="1800" b="0" i="1">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18" name="Google Shape;318;p19"/>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000" u="sng">
                <a:solidFill>
                  <a:srgbClr val="63A814"/>
                </a:solidFill>
                <a:latin typeface="Alegreya"/>
                <a:ea typeface="Alegreya"/>
                <a:cs typeface="Alegreya"/>
                <a:sym typeface="Alegreya"/>
              </a:rPr>
              <a:t>JavaScript: Changing HTML Images</a:t>
            </a:r>
            <a:endParaRPr sz="2000" u="sng">
              <a:solidFill>
                <a:srgbClr val="63A814"/>
              </a:solidFill>
              <a:latin typeface="Alegreya"/>
              <a:ea typeface="Alegreya"/>
              <a:cs typeface="Alegreya"/>
              <a:sym typeface="Alegreya"/>
            </a:endParaRPr>
          </a:p>
          <a:p>
            <a:pPr marL="457200" lvl="0" indent="-355600" algn="l" rtl="0">
              <a:lnSpc>
                <a:spcPct val="115000"/>
              </a:lnSpc>
              <a:spcBef>
                <a:spcPts val="4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This example dynamically changes the source (src) attribute of an HTML &lt;image&gt; element:</a:t>
            </a:r>
            <a:endParaRPr sz="2000" b="0">
              <a:solidFill>
                <a:srgbClr val="000000"/>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r>
              <a:rPr lang="en" sz="1800" i="1">
                <a:solidFill>
                  <a:srgbClr val="434343"/>
                </a:solidFill>
                <a:latin typeface="Alegreya"/>
                <a:ea typeface="Alegreya"/>
                <a:cs typeface="Alegreya"/>
                <a:sym typeface="Alegreya"/>
              </a:rPr>
              <a:t> </a:t>
            </a:r>
            <a:r>
              <a:rPr lang="en" sz="1600" b="0" i="1">
                <a:solidFill>
                  <a:srgbClr val="666666"/>
                </a:solidFill>
                <a:latin typeface="Trebuchet MS"/>
                <a:ea typeface="Trebuchet MS"/>
                <a:cs typeface="Trebuchet MS"/>
                <a:sym typeface="Trebuchet MS"/>
              </a:rPr>
              <a:t>document.getElementById(“demo”).scr = “background.jpg”;</a:t>
            </a:r>
            <a:endParaRPr sz="1600" b="0" i="1">
              <a:solidFill>
                <a:srgbClr val="666666"/>
              </a:solidFill>
              <a:latin typeface="Trebuchet MS"/>
              <a:ea typeface="Trebuchet MS"/>
              <a:cs typeface="Trebuchet MS"/>
              <a:sym typeface="Trebuchet MS"/>
            </a:endParaRPr>
          </a:p>
          <a:p>
            <a:pPr marL="457200" lvl="0" indent="-355600" algn="l" rtl="0">
              <a:lnSpc>
                <a:spcPct val="115000"/>
              </a:lnSpc>
              <a:spcBef>
                <a:spcPts val="4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With JavaScript, you can change almost any HTML attribute.</a:t>
            </a:r>
            <a:endParaRPr sz="2000" b="0">
              <a:solidFill>
                <a:srgbClr val="000000"/>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u="sng">
                <a:solidFill>
                  <a:srgbClr val="63A814"/>
                </a:solidFill>
                <a:latin typeface="Alegreya"/>
                <a:ea typeface="Alegreya"/>
                <a:cs typeface="Alegreya"/>
                <a:sym typeface="Alegreya"/>
              </a:rPr>
              <a:t>JavaScript: Changing HTML Styles</a:t>
            </a:r>
            <a:endParaRPr sz="2000" u="sng">
              <a:solidFill>
                <a:srgbClr val="63A814"/>
              </a:solidFill>
              <a:latin typeface="Alegreya"/>
              <a:ea typeface="Alegreya"/>
              <a:cs typeface="Alegreya"/>
              <a:sym typeface="Alegreya"/>
            </a:endParaRPr>
          </a:p>
          <a:p>
            <a:pPr marL="457200" lvl="0" indent="-355600" algn="l" rtl="0">
              <a:lnSpc>
                <a:spcPct val="115000"/>
              </a:lnSpc>
              <a:spcBef>
                <a:spcPts val="4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Changing the style of an HTML element, is a variant of changing an HTML attribute.</a:t>
            </a:r>
            <a:endParaRPr sz="2000" b="0">
              <a:solidFill>
                <a:srgbClr val="000000"/>
              </a:solidFill>
              <a:latin typeface="Alegreya"/>
              <a:ea typeface="Alegreya"/>
              <a:cs typeface="Alegreya"/>
              <a:sym typeface="Alegreya"/>
            </a:endParaRPr>
          </a:p>
          <a:p>
            <a:pPr marL="0" lvl="0" indent="0" algn="l" rtl="0">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r>
              <a:rPr lang="en" sz="1600" b="0" i="1">
                <a:solidFill>
                  <a:srgbClr val="666666"/>
                </a:solidFill>
                <a:latin typeface="Trebuchet MS"/>
                <a:ea typeface="Trebuchet MS"/>
                <a:cs typeface="Trebuchet MS"/>
                <a:sym typeface="Trebuchet MS"/>
              </a:rPr>
              <a:t>x=document.getElementById("demo") // Find the element</a:t>
            </a:r>
            <a:endParaRPr sz="1600" b="0" i="1">
              <a:solidFill>
                <a:srgbClr val="666666"/>
              </a:solidFill>
              <a:latin typeface="Trebuchet MS"/>
              <a:ea typeface="Trebuchet MS"/>
              <a:cs typeface="Trebuchet MS"/>
              <a:sym typeface="Trebuchet MS"/>
            </a:endParaRPr>
          </a:p>
          <a:p>
            <a:pPr marL="914400" lvl="0" indent="457200" algn="l" rtl="0">
              <a:lnSpc>
                <a:spcPct val="115000"/>
              </a:lnSpc>
              <a:spcBef>
                <a:spcPts val="400"/>
              </a:spcBef>
              <a:spcAft>
                <a:spcPts val="0"/>
              </a:spcAft>
              <a:buNone/>
            </a:pPr>
            <a:r>
              <a:rPr lang="en" sz="1600" b="0" i="1">
                <a:solidFill>
                  <a:srgbClr val="666666"/>
                </a:solidFill>
                <a:latin typeface="Trebuchet MS"/>
                <a:ea typeface="Trebuchet MS"/>
                <a:cs typeface="Trebuchet MS"/>
                <a:sym typeface="Trebuchet MS"/>
              </a:rPr>
              <a:t>x.style.color="#ff0000";  	  // Change the style</a:t>
            </a:r>
            <a:endParaRPr sz="1600" b="0" i="1">
              <a:solidFill>
                <a:srgbClr val="666666"/>
              </a:solidFill>
              <a:latin typeface="Trebuchet MS"/>
              <a:ea typeface="Trebuchet MS"/>
              <a:cs typeface="Trebuchet MS"/>
              <a:sym typeface="Trebuchet MS"/>
            </a:endParaRPr>
          </a:p>
          <a:p>
            <a:pPr marL="0" lvl="0" indent="0" algn="l" rtl="0">
              <a:lnSpc>
                <a:spcPct val="115000"/>
              </a:lnSpc>
              <a:spcBef>
                <a:spcPts val="500"/>
              </a:spcBef>
              <a:spcAft>
                <a:spcPts val="0"/>
              </a:spcAft>
              <a:buNone/>
            </a:pPr>
            <a:endParaRPr sz="2000" u="sng">
              <a:solidFill>
                <a:srgbClr val="63A814"/>
              </a:solidFill>
              <a:latin typeface="Alegreya"/>
              <a:ea typeface="Alegreya"/>
              <a:cs typeface="Alegreya"/>
              <a:sym typeface="Alegreya"/>
            </a:endParaRPr>
          </a:p>
        </p:txBody>
      </p:sp>
      <p:pic>
        <p:nvPicPr>
          <p:cNvPr id="319" name="Google Shape;319;p1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8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Condition (cont.)</a:t>
            </a:r>
            <a:endParaRPr sz="3600">
              <a:solidFill>
                <a:srgbClr val="63A814"/>
              </a:solidFill>
              <a:latin typeface="Alegreya"/>
              <a:ea typeface="Alegreya"/>
              <a:cs typeface="Alegreya"/>
              <a:sym typeface="Alegreya"/>
            </a:endParaRPr>
          </a:p>
        </p:txBody>
      </p:sp>
      <p:pic>
        <p:nvPicPr>
          <p:cNvPr id="771" name="Google Shape;771;p8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72" name="Google Shape;772;p82"/>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The if Statement</a:t>
            </a:r>
            <a:endParaRPr sz="2000">
              <a:solidFill>
                <a:srgbClr val="0170BA"/>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Must remember that “if” is written in lowercase letters. Using “IF” in uppercase letters will generate a Javascript error.</a:t>
            </a:r>
            <a:endParaRPr sz="2000" b="0">
              <a:solidFill>
                <a:srgbClr val="434343"/>
              </a:solidFill>
              <a:highlight>
                <a:srgbClr val="FFFFFF"/>
              </a:highlight>
              <a:latin typeface="Alegreya"/>
              <a:ea typeface="Alegreya"/>
              <a:cs typeface="Alegreya"/>
              <a:sym typeface="Alegreya"/>
            </a:endParaRPr>
          </a:p>
          <a:p>
            <a:pPr marL="0" marR="25400" lvl="0" indent="0" algn="l" rtl="0">
              <a:lnSpc>
                <a:spcPct val="100000"/>
              </a:lnSpc>
              <a:spcBef>
                <a:spcPts val="0"/>
              </a:spcBef>
              <a:spcAft>
                <a:spcPts val="0"/>
              </a:spcAft>
              <a:buNone/>
            </a:pPr>
            <a:r>
              <a:rPr lang="en" sz="2000">
                <a:solidFill>
                  <a:schemeClr val="accent5"/>
                </a:solidFill>
                <a:highlight>
                  <a:srgbClr val="FFFFFF"/>
                </a:highlight>
                <a:latin typeface="Alegreya"/>
                <a:ea typeface="Alegreya"/>
                <a:cs typeface="Alegreya"/>
                <a:sym typeface="Alegreya"/>
              </a:rPr>
              <a:t>Example:</a:t>
            </a:r>
            <a:r>
              <a:rPr lang="en" sz="2000" b="0">
                <a:solidFill>
                  <a:srgbClr val="434343"/>
                </a:solidFill>
                <a:highlight>
                  <a:srgbClr val="FFFFFF"/>
                </a:highlight>
                <a:latin typeface="Alegreya"/>
                <a:ea typeface="Alegreya"/>
                <a:cs typeface="Alegreya"/>
                <a:sym typeface="Alegreya"/>
              </a:rPr>
              <a:t> 	</a:t>
            </a:r>
            <a:r>
              <a:rPr lang="en" sz="1800" b="0">
                <a:solidFill>
                  <a:srgbClr val="434343"/>
                </a:solidFill>
                <a:highlight>
                  <a:srgbClr val="FFFFFF"/>
                </a:highlight>
                <a:latin typeface="Trebuchet MS"/>
                <a:ea typeface="Trebuchet MS"/>
                <a:cs typeface="Trebuchet MS"/>
                <a:sym typeface="Trebuchet MS"/>
              </a:rPr>
              <a:t>var age = 18; </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if( age &gt;= 18) { console.log(“You are legal to vote”);  }</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2000" b="0">
                <a:solidFill>
                  <a:srgbClr val="434343"/>
                </a:solidFill>
                <a:highlight>
                  <a:srgbClr val="FFFFFF"/>
                </a:highlight>
                <a:latin typeface="Alegreya"/>
                <a:ea typeface="Alegreya"/>
                <a:cs typeface="Alegreya"/>
                <a:sym typeface="Alegreya"/>
              </a:rPr>
              <a:t>This will print in console: </a:t>
            </a:r>
            <a:r>
              <a:rPr lang="en" sz="2000" b="0">
                <a:solidFill>
                  <a:schemeClr val="accent5"/>
                </a:solidFill>
                <a:highlight>
                  <a:srgbClr val="FFFFFF"/>
                </a:highlight>
                <a:latin typeface="Alegreya"/>
                <a:ea typeface="Alegreya"/>
                <a:cs typeface="Alegreya"/>
                <a:sym typeface="Alegreya"/>
              </a:rPr>
              <a:t>You are illegal to vote.</a:t>
            </a:r>
            <a:endParaRPr sz="2000" b="0">
              <a:solidFill>
                <a:schemeClr val="accent5"/>
              </a:solidFill>
              <a:highlight>
                <a:srgbClr val="FFFFFF"/>
              </a:highlight>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chemeClr val="accent5"/>
              </a:solidFill>
              <a:highlight>
                <a:srgbClr val="FFFFFF"/>
              </a:highlight>
              <a:latin typeface="Alegreya"/>
              <a:ea typeface="Alegreya"/>
              <a:cs typeface="Alegreya"/>
              <a:sym typeface="Alegreya"/>
            </a:endParaRPr>
          </a:p>
          <a:p>
            <a:pPr marL="0" marR="25400" lvl="0" indent="0" algn="l" rtl="0">
              <a:lnSpc>
                <a:spcPct val="100000"/>
              </a:lnSpc>
              <a:spcBef>
                <a:spcPts val="0"/>
              </a:spcBef>
              <a:spcAft>
                <a:spcPts val="0"/>
              </a:spcAft>
              <a:buNone/>
            </a:pPr>
            <a:r>
              <a:rPr lang="en" sz="2000" b="0">
                <a:solidFill>
                  <a:srgbClr val="0170BA"/>
                </a:solidFill>
                <a:highlight>
                  <a:srgbClr val="FFFFFF"/>
                </a:highlight>
                <a:latin typeface="Alegreya"/>
                <a:ea typeface="Alegreya"/>
                <a:cs typeface="Alegreya"/>
                <a:sym typeface="Alegreya"/>
              </a:rPr>
              <a:t>Note:</a:t>
            </a:r>
            <a:r>
              <a:rPr lang="en" sz="2000" b="0">
                <a:solidFill>
                  <a:schemeClr val="accent5"/>
                </a:solidFill>
                <a:highlight>
                  <a:srgbClr val="FFFFFF"/>
                </a:highlight>
                <a:latin typeface="Alegreya"/>
                <a:ea typeface="Alegreya"/>
                <a:cs typeface="Alegreya"/>
                <a:sym typeface="Alegreya"/>
              </a:rPr>
              <a:t> </a:t>
            </a:r>
            <a:r>
              <a:rPr lang="en" sz="2000" b="0">
                <a:solidFill>
                  <a:srgbClr val="0170BA"/>
                </a:solidFill>
                <a:latin typeface="Alegreya"/>
                <a:ea typeface="Alegreya"/>
                <a:cs typeface="Alegreya"/>
                <a:sym typeface="Alegreya"/>
              </a:rPr>
              <a:t>Notice that there is no ...else... in this syntax. You tell the browser to execute some code </a:t>
            </a:r>
            <a:r>
              <a:rPr lang="en" sz="2000">
                <a:solidFill>
                  <a:srgbClr val="0170BA"/>
                </a:solidFill>
                <a:latin typeface="Alegreya"/>
                <a:ea typeface="Alegreya"/>
                <a:cs typeface="Alegreya"/>
                <a:sym typeface="Alegreya"/>
              </a:rPr>
              <a:t>only if the specified condition is true</a:t>
            </a:r>
            <a:r>
              <a:rPr lang="en" sz="2000" b="0">
                <a:solidFill>
                  <a:srgbClr val="0170BA"/>
                </a:solidFill>
                <a:latin typeface="Alegreya"/>
                <a:ea typeface="Alegreya"/>
                <a:cs typeface="Alegreya"/>
                <a:sym typeface="Alegreya"/>
              </a:rPr>
              <a:t>.</a:t>
            </a:r>
            <a:endParaRPr sz="2000" b="0">
              <a:solidFill>
                <a:srgbClr val="0170BA"/>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chemeClr val="accent5"/>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8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Condition (cont.)</a:t>
            </a:r>
            <a:endParaRPr sz="3600">
              <a:solidFill>
                <a:srgbClr val="63A814"/>
              </a:solidFill>
              <a:latin typeface="Alegreya"/>
              <a:ea typeface="Alegreya"/>
              <a:cs typeface="Alegreya"/>
              <a:sym typeface="Alegreya"/>
            </a:endParaRPr>
          </a:p>
        </p:txBody>
      </p:sp>
      <p:pic>
        <p:nvPicPr>
          <p:cNvPr id="778" name="Google Shape;778;p8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79" name="Google Shape;779;p83"/>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The if...else Statement</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Use the </a:t>
            </a:r>
            <a:r>
              <a:rPr lang="en" sz="2000">
                <a:solidFill>
                  <a:schemeClr val="accent5"/>
                </a:solidFill>
                <a:latin typeface="Alegreya"/>
                <a:ea typeface="Alegreya"/>
                <a:cs typeface="Alegreya"/>
                <a:sym typeface="Alegreya"/>
              </a:rPr>
              <a:t>if...else</a:t>
            </a:r>
            <a:r>
              <a:rPr lang="en" sz="2000" b="0">
                <a:solidFill>
                  <a:srgbClr val="434343"/>
                </a:solidFill>
                <a:latin typeface="Alegreya"/>
                <a:ea typeface="Alegreya"/>
                <a:cs typeface="Alegreya"/>
                <a:sym typeface="Alegreya"/>
              </a:rPr>
              <a:t> statement to execute some code if a condition is true and another code if the condition is not true.</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lang="en" sz="1800" b="0" i="1">
                <a:solidFill>
                  <a:srgbClr val="434343"/>
                </a:solidFill>
                <a:latin typeface="Trebuchet MS"/>
                <a:ea typeface="Trebuchet MS"/>
                <a:cs typeface="Trebuchet MS"/>
                <a:sym typeface="Trebuchet MS"/>
              </a:rPr>
              <a:t>if (condition) {  </a:t>
            </a:r>
            <a:endParaRPr sz="1800" b="0" i="1">
              <a:solidFill>
                <a:srgbClr val="434343"/>
              </a:solidFill>
              <a:latin typeface="Trebuchet MS"/>
              <a:ea typeface="Trebuchet MS"/>
              <a:cs typeface="Trebuchet MS"/>
              <a:sym typeface="Trebuchet MS"/>
            </a:endParaRPr>
          </a:p>
          <a:p>
            <a:pPr marL="1371600" lvl="0" indent="45720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code to be executed if condition is true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 else {  code to be executed if condition is not true  }</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marL="914400" marR="25400" lvl="0" indent="457200" algn="l" rtl="0">
              <a:spcBef>
                <a:spcPts val="0"/>
              </a:spcBef>
              <a:spcAft>
                <a:spcPts val="0"/>
              </a:spcAft>
              <a:buNone/>
            </a:pPr>
            <a:r>
              <a:rPr lang="en" sz="1800" b="0">
                <a:solidFill>
                  <a:srgbClr val="434343"/>
                </a:solidFill>
                <a:latin typeface="Trebuchet MS"/>
                <a:ea typeface="Trebuchet MS"/>
                <a:cs typeface="Trebuchet MS"/>
                <a:sym typeface="Trebuchet MS"/>
              </a:rPr>
              <a:t>var age = 16; </a:t>
            </a:r>
            <a:endParaRPr sz="1800" b="0">
              <a:solidFill>
                <a:srgbClr val="434343"/>
              </a:solidFill>
              <a:latin typeface="Trebuchet MS"/>
              <a:ea typeface="Trebuchet MS"/>
              <a:cs typeface="Trebuchet MS"/>
              <a:sym typeface="Trebuchet MS"/>
            </a:endParaRPr>
          </a:p>
          <a:p>
            <a:pPr marL="0" marR="25400" lvl="0" indent="0" algn="l" rtl="0">
              <a:spcBef>
                <a:spcPts val="0"/>
              </a:spcBef>
              <a:spcAft>
                <a:spcPts val="0"/>
              </a:spcAft>
              <a:buNone/>
            </a:pPr>
            <a:r>
              <a:rPr lang="en" sz="1800" b="0">
                <a:solidFill>
                  <a:srgbClr val="434343"/>
                </a:solidFill>
                <a:latin typeface="Trebuchet MS"/>
                <a:ea typeface="Trebuchet MS"/>
                <a:cs typeface="Trebuchet MS"/>
                <a:sym typeface="Trebuchet MS"/>
              </a:rPr>
              <a:t>			if( age &gt;= 18) { </a:t>
            </a:r>
            <a:endParaRPr sz="1800" b="0">
              <a:solidFill>
                <a:srgbClr val="434343"/>
              </a:solidFill>
              <a:latin typeface="Trebuchet MS"/>
              <a:ea typeface="Trebuchet MS"/>
              <a:cs typeface="Trebuchet MS"/>
              <a:sym typeface="Trebuchet MS"/>
            </a:endParaRPr>
          </a:p>
          <a:p>
            <a:pPr marL="1371600" marR="25400" lvl="0" indent="457200" algn="l" rtl="0">
              <a:spcBef>
                <a:spcPts val="0"/>
              </a:spcBef>
              <a:spcAft>
                <a:spcPts val="0"/>
              </a:spcAft>
              <a:buNone/>
            </a:pPr>
            <a:r>
              <a:rPr lang="en" sz="1800" b="0">
                <a:solidFill>
                  <a:srgbClr val="434343"/>
                </a:solidFill>
                <a:latin typeface="Trebuchet MS"/>
                <a:ea typeface="Trebuchet MS"/>
                <a:cs typeface="Trebuchet MS"/>
                <a:sym typeface="Trebuchet MS"/>
              </a:rPr>
              <a:t>console.log(“You are legal to vote”);  </a:t>
            </a:r>
            <a:endParaRPr sz="1800" b="0">
              <a:solidFill>
                <a:srgbClr val="434343"/>
              </a:solidFill>
              <a:latin typeface="Trebuchet MS"/>
              <a:ea typeface="Trebuchet MS"/>
              <a:cs typeface="Trebuchet MS"/>
              <a:sym typeface="Trebuchet MS"/>
            </a:endParaRPr>
          </a:p>
          <a:p>
            <a:pPr marL="1371600" marR="25400" lvl="0" indent="0" algn="l" rtl="0">
              <a:spcBef>
                <a:spcPts val="0"/>
              </a:spcBef>
              <a:spcAft>
                <a:spcPts val="0"/>
              </a:spcAft>
              <a:buNone/>
            </a:pPr>
            <a:r>
              <a:rPr lang="en" sz="1800" b="0">
                <a:solidFill>
                  <a:srgbClr val="434343"/>
                </a:solidFill>
                <a:latin typeface="Trebuchet MS"/>
                <a:ea typeface="Trebuchet MS"/>
                <a:cs typeface="Trebuchet MS"/>
                <a:sym typeface="Trebuchet MS"/>
              </a:rPr>
              <a:t>} else { console.log(“You are illegal to vote”); }</a:t>
            </a:r>
            <a:endParaRPr sz="2000">
              <a:solidFill>
                <a:schemeClr val="accent5"/>
              </a:solidFill>
              <a:latin typeface="Alegreya"/>
              <a:ea typeface="Alegreya"/>
              <a:cs typeface="Alegreya"/>
              <a:sym typeface="Alegreya"/>
            </a:endParaRPr>
          </a:p>
          <a:p>
            <a:pPr marL="914400" marR="25400" lvl="0" indent="457200" algn="l" rtl="0">
              <a:lnSpc>
                <a:spcPct val="100000"/>
              </a:lnSpc>
              <a:spcBef>
                <a:spcPts val="0"/>
              </a:spcBef>
              <a:spcAft>
                <a:spcPts val="0"/>
              </a:spcAft>
              <a:buNone/>
            </a:pPr>
            <a:r>
              <a:rPr lang="en" sz="2000" b="0">
                <a:solidFill>
                  <a:srgbClr val="434343"/>
                </a:solidFill>
                <a:latin typeface="Alegreya"/>
                <a:ea typeface="Alegreya"/>
                <a:cs typeface="Alegreya"/>
                <a:sym typeface="Alegreya"/>
              </a:rPr>
              <a:t>// You are illegal to vote.</a:t>
            </a: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chemeClr val="accent5"/>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8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Condition (cont.)</a:t>
            </a:r>
            <a:endParaRPr sz="3600">
              <a:solidFill>
                <a:srgbClr val="63A814"/>
              </a:solidFill>
              <a:latin typeface="Alegreya"/>
              <a:ea typeface="Alegreya"/>
              <a:cs typeface="Alegreya"/>
              <a:sym typeface="Alegreya"/>
            </a:endParaRPr>
          </a:p>
        </p:txBody>
      </p:sp>
      <p:pic>
        <p:nvPicPr>
          <p:cNvPr id="785" name="Google Shape;785;p8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86" name="Google Shape;786;p84"/>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The if...else if … else Statement</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Use the </a:t>
            </a:r>
            <a:r>
              <a:rPr lang="en" sz="2000">
                <a:solidFill>
                  <a:schemeClr val="accent5"/>
                </a:solidFill>
                <a:latin typeface="Alegreya"/>
                <a:ea typeface="Alegreya"/>
                <a:cs typeface="Alegreya"/>
                <a:sym typeface="Alegreya"/>
              </a:rPr>
              <a:t>if...else if … else</a:t>
            </a:r>
            <a:r>
              <a:rPr lang="en" sz="2000" b="0">
                <a:solidFill>
                  <a:srgbClr val="434343"/>
                </a:solidFill>
                <a:latin typeface="Alegreya"/>
                <a:ea typeface="Alegreya"/>
                <a:cs typeface="Alegreya"/>
                <a:sym typeface="Alegreya"/>
              </a:rPr>
              <a:t> statement to select one of several blocks of code to be executed.</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lang="en" sz="1800" b="0" i="1">
                <a:solidFill>
                  <a:srgbClr val="434343"/>
                </a:solidFill>
                <a:latin typeface="Trebuchet MS"/>
                <a:ea typeface="Trebuchet MS"/>
                <a:cs typeface="Trebuchet MS"/>
                <a:sym typeface="Trebuchet MS"/>
              </a:rPr>
              <a:t>if (condition1) {  </a:t>
            </a:r>
            <a:endParaRPr sz="1800" b="0" i="1">
              <a:solidFill>
                <a:srgbClr val="434343"/>
              </a:solidFill>
              <a:latin typeface="Trebuchet MS"/>
              <a:ea typeface="Trebuchet MS"/>
              <a:cs typeface="Trebuchet MS"/>
              <a:sym typeface="Trebuchet MS"/>
            </a:endParaRPr>
          </a:p>
          <a:p>
            <a:pPr marL="1371600" lvl="0" indent="45720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code to be executed if condition is true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 else if (condition2) {  </a:t>
            </a:r>
            <a:endParaRPr sz="1800" b="0" i="1">
              <a:solidFill>
                <a:srgbClr val="434343"/>
              </a:solidFill>
              <a:latin typeface="Trebuchet MS"/>
              <a:ea typeface="Trebuchet MS"/>
              <a:cs typeface="Trebuchet MS"/>
              <a:sym typeface="Trebuchet MS"/>
            </a:endParaRPr>
          </a:p>
          <a:p>
            <a:pPr marL="1371600" lvl="0" indent="45720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code to be executed if condition is not true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 else {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code to be executed if all the above condition aren’t true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400"/>
              </a:spcBef>
              <a:spcAft>
                <a:spcPts val="0"/>
              </a:spcAft>
              <a:buNone/>
            </a:pPr>
            <a:r>
              <a:rPr lang="en" sz="1800" b="0" i="1">
                <a:solidFill>
                  <a:srgbClr val="434343"/>
                </a:solidFill>
                <a:latin typeface="Trebuchet MS"/>
                <a:ea typeface="Trebuchet MS"/>
                <a:cs typeface="Trebuchet MS"/>
                <a:sym typeface="Trebuchet MS"/>
              </a:rPr>
              <a:t>}</a:t>
            </a:r>
            <a:endParaRPr sz="1800" b="0" i="1">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b="0">
              <a:solidFill>
                <a:schemeClr val="accent5"/>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8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Condition (cont.)</a:t>
            </a:r>
            <a:endParaRPr sz="3600">
              <a:solidFill>
                <a:srgbClr val="63A814"/>
              </a:solidFill>
              <a:latin typeface="Alegreya"/>
              <a:ea typeface="Alegreya"/>
              <a:cs typeface="Alegreya"/>
              <a:sym typeface="Alegreya"/>
            </a:endParaRPr>
          </a:p>
        </p:txBody>
      </p:sp>
      <p:pic>
        <p:nvPicPr>
          <p:cNvPr id="792" name="Google Shape;792;p8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793" name="Google Shape;793;p85"/>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spcBef>
                <a:spcPts val="0"/>
              </a:spcBef>
              <a:spcAft>
                <a:spcPts val="0"/>
              </a:spcAft>
              <a:buNone/>
            </a:pPr>
            <a:r>
              <a:rPr lang="en" sz="2000">
                <a:solidFill>
                  <a:srgbClr val="0170BA"/>
                </a:solidFill>
                <a:latin typeface="Alegreya"/>
                <a:ea typeface="Alegreya"/>
                <a:cs typeface="Alegreya"/>
                <a:sym typeface="Alegreya"/>
              </a:rPr>
              <a:t>The if … else if … else Statement</a:t>
            </a:r>
            <a:endParaRPr sz="2000">
              <a:solidFill>
                <a:schemeClr val="accent5"/>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marL="9144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if ( username == “” ) {</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console.log(`Username is empty`);</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 else if (username.length &gt; 30 ) { </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console.log(`Username is too long`); </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 else {</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console.log(`Welcome home, ${username}`);</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b="0">
              <a:solidFill>
                <a:schemeClr val="accent5"/>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8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Switch</a:t>
            </a:r>
            <a:endParaRPr sz="3600">
              <a:solidFill>
                <a:srgbClr val="63A814"/>
              </a:solidFill>
              <a:latin typeface="Alegreya"/>
              <a:ea typeface="Alegreya"/>
              <a:cs typeface="Alegreya"/>
              <a:sym typeface="Alegreya"/>
            </a:endParaRPr>
          </a:p>
        </p:txBody>
      </p:sp>
      <p:pic>
        <p:nvPicPr>
          <p:cNvPr id="799" name="Google Shape;799;p8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00" name="Google Shape;800;p86"/>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b="0">
                <a:solidFill>
                  <a:srgbClr val="434343"/>
                </a:solidFill>
                <a:latin typeface="Alegreya"/>
                <a:ea typeface="Alegreya"/>
                <a:cs typeface="Alegreya"/>
                <a:sym typeface="Alegreya"/>
              </a:rPr>
              <a:t>The switch statement is used to perform different action based on different conditions.</a:t>
            </a:r>
            <a:endParaRPr sz="200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u="sng">
                <a:solidFill>
                  <a:srgbClr val="0170BA"/>
                </a:solidFill>
                <a:latin typeface="Alegreya"/>
                <a:ea typeface="Alegreya"/>
                <a:cs typeface="Alegreya"/>
                <a:sym typeface="Alegreya"/>
              </a:rPr>
              <a:t>The JavaScript Switch Statement</a:t>
            </a:r>
            <a:endParaRPr sz="2000" u="sng">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Use the switch statement to select one of many blocks of code to be executed.</a:t>
            </a:r>
            <a:endParaRPr sz="200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lang="en" sz="1800" b="0">
                <a:solidFill>
                  <a:srgbClr val="434343"/>
                </a:solidFill>
                <a:latin typeface="Trebuchet MS"/>
                <a:ea typeface="Trebuchet MS"/>
                <a:cs typeface="Trebuchet MS"/>
                <a:sym typeface="Trebuchet MS"/>
              </a:rPr>
              <a:t>switch(n) {</a:t>
            </a:r>
            <a:endParaRPr sz="1800" b="0">
              <a:solidFill>
                <a:srgbClr val="434343"/>
              </a:solidFill>
              <a:latin typeface="Trebuchet MS"/>
              <a:ea typeface="Trebuchet MS"/>
              <a:cs typeface="Trebuchet MS"/>
              <a:sym typeface="Trebuchet MS"/>
            </a:endParaRPr>
          </a:p>
          <a:p>
            <a:pPr marL="4572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case 1:	execute code block 1</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break;</a:t>
            </a:r>
            <a:endParaRPr sz="1800" b="0">
              <a:solidFill>
                <a:srgbClr val="434343"/>
              </a:solidFill>
              <a:latin typeface="Trebuchet MS"/>
              <a:ea typeface="Trebuchet MS"/>
              <a:cs typeface="Trebuchet MS"/>
              <a:sym typeface="Trebuchet MS"/>
            </a:endParaRPr>
          </a:p>
          <a:p>
            <a:pPr marL="4572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case 2:	execute code block 2</a:t>
            </a:r>
            <a:endParaRPr sz="1800" b="0">
              <a:solidFill>
                <a:srgbClr val="434343"/>
              </a:solidFill>
              <a:latin typeface="Trebuchet MS"/>
              <a:ea typeface="Trebuchet MS"/>
              <a:cs typeface="Trebuchet MS"/>
              <a:sym typeface="Trebuchet MS"/>
            </a:endParaRPr>
          </a:p>
          <a:p>
            <a:pPr marL="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  				break;</a:t>
            </a:r>
            <a:endParaRPr sz="1800" b="0">
              <a:solidFill>
                <a:srgbClr val="434343"/>
              </a:solidFill>
              <a:latin typeface="Trebuchet MS"/>
              <a:ea typeface="Trebuchet MS"/>
              <a:cs typeface="Trebuchet MS"/>
              <a:sym typeface="Trebuchet MS"/>
            </a:endParaRPr>
          </a:p>
          <a:p>
            <a:pPr marL="4572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default:  code to be executed if n is different from case 1 and 2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Switch (cont.)</a:t>
            </a:r>
            <a:endParaRPr sz="3600">
              <a:solidFill>
                <a:srgbClr val="63A814"/>
              </a:solidFill>
              <a:latin typeface="Alegreya"/>
              <a:ea typeface="Alegreya"/>
              <a:cs typeface="Alegreya"/>
              <a:sym typeface="Alegreya"/>
            </a:endParaRPr>
          </a:p>
        </p:txBody>
      </p:sp>
      <p:pic>
        <p:nvPicPr>
          <p:cNvPr id="806" name="Google Shape;806;p8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07" name="Google Shape;807;p87"/>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This is how it works: First we have a single expression </a:t>
            </a:r>
            <a:r>
              <a:rPr lang="en" sz="2000" b="0" i="1">
                <a:solidFill>
                  <a:srgbClr val="434343"/>
                </a:solidFill>
                <a:latin typeface="Alegreya"/>
                <a:ea typeface="Alegreya"/>
                <a:cs typeface="Alegreya"/>
                <a:sym typeface="Alegreya"/>
              </a:rPr>
              <a:t>n</a:t>
            </a:r>
            <a:r>
              <a:rPr lang="en" sz="2000" b="0">
                <a:solidFill>
                  <a:srgbClr val="434343"/>
                </a:solidFill>
                <a:latin typeface="Alegreya"/>
                <a:ea typeface="Alegreya"/>
                <a:cs typeface="Alegreya"/>
                <a:sym typeface="Alegreya"/>
              </a:rPr>
              <a:t> (most often a variable), that is evaluated once. The value of the expression is then compared with the values for each case in the structure. If there is a match, the block of code associated with that case is executed. </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Use </a:t>
            </a:r>
            <a:r>
              <a:rPr lang="en" sz="2000">
                <a:solidFill>
                  <a:schemeClr val="accent5"/>
                </a:solidFill>
                <a:latin typeface="Alegreya"/>
                <a:ea typeface="Alegreya"/>
                <a:cs typeface="Alegreya"/>
                <a:sym typeface="Alegreya"/>
              </a:rPr>
              <a:t>break</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to prevent the code from running into the next case automatically.</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 Display today's weekday-name. Note that Sunday=0, Monday=1, Tuesday=2, etc:</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8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Switch (cont.)</a:t>
            </a:r>
            <a:endParaRPr sz="3600">
              <a:solidFill>
                <a:srgbClr val="63A814"/>
              </a:solidFill>
              <a:latin typeface="Alegreya"/>
              <a:ea typeface="Alegreya"/>
              <a:cs typeface="Alegreya"/>
              <a:sym typeface="Alegreya"/>
            </a:endParaRPr>
          </a:p>
        </p:txBody>
      </p:sp>
      <p:pic>
        <p:nvPicPr>
          <p:cNvPr id="813" name="Google Shape;813;p8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14" name="Google Shape;814;p88"/>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u="sng">
                <a:solidFill>
                  <a:srgbClr val="0170BA"/>
                </a:solidFill>
                <a:latin typeface="Alegreya"/>
                <a:ea typeface="Alegreya"/>
                <a:cs typeface="Alegreya"/>
                <a:sym typeface="Alegreya"/>
              </a:rPr>
              <a:t>The </a:t>
            </a:r>
            <a:r>
              <a:rPr lang="en" sz="2000" i="1" u="sng">
                <a:solidFill>
                  <a:srgbClr val="0170BA"/>
                </a:solidFill>
                <a:latin typeface="Alegreya"/>
                <a:ea typeface="Alegreya"/>
                <a:cs typeface="Alegreya"/>
                <a:sym typeface="Alegreya"/>
              </a:rPr>
              <a:t>default</a:t>
            </a:r>
            <a:r>
              <a:rPr lang="en" sz="2000" u="sng">
                <a:solidFill>
                  <a:srgbClr val="0170BA"/>
                </a:solidFill>
                <a:latin typeface="Alegreya"/>
                <a:ea typeface="Alegreya"/>
                <a:cs typeface="Alegreya"/>
                <a:sym typeface="Alegreya"/>
              </a:rPr>
              <a:t> Keyword</a:t>
            </a:r>
            <a:endParaRPr sz="2000" u="sng">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Use the </a:t>
            </a:r>
            <a:r>
              <a:rPr lang="en" sz="2000" i="1">
                <a:solidFill>
                  <a:schemeClr val="accent5"/>
                </a:solidFill>
                <a:latin typeface="Alegreya"/>
                <a:ea typeface="Alegreya"/>
                <a:cs typeface="Alegreya"/>
                <a:sym typeface="Alegreya"/>
              </a:rPr>
              <a:t>default</a:t>
            </a:r>
            <a:r>
              <a:rPr lang="en" sz="200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keyword to specify what to do if there is no match:</a:t>
            </a:r>
            <a:endParaRPr sz="2000" b="0">
              <a:solidFill>
                <a:srgbClr val="434343"/>
              </a:solidFill>
              <a:latin typeface="Alegreya"/>
              <a:ea typeface="Alegreya"/>
              <a:cs typeface="Alegreya"/>
              <a:sym typeface="Alegreya"/>
            </a:endParaRPr>
          </a:p>
          <a:p>
            <a:pPr marL="457200" lvl="0" indent="457200" algn="l" rtl="0">
              <a:lnSpc>
                <a:spcPct val="100000"/>
              </a:lnSpc>
              <a:spcBef>
                <a:spcPts val="500"/>
              </a:spcBef>
              <a:spcAft>
                <a:spcPts val="0"/>
              </a:spcAft>
              <a:buNone/>
            </a:pPr>
            <a:r>
              <a:rPr lang="en" sz="2000" b="0">
                <a:solidFill>
                  <a:srgbClr val="434343"/>
                </a:solidFill>
                <a:latin typeface="Alegreya"/>
                <a:ea typeface="Alegreya"/>
                <a:cs typeface="Alegreya"/>
                <a:sym typeface="Alegreya"/>
              </a:rPr>
              <a:t>Default: console.log(“It’s saturday”); </a:t>
            </a:r>
            <a:endParaRPr sz="2000" b="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If it is NOT Saturday or Sunday, then write a default message:</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8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a:t>
            </a:r>
            <a:endParaRPr sz="3600">
              <a:solidFill>
                <a:srgbClr val="63A814"/>
              </a:solidFill>
              <a:latin typeface="Alegreya"/>
              <a:ea typeface="Alegreya"/>
              <a:cs typeface="Alegreya"/>
              <a:sym typeface="Alegreya"/>
            </a:endParaRPr>
          </a:p>
        </p:txBody>
      </p:sp>
      <p:pic>
        <p:nvPicPr>
          <p:cNvPr id="820" name="Google Shape;820;p8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21" name="Google Shape;821;p89"/>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Loops offer a quick and easy way to do something repeatedly.</a:t>
            </a:r>
            <a:endParaRPr sz="2000" b="0">
              <a:solidFill>
                <a:srgbClr val="434343"/>
              </a:solidFill>
              <a:highlight>
                <a:srgbClr val="FFFFFF"/>
              </a:highlight>
              <a:latin typeface="Alegreya"/>
              <a:ea typeface="Alegreya"/>
              <a:cs typeface="Alegreya"/>
              <a:sym typeface="Alegreya"/>
            </a:endParaRPr>
          </a:p>
          <a:p>
            <a:pPr marL="457200" marR="25400" lvl="0" indent="-355600" algn="l" rtl="0">
              <a:spcBef>
                <a:spcPts val="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You can think of a loop as a computerized version of the game where you tell someone to take X steps in one direction then Y steps in another; </a:t>
            </a:r>
            <a:endParaRPr sz="2000" b="0">
              <a:solidFill>
                <a:srgbClr val="434343"/>
              </a:solidFill>
              <a:highlight>
                <a:srgbClr val="FFFFFF"/>
              </a:highlight>
              <a:latin typeface="Alegreya"/>
              <a:ea typeface="Alegreya"/>
              <a:cs typeface="Alegreya"/>
              <a:sym typeface="Alegreya"/>
            </a:endParaRPr>
          </a:p>
          <a:p>
            <a:pPr marL="990600" marR="139700" lvl="0" indent="0" algn="l" rtl="0">
              <a:lnSpc>
                <a:spcPct val="100000"/>
              </a:lnSpc>
              <a:spcBef>
                <a:spcPts val="1000"/>
              </a:spcBef>
              <a:spcAft>
                <a:spcPts val="1500"/>
              </a:spcAft>
              <a:buNone/>
            </a:pPr>
            <a:r>
              <a:rPr lang="en" sz="1800" b="0">
                <a:solidFill>
                  <a:srgbClr val="0077AA"/>
                </a:solidFill>
                <a:latin typeface="Trebuchet MS"/>
                <a:ea typeface="Trebuchet MS"/>
                <a:cs typeface="Trebuchet MS"/>
                <a:sym typeface="Trebuchet MS"/>
              </a:rPr>
              <a:t>var</a:t>
            </a:r>
            <a:r>
              <a:rPr lang="en" sz="1800" b="0">
                <a:solidFill>
                  <a:srgbClr val="333333"/>
                </a:solidFill>
                <a:latin typeface="Trebuchet MS"/>
                <a:ea typeface="Trebuchet MS"/>
                <a:cs typeface="Trebuchet MS"/>
                <a:sym typeface="Trebuchet MS"/>
              </a:rPr>
              <a:t> step</a:t>
            </a:r>
            <a:r>
              <a:rPr lang="en" sz="1800" b="0">
                <a:solidFill>
                  <a:srgbClr val="999999"/>
                </a:solidFill>
                <a:latin typeface="Trebuchet MS"/>
                <a:ea typeface="Trebuchet MS"/>
                <a:cs typeface="Trebuchet MS"/>
                <a:sym typeface="Trebuchet MS"/>
              </a:rPr>
              <a:t>;</a:t>
            </a:r>
            <a:br>
              <a:rPr lang="en" sz="1800" b="0">
                <a:solidFill>
                  <a:srgbClr val="333333"/>
                </a:solidFill>
                <a:latin typeface="Trebuchet MS"/>
                <a:ea typeface="Trebuchet MS"/>
                <a:cs typeface="Trebuchet MS"/>
                <a:sym typeface="Trebuchet MS"/>
              </a:rPr>
            </a:br>
            <a:r>
              <a:rPr lang="en" sz="1800" b="0">
                <a:solidFill>
                  <a:srgbClr val="0077AA"/>
                </a:solidFill>
                <a:latin typeface="Trebuchet MS"/>
                <a:ea typeface="Trebuchet MS"/>
                <a:cs typeface="Trebuchet MS"/>
                <a:sym typeface="Trebuchet MS"/>
              </a:rPr>
              <a:t>for</a:t>
            </a:r>
            <a:r>
              <a:rPr lang="en" sz="1800" b="0">
                <a:solidFill>
                  <a:srgbClr val="333333"/>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step </a:t>
            </a:r>
            <a:r>
              <a:rPr lang="en" sz="1800" b="0">
                <a:solidFill>
                  <a:srgbClr val="A67F5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r>
              <a:rPr lang="en" sz="1800" b="0">
                <a:solidFill>
                  <a:srgbClr val="990055"/>
                </a:solidFill>
                <a:latin typeface="Trebuchet MS"/>
                <a:ea typeface="Trebuchet MS"/>
                <a:cs typeface="Trebuchet MS"/>
                <a:sym typeface="Trebuchet MS"/>
              </a:rPr>
              <a:t>0</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step </a:t>
            </a:r>
            <a:r>
              <a:rPr lang="en" sz="1800" b="0">
                <a:solidFill>
                  <a:srgbClr val="A67F59"/>
                </a:solidFill>
                <a:latin typeface="Trebuchet MS"/>
                <a:ea typeface="Trebuchet MS"/>
                <a:cs typeface="Trebuchet MS"/>
                <a:sym typeface="Trebuchet MS"/>
              </a:rPr>
              <a:t>&lt;</a:t>
            </a:r>
            <a:r>
              <a:rPr lang="en" sz="1800" b="0">
                <a:solidFill>
                  <a:srgbClr val="333333"/>
                </a:solidFill>
                <a:latin typeface="Trebuchet MS"/>
                <a:ea typeface="Trebuchet MS"/>
                <a:cs typeface="Trebuchet MS"/>
                <a:sym typeface="Trebuchet MS"/>
              </a:rPr>
              <a:t> </a:t>
            </a:r>
            <a:r>
              <a:rPr lang="en" sz="1800" b="0">
                <a:solidFill>
                  <a:srgbClr val="990055"/>
                </a:solidFill>
                <a:latin typeface="Trebuchet MS"/>
                <a:ea typeface="Trebuchet MS"/>
                <a:cs typeface="Trebuchet MS"/>
                <a:sym typeface="Trebuchet MS"/>
              </a:rPr>
              <a:t>5</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step</a:t>
            </a:r>
            <a:r>
              <a:rPr lang="en" sz="1800" b="0">
                <a:solidFill>
                  <a:srgbClr val="A67F59"/>
                </a:solidFill>
                <a:latin typeface="Trebuchet MS"/>
                <a:ea typeface="Trebuchet MS"/>
                <a:cs typeface="Trebuchet MS"/>
                <a:sym typeface="Trebuchet MS"/>
              </a:rPr>
              <a:t>++</a:t>
            </a:r>
            <a:r>
              <a:rPr lang="en" sz="1800" b="0">
                <a:solidFill>
                  <a:srgbClr val="999999"/>
                </a:solidFill>
                <a:latin typeface="Trebuchet MS"/>
                <a:ea typeface="Trebuchet MS"/>
                <a:cs typeface="Trebuchet MS"/>
                <a:sym typeface="Trebuchet MS"/>
              </a:rPr>
              <a:t>)</a:t>
            </a:r>
            <a:r>
              <a:rPr lang="en" sz="1800" b="0">
                <a:solidFill>
                  <a:srgbClr val="333333"/>
                </a:solidFill>
                <a:latin typeface="Trebuchet MS"/>
                <a:ea typeface="Trebuchet MS"/>
                <a:cs typeface="Trebuchet MS"/>
                <a:sym typeface="Trebuchet MS"/>
              </a:rPr>
              <a:t> </a:t>
            </a:r>
            <a:r>
              <a:rPr lang="en" sz="1800" b="0">
                <a:solidFill>
                  <a:srgbClr val="999999"/>
                </a:solidFill>
                <a:latin typeface="Trebuchet MS"/>
                <a:ea typeface="Trebuchet MS"/>
                <a:cs typeface="Trebuchet MS"/>
                <a:sym typeface="Trebuchet MS"/>
              </a:rPr>
              <a:t>{</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a:t>
            </a:r>
            <a:r>
              <a:rPr lang="en" sz="1800" b="0">
                <a:solidFill>
                  <a:srgbClr val="708090"/>
                </a:solidFill>
                <a:latin typeface="Trebuchet MS"/>
                <a:ea typeface="Trebuchet MS"/>
                <a:cs typeface="Trebuchet MS"/>
                <a:sym typeface="Trebuchet MS"/>
              </a:rPr>
              <a:t>// Runs 5 times, with values of step 0 through 4.</a:t>
            </a:r>
            <a:br>
              <a:rPr lang="en" sz="1800" b="0">
                <a:solidFill>
                  <a:srgbClr val="333333"/>
                </a:solidFill>
                <a:latin typeface="Trebuchet MS"/>
                <a:ea typeface="Trebuchet MS"/>
                <a:cs typeface="Trebuchet MS"/>
                <a:sym typeface="Trebuchet MS"/>
              </a:rPr>
            </a:br>
            <a:r>
              <a:rPr lang="en" sz="1800" b="0">
                <a:solidFill>
                  <a:srgbClr val="333333"/>
                </a:solidFill>
                <a:latin typeface="Trebuchet MS"/>
                <a:ea typeface="Trebuchet MS"/>
                <a:cs typeface="Trebuchet MS"/>
                <a:sym typeface="Trebuchet MS"/>
              </a:rPr>
              <a:t>  console</a:t>
            </a:r>
            <a:r>
              <a:rPr lang="en" sz="1800" b="0">
                <a:solidFill>
                  <a:srgbClr val="999999"/>
                </a:solidFill>
                <a:latin typeface="Trebuchet MS"/>
                <a:ea typeface="Trebuchet MS"/>
                <a:cs typeface="Trebuchet MS"/>
                <a:sym typeface="Trebuchet MS"/>
              </a:rPr>
              <a:t>.</a:t>
            </a:r>
            <a:r>
              <a:rPr lang="en" sz="1800" b="0">
                <a:solidFill>
                  <a:srgbClr val="DD4A68"/>
                </a:solidFill>
                <a:latin typeface="Trebuchet MS"/>
                <a:ea typeface="Trebuchet MS"/>
                <a:cs typeface="Trebuchet MS"/>
                <a:sym typeface="Trebuchet MS"/>
              </a:rPr>
              <a:t>log</a:t>
            </a:r>
            <a:r>
              <a:rPr lang="en" sz="1800" b="0">
                <a:solidFill>
                  <a:srgbClr val="999999"/>
                </a:solidFill>
                <a:latin typeface="Trebuchet MS"/>
                <a:ea typeface="Trebuchet MS"/>
                <a:cs typeface="Trebuchet MS"/>
                <a:sym typeface="Trebuchet MS"/>
              </a:rPr>
              <a:t>(</a:t>
            </a:r>
            <a:r>
              <a:rPr lang="en" sz="1800" b="0">
                <a:solidFill>
                  <a:srgbClr val="669900"/>
                </a:solidFill>
                <a:latin typeface="Trebuchet MS"/>
                <a:ea typeface="Trebuchet MS"/>
                <a:cs typeface="Trebuchet MS"/>
                <a:sym typeface="Trebuchet MS"/>
              </a:rPr>
              <a:t>'Walking east one step'</a:t>
            </a:r>
            <a:r>
              <a:rPr lang="en" sz="1800" b="0">
                <a:solidFill>
                  <a:srgbClr val="999999"/>
                </a:solidFill>
                <a:latin typeface="Trebuchet MS"/>
                <a:ea typeface="Trebuchet MS"/>
                <a:cs typeface="Trebuchet MS"/>
                <a:sym typeface="Trebuchet MS"/>
              </a:rPr>
              <a:t>);</a:t>
            </a:r>
            <a:br>
              <a:rPr lang="en" sz="1800" b="0">
                <a:solidFill>
                  <a:srgbClr val="333333"/>
                </a:solidFill>
                <a:latin typeface="Trebuchet MS"/>
                <a:ea typeface="Trebuchet MS"/>
                <a:cs typeface="Trebuchet MS"/>
                <a:sym typeface="Trebuchet MS"/>
              </a:rPr>
            </a:br>
            <a:r>
              <a:rPr lang="en" sz="1800" b="0">
                <a:solidFill>
                  <a:srgbClr val="999999"/>
                </a:solidFill>
                <a:latin typeface="Trebuchet MS"/>
                <a:ea typeface="Trebuchet MS"/>
                <a:cs typeface="Trebuchet MS"/>
                <a:sym typeface="Trebuchet MS"/>
              </a:rPr>
              <a:t>}</a:t>
            </a:r>
            <a:endParaRPr sz="2000" b="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9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27" name="Google Shape;827;p9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28" name="Google Shape;828;p90"/>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Kinds of Loop</a:t>
            </a:r>
            <a:endParaRPr sz="2000">
              <a:solidFill>
                <a:srgbClr val="0170BA"/>
              </a:solidFill>
              <a:highlight>
                <a:srgbClr val="FFFFFF"/>
              </a:highlight>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There are different kinds of loop: </a:t>
            </a:r>
            <a:endParaRPr sz="2000" b="0">
              <a:solidFill>
                <a:srgbClr val="434343"/>
              </a:solidFill>
              <a:highlight>
                <a:srgbClr val="FFFFFF"/>
              </a:highlight>
              <a:latin typeface="Alegreya"/>
              <a:ea typeface="Alegreya"/>
              <a:cs typeface="Alegreya"/>
              <a:sym typeface="Alegreya"/>
            </a:endParaRPr>
          </a:p>
          <a:p>
            <a:pPr marL="914400" marR="25400" lvl="1" indent="-355600" algn="l" rtl="0">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For </a:t>
            </a:r>
            <a:r>
              <a:rPr lang="en" sz="2000" b="0">
                <a:solidFill>
                  <a:srgbClr val="434343"/>
                </a:solidFill>
                <a:highlight>
                  <a:srgbClr val="FFFFFF"/>
                </a:highlight>
                <a:latin typeface="Alegreya"/>
                <a:ea typeface="Alegreya"/>
                <a:cs typeface="Alegreya"/>
                <a:sym typeface="Alegreya"/>
              </a:rPr>
              <a:t>statement</a:t>
            </a:r>
            <a:endParaRPr sz="2000" b="0">
              <a:solidFill>
                <a:srgbClr val="434343"/>
              </a:solidFill>
              <a:highlight>
                <a:srgbClr val="FFFFFF"/>
              </a:highlight>
              <a:latin typeface="Alegreya"/>
              <a:ea typeface="Alegreya"/>
              <a:cs typeface="Alegreya"/>
              <a:sym typeface="Alegreya"/>
            </a:endParaRPr>
          </a:p>
          <a:p>
            <a:pPr marL="914400" marR="25400" lvl="1" indent="-355600" algn="l" rtl="0">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While </a:t>
            </a:r>
            <a:r>
              <a:rPr lang="en" sz="2000" b="0">
                <a:solidFill>
                  <a:srgbClr val="434343"/>
                </a:solidFill>
                <a:highlight>
                  <a:srgbClr val="FFFFFF"/>
                </a:highlight>
                <a:latin typeface="Alegreya"/>
                <a:ea typeface="Alegreya"/>
                <a:cs typeface="Alegreya"/>
                <a:sym typeface="Alegreya"/>
              </a:rPr>
              <a:t>statement</a:t>
            </a:r>
            <a:endParaRPr sz="2000" b="0">
              <a:solidFill>
                <a:srgbClr val="434343"/>
              </a:solidFill>
              <a:highlight>
                <a:srgbClr val="FFFFFF"/>
              </a:highlight>
              <a:latin typeface="Alegreya"/>
              <a:ea typeface="Alegreya"/>
              <a:cs typeface="Alegreya"/>
              <a:sym typeface="Alegreya"/>
            </a:endParaRPr>
          </a:p>
          <a:p>
            <a:pPr marL="914400" marR="25400" lvl="1" indent="-355600" algn="l" rtl="0">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Do...while</a:t>
            </a:r>
            <a:r>
              <a:rPr lang="en" sz="2000" b="0">
                <a:solidFill>
                  <a:srgbClr val="434343"/>
                </a:solidFill>
                <a:highlight>
                  <a:srgbClr val="FFFFFF"/>
                </a:highlight>
                <a:latin typeface="Alegreya"/>
                <a:ea typeface="Alegreya"/>
                <a:cs typeface="Alegreya"/>
                <a:sym typeface="Alegreya"/>
              </a:rPr>
              <a:t> statement</a:t>
            </a:r>
            <a:endParaRPr sz="2000" b="0">
              <a:solidFill>
                <a:srgbClr val="434343"/>
              </a:solidFill>
              <a:highlight>
                <a:srgbClr val="FFFFFF"/>
              </a:highlight>
              <a:latin typeface="Alegreya"/>
              <a:ea typeface="Alegreya"/>
              <a:cs typeface="Alegreya"/>
              <a:sym typeface="Alegreya"/>
            </a:endParaRPr>
          </a:p>
          <a:p>
            <a:pPr marL="914400" marR="25400" lvl="1" indent="-355600" algn="l" rtl="0">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For...in</a:t>
            </a:r>
            <a:r>
              <a:rPr lang="en" sz="2000" b="0">
                <a:solidFill>
                  <a:srgbClr val="434343"/>
                </a:solidFill>
                <a:highlight>
                  <a:srgbClr val="FFFFFF"/>
                </a:highlight>
                <a:latin typeface="Alegreya"/>
                <a:ea typeface="Alegreya"/>
                <a:cs typeface="Alegreya"/>
                <a:sym typeface="Alegreya"/>
              </a:rPr>
              <a:t> statement</a:t>
            </a:r>
            <a:endParaRPr sz="2000" b="0">
              <a:solidFill>
                <a:srgbClr val="434343"/>
              </a:solidFill>
              <a:highlight>
                <a:srgbClr val="FFFFFF"/>
              </a:highlight>
              <a:latin typeface="Alegreya"/>
              <a:ea typeface="Alegreya"/>
              <a:cs typeface="Alegreya"/>
              <a:sym typeface="Alegreya"/>
            </a:endParaRPr>
          </a:p>
          <a:p>
            <a:pPr marL="914400" marR="25400" lvl="1" indent="-355600" algn="l" rtl="0">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Break </a:t>
            </a:r>
            <a:r>
              <a:rPr lang="en" sz="2000" b="0">
                <a:solidFill>
                  <a:srgbClr val="434343"/>
                </a:solidFill>
                <a:highlight>
                  <a:srgbClr val="FFFFFF"/>
                </a:highlight>
                <a:latin typeface="Alegreya"/>
                <a:ea typeface="Alegreya"/>
                <a:cs typeface="Alegreya"/>
                <a:sym typeface="Alegreya"/>
              </a:rPr>
              <a:t>statement</a:t>
            </a:r>
            <a:endParaRPr sz="2000" b="0">
              <a:solidFill>
                <a:srgbClr val="434343"/>
              </a:solidFill>
              <a:highlight>
                <a:srgbClr val="FFFFFF"/>
              </a:highlight>
              <a:latin typeface="Alegreya"/>
              <a:ea typeface="Alegreya"/>
              <a:cs typeface="Alegreya"/>
              <a:sym typeface="Alegreya"/>
            </a:endParaRPr>
          </a:p>
          <a:p>
            <a:pPr marL="914400" marR="25400" lvl="1" indent="-355600" algn="l" rtl="0">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Continue </a:t>
            </a:r>
            <a:r>
              <a:rPr lang="en" sz="2000" b="0">
                <a:solidFill>
                  <a:srgbClr val="434343"/>
                </a:solidFill>
                <a:highlight>
                  <a:srgbClr val="FFFFFF"/>
                </a:highlight>
                <a:latin typeface="Alegreya"/>
                <a:ea typeface="Alegreya"/>
                <a:cs typeface="Alegreya"/>
                <a:sym typeface="Alegreya"/>
              </a:rPr>
              <a:t>statement </a:t>
            </a:r>
            <a:endParaRPr sz="2000" b="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9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34" name="Google Shape;834;p9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35" name="Google Shape;835;p91"/>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For statement</a:t>
            </a:r>
            <a:endParaRPr sz="2000">
              <a:solidFill>
                <a:srgbClr val="0170BA"/>
              </a:solidFill>
              <a:highlight>
                <a:srgbClr val="FFFFFF"/>
              </a:highlight>
              <a:latin typeface="Alegreya"/>
              <a:ea typeface="Alegreya"/>
              <a:cs typeface="Alegreya"/>
              <a:sym typeface="Alegreya"/>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A </a:t>
            </a:r>
            <a:r>
              <a:rPr lang="en" sz="2000">
                <a:solidFill>
                  <a:srgbClr val="0170BA"/>
                </a:solidFill>
                <a:highlight>
                  <a:srgbClr val="FFFFFF"/>
                </a:highlight>
                <a:latin typeface="Alegreya"/>
                <a:ea typeface="Alegreya"/>
                <a:cs typeface="Alegreya"/>
                <a:sym typeface="Alegreya"/>
              </a:rPr>
              <a:t>for loop</a:t>
            </a:r>
            <a:r>
              <a:rPr lang="en" sz="2000" b="0">
                <a:solidFill>
                  <a:srgbClr val="434343"/>
                </a:solidFill>
                <a:highlight>
                  <a:srgbClr val="FFFFFF"/>
                </a:highlight>
                <a:latin typeface="Alegreya"/>
                <a:ea typeface="Alegreya"/>
                <a:cs typeface="Alegreya"/>
                <a:sym typeface="Alegreya"/>
              </a:rPr>
              <a:t> repeats until a specified condition evaluates to false. </a:t>
            </a:r>
            <a:endParaRPr sz="2000" b="0">
              <a:solidFill>
                <a:srgbClr val="434343"/>
              </a:solidFill>
              <a:highlight>
                <a:srgbClr val="FFFFFF"/>
              </a:highlight>
              <a:latin typeface="Alegreya"/>
              <a:ea typeface="Alegreya"/>
              <a:cs typeface="Alegreya"/>
              <a:sym typeface="Alegreya"/>
            </a:endParaRPr>
          </a:p>
          <a:p>
            <a:pPr marL="0" marR="25400" lvl="0" indent="0" algn="l" rtl="0">
              <a:lnSpc>
                <a:spcPct val="100000"/>
              </a:lnSpc>
              <a:spcBef>
                <a:spcPts val="1000"/>
              </a:spcBef>
              <a:spcAft>
                <a:spcPts val="0"/>
              </a:spcAft>
              <a:buNone/>
            </a:pPr>
            <a:r>
              <a:rPr lang="en" sz="2000">
                <a:solidFill>
                  <a:schemeClr val="accent5"/>
                </a:solidFill>
                <a:highlight>
                  <a:srgbClr val="FFFFFF"/>
                </a:highlight>
                <a:latin typeface="Alegreya"/>
                <a:ea typeface="Alegreya"/>
                <a:cs typeface="Alegreya"/>
                <a:sym typeface="Alegreya"/>
              </a:rPr>
              <a:t>Syntax: </a:t>
            </a:r>
            <a:r>
              <a:rPr lang="en" sz="2000" b="0">
                <a:solidFill>
                  <a:srgbClr val="434343"/>
                </a:solidFill>
                <a:highlight>
                  <a:srgbClr val="FFFFFF"/>
                </a:highlight>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for ([initialExpression]; [condition]; [incrementExpression])</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statement</a:t>
            </a:r>
            <a:endParaRPr sz="1800" b="0">
              <a:solidFill>
                <a:srgbClr val="434343"/>
              </a:solidFill>
              <a:latin typeface="Trebuchet MS"/>
              <a:ea typeface="Trebuchet MS"/>
              <a:cs typeface="Trebuchet MS"/>
              <a:sym typeface="Trebuchet MS"/>
            </a:endParaRPr>
          </a:p>
          <a:p>
            <a:pPr marL="457200" marR="25400" lvl="0" indent="-355600" algn="l" rtl="0">
              <a:lnSpc>
                <a:spcPct val="100000"/>
              </a:lnSpc>
              <a:spcBef>
                <a:spcPts val="1000"/>
              </a:spcBef>
              <a:spcAft>
                <a:spcPts val="0"/>
              </a:spcAft>
              <a:buClr>
                <a:srgbClr val="434343"/>
              </a:buClr>
              <a:buSzPts val="2000"/>
              <a:buFont typeface="Alegreya"/>
              <a:buChar char="❏"/>
            </a:pPr>
            <a:r>
              <a:rPr lang="en" sz="2000" b="0">
                <a:solidFill>
                  <a:schemeClr val="accent5"/>
                </a:solidFill>
                <a:latin typeface="Alegreya"/>
                <a:ea typeface="Alegreya"/>
                <a:cs typeface="Alegreya"/>
                <a:sym typeface="Alegreya"/>
              </a:rPr>
              <a:t>initialExpression </a:t>
            </a:r>
            <a:r>
              <a:rPr lang="en" sz="2000" b="0">
                <a:solidFill>
                  <a:srgbClr val="434343"/>
                </a:solidFill>
                <a:latin typeface="Alegreya"/>
                <a:ea typeface="Alegreya"/>
                <a:cs typeface="Alegreya"/>
                <a:sym typeface="Alegreya"/>
              </a:rPr>
              <a:t>: is executed before the loop (the code block) starts. </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chemeClr val="accent5"/>
                </a:solidFill>
                <a:latin typeface="Alegreya"/>
                <a:ea typeface="Alegreya"/>
                <a:cs typeface="Alegreya"/>
                <a:sym typeface="Alegreya"/>
              </a:rPr>
              <a:t>condition </a:t>
            </a:r>
            <a:r>
              <a:rPr lang="en" sz="2000" b="0">
                <a:solidFill>
                  <a:srgbClr val="434343"/>
                </a:solidFill>
                <a:latin typeface="Alegreya"/>
                <a:ea typeface="Alegreya"/>
                <a:cs typeface="Alegreya"/>
                <a:sym typeface="Alegreya"/>
              </a:rPr>
              <a:t>: is for running the loop (the code block).</a:t>
            </a:r>
            <a:endParaRPr sz="2000" b="0">
              <a:solidFill>
                <a:srgbClr val="434343"/>
              </a:solidFill>
              <a:latin typeface="Alegreya"/>
              <a:ea typeface="Alegreya"/>
              <a:cs typeface="Alegreya"/>
              <a:sym typeface="Alegreya"/>
            </a:endParaRPr>
          </a:p>
          <a:p>
            <a:pPr marL="457200" marR="25400" lvl="0" indent="-355600" algn="l" rtl="0">
              <a:lnSpc>
                <a:spcPct val="100000"/>
              </a:lnSpc>
              <a:spcBef>
                <a:spcPts val="0"/>
              </a:spcBef>
              <a:spcAft>
                <a:spcPts val="0"/>
              </a:spcAft>
              <a:buClr>
                <a:srgbClr val="434343"/>
              </a:buClr>
              <a:buSzPts val="2000"/>
              <a:buFont typeface="Alegreya"/>
              <a:buChar char="❏"/>
            </a:pPr>
            <a:r>
              <a:rPr lang="en" sz="2000" b="0">
                <a:solidFill>
                  <a:schemeClr val="accent5"/>
                </a:solidFill>
                <a:latin typeface="Alegreya"/>
                <a:ea typeface="Alegreya"/>
                <a:cs typeface="Alegreya"/>
                <a:sym typeface="Alegreya"/>
              </a:rPr>
              <a:t>incrementExpression</a:t>
            </a:r>
            <a:r>
              <a:rPr lang="en" sz="2000" b="0">
                <a:solidFill>
                  <a:srgbClr val="434343"/>
                </a:solidFill>
                <a:latin typeface="Alegreya"/>
                <a:ea typeface="Alegreya"/>
                <a:cs typeface="Alegreya"/>
                <a:sym typeface="Alegreya"/>
              </a:rPr>
              <a:t> : is executed each time after the loop (the code block) has been executed. </a:t>
            </a:r>
            <a:endParaRPr sz="2000" b="0">
              <a:solidFill>
                <a:srgbClr val="434343"/>
              </a:solidFill>
              <a:latin typeface="Alegreya"/>
              <a:ea typeface="Alegreya"/>
              <a:cs typeface="Alegreya"/>
              <a:sym typeface="Alegreya"/>
            </a:endParaRPr>
          </a:p>
          <a:p>
            <a:pPr marL="0" marR="25400" lvl="0" indent="0" algn="l" rtl="0">
              <a:lnSpc>
                <a:spcPct val="100000"/>
              </a:lnSpc>
              <a:spcBef>
                <a:spcPts val="1000"/>
              </a:spcBef>
              <a:spcAft>
                <a:spcPts val="0"/>
              </a:spcAft>
              <a:buNone/>
            </a:pPr>
            <a:r>
              <a:rPr lang="en" sz="2000" b="0">
                <a:solidFill>
                  <a:srgbClr val="434343"/>
                </a:solidFill>
                <a:highlight>
                  <a:srgbClr val="FFFFFF"/>
                </a:highlight>
                <a:latin typeface="Alegreya"/>
                <a:ea typeface="Alegreya"/>
                <a:cs typeface="Alegreya"/>
                <a:sym typeface="Alegreya"/>
              </a:rPr>
              <a:t>	</a:t>
            </a:r>
            <a:endParaRPr sz="2000" b="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25" name="Google Shape;325;p20"/>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u="sng">
                <a:solidFill>
                  <a:srgbClr val="63A814"/>
                </a:solidFill>
                <a:latin typeface="Alegreya"/>
                <a:ea typeface="Alegreya"/>
                <a:cs typeface="Alegreya"/>
                <a:sym typeface="Alegreya"/>
              </a:rPr>
              <a:t>Did You Know?</a:t>
            </a:r>
            <a:endParaRPr sz="2000" u="sng">
              <a:solidFill>
                <a:srgbClr val="63A814"/>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a:solidFill>
                  <a:srgbClr val="434343"/>
                </a:solidFill>
                <a:latin typeface="Alegreya"/>
                <a:ea typeface="Alegreya"/>
                <a:cs typeface="Alegreya"/>
                <a:sym typeface="Alegreya"/>
              </a:rPr>
              <a:t>JavaScript </a:t>
            </a:r>
            <a:r>
              <a:rPr lang="en" sz="2000" b="0">
                <a:solidFill>
                  <a:srgbClr val="434343"/>
                </a:solidFill>
                <a:latin typeface="Alegreya"/>
                <a:ea typeface="Alegreya"/>
                <a:cs typeface="Alegreya"/>
                <a:sym typeface="Alegreya"/>
              </a:rPr>
              <a:t>and </a:t>
            </a:r>
            <a:r>
              <a:rPr lang="en" sz="2000">
                <a:solidFill>
                  <a:srgbClr val="434343"/>
                </a:solidFill>
                <a:latin typeface="Alegreya"/>
                <a:ea typeface="Alegreya"/>
                <a:cs typeface="Alegreya"/>
                <a:sym typeface="Alegreya"/>
              </a:rPr>
              <a:t>Java </a:t>
            </a:r>
            <a:r>
              <a:rPr lang="en" sz="2000" b="0">
                <a:solidFill>
                  <a:srgbClr val="434343"/>
                </a:solidFill>
                <a:latin typeface="Alegreya"/>
                <a:ea typeface="Alegreya"/>
                <a:cs typeface="Alegreya"/>
                <a:sym typeface="Alegreya"/>
              </a:rPr>
              <a:t>are two completely different languages, in both concept and design.</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a:solidFill>
                  <a:srgbClr val="434343"/>
                </a:solidFill>
                <a:latin typeface="Alegreya"/>
                <a:ea typeface="Alegreya"/>
                <a:cs typeface="Alegreya"/>
                <a:sym typeface="Alegreya"/>
              </a:rPr>
              <a:t>Java </a:t>
            </a:r>
            <a:r>
              <a:rPr lang="en" sz="2000" b="0">
                <a:solidFill>
                  <a:srgbClr val="434343"/>
                </a:solidFill>
                <a:latin typeface="Alegreya"/>
                <a:ea typeface="Alegreya"/>
                <a:cs typeface="Alegreya"/>
                <a:sym typeface="Alegreya"/>
              </a:rPr>
              <a:t>(invented by </a:t>
            </a:r>
            <a:r>
              <a:rPr lang="en" sz="2000">
                <a:solidFill>
                  <a:srgbClr val="434343"/>
                </a:solidFill>
                <a:latin typeface="Alegreya"/>
                <a:ea typeface="Alegreya"/>
                <a:cs typeface="Alegreya"/>
                <a:sym typeface="Alegreya"/>
              </a:rPr>
              <a:t>Sun</a:t>
            </a:r>
            <a:r>
              <a:rPr lang="en" sz="2000" b="0">
                <a:solidFill>
                  <a:srgbClr val="434343"/>
                </a:solidFill>
                <a:latin typeface="Alegreya"/>
                <a:ea typeface="Alegreya"/>
                <a:cs typeface="Alegreya"/>
                <a:sym typeface="Alegreya"/>
              </a:rPr>
              <a:t>) is a more complex programming language in the same category as C.</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a:solidFill>
                  <a:srgbClr val="434343"/>
                </a:solidFill>
                <a:latin typeface="Alegreya"/>
                <a:ea typeface="Alegreya"/>
                <a:cs typeface="Alegreya"/>
                <a:sym typeface="Alegreya"/>
              </a:rPr>
              <a:t>ECMA-262</a:t>
            </a:r>
            <a:r>
              <a:rPr lang="en" sz="2000" b="0">
                <a:solidFill>
                  <a:srgbClr val="434343"/>
                </a:solidFill>
                <a:latin typeface="Alegreya"/>
                <a:ea typeface="Alegreya"/>
                <a:cs typeface="Alegreya"/>
                <a:sym typeface="Alegreya"/>
              </a:rPr>
              <a:t> is the official name of the JavaScript standard.</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JavaScript was invented by </a:t>
            </a:r>
            <a:r>
              <a:rPr lang="en" sz="2000">
                <a:solidFill>
                  <a:srgbClr val="434343"/>
                </a:solidFill>
                <a:latin typeface="Alegreya"/>
                <a:ea typeface="Alegreya"/>
                <a:cs typeface="Alegreya"/>
                <a:sym typeface="Alegreya"/>
              </a:rPr>
              <a:t>Brendan Eich</a:t>
            </a:r>
            <a:r>
              <a:rPr lang="en" sz="2000" b="0">
                <a:solidFill>
                  <a:srgbClr val="434343"/>
                </a:solidFill>
                <a:latin typeface="Alegreya"/>
                <a:ea typeface="Alegreya"/>
                <a:cs typeface="Alegreya"/>
                <a:sym typeface="Alegreya"/>
              </a:rPr>
              <a:t>. It appeared in Netscape (</a:t>
            </a:r>
            <a:r>
              <a:rPr lang="en" sz="2000" b="0" i="1">
                <a:solidFill>
                  <a:srgbClr val="434343"/>
                </a:solidFill>
                <a:latin typeface="Alegreya"/>
                <a:ea typeface="Alegreya"/>
                <a:cs typeface="Alegreya"/>
                <a:sym typeface="Alegreya"/>
              </a:rPr>
              <a:t>a no longer existing browser</a:t>
            </a:r>
            <a:r>
              <a:rPr lang="en" sz="2000" b="0">
                <a:solidFill>
                  <a:srgbClr val="434343"/>
                </a:solidFill>
                <a:latin typeface="Alegreya"/>
                <a:ea typeface="Alegreya"/>
                <a:cs typeface="Alegreya"/>
                <a:sym typeface="Alegreya"/>
              </a:rPr>
              <a:t>) in 1995, and has been adopted by ECMA (a standard association) since 1997.</a:t>
            </a:r>
            <a:endParaRPr sz="2000" u="sng">
              <a:solidFill>
                <a:srgbClr val="434343"/>
              </a:solidFill>
              <a:latin typeface="Alegreya"/>
              <a:ea typeface="Alegreya"/>
              <a:cs typeface="Alegreya"/>
              <a:sym typeface="Alegreya"/>
            </a:endParaRPr>
          </a:p>
        </p:txBody>
      </p:sp>
      <p:pic>
        <p:nvPicPr>
          <p:cNvPr id="326" name="Google Shape;326;p2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9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41" name="Google Shape;841;p9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42" name="Google Shape;842;p92"/>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spcBef>
                <a:spcPts val="1000"/>
              </a:spcBef>
              <a:spcAft>
                <a:spcPts val="0"/>
              </a:spcAft>
              <a:buNone/>
            </a:pPr>
            <a:r>
              <a:rPr lang="en" sz="2000">
                <a:solidFill>
                  <a:srgbClr val="0170BA"/>
                </a:solidFill>
                <a:latin typeface="Alegreya"/>
                <a:ea typeface="Alegreya"/>
                <a:cs typeface="Alegreya"/>
                <a:sym typeface="Alegreya"/>
              </a:rPr>
              <a:t>initialExpression</a:t>
            </a:r>
            <a:endParaRPr sz="2000" u="sng">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Normally, you will use </a:t>
            </a:r>
            <a:r>
              <a:rPr lang="en" sz="2000">
                <a:solidFill>
                  <a:schemeClr val="accent5"/>
                </a:solidFill>
                <a:latin typeface="Alegreya"/>
                <a:ea typeface="Alegreya"/>
                <a:cs typeface="Alegreya"/>
                <a:sym typeface="Alegreya"/>
              </a:rPr>
              <a:t>initialExpression </a:t>
            </a:r>
            <a:r>
              <a:rPr lang="en" sz="2000" b="0">
                <a:solidFill>
                  <a:srgbClr val="434343"/>
                </a:solidFill>
                <a:latin typeface="Alegreya"/>
                <a:ea typeface="Alegreya"/>
                <a:cs typeface="Alegreya"/>
                <a:sym typeface="Alegreya"/>
              </a:rPr>
              <a:t>to initiate the variable used in the loop (var i=0).</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This is not always the case, JavaScript doesn't care, and </a:t>
            </a:r>
            <a:r>
              <a:rPr lang="en" sz="2000">
                <a:solidFill>
                  <a:schemeClr val="accent5"/>
                </a:solidFill>
                <a:latin typeface="Alegreya"/>
                <a:ea typeface="Alegreya"/>
                <a:cs typeface="Alegreya"/>
                <a:sym typeface="Alegreya"/>
              </a:rPr>
              <a:t>statement 1 (initialExpression) </a:t>
            </a:r>
            <a:r>
              <a:rPr lang="en" sz="2000" b="0">
                <a:solidFill>
                  <a:srgbClr val="434343"/>
                </a:solidFill>
                <a:latin typeface="Alegreya"/>
                <a:ea typeface="Alegreya"/>
                <a:cs typeface="Alegreya"/>
                <a:sym typeface="Alegreya"/>
              </a:rPr>
              <a:t>is optional.</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can initiate any (or many) values in </a:t>
            </a:r>
            <a:r>
              <a:rPr lang="en" sz="2000">
                <a:solidFill>
                  <a:schemeClr val="accent5"/>
                </a:solidFill>
                <a:latin typeface="Alegreya"/>
                <a:ea typeface="Alegreya"/>
                <a:cs typeface="Alegreya"/>
                <a:sym typeface="Alegreya"/>
              </a:rPr>
              <a:t>statement 1</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for (var i=0, l=cars.length; i&lt;l; i++) {</a:t>
            </a:r>
            <a:endParaRPr sz="1800" b="0">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document.write(cars[i] + "&lt;br&gt;");</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a:t>
            </a:r>
            <a:endParaRPr sz="180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9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48" name="Google Shape;848;p9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49" name="Google Shape;849;p93"/>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spcBef>
                <a:spcPts val="1000"/>
              </a:spcBef>
              <a:spcAft>
                <a:spcPts val="0"/>
              </a:spcAft>
              <a:buNone/>
            </a:pPr>
            <a:r>
              <a:rPr lang="en" sz="2000">
                <a:solidFill>
                  <a:srgbClr val="0170BA"/>
                </a:solidFill>
                <a:latin typeface="Alegreya"/>
                <a:ea typeface="Alegreya"/>
                <a:cs typeface="Alegreya"/>
                <a:sym typeface="Alegreya"/>
              </a:rPr>
              <a:t>initialExpression</a:t>
            </a:r>
            <a:endParaRPr sz="2000" b="0" i="1">
              <a:solidFill>
                <a:srgbClr val="434343"/>
              </a:solidFill>
              <a:latin typeface="Alegreya"/>
              <a:ea typeface="Alegreya"/>
              <a:cs typeface="Alegreya"/>
              <a:sym typeface="Alegreya"/>
            </a:endParaRPr>
          </a:p>
          <a:p>
            <a:pPr marL="457200" lvl="0" indent="-355600" algn="l" rtl="0">
              <a:lnSpc>
                <a:spcPct val="100000"/>
              </a:lnSpc>
              <a:spcBef>
                <a:spcPts val="10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And you can omit statement 1 </a:t>
            </a:r>
            <a:r>
              <a:rPr lang="en" sz="2000" b="0">
                <a:solidFill>
                  <a:schemeClr val="accent5"/>
                </a:solidFill>
                <a:latin typeface="Alegreya"/>
                <a:ea typeface="Alegreya"/>
                <a:cs typeface="Alegreya"/>
                <a:sym typeface="Alegreya"/>
              </a:rPr>
              <a:t>(like when your values are set before the loop starts)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marL="91440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var i=2, len=cars.length;</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for (; i&lt;len; i++) {</a:t>
            </a:r>
            <a:endParaRPr sz="1800" b="0">
              <a:solidFill>
                <a:srgbClr val="434343"/>
              </a:solidFill>
              <a:latin typeface="Trebuchet MS"/>
              <a:ea typeface="Trebuchet MS"/>
              <a:cs typeface="Trebuchet MS"/>
              <a:sym typeface="Trebuchet MS"/>
            </a:endParaRPr>
          </a:p>
          <a:p>
            <a:pPr marL="914400" lvl="0" indent="45720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document.write(cars[i] + "&lt;br&gt;");</a:t>
            </a:r>
            <a:endParaRPr sz="1800" b="0">
              <a:solidFill>
                <a:srgbClr val="434343"/>
              </a:solidFill>
              <a:latin typeface="Trebuchet MS"/>
              <a:ea typeface="Trebuchet MS"/>
              <a:cs typeface="Trebuchet MS"/>
              <a:sym typeface="Trebuchet MS"/>
            </a:endParaRPr>
          </a:p>
          <a:p>
            <a:pPr marL="914400" lvl="0" indent="0" algn="l" rtl="0">
              <a:lnSpc>
                <a:spcPct val="100000"/>
              </a:lnSpc>
              <a:spcBef>
                <a:spcPts val="40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9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55" name="Google Shape;855;p9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56" name="Google Shape;856;p94"/>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spcBef>
                <a:spcPts val="1000"/>
              </a:spcBef>
              <a:spcAft>
                <a:spcPts val="0"/>
              </a:spcAft>
              <a:buNone/>
            </a:pPr>
            <a:r>
              <a:rPr lang="en" sz="2000">
                <a:solidFill>
                  <a:srgbClr val="0170BA"/>
                </a:solidFill>
                <a:latin typeface="Alegreya"/>
                <a:ea typeface="Alegreya"/>
                <a:cs typeface="Alegreya"/>
                <a:sym typeface="Alegreya"/>
              </a:rPr>
              <a:t>condition</a:t>
            </a:r>
            <a:endParaRPr sz="2000" b="0" i="1">
              <a:solidFill>
                <a:srgbClr val="434343"/>
              </a:solidFill>
              <a:latin typeface="Alegreya"/>
              <a:ea typeface="Alegreya"/>
              <a:cs typeface="Alegreya"/>
              <a:sym typeface="Alegreya"/>
            </a:endParaRPr>
          </a:p>
          <a:p>
            <a:pPr marL="457200" lvl="0" indent="-355600" algn="l" rtl="0">
              <a:lnSpc>
                <a:spcPct val="115000"/>
              </a:lnSpc>
              <a:spcBef>
                <a:spcPts val="50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Condition </a:t>
            </a:r>
            <a:r>
              <a:rPr lang="en" sz="2000" b="0">
                <a:solidFill>
                  <a:srgbClr val="000000"/>
                </a:solidFill>
                <a:latin typeface="Alegreya"/>
                <a:ea typeface="Alegreya"/>
                <a:cs typeface="Alegreya"/>
                <a:sym typeface="Alegreya"/>
              </a:rPr>
              <a:t>is used to evaluate the condition of the initial variable.</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This is not always the case, JavaScript doesn't care, and </a:t>
            </a:r>
            <a:r>
              <a:rPr lang="en" sz="2000">
                <a:solidFill>
                  <a:schemeClr val="accent5"/>
                </a:solidFill>
                <a:latin typeface="Alegreya"/>
                <a:ea typeface="Alegreya"/>
                <a:cs typeface="Alegreya"/>
                <a:sym typeface="Alegreya"/>
              </a:rPr>
              <a:t>statement 2 (condition)</a:t>
            </a:r>
            <a:r>
              <a:rPr lang="en" sz="2000" b="0">
                <a:solidFill>
                  <a:srgbClr val="000000"/>
                </a:solidFill>
                <a:latin typeface="Alegreya"/>
                <a:ea typeface="Alegreya"/>
                <a:cs typeface="Alegreya"/>
                <a:sym typeface="Alegreya"/>
              </a:rPr>
              <a:t> is optional.</a:t>
            </a:r>
            <a:endParaRPr sz="2000" b="0">
              <a:solidFill>
                <a:srgbClr val="000000"/>
              </a:solidFill>
              <a:latin typeface="Alegreya"/>
              <a:ea typeface="Alegreya"/>
              <a:cs typeface="Alegreya"/>
              <a:sym typeface="Alegreya"/>
            </a:endParaRPr>
          </a:p>
          <a:p>
            <a:pPr marL="457200" lvl="0" indent="-355600" algn="l" rtl="0">
              <a:lnSpc>
                <a:spcPct val="115000"/>
              </a:lnSpc>
              <a:spcBef>
                <a:spcPts val="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If statement 2 returns true, the loop will start over again, if it returns false, the loop will end.</a:t>
            </a:r>
            <a:endParaRPr sz="2000" b="0">
              <a:solidFill>
                <a:srgbClr val="000000"/>
              </a:solidFill>
              <a:latin typeface="Alegreya"/>
              <a:ea typeface="Alegreya"/>
              <a:cs typeface="Alegreya"/>
              <a:sym typeface="Alegreya"/>
            </a:endParaRPr>
          </a:p>
          <a:p>
            <a:pPr marL="0" lvl="0" indent="0" algn="l" rtl="0">
              <a:lnSpc>
                <a:spcPct val="115000"/>
              </a:lnSpc>
              <a:spcBef>
                <a:spcPts val="500"/>
              </a:spcBef>
              <a:spcAft>
                <a:spcPts val="0"/>
              </a:spcAft>
              <a:buNone/>
            </a:pPr>
            <a:endParaRPr sz="2000" b="0">
              <a:solidFill>
                <a:srgbClr val="000000"/>
              </a:solidFill>
              <a:latin typeface="Alegreya"/>
              <a:ea typeface="Alegreya"/>
              <a:cs typeface="Alegreya"/>
              <a:sym typeface="Alegreya"/>
            </a:endParaRPr>
          </a:p>
          <a:p>
            <a:pPr marL="0" lvl="0" indent="0" algn="l" rtl="0">
              <a:lnSpc>
                <a:spcPct val="115000"/>
              </a:lnSpc>
              <a:spcBef>
                <a:spcPts val="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If you omit statement 2, you must provide a </a:t>
            </a:r>
            <a:r>
              <a:rPr lang="en" sz="2000">
                <a:solidFill>
                  <a:srgbClr val="0170BA"/>
                </a:solidFill>
                <a:latin typeface="Alegreya"/>
                <a:ea typeface="Alegreya"/>
                <a:cs typeface="Alegreya"/>
                <a:sym typeface="Alegreya"/>
              </a:rPr>
              <a:t>break</a:t>
            </a:r>
            <a:r>
              <a:rPr lang="en" sz="2000" b="0">
                <a:solidFill>
                  <a:srgbClr val="0170BA"/>
                </a:solidFill>
                <a:latin typeface="Alegreya"/>
                <a:ea typeface="Alegreya"/>
                <a:cs typeface="Alegreya"/>
                <a:sym typeface="Alegreya"/>
              </a:rPr>
              <a:t> inside the loop. Otherwise the loop will never end. This will crash your browser. </a:t>
            </a:r>
            <a:endParaRPr sz="2000" b="0">
              <a:solidFill>
                <a:srgbClr val="434343"/>
              </a:solidFill>
              <a:latin typeface="Alegreya"/>
              <a:ea typeface="Alegreya"/>
              <a:cs typeface="Alegreya"/>
              <a:sym typeface="Alegreya"/>
            </a:endParaRPr>
          </a:p>
          <a:p>
            <a:pPr marL="0" marR="25400" lvl="0" indent="0" algn="l" rtl="0">
              <a:lnSpc>
                <a:spcPct val="100000"/>
              </a:lnSpc>
              <a:spcBef>
                <a:spcPts val="1000"/>
              </a:spcBef>
              <a:spcAft>
                <a:spcPts val="0"/>
              </a:spcAft>
              <a:buNone/>
            </a:pP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9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62" name="Google Shape;862;p9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63" name="Google Shape;863;p95"/>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incrementExpression</a:t>
            </a:r>
            <a:endParaRPr sz="2000" b="0" i="1">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incrementExpression </a:t>
            </a:r>
            <a:r>
              <a:rPr lang="en" sz="2000" b="0">
                <a:solidFill>
                  <a:srgbClr val="434343"/>
                </a:solidFill>
                <a:latin typeface="Alegreya"/>
                <a:ea typeface="Alegreya"/>
                <a:cs typeface="Alegreya"/>
                <a:sym typeface="Alegreya"/>
              </a:rPr>
              <a:t>is used to the initial variable.</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This is not always the case, JavaScript doesn't care, and </a:t>
            </a:r>
            <a:r>
              <a:rPr lang="en" sz="2000">
                <a:solidFill>
                  <a:schemeClr val="accent5"/>
                </a:solidFill>
                <a:latin typeface="Alegreya"/>
                <a:ea typeface="Alegreya"/>
                <a:cs typeface="Alegreya"/>
                <a:sym typeface="Alegreya"/>
              </a:rPr>
              <a:t>statement 3 (incrementExpression )</a:t>
            </a:r>
            <a:r>
              <a:rPr lang="en" sz="2000" b="0">
                <a:solidFill>
                  <a:srgbClr val="434343"/>
                </a:solidFill>
                <a:latin typeface="Alegreya"/>
                <a:ea typeface="Alegreya"/>
                <a:cs typeface="Alegreya"/>
                <a:sym typeface="Alegreya"/>
              </a:rPr>
              <a:t> is optional.</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Statement 3</a:t>
            </a:r>
            <a:r>
              <a:rPr lang="en" sz="2000" b="0">
                <a:solidFill>
                  <a:srgbClr val="434343"/>
                </a:solidFill>
                <a:latin typeface="Alegreya"/>
                <a:ea typeface="Alegreya"/>
                <a:cs typeface="Alegreya"/>
                <a:sym typeface="Alegreya"/>
              </a:rPr>
              <a:t> could do anything. The increment could be negative (i--), or larger (i = i + 15).</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Statement 3</a:t>
            </a:r>
            <a:r>
              <a:rPr lang="en" sz="2000" b="0">
                <a:solidFill>
                  <a:srgbClr val="434343"/>
                </a:solidFill>
                <a:latin typeface="Alegreya"/>
                <a:ea typeface="Alegreya"/>
                <a:cs typeface="Alegreya"/>
                <a:sym typeface="Alegreya"/>
              </a:rPr>
              <a:t> can also be omitted (like when you have corresponding code inside the loop).</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endParaRPr sz="2000">
              <a:solidFill>
                <a:srgbClr val="434343"/>
              </a:solidFill>
              <a:latin typeface="Alegreya"/>
              <a:ea typeface="Alegreya"/>
              <a:cs typeface="Alegreya"/>
              <a:sym typeface="Alegreya"/>
            </a:endParaRPr>
          </a:p>
          <a:p>
            <a:pPr marL="0" marR="25400" lvl="0" indent="0" algn="l" rtl="0">
              <a:lnSpc>
                <a:spcPct val="100000"/>
              </a:lnSpc>
              <a:spcBef>
                <a:spcPts val="1000"/>
              </a:spcBef>
              <a:spcAft>
                <a:spcPts val="0"/>
              </a:spcAft>
              <a:buNone/>
            </a:pPr>
            <a:endParaRPr sz="2000">
              <a:solidFill>
                <a:srgbClr val="434343"/>
              </a:solidFill>
              <a:highlight>
                <a:srgbClr val="FFFFFF"/>
              </a:highlight>
              <a:latin typeface="Alegreya"/>
              <a:ea typeface="Alegreya"/>
              <a:cs typeface="Alegreya"/>
              <a:sym typeface="Alegreya"/>
            </a:endParaRPr>
          </a:p>
        </p:txBody>
      </p:sp>
      <p:sp>
        <p:nvSpPr>
          <p:cNvPr id="864" name="Google Shape;864;p95"/>
          <p:cNvSpPr/>
          <p:nvPr/>
        </p:nvSpPr>
        <p:spPr>
          <a:xfrm>
            <a:off x="2170025" y="4065350"/>
            <a:ext cx="2087600" cy="528775"/>
          </a:xfrm>
          <a:custGeom>
            <a:avLst/>
            <a:gdLst/>
            <a:ahLst/>
            <a:cxnLst/>
            <a:rect l="l" t="t" r="r" b="b"/>
            <a:pathLst>
              <a:path w="83504" h="21151" extrusionOk="0">
                <a:moveTo>
                  <a:pt x="0" y="0"/>
                </a:moveTo>
                <a:cubicBezTo>
                  <a:pt x="22746" y="12638"/>
                  <a:pt x="54667" y="-4896"/>
                  <a:pt x="77736" y="7142"/>
                </a:cubicBezTo>
                <a:cubicBezTo>
                  <a:pt x="82213" y="9478"/>
                  <a:pt x="81388" y="16566"/>
                  <a:pt x="83504" y="21151"/>
                </a:cubicBezTo>
              </a:path>
            </a:pathLst>
          </a:custGeom>
          <a:noFill/>
          <a:ln w="19050" cap="flat" cmpd="sng">
            <a:solidFill>
              <a:schemeClr val="accent5"/>
            </a:solidFill>
            <a:prstDash val="solid"/>
            <a:round/>
            <a:headEnd type="none" w="med" len="med"/>
            <a:tailEnd type="triangle"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9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70" name="Google Shape;870;p9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71" name="Google Shape;871;p96"/>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incrementExpression</a:t>
            </a:r>
            <a:endParaRPr sz="2000" b="0">
              <a:solidFill>
                <a:srgbClr val="434343"/>
              </a:solidFill>
              <a:latin typeface="Alegreya"/>
              <a:ea typeface="Alegreya"/>
              <a:cs typeface="Alegreya"/>
              <a:sym typeface="Alegreya"/>
            </a:endParaRPr>
          </a:p>
          <a:p>
            <a:pPr marL="0" lvl="0" indent="0" algn="l" rtl="0">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var i=2, len=cars.length;</a:t>
            </a:r>
            <a:endParaRPr sz="1800" b="0">
              <a:solidFill>
                <a:srgbClr val="434343"/>
              </a:solidFill>
              <a:latin typeface="Trebuchet MS"/>
              <a:ea typeface="Trebuchet MS"/>
              <a:cs typeface="Trebuchet MS"/>
              <a:sym typeface="Trebuchet MS"/>
            </a:endParaRPr>
          </a:p>
          <a:p>
            <a:pPr marL="1371600" lvl="0" indent="0" algn="l" rtl="0">
              <a:spcBef>
                <a:spcPts val="400"/>
              </a:spcBef>
              <a:spcAft>
                <a:spcPts val="0"/>
              </a:spcAft>
              <a:buNone/>
            </a:pPr>
            <a:r>
              <a:rPr lang="en" sz="1800" b="0">
                <a:solidFill>
                  <a:srgbClr val="434343"/>
                </a:solidFill>
                <a:latin typeface="Trebuchet MS"/>
                <a:ea typeface="Trebuchet MS"/>
                <a:cs typeface="Trebuchet MS"/>
                <a:sym typeface="Trebuchet MS"/>
              </a:rPr>
              <a:t>for (; i&lt;len;) {</a:t>
            </a:r>
            <a:endParaRPr sz="1800" b="0">
              <a:solidFill>
                <a:srgbClr val="434343"/>
              </a:solidFill>
              <a:latin typeface="Trebuchet MS"/>
              <a:ea typeface="Trebuchet MS"/>
              <a:cs typeface="Trebuchet MS"/>
              <a:sym typeface="Trebuchet MS"/>
            </a:endParaRPr>
          </a:p>
          <a:p>
            <a:pPr marL="1371600" lvl="0" indent="457200" algn="l" rtl="0">
              <a:spcBef>
                <a:spcPts val="400"/>
              </a:spcBef>
              <a:spcAft>
                <a:spcPts val="0"/>
              </a:spcAft>
              <a:buNone/>
            </a:pPr>
            <a:r>
              <a:rPr lang="en" sz="1800" b="0">
                <a:solidFill>
                  <a:srgbClr val="434343"/>
                </a:solidFill>
                <a:latin typeface="Trebuchet MS"/>
                <a:ea typeface="Trebuchet MS"/>
                <a:cs typeface="Trebuchet MS"/>
                <a:sym typeface="Trebuchet MS"/>
              </a:rPr>
              <a:t>document.write(cars[i] + "&lt;br&gt;");</a:t>
            </a:r>
            <a:endParaRPr sz="1800" b="0">
              <a:solidFill>
                <a:srgbClr val="434343"/>
              </a:solidFill>
              <a:latin typeface="Trebuchet MS"/>
              <a:ea typeface="Trebuchet MS"/>
              <a:cs typeface="Trebuchet MS"/>
              <a:sym typeface="Trebuchet MS"/>
            </a:endParaRPr>
          </a:p>
          <a:p>
            <a:pPr marL="1371600" lvl="0" indent="457200" algn="l" rtl="0">
              <a:spcBef>
                <a:spcPts val="400"/>
              </a:spcBef>
              <a:spcAft>
                <a:spcPts val="0"/>
              </a:spcAft>
              <a:buNone/>
            </a:pPr>
            <a:r>
              <a:rPr lang="en" sz="1800" b="0">
                <a:solidFill>
                  <a:srgbClr val="434343"/>
                </a:solidFill>
                <a:latin typeface="Trebuchet MS"/>
                <a:ea typeface="Trebuchet MS"/>
                <a:cs typeface="Trebuchet MS"/>
                <a:sym typeface="Trebuchet MS"/>
              </a:rPr>
              <a:t>i++;</a:t>
            </a:r>
            <a:endParaRPr sz="1800" b="0">
              <a:solidFill>
                <a:srgbClr val="434343"/>
              </a:solidFill>
              <a:latin typeface="Trebuchet MS"/>
              <a:ea typeface="Trebuchet MS"/>
              <a:cs typeface="Trebuchet MS"/>
              <a:sym typeface="Trebuchet MS"/>
            </a:endParaRPr>
          </a:p>
          <a:p>
            <a:pPr marL="1371600" lvl="0" indent="0" algn="l" rtl="0">
              <a:spcBef>
                <a:spcPts val="400"/>
              </a:spcBef>
              <a:spcAft>
                <a:spcPts val="0"/>
              </a:spcAft>
              <a:buNone/>
            </a:pPr>
            <a:r>
              <a:rPr lang="en" sz="1800" b="0">
                <a:solidFill>
                  <a:srgbClr val="434343"/>
                </a:solidFill>
                <a:latin typeface="Trebuchet MS"/>
                <a:ea typeface="Trebuchet MS"/>
                <a:cs typeface="Trebuchet MS"/>
                <a:sym typeface="Trebuchet MS"/>
              </a:rPr>
              <a:t>}</a:t>
            </a:r>
            <a:endParaRPr sz="1800" b="0">
              <a:solidFill>
                <a:srgbClr val="434343"/>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800" b="0" i="1">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2000">
              <a:solidFill>
                <a:schemeClr val="accent5"/>
              </a:solidFill>
              <a:latin typeface="Alegreya"/>
              <a:ea typeface="Alegreya"/>
              <a:cs typeface="Alegreya"/>
              <a:sym typeface="Alegreya"/>
            </a:endParaRPr>
          </a:p>
          <a:p>
            <a:pPr marL="0" marR="25400" lvl="0" indent="0" algn="l" rtl="0">
              <a:lnSpc>
                <a:spcPct val="100000"/>
              </a:lnSpc>
              <a:spcBef>
                <a:spcPts val="1000"/>
              </a:spcBef>
              <a:spcAft>
                <a:spcPts val="0"/>
              </a:spcAft>
              <a:buNone/>
            </a:pP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9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77" name="Google Shape;877;p9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78" name="Google Shape;878;p97"/>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while statement</a:t>
            </a:r>
            <a:endParaRPr sz="2000">
              <a:solidFill>
                <a:srgbClr val="0170BA"/>
              </a:solidFill>
              <a:highlight>
                <a:srgbClr val="FFFFFF"/>
              </a:highlight>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while loop</a:t>
            </a:r>
            <a:r>
              <a:rPr lang="en" sz="2000" b="0">
                <a:solidFill>
                  <a:srgbClr val="434343"/>
                </a:solidFill>
                <a:latin typeface="Alegreya"/>
                <a:ea typeface="Alegreya"/>
                <a:cs typeface="Alegreya"/>
                <a:sym typeface="Alegreya"/>
              </a:rPr>
              <a:t> will loop through a block of code as long as a specified condition is true.</a:t>
            </a: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while (condition) {</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  				code block to be executed</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  			}</a:t>
            </a:r>
            <a:endParaRPr sz="1800" b="0" i="1">
              <a:solidFill>
                <a:srgbClr val="434343"/>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r>
              <a:rPr lang="en" sz="2000">
                <a:solidFill>
                  <a:schemeClr val="accent5"/>
                </a:solidFill>
                <a:highlight>
                  <a:srgbClr val="FFFFFF"/>
                </a:highlight>
                <a:latin typeface="Alegreya"/>
                <a:ea typeface="Alegreya"/>
                <a:cs typeface="Alegreya"/>
                <a:sym typeface="Alegreya"/>
              </a:rPr>
              <a:t>Example:</a:t>
            </a:r>
            <a:r>
              <a:rPr lang="en" sz="2000" b="0">
                <a:solidFill>
                  <a:srgbClr val="434343"/>
                </a:solidFill>
                <a:highlight>
                  <a:srgbClr val="FFFFFF"/>
                </a:highlight>
                <a:latin typeface="Alegreya"/>
                <a:ea typeface="Alegreya"/>
                <a:cs typeface="Alegreya"/>
                <a:sym typeface="Alegreya"/>
              </a:rPr>
              <a:t> 	</a:t>
            </a:r>
            <a:r>
              <a:rPr lang="en" sz="1800" b="0">
                <a:solidFill>
                  <a:srgbClr val="434343"/>
                </a:solidFill>
                <a:highlight>
                  <a:srgbClr val="FFFFFF"/>
                </a:highlight>
                <a:latin typeface="Trebuchet MS"/>
                <a:ea typeface="Trebuchet MS"/>
                <a:cs typeface="Trebuchet MS"/>
                <a:sym typeface="Trebuchet MS"/>
              </a:rPr>
              <a:t>let female = true;</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while(female) { </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console.log(‘Female student’);</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	</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a:t>
            </a:r>
            <a:r>
              <a:rPr lang="en" sz="1800" b="0">
                <a:solidFill>
                  <a:srgbClr val="990055"/>
                </a:solidFill>
                <a:highlight>
                  <a:srgbClr val="FFFFFF"/>
                </a:highlight>
                <a:latin typeface="Trebuchet MS"/>
                <a:ea typeface="Trebuchet MS"/>
                <a:cs typeface="Trebuchet MS"/>
                <a:sym typeface="Trebuchet MS"/>
              </a:rPr>
              <a:t>// This code will crash your browser.</a:t>
            </a:r>
            <a:endParaRPr sz="2000" b="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9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84" name="Google Shape;884;p9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85" name="Google Shape;885;p98"/>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while statement</a:t>
            </a:r>
            <a:endParaRPr sz="1800" b="0" i="1">
              <a:solidFill>
                <a:srgbClr val="434343"/>
              </a:solidFill>
              <a:latin typeface="Trebuchet MS"/>
              <a:ea typeface="Trebuchet MS"/>
              <a:cs typeface="Trebuchet MS"/>
              <a:sym typeface="Trebuchet MS"/>
            </a:endParaRPr>
          </a:p>
          <a:p>
            <a:pPr marL="0" marR="25400" lvl="0" indent="0" algn="l" rtl="0">
              <a:lnSpc>
                <a:spcPct val="100000"/>
              </a:lnSpc>
              <a:spcBef>
                <a:spcPts val="1000"/>
              </a:spcBef>
              <a:spcAft>
                <a:spcPts val="0"/>
              </a:spcAft>
              <a:buNone/>
            </a:pPr>
            <a:r>
              <a:rPr lang="en" sz="2000">
                <a:solidFill>
                  <a:schemeClr val="accent5"/>
                </a:solidFill>
                <a:highlight>
                  <a:srgbClr val="FFFFFF"/>
                </a:highlight>
                <a:latin typeface="Alegreya"/>
                <a:ea typeface="Alegreya"/>
                <a:cs typeface="Alegreya"/>
                <a:sym typeface="Alegreya"/>
              </a:rPr>
              <a:t>Example:</a:t>
            </a:r>
            <a:r>
              <a:rPr lang="en" sz="2000" b="0">
                <a:solidFill>
                  <a:srgbClr val="434343"/>
                </a:solidFill>
                <a:highlight>
                  <a:srgbClr val="FFFFFF"/>
                </a:highlight>
                <a:latin typeface="Alegreya"/>
                <a:ea typeface="Alegreya"/>
                <a:cs typeface="Alegreya"/>
                <a:sym typeface="Alegreya"/>
              </a:rPr>
              <a:t> 	</a:t>
            </a:r>
            <a:r>
              <a:rPr lang="en" sz="1800" b="0">
                <a:solidFill>
                  <a:srgbClr val="434343"/>
                </a:solidFill>
                <a:highlight>
                  <a:srgbClr val="FFFFFF"/>
                </a:highlight>
                <a:latin typeface="Trebuchet MS"/>
                <a:ea typeface="Trebuchet MS"/>
                <a:cs typeface="Trebuchet MS"/>
                <a:sym typeface="Trebuchet MS"/>
              </a:rPr>
              <a:t>let iterator = 0;</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while(iterator &lt; 5) { </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console.log(`Number is ${iterator}`);</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iterator++;</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highlight>
                  <a:srgbClr val="FFFFFF"/>
                </a:highlight>
                <a:latin typeface="Trebuchet MS"/>
                <a:ea typeface="Trebuchet MS"/>
                <a:cs typeface="Trebuchet MS"/>
                <a:sym typeface="Trebuchet MS"/>
              </a:rPr>
              <a:t>			  }	</a:t>
            </a:r>
            <a:endParaRPr sz="1800" b="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1800" b="0">
              <a:solidFill>
                <a:srgbClr val="434343"/>
              </a:solidFill>
              <a:highlight>
                <a:srgbClr val="FFFFFF"/>
              </a:highlight>
              <a:latin typeface="Trebuchet MS"/>
              <a:ea typeface="Trebuchet MS"/>
              <a:cs typeface="Trebuchet MS"/>
              <a:sym typeface="Trebuchet MS"/>
            </a:endParaRPr>
          </a:p>
          <a:p>
            <a:pPr marL="0" lvl="0" indent="0" algn="l" rtl="0">
              <a:lnSpc>
                <a:spcPct val="100000"/>
              </a:lnSpc>
              <a:spcBef>
                <a:spcPts val="0"/>
              </a:spcBef>
              <a:spcAft>
                <a:spcPts val="0"/>
              </a:spcAft>
              <a:buNone/>
            </a:pPr>
            <a:r>
              <a:rPr lang="en" sz="2000">
                <a:solidFill>
                  <a:srgbClr val="0170BA"/>
                </a:solidFill>
                <a:latin typeface="Alegreya"/>
                <a:ea typeface="Alegreya"/>
                <a:cs typeface="Alegreya"/>
                <a:sym typeface="Alegreya"/>
              </a:rPr>
              <a:t>Note</a:t>
            </a:r>
            <a:r>
              <a:rPr lang="en" sz="2000" b="0">
                <a:solidFill>
                  <a:srgbClr val="0170BA"/>
                </a:solidFill>
                <a:latin typeface="Alegreya"/>
                <a:ea typeface="Alegreya"/>
                <a:cs typeface="Alegreya"/>
                <a:sym typeface="Alegreya"/>
              </a:rPr>
              <a:t>: If you forget to increase the variable used in the condition, the loop will never end. This will crash your browser.</a:t>
            </a:r>
            <a:endParaRPr sz="2000" b="0">
              <a:solidFill>
                <a:srgbClr val="0170BA"/>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1800" b="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9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91" name="Google Shape;891;p9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92" name="Google Shape;892;p99"/>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do...while statement</a:t>
            </a:r>
            <a:endParaRPr sz="2000" b="0" i="1">
              <a:solidFill>
                <a:srgbClr val="0170BA"/>
              </a:solidFill>
              <a:latin typeface="Alegreya"/>
              <a:ea typeface="Alegreya"/>
              <a:cs typeface="Alegreya"/>
              <a:sym typeface="Alegreya"/>
            </a:endParaRPr>
          </a:p>
          <a:p>
            <a:pPr marL="457200" lvl="0" indent="-355600" algn="l" rtl="0">
              <a:lnSpc>
                <a:spcPct val="100000"/>
              </a:lnSpc>
              <a:spcBef>
                <a:spcPts val="6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do...while loop</a:t>
            </a:r>
            <a:r>
              <a:rPr lang="en" sz="2000" b="0">
                <a:solidFill>
                  <a:srgbClr val="434343"/>
                </a:solidFill>
                <a:latin typeface="Alegreya"/>
                <a:ea typeface="Alegreya"/>
                <a:cs typeface="Alegreya"/>
                <a:sym typeface="Alegreya"/>
              </a:rPr>
              <a:t> is a variant of the while loop. This loop will execute the code block once, before checking if the condition is true, then it will repeat the loop as long as the condition is true.</a:t>
            </a:r>
            <a:endParaRPr sz="2000" b="0">
              <a:solidFill>
                <a:srgbClr val="434343"/>
              </a:solidFill>
              <a:latin typeface="Alegreya"/>
              <a:ea typeface="Alegreya"/>
              <a:cs typeface="Alegreya"/>
              <a:sym typeface="Alegreya"/>
            </a:endParaRPr>
          </a:p>
          <a:p>
            <a:pPr marL="0" lvl="0" indent="0" algn="l" rtl="0">
              <a:lnSpc>
                <a:spcPct val="100000"/>
              </a:lnSpc>
              <a:spcBef>
                <a:spcPts val="6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do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600"/>
              </a:spcBef>
              <a:spcAft>
                <a:spcPts val="0"/>
              </a:spcAft>
              <a:buNone/>
            </a:pPr>
            <a:r>
              <a:rPr lang="en" sz="1800" b="0" i="1">
                <a:solidFill>
                  <a:srgbClr val="434343"/>
                </a:solidFill>
                <a:latin typeface="Trebuchet MS"/>
                <a:ea typeface="Trebuchet MS"/>
                <a:cs typeface="Trebuchet MS"/>
                <a:sym typeface="Trebuchet MS"/>
              </a:rPr>
              <a:t>  code block to be executed</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600"/>
              </a:spcBef>
              <a:spcAft>
                <a:spcPts val="0"/>
              </a:spcAft>
              <a:buNone/>
            </a:pPr>
            <a:r>
              <a:rPr lang="en" sz="1800" b="0" i="1">
                <a:solidFill>
                  <a:srgbClr val="434343"/>
                </a:solidFill>
                <a:latin typeface="Trebuchet MS"/>
                <a:ea typeface="Trebuchet MS"/>
                <a:cs typeface="Trebuchet MS"/>
                <a:sym typeface="Trebuchet MS"/>
              </a:rPr>
              <a:t>} while (condition);</a:t>
            </a:r>
            <a:endParaRPr sz="1800">
              <a:solidFill>
                <a:srgbClr val="434343"/>
              </a:solidFill>
              <a:highlight>
                <a:srgbClr val="FFFFFF"/>
              </a:highlight>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2000">
                <a:solidFill>
                  <a:schemeClr val="accent5"/>
                </a:solidFill>
                <a:highlight>
                  <a:srgbClr val="FFFFFF"/>
                </a:highlight>
                <a:latin typeface="Alegreya"/>
                <a:ea typeface="Alegreya"/>
                <a:cs typeface="Alegreya"/>
                <a:sym typeface="Alegreya"/>
              </a:rPr>
              <a:t>Example:</a:t>
            </a:r>
            <a:r>
              <a:rPr lang="en" sz="1800" b="0">
                <a:solidFill>
                  <a:srgbClr val="434343"/>
                </a:solidFill>
                <a:highlight>
                  <a:srgbClr val="FFFFFF"/>
                </a:highlight>
                <a:latin typeface="Trebuchet MS"/>
                <a:ea typeface="Trebuchet MS"/>
                <a:cs typeface="Trebuchet MS"/>
                <a:sym typeface="Trebuchet MS"/>
              </a:rPr>
              <a:t> 	</a:t>
            </a:r>
            <a:r>
              <a:rPr lang="en" sz="1800" b="0">
                <a:solidFill>
                  <a:srgbClr val="434343"/>
                </a:solidFill>
                <a:latin typeface="Trebuchet MS"/>
                <a:ea typeface="Trebuchet MS"/>
                <a:cs typeface="Trebuchet MS"/>
                <a:sym typeface="Trebuchet MS"/>
              </a:rPr>
              <a:t>let iterator = 0;</a:t>
            </a:r>
            <a:endParaRPr sz="1800" b="0">
              <a:solidFill>
                <a:srgbClr val="434343"/>
              </a:solidFill>
              <a:latin typeface="Trebuchet MS"/>
              <a:ea typeface="Trebuchet MS"/>
              <a:cs typeface="Trebuchet MS"/>
              <a:sym typeface="Trebuchet MS"/>
            </a:endParaRPr>
          </a:p>
          <a:p>
            <a:pPr marL="0" marR="25400" lvl="0" indent="0" algn="l" rtl="0">
              <a:spcBef>
                <a:spcPts val="0"/>
              </a:spcBef>
              <a:spcAft>
                <a:spcPts val="0"/>
              </a:spcAft>
              <a:buNone/>
            </a:pPr>
            <a:r>
              <a:rPr lang="en" sz="1800" b="0">
                <a:solidFill>
                  <a:srgbClr val="434343"/>
                </a:solidFill>
                <a:latin typeface="Trebuchet MS"/>
                <a:ea typeface="Trebuchet MS"/>
                <a:cs typeface="Trebuchet MS"/>
                <a:sym typeface="Trebuchet MS"/>
              </a:rPr>
              <a:t>			do { </a:t>
            </a:r>
            <a:endParaRPr sz="1800" b="0">
              <a:solidFill>
                <a:srgbClr val="434343"/>
              </a:solidFill>
              <a:latin typeface="Trebuchet MS"/>
              <a:ea typeface="Trebuchet MS"/>
              <a:cs typeface="Trebuchet MS"/>
              <a:sym typeface="Trebuchet MS"/>
            </a:endParaRPr>
          </a:p>
          <a:p>
            <a:pPr marL="0" marR="25400" lvl="0" indent="0" algn="l" rtl="0">
              <a:spcBef>
                <a:spcPts val="0"/>
              </a:spcBef>
              <a:spcAft>
                <a:spcPts val="0"/>
              </a:spcAft>
              <a:buNone/>
            </a:pPr>
            <a:r>
              <a:rPr lang="en" sz="1800" b="0">
                <a:solidFill>
                  <a:srgbClr val="434343"/>
                </a:solidFill>
                <a:latin typeface="Trebuchet MS"/>
                <a:ea typeface="Trebuchet MS"/>
                <a:cs typeface="Trebuchet MS"/>
                <a:sym typeface="Trebuchet MS"/>
              </a:rPr>
              <a:t>				console.log(`Number is ${iterator}`);</a:t>
            </a:r>
            <a:endParaRPr sz="1800" b="0">
              <a:solidFill>
                <a:srgbClr val="434343"/>
              </a:solidFill>
              <a:latin typeface="Trebuchet MS"/>
              <a:ea typeface="Trebuchet MS"/>
              <a:cs typeface="Trebuchet MS"/>
              <a:sym typeface="Trebuchet MS"/>
            </a:endParaRPr>
          </a:p>
          <a:p>
            <a:pPr marL="0" marR="25400" lvl="0" indent="0" algn="l" rtl="0">
              <a:spcBef>
                <a:spcPts val="0"/>
              </a:spcBef>
              <a:spcAft>
                <a:spcPts val="0"/>
              </a:spcAft>
              <a:buNone/>
            </a:pPr>
            <a:r>
              <a:rPr lang="en" sz="1800" b="0">
                <a:solidFill>
                  <a:srgbClr val="434343"/>
                </a:solidFill>
                <a:latin typeface="Trebuchet MS"/>
                <a:ea typeface="Trebuchet MS"/>
                <a:cs typeface="Trebuchet MS"/>
                <a:sym typeface="Trebuchet MS"/>
              </a:rPr>
              <a:t>				iterator++;</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 while </a:t>
            </a:r>
            <a:r>
              <a:rPr lang="en" sz="1800" b="0">
                <a:solidFill>
                  <a:srgbClr val="434343"/>
                </a:solidFill>
                <a:highlight>
                  <a:srgbClr val="FFFFFF"/>
                </a:highlight>
                <a:latin typeface="Trebuchet MS"/>
                <a:ea typeface="Trebuchet MS"/>
                <a:cs typeface="Trebuchet MS"/>
                <a:sym typeface="Trebuchet MS"/>
              </a:rPr>
              <a:t>( i&lt;5 );</a:t>
            </a:r>
            <a:endParaRPr sz="1800" b="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100"/>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98" name="Google Shape;898;p10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899" name="Google Shape;899;p100"/>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for...in statement</a:t>
            </a:r>
            <a:endParaRPr sz="2000" b="0" i="1">
              <a:solidFill>
                <a:srgbClr val="0170BA"/>
              </a:solidFill>
              <a:latin typeface="Alegreya"/>
              <a:ea typeface="Alegreya"/>
              <a:cs typeface="Alegreya"/>
              <a:sym typeface="Alegreya"/>
            </a:endParaRPr>
          </a:p>
          <a:p>
            <a:pPr marL="457200" lvl="0" indent="-355600" algn="l" rtl="0">
              <a:lnSpc>
                <a:spcPct val="100000"/>
              </a:lnSpc>
              <a:spcBef>
                <a:spcPts val="600"/>
              </a:spcBef>
              <a:spcAft>
                <a:spcPts val="0"/>
              </a:spcAft>
              <a:buClr>
                <a:srgbClr val="434343"/>
              </a:buClr>
              <a:buSzPts val="2000"/>
              <a:buFont typeface="Alegreya"/>
              <a:buChar char="❏"/>
            </a:pPr>
            <a:r>
              <a:rPr lang="en" sz="2000" b="0">
                <a:solidFill>
                  <a:srgbClr val="434343"/>
                </a:solidFill>
                <a:highlight>
                  <a:srgbClr val="FFFFFF"/>
                </a:highlight>
                <a:latin typeface="Alegreya"/>
                <a:ea typeface="Alegreya"/>
                <a:cs typeface="Alegreya"/>
                <a:sym typeface="Alegreya"/>
              </a:rPr>
              <a:t>The </a:t>
            </a:r>
            <a:r>
              <a:rPr lang="en" sz="2000">
                <a:solidFill>
                  <a:schemeClr val="accent5"/>
                </a:solidFill>
                <a:highlight>
                  <a:srgbClr val="FFFFFF"/>
                </a:highlight>
                <a:latin typeface="Alegreya"/>
                <a:ea typeface="Alegreya"/>
                <a:cs typeface="Alegreya"/>
                <a:sym typeface="Alegreya"/>
              </a:rPr>
              <a:t>for...in</a:t>
            </a:r>
            <a:r>
              <a:rPr lang="en" sz="2000" b="0">
                <a:solidFill>
                  <a:srgbClr val="434343"/>
                </a:solidFill>
                <a:highlight>
                  <a:srgbClr val="FFFFFF"/>
                </a:highlight>
                <a:latin typeface="Alegreya"/>
                <a:ea typeface="Alegreya"/>
                <a:cs typeface="Alegreya"/>
                <a:sym typeface="Alegreya"/>
              </a:rPr>
              <a:t> statement iterates a specified variable over all the enumerable properties of an </a:t>
            </a:r>
            <a:r>
              <a:rPr lang="en" sz="2000" b="0">
                <a:solidFill>
                  <a:schemeClr val="accent5"/>
                </a:solidFill>
                <a:highlight>
                  <a:srgbClr val="FFFFFF"/>
                </a:highlight>
                <a:latin typeface="Alegreya"/>
                <a:ea typeface="Alegreya"/>
                <a:cs typeface="Alegreya"/>
                <a:sym typeface="Alegreya"/>
              </a:rPr>
              <a:t>object</a:t>
            </a:r>
            <a:r>
              <a:rPr lang="en" sz="2000" b="0">
                <a:solidFill>
                  <a:srgbClr val="434343"/>
                </a:solidFill>
                <a:highlight>
                  <a:srgbClr val="FFFFFF"/>
                </a:highlight>
                <a:latin typeface="Alegreya"/>
                <a:ea typeface="Alegreya"/>
                <a:cs typeface="Alegreya"/>
                <a:sym typeface="Alegreya"/>
              </a:rPr>
              <a:t>. For each distinct property, JavaScript executes the specified statements. </a:t>
            </a:r>
            <a:endParaRPr sz="2000" b="0">
              <a:solidFill>
                <a:srgbClr val="434343"/>
              </a:solidFill>
              <a:latin typeface="Alegreya"/>
              <a:ea typeface="Alegreya"/>
              <a:cs typeface="Alegreya"/>
              <a:sym typeface="Alegreya"/>
            </a:endParaRPr>
          </a:p>
          <a:p>
            <a:pPr marL="0" lvl="0" indent="0" algn="l" rtl="0">
              <a:lnSpc>
                <a:spcPct val="100000"/>
              </a:lnSpc>
              <a:spcBef>
                <a:spcPts val="6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for (variable in object) {</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statements</a:t>
            </a:r>
            <a:br>
              <a:rPr lang="en" sz="1800" b="0">
                <a:solidFill>
                  <a:srgbClr val="434343"/>
                </a:solidFill>
                <a:latin typeface="Trebuchet MS"/>
                <a:ea typeface="Trebuchet MS"/>
                <a:cs typeface="Trebuchet MS"/>
                <a:sym typeface="Trebuchet MS"/>
              </a:rPr>
            </a:b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0" lvl="0" indent="0" algn="l" rtl="0">
              <a:lnSpc>
                <a:spcPct val="100000"/>
              </a:lnSpc>
              <a:spcBef>
                <a:spcPts val="600"/>
              </a:spcBef>
              <a:spcAft>
                <a:spcPts val="0"/>
              </a:spcAft>
              <a:buNone/>
            </a:pPr>
            <a:r>
              <a:rPr lang="en" sz="1800">
                <a:solidFill>
                  <a:schemeClr val="accent5"/>
                </a:solidFill>
                <a:latin typeface="Trebuchet MS"/>
                <a:ea typeface="Trebuchet MS"/>
                <a:cs typeface="Trebuchet MS"/>
                <a:sym typeface="Trebuchet MS"/>
              </a:rPr>
              <a:t>Example:</a:t>
            </a:r>
            <a:r>
              <a:rPr lang="en" sz="1800" b="0">
                <a:solidFill>
                  <a:schemeClr val="accent5"/>
                </a:solidFill>
                <a:latin typeface="Trebuchet MS"/>
                <a:ea typeface="Trebuchet MS"/>
                <a:cs typeface="Trebuchet MS"/>
                <a:sym typeface="Trebuchet MS"/>
              </a:rPr>
              <a:t>  	</a:t>
            </a:r>
            <a:r>
              <a:rPr lang="en" sz="1700" b="0">
                <a:solidFill>
                  <a:srgbClr val="434343"/>
                </a:solidFill>
                <a:latin typeface="Trebuchet MS"/>
                <a:ea typeface="Trebuchet MS"/>
                <a:cs typeface="Trebuchet MS"/>
                <a:sym typeface="Trebuchet MS"/>
              </a:rPr>
              <a:t>var person = { fname:"John", lname:"Doe", age:25 };</a:t>
            </a:r>
            <a:endParaRPr sz="1700" b="0">
              <a:solidFill>
                <a:srgbClr val="434343"/>
              </a:solidFill>
              <a:latin typeface="Trebuchet MS"/>
              <a:ea typeface="Trebuchet MS"/>
              <a:cs typeface="Trebuchet MS"/>
              <a:sym typeface="Trebuchet MS"/>
            </a:endParaRPr>
          </a:p>
          <a:p>
            <a:pPr marL="914400" lvl="0" indent="457200" algn="l" rtl="0">
              <a:lnSpc>
                <a:spcPct val="100000"/>
              </a:lnSpc>
              <a:spcBef>
                <a:spcPts val="500"/>
              </a:spcBef>
              <a:spcAft>
                <a:spcPts val="0"/>
              </a:spcAft>
              <a:buNone/>
            </a:pPr>
            <a:r>
              <a:rPr lang="en" sz="1700" b="0">
                <a:solidFill>
                  <a:srgbClr val="434343"/>
                </a:solidFill>
                <a:latin typeface="Trebuchet MS"/>
                <a:ea typeface="Trebuchet MS"/>
                <a:cs typeface="Trebuchet MS"/>
                <a:sym typeface="Trebuchet MS"/>
              </a:rPr>
              <a:t>for (var x in person) {</a:t>
            </a:r>
            <a:endParaRPr sz="17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700" b="0">
                <a:solidFill>
                  <a:srgbClr val="434343"/>
                </a:solidFill>
                <a:latin typeface="Trebuchet MS"/>
                <a:ea typeface="Trebuchet MS"/>
                <a:cs typeface="Trebuchet MS"/>
                <a:sym typeface="Trebuchet MS"/>
              </a:rPr>
              <a:t>  				console.log(`Person’s info ${person[x]}`);</a:t>
            </a:r>
            <a:endParaRPr sz="1700" b="0">
              <a:solidFill>
                <a:srgbClr val="434343"/>
              </a:solidFill>
              <a:latin typeface="Trebuchet MS"/>
              <a:ea typeface="Trebuchet MS"/>
              <a:cs typeface="Trebuchet MS"/>
              <a:sym typeface="Trebuchet MS"/>
            </a:endParaRPr>
          </a:p>
          <a:p>
            <a:pPr marL="914400" lvl="0" indent="457200" algn="l" rtl="0">
              <a:lnSpc>
                <a:spcPct val="100000"/>
              </a:lnSpc>
              <a:spcBef>
                <a:spcPts val="500"/>
              </a:spcBef>
              <a:spcAft>
                <a:spcPts val="0"/>
              </a:spcAft>
              <a:buNone/>
            </a:pPr>
            <a:r>
              <a:rPr lang="en" sz="1700" b="0">
                <a:solidFill>
                  <a:srgbClr val="434343"/>
                </a:solidFill>
                <a:latin typeface="Trebuchet MS"/>
                <a:ea typeface="Trebuchet MS"/>
                <a:cs typeface="Trebuchet MS"/>
                <a:sym typeface="Trebuchet MS"/>
              </a:rPr>
              <a:t>}</a:t>
            </a:r>
            <a:endParaRPr sz="1700" b="0">
              <a:solidFill>
                <a:srgbClr val="434343"/>
              </a:solidFill>
              <a:latin typeface="Trebuchet MS"/>
              <a:ea typeface="Trebuchet MS"/>
              <a:cs typeface="Trebuchet MS"/>
              <a:sym typeface="Trebuchet MS"/>
            </a:endParaRPr>
          </a:p>
          <a:p>
            <a:pPr marL="0" lvl="0" indent="0" algn="l" rtl="0">
              <a:lnSpc>
                <a:spcPct val="100000"/>
              </a:lnSpc>
              <a:spcBef>
                <a:spcPts val="600"/>
              </a:spcBef>
              <a:spcAft>
                <a:spcPts val="0"/>
              </a:spcAft>
              <a:buNone/>
            </a:pPr>
            <a:endParaRPr sz="1800" b="0">
              <a:solidFill>
                <a:schemeClr val="accent5"/>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1800" b="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0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905" name="Google Shape;905;p10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06" name="Google Shape;906;p101"/>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Break statement</a:t>
            </a:r>
            <a:endParaRPr sz="2000" b="0" i="1">
              <a:solidFill>
                <a:srgbClr val="0170BA"/>
              </a:solidFill>
              <a:latin typeface="Alegreya"/>
              <a:ea typeface="Alegreya"/>
              <a:cs typeface="Alegreya"/>
              <a:sym typeface="Alegreya"/>
            </a:endParaRPr>
          </a:p>
          <a:p>
            <a:pPr marL="457200" lvl="0" indent="-355600" algn="l" rtl="0">
              <a:lnSpc>
                <a:spcPct val="100000"/>
              </a:lnSpc>
              <a:spcBef>
                <a:spcPts val="6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break</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statement can be used to "</a:t>
            </a:r>
            <a:r>
              <a:rPr lang="en" sz="2000">
                <a:solidFill>
                  <a:schemeClr val="accent5"/>
                </a:solidFill>
                <a:latin typeface="Alegreya"/>
                <a:ea typeface="Alegreya"/>
                <a:cs typeface="Alegreya"/>
                <a:sym typeface="Alegreya"/>
              </a:rPr>
              <a:t>jumps out</a:t>
            </a:r>
            <a:r>
              <a:rPr lang="en" sz="2000" b="0">
                <a:solidFill>
                  <a:srgbClr val="434343"/>
                </a:solidFill>
                <a:latin typeface="Alegreya"/>
                <a:ea typeface="Alegreya"/>
                <a:cs typeface="Alegreya"/>
                <a:sym typeface="Alegreya"/>
              </a:rPr>
              <a:t>" of a loop.</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You have already seen the </a:t>
            </a:r>
            <a:r>
              <a:rPr lang="en" sz="2000">
                <a:solidFill>
                  <a:schemeClr val="accent5"/>
                </a:solidFill>
                <a:latin typeface="Alegreya"/>
                <a:ea typeface="Alegreya"/>
                <a:cs typeface="Alegreya"/>
                <a:sym typeface="Alegreya"/>
              </a:rPr>
              <a:t>break</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statement used in an earlier chapter of this slide. It was used to "</a:t>
            </a:r>
            <a:r>
              <a:rPr lang="en" sz="2000">
                <a:solidFill>
                  <a:schemeClr val="accent5"/>
                </a:solidFill>
                <a:latin typeface="Alegreya"/>
                <a:ea typeface="Alegreya"/>
                <a:cs typeface="Alegreya"/>
                <a:sym typeface="Alegreya"/>
              </a:rPr>
              <a:t>jump out</a:t>
            </a:r>
            <a:r>
              <a:rPr lang="en" sz="2000" b="0">
                <a:solidFill>
                  <a:srgbClr val="434343"/>
                </a:solidFill>
                <a:latin typeface="Alegreya"/>
                <a:ea typeface="Alegreya"/>
                <a:cs typeface="Alegreya"/>
                <a:sym typeface="Alegreya"/>
              </a:rPr>
              <a:t>" of a </a:t>
            </a:r>
            <a:r>
              <a:rPr lang="en" sz="2000">
                <a:solidFill>
                  <a:schemeClr val="accent5"/>
                </a:solidFill>
                <a:latin typeface="Alegreya"/>
                <a:ea typeface="Alegreya"/>
                <a:cs typeface="Alegreya"/>
                <a:sym typeface="Alegreya"/>
              </a:rPr>
              <a:t>switch()</a:t>
            </a:r>
            <a:r>
              <a:rPr lang="en" sz="2000" b="0">
                <a:solidFill>
                  <a:srgbClr val="434343"/>
                </a:solidFill>
                <a:latin typeface="Alegreya"/>
                <a:ea typeface="Alegreya"/>
                <a:cs typeface="Alegreya"/>
                <a:sym typeface="Alegreya"/>
              </a:rPr>
              <a:t> statement.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break statement</a:t>
            </a:r>
            <a:r>
              <a:rPr lang="en" sz="2000" b="0">
                <a:solidFill>
                  <a:srgbClr val="434343"/>
                </a:solidFill>
                <a:latin typeface="Alegreya"/>
                <a:ea typeface="Alegreya"/>
                <a:cs typeface="Alegreya"/>
                <a:sym typeface="Alegreya"/>
              </a:rPr>
              <a:t> breaks the loop and continues executing the code after the loop (if any):</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lang="en" sz="1800" b="0" i="1">
                <a:solidFill>
                  <a:srgbClr val="434343"/>
                </a:solidFill>
                <a:latin typeface="Trebuchet MS"/>
                <a:ea typeface="Trebuchet MS"/>
                <a:cs typeface="Trebuchet MS"/>
                <a:sym typeface="Trebuchet MS"/>
              </a:rPr>
              <a:t>for (var i=0; i&lt;10; i++) {</a:t>
            </a:r>
            <a:endParaRPr sz="1800" b="0" i="1">
              <a:solidFill>
                <a:srgbClr val="434343"/>
              </a:solidFill>
              <a:latin typeface="Trebuchet MS"/>
              <a:ea typeface="Trebuchet MS"/>
              <a:cs typeface="Trebuchet MS"/>
              <a:sym typeface="Trebuchet MS"/>
            </a:endParaRPr>
          </a:p>
          <a:p>
            <a:pPr marL="18288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  if (i==3)  {  break;  }</a:t>
            </a:r>
            <a:endParaRPr sz="1800" b="0" i="1">
              <a:solidFill>
                <a:srgbClr val="434343"/>
              </a:solidFill>
              <a:latin typeface="Trebuchet MS"/>
              <a:ea typeface="Trebuchet MS"/>
              <a:cs typeface="Trebuchet MS"/>
              <a:sym typeface="Trebuchet MS"/>
            </a:endParaRPr>
          </a:p>
          <a:p>
            <a:pPr marL="18288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  console.log(`The number is ${i}`);</a:t>
            </a:r>
            <a:endParaRPr sz="1800" b="0" i="1">
              <a:solidFill>
                <a:srgbClr val="434343"/>
              </a:solidFill>
              <a:latin typeface="Trebuchet MS"/>
              <a:ea typeface="Trebuchet MS"/>
              <a:cs typeface="Trebuchet MS"/>
              <a:sym typeface="Trebuchet MS"/>
            </a:endParaRPr>
          </a:p>
          <a:p>
            <a:pPr marL="914400" lvl="0" indent="45720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a:t>
            </a:r>
            <a:endParaRPr sz="1800" b="0" i="1">
              <a:solidFill>
                <a:srgbClr val="434343"/>
              </a:solidFill>
              <a:latin typeface="Trebuchet MS"/>
              <a:ea typeface="Trebuchet MS"/>
              <a:cs typeface="Trebuchet MS"/>
              <a:sym typeface="Trebuchet MS"/>
            </a:endParaRPr>
          </a:p>
          <a:p>
            <a:pPr marL="914400" lvl="0" indent="457200" algn="l" rtl="0">
              <a:lnSpc>
                <a:spcPct val="100000"/>
              </a:lnSpc>
              <a:spcBef>
                <a:spcPts val="500"/>
              </a:spcBef>
              <a:spcAft>
                <a:spcPts val="0"/>
              </a:spcAft>
              <a:buNone/>
            </a:pPr>
            <a:endParaRPr sz="2000">
              <a:solidFill>
                <a:schemeClr val="accent5"/>
              </a:solidFill>
              <a:latin typeface="Alegreya"/>
              <a:ea typeface="Alegreya"/>
              <a:cs typeface="Alegreya"/>
              <a:sym typeface="Alegreya"/>
            </a:endParaRPr>
          </a:p>
          <a:p>
            <a:pPr marL="0" lvl="0" indent="0" algn="l" rtl="0">
              <a:lnSpc>
                <a:spcPct val="100000"/>
              </a:lnSpc>
              <a:spcBef>
                <a:spcPts val="600"/>
              </a:spcBef>
              <a:spcAft>
                <a:spcPts val="0"/>
              </a:spcAft>
              <a:buNone/>
            </a:pPr>
            <a:endParaRPr sz="2000" b="0">
              <a:solidFill>
                <a:schemeClr val="accent5"/>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32" name="Google Shape;332;p21"/>
          <p:cNvSpPr txBox="1">
            <a:spLocks noGrp="1"/>
          </p:cNvSpPr>
          <p:nvPr>
            <p:ph type="title"/>
          </p:nvPr>
        </p:nvSpPr>
        <p:spPr>
          <a:xfrm>
            <a:off x="542400" y="1190400"/>
            <a:ext cx="8380500" cy="38769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000" u="sng">
                <a:solidFill>
                  <a:srgbClr val="63A814"/>
                </a:solidFill>
                <a:latin typeface="Alegreya"/>
                <a:ea typeface="Alegreya"/>
                <a:cs typeface="Alegreya"/>
                <a:sym typeface="Alegreya"/>
              </a:rPr>
              <a:t>Did You Know?</a:t>
            </a:r>
            <a:endParaRPr sz="2000" u="sng">
              <a:solidFill>
                <a:srgbClr val="63A814"/>
              </a:solidFill>
              <a:latin typeface="Alegreya"/>
              <a:ea typeface="Alegreya"/>
              <a:cs typeface="Alegreya"/>
              <a:sym typeface="Alegreya"/>
            </a:endParaRPr>
          </a:p>
          <a:p>
            <a:pPr marL="457200" lvl="0" indent="-355600" algn="l" rtl="0">
              <a:lnSpc>
                <a:spcPct val="115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Nowadays, Javascript has released its version to </a:t>
            </a:r>
            <a:r>
              <a:rPr lang="en" sz="2000">
                <a:solidFill>
                  <a:srgbClr val="434343"/>
                </a:solidFill>
                <a:latin typeface="Alegreya"/>
                <a:ea typeface="Alegreya"/>
                <a:cs typeface="Alegreya"/>
                <a:sym typeface="Alegreya"/>
              </a:rPr>
              <a:t>ES8 </a:t>
            </a:r>
            <a:r>
              <a:rPr lang="en" sz="2000" b="0">
                <a:solidFill>
                  <a:srgbClr val="434343"/>
                </a:solidFill>
                <a:latin typeface="Alegreya"/>
                <a:ea typeface="Alegreya"/>
                <a:cs typeface="Alegreya"/>
                <a:sym typeface="Alegreya"/>
              </a:rPr>
              <a:t>and it is the latest version. </a:t>
            </a:r>
            <a:endParaRPr sz="2000" b="0">
              <a:solidFill>
                <a:srgbClr val="434343"/>
              </a:solidFill>
              <a:latin typeface="Alegreya"/>
              <a:ea typeface="Alegreya"/>
              <a:cs typeface="Alegreya"/>
              <a:sym typeface="Alegreya"/>
            </a:endParaRPr>
          </a:p>
          <a:p>
            <a:pPr marL="457200" lvl="0" indent="-355600" algn="l" rtl="0">
              <a:lnSpc>
                <a:spcPct val="115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But </a:t>
            </a:r>
            <a:r>
              <a:rPr lang="en" sz="2000">
                <a:solidFill>
                  <a:srgbClr val="434343"/>
                </a:solidFill>
                <a:latin typeface="Alegreya"/>
                <a:ea typeface="Alegreya"/>
                <a:cs typeface="Alegreya"/>
                <a:sym typeface="Alegreya"/>
              </a:rPr>
              <a:t>ES6 </a:t>
            </a:r>
            <a:r>
              <a:rPr lang="en" sz="2000" b="0">
                <a:solidFill>
                  <a:srgbClr val="434343"/>
                </a:solidFill>
                <a:latin typeface="Alegreya"/>
                <a:ea typeface="Alegreya"/>
                <a:cs typeface="Alegreya"/>
                <a:sym typeface="Alegreya"/>
              </a:rPr>
              <a:t>version is the extreme change of Javascript in the history. Even though Javascript has released to </a:t>
            </a:r>
            <a:r>
              <a:rPr lang="en" sz="2000">
                <a:solidFill>
                  <a:srgbClr val="434343"/>
                </a:solidFill>
                <a:latin typeface="Alegreya"/>
                <a:ea typeface="Alegreya"/>
                <a:cs typeface="Alegreya"/>
                <a:sym typeface="Alegreya"/>
              </a:rPr>
              <a:t>ES8</a:t>
            </a:r>
            <a:r>
              <a:rPr lang="en" sz="2000" b="0">
                <a:solidFill>
                  <a:srgbClr val="434343"/>
                </a:solidFill>
                <a:latin typeface="Alegreya"/>
                <a:ea typeface="Alegreya"/>
                <a:cs typeface="Alegreya"/>
                <a:sym typeface="Alegreya"/>
              </a:rPr>
              <a:t>, but </a:t>
            </a:r>
            <a:r>
              <a:rPr lang="en" sz="2000">
                <a:solidFill>
                  <a:srgbClr val="434343"/>
                </a:solidFill>
                <a:latin typeface="Alegreya"/>
                <a:ea typeface="Alegreya"/>
                <a:cs typeface="Alegreya"/>
                <a:sym typeface="Alegreya"/>
              </a:rPr>
              <a:t>ES6 </a:t>
            </a:r>
            <a:r>
              <a:rPr lang="en" sz="2000" b="0">
                <a:solidFill>
                  <a:srgbClr val="434343"/>
                </a:solidFill>
                <a:latin typeface="Alegreya"/>
                <a:ea typeface="Alegreya"/>
                <a:cs typeface="Alegreya"/>
                <a:sym typeface="Alegreya"/>
              </a:rPr>
              <a:t>is still popular. </a:t>
            </a:r>
            <a:endParaRPr sz="2000" b="0">
              <a:solidFill>
                <a:srgbClr val="434343"/>
              </a:solidFill>
              <a:latin typeface="Alegreya"/>
              <a:ea typeface="Alegreya"/>
              <a:cs typeface="Alegreya"/>
              <a:sym typeface="Alegreya"/>
            </a:endParaRPr>
          </a:p>
        </p:txBody>
      </p:sp>
      <p:pic>
        <p:nvPicPr>
          <p:cNvPr id="333" name="Google Shape;333;p2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02"/>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912" name="Google Shape;912;p102"/>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13" name="Google Shape;913;p102"/>
          <p:cNvSpPr txBox="1">
            <a:spLocks noGrp="1"/>
          </p:cNvSpPr>
          <p:nvPr>
            <p:ph type="title"/>
          </p:nvPr>
        </p:nvSpPr>
        <p:spPr>
          <a:xfrm>
            <a:off x="496350" y="1162925"/>
            <a:ext cx="8380500" cy="38769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Continue statement</a:t>
            </a:r>
            <a:endParaRPr sz="2000" b="0" i="1">
              <a:solidFill>
                <a:srgbClr val="0170BA"/>
              </a:solidFill>
              <a:latin typeface="Alegreya"/>
              <a:ea typeface="Alegreya"/>
              <a:cs typeface="Alegreya"/>
              <a:sym typeface="Alegreya"/>
            </a:endParaRPr>
          </a:p>
          <a:p>
            <a:pPr marL="457200" lvl="0" indent="-355600" algn="l" rtl="0">
              <a:lnSpc>
                <a:spcPct val="100000"/>
              </a:lnSpc>
              <a:spcBef>
                <a:spcPts val="6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continue</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statement can be used to "</a:t>
            </a:r>
            <a:r>
              <a:rPr lang="en" sz="2000">
                <a:solidFill>
                  <a:schemeClr val="accent5"/>
                </a:solidFill>
                <a:latin typeface="Alegreya"/>
                <a:ea typeface="Alegreya"/>
                <a:cs typeface="Alegreya"/>
                <a:sym typeface="Alegreya"/>
              </a:rPr>
              <a:t>jumps over</a:t>
            </a:r>
            <a:r>
              <a:rPr lang="en" sz="2000" b="0">
                <a:solidFill>
                  <a:srgbClr val="434343"/>
                </a:solidFill>
                <a:latin typeface="Alegreya"/>
                <a:ea typeface="Alegreya"/>
                <a:cs typeface="Alegreya"/>
                <a:sym typeface="Alegreya"/>
              </a:rPr>
              <a:t>" one iteration in the loop.</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continue statement</a:t>
            </a:r>
            <a:r>
              <a:rPr lang="en" sz="2000" b="0">
                <a:solidFill>
                  <a:srgbClr val="434343"/>
                </a:solidFill>
                <a:latin typeface="Alegreya"/>
                <a:ea typeface="Alegreya"/>
                <a:cs typeface="Alegreya"/>
                <a:sym typeface="Alegreya"/>
              </a:rPr>
              <a:t> breaks one iteration (in the loop), if a specified condition occurs, and continues with the next iteration in the loop.</a:t>
            </a:r>
            <a:endParaRPr sz="2000" b="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lang="en" sz="1800" b="0" i="1">
                <a:solidFill>
                  <a:srgbClr val="434343"/>
                </a:solidFill>
                <a:latin typeface="Trebuchet MS"/>
                <a:ea typeface="Trebuchet MS"/>
                <a:cs typeface="Trebuchet MS"/>
                <a:sym typeface="Trebuchet MS"/>
              </a:rPr>
              <a:t>for (var i=0; i&lt;10; i++) {</a:t>
            </a:r>
            <a:endParaRPr sz="1800" b="0" i="1">
              <a:solidFill>
                <a:srgbClr val="434343"/>
              </a:solidFill>
              <a:latin typeface="Trebuchet MS"/>
              <a:ea typeface="Trebuchet MS"/>
              <a:cs typeface="Trebuchet MS"/>
              <a:sym typeface="Trebuchet MS"/>
            </a:endParaRPr>
          </a:p>
          <a:p>
            <a:pPr marL="18288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  if (i==3)  {  continue;  }</a:t>
            </a:r>
            <a:endParaRPr sz="1800" b="0" i="1">
              <a:solidFill>
                <a:srgbClr val="434343"/>
              </a:solidFill>
              <a:latin typeface="Trebuchet MS"/>
              <a:ea typeface="Trebuchet MS"/>
              <a:cs typeface="Trebuchet MS"/>
              <a:sym typeface="Trebuchet MS"/>
            </a:endParaRPr>
          </a:p>
          <a:p>
            <a:pPr marL="1828800" lvl="0" indent="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  console.log(`The number is ${i}`);</a:t>
            </a:r>
            <a:endParaRPr sz="1800" b="0" i="1">
              <a:solidFill>
                <a:srgbClr val="434343"/>
              </a:solidFill>
              <a:latin typeface="Trebuchet MS"/>
              <a:ea typeface="Trebuchet MS"/>
              <a:cs typeface="Trebuchet MS"/>
              <a:sym typeface="Trebuchet MS"/>
            </a:endParaRPr>
          </a:p>
          <a:p>
            <a:pPr marL="914400" lvl="0" indent="457200" algn="l" rtl="0">
              <a:lnSpc>
                <a:spcPct val="100000"/>
              </a:lnSpc>
              <a:spcBef>
                <a:spcPts val="500"/>
              </a:spcBef>
              <a:spcAft>
                <a:spcPts val="0"/>
              </a:spcAft>
              <a:buNone/>
            </a:pPr>
            <a:r>
              <a:rPr lang="en" sz="1800" b="0" i="1">
                <a:solidFill>
                  <a:srgbClr val="434343"/>
                </a:solidFill>
                <a:latin typeface="Trebuchet MS"/>
                <a:ea typeface="Trebuchet MS"/>
                <a:cs typeface="Trebuchet MS"/>
                <a:sym typeface="Trebuchet MS"/>
              </a:rPr>
              <a:t>}</a:t>
            </a:r>
            <a:endParaRPr sz="1800" b="0" i="1">
              <a:solidFill>
                <a:srgbClr val="434343"/>
              </a:solidFill>
              <a:latin typeface="Trebuchet MS"/>
              <a:ea typeface="Trebuchet MS"/>
              <a:cs typeface="Trebuchet MS"/>
              <a:sym typeface="Trebuchet MS"/>
            </a:endParaRPr>
          </a:p>
          <a:p>
            <a:pPr marL="914400" lvl="0" indent="457200" algn="l" rtl="0">
              <a:lnSpc>
                <a:spcPct val="100000"/>
              </a:lnSpc>
              <a:spcBef>
                <a:spcPts val="500"/>
              </a:spcBef>
              <a:spcAft>
                <a:spcPts val="0"/>
              </a:spcAft>
              <a:buNone/>
            </a:pPr>
            <a:endParaRPr sz="2000">
              <a:solidFill>
                <a:schemeClr val="accent5"/>
              </a:solidFill>
              <a:latin typeface="Alegreya"/>
              <a:ea typeface="Alegreya"/>
              <a:cs typeface="Alegreya"/>
              <a:sym typeface="Alegreya"/>
            </a:endParaRPr>
          </a:p>
          <a:p>
            <a:pPr marL="0" lvl="0" indent="0" algn="l" rtl="0">
              <a:lnSpc>
                <a:spcPct val="100000"/>
              </a:lnSpc>
              <a:spcBef>
                <a:spcPts val="600"/>
              </a:spcBef>
              <a:spcAft>
                <a:spcPts val="0"/>
              </a:spcAft>
              <a:buNone/>
            </a:pPr>
            <a:endParaRPr sz="2000" b="0">
              <a:solidFill>
                <a:schemeClr val="accent5"/>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03"/>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Error </a:t>
            </a:r>
            <a:endParaRPr sz="3600">
              <a:solidFill>
                <a:srgbClr val="63A814"/>
              </a:solidFill>
              <a:latin typeface="Alegreya"/>
              <a:ea typeface="Alegreya"/>
              <a:cs typeface="Alegreya"/>
              <a:sym typeface="Alegreya"/>
            </a:endParaRPr>
          </a:p>
        </p:txBody>
      </p:sp>
      <p:pic>
        <p:nvPicPr>
          <p:cNvPr id="919" name="Google Shape;919;p103"/>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20" name="Google Shape;920;p103"/>
          <p:cNvSpPr txBox="1">
            <a:spLocks noGrp="1"/>
          </p:cNvSpPr>
          <p:nvPr>
            <p:ph type="title"/>
          </p:nvPr>
        </p:nvSpPr>
        <p:spPr>
          <a:xfrm>
            <a:off x="496350" y="1086725"/>
            <a:ext cx="8575200" cy="3876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try</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statement lets you </a:t>
            </a:r>
            <a:r>
              <a:rPr lang="en" sz="2000" b="0">
                <a:solidFill>
                  <a:schemeClr val="accent5"/>
                </a:solidFill>
                <a:latin typeface="Alegreya"/>
                <a:ea typeface="Alegreya"/>
                <a:cs typeface="Alegreya"/>
                <a:sym typeface="Alegreya"/>
              </a:rPr>
              <a:t>test a block of code for errors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catch</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statement lets you </a:t>
            </a:r>
            <a:r>
              <a:rPr lang="en" sz="2000" b="0">
                <a:solidFill>
                  <a:schemeClr val="accent5"/>
                </a:solidFill>
                <a:latin typeface="Alegreya"/>
                <a:ea typeface="Alegreya"/>
                <a:cs typeface="Alegreya"/>
                <a:sym typeface="Alegreya"/>
              </a:rPr>
              <a:t>handle the error</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throw</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statement lets you </a:t>
            </a:r>
            <a:r>
              <a:rPr lang="en" sz="2000" b="0">
                <a:solidFill>
                  <a:schemeClr val="accent5"/>
                </a:solidFill>
                <a:latin typeface="Alegreya"/>
                <a:ea typeface="Alegreya"/>
                <a:cs typeface="Alegreya"/>
                <a:sym typeface="Alegreya"/>
              </a:rPr>
              <a:t>create custom errors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marR="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finally</a:t>
            </a:r>
            <a:r>
              <a:rPr lang="en" sz="2000" b="0">
                <a:solidFill>
                  <a:srgbClr val="434343"/>
                </a:solidFill>
                <a:latin typeface="Alegreya"/>
                <a:ea typeface="Alegreya"/>
                <a:cs typeface="Alegreya"/>
                <a:sym typeface="Alegreya"/>
              </a:rPr>
              <a:t> statement lets your code execute regardless everything happens.</a:t>
            </a:r>
            <a:endParaRPr sz="2000" b="0">
              <a:solidFill>
                <a:srgbClr val="434343"/>
              </a:solidFill>
              <a:latin typeface="Alegreya"/>
              <a:ea typeface="Alegreya"/>
              <a:cs typeface="Alegreya"/>
              <a:sym typeface="Alegreya"/>
            </a:endParaRPr>
          </a:p>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Errors Will Happen!</a:t>
            </a:r>
            <a:endParaRPr sz="2000">
              <a:solidFill>
                <a:srgbClr val="0170BA"/>
              </a:solidFill>
              <a:latin typeface="Alegreya"/>
              <a:ea typeface="Alegreya"/>
              <a:cs typeface="Alegreya"/>
              <a:sym typeface="Alegreya"/>
            </a:endParaRPr>
          </a:p>
          <a:p>
            <a:pPr marL="457200" lvl="0" indent="-349250" algn="l" rtl="0">
              <a:lnSpc>
                <a:spcPct val="100000"/>
              </a:lnSpc>
              <a:spcBef>
                <a:spcPts val="400"/>
              </a:spcBef>
              <a:spcAft>
                <a:spcPts val="0"/>
              </a:spcAft>
              <a:buClr>
                <a:srgbClr val="434343"/>
              </a:buClr>
              <a:buSzPts val="1900"/>
              <a:buFont typeface="Alegreya"/>
              <a:buChar char="❏"/>
            </a:pPr>
            <a:r>
              <a:rPr lang="en" sz="1900" b="0">
                <a:solidFill>
                  <a:srgbClr val="434343"/>
                </a:solidFill>
                <a:latin typeface="Alegreya"/>
                <a:ea typeface="Alegreya"/>
                <a:cs typeface="Alegreya"/>
                <a:sym typeface="Alegreya"/>
              </a:rPr>
              <a:t>When the JavaScript engine is executing JavaScript code, different errors can occur:</a:t>
            </a:r>
            <a:endParaRPr sz="1900" b="0">
              <a:solidFill>
                <a:srgbClr val="434343"/>
              </a:solidFill>
              <a:latin typeface="Alegreya"/>
              <a:ea typeface="Alegreya"/>
              <a:cs typeface="Alegreya"/>
              <a:sym typeface="Alegreya"/>
            </a:endParaRPr>
          </a:p>
          <a:p>
            <a:pPr marL="914400" lvl="0" indent="-349250" algn="l" rtl="0">
              <a:lnSpc>
                <a:spcPct val="100000"/>
              </a:lnSpc>
              <a:spcBef>
                <a:spcPts val="0"/>
              </a:spcBef>
              <a:spcAft>
                <a:spcPts val="0"/>
              </a:spcAft>
              <a:buClr>
                <a:srgbClr val="434343"/>
              </a:buClr>
              <a:buSzPts val="1900"/>
              <a:buFont typeface="Alegreya"/>
              <a:buChar char="➔"/>
            </a:pPr>
            <a:r>
              <a:rPr lang="en" sz="1900" b="0">
                <a:solidFill>
                  <a:srgbClr val="434343"/>
                </a:solidFill>
                <a:latin typeface="Alegreya"/>
                <a:ea typeface="Alegreya"/>
                <a:cs typeface="Alegreya"/>
                <a:sym typeface="Alegreya"/>
              </a:rPr>
              <a:t>It can be syntax errors, typically </a:t>
            </a:r>
            <a:r>
              <a:rPr lang="en" sz="1900" b="0">
                <a:solidFill>
                  <a:schemeClr val="accent5"/>
                </a:solidFill>
                <a:latin typeface="Alegreya"/>
                <a:ea typeface="Alegreya"/>
                <a:cs typeface="Alegreya"/>
                <a:sym typeface="Alegreya"/>
              </a:rPr>
              <a:t>coding errors</a:t>
            </a:r>
            <a:r>
              <a:rPr lang="en" sz="1900" b="0">
                <a:solidFill>
                  <a:srgbClr val="434343"/>
                </a:solidFill>
                <a:latin typeface="Alegreya"/>
                <a:ea typeface="Alegreya"/>
                <a:cs typeface="Alegreya"/>
                <a:sym typeface="Alegreya"/>
              </a:rPr>
              <a:t> or </a:t>
            </a:r>
            <a:r>
              <a:rPr lang="en" sz="1900" b="0">
                <a:solidFill>
                  <a:schemeClr val="accent5"/>
                </a:solidFill>
                <a:latin typeface="Alegreya"/>
                <a:ea typeface="Alegreya"/>
                <a:cs typeface="Alegreya"/>
                <a:sym typeface="Alegreya"/>
              </a:rPr>
              <a:t>typos made</a:t>
            </a:r>
            <a:r>
              <a:rPr lang="en" sz="1900" b="0">
                <a:solidFill>
                  <a:srgbClr val="434343"/>
                </a:solidFill>
                <a:latin typeface="Alegreya"/>
                <a:ea typeface="Alegreya"/>
                <a:cs typeface="Alegreya"/>
                <a:sym typeface="Alegreya"/>
              </a:rPr>
              <a:t> by the programmer.</a:t>
            </a:r>
            <a:endParaRPr sz="1900" b="0">
              <a:solidFill>
                <a:srgbClr val="434343"/>
              </a:solidFill>
              <a:latin typeface="Alegreya"/>
              <a:ea typeface="Alegreya"/>
              <a:cs typeface="Alegreya"/>
              <a:sym typeface="Alegreya"/>
            </a:endParaRPr>
          </a:p>
          <a:p>
            <a:pPr marL="914400" lvl="0" indent="-349250" algn="l" rtl="0">
              <a:lnSpc>
                <a:spcPct val="100000"/>
              </a:lnSpc>
              <a:spcBef>
                <a:spcPts val="0"/>
              </a:spcBef>
              <a:spcAft>
                <a:spcPts val="0"/>
              </a:spcAft>
              <a:buClr>
                <a:srgbClr val="434343"/>
              </a:buClr>
              <a:buSzPts val="1900"/>
              <a:buFont typeface="Alegreya"/>
              <a:buChar char="➔"/>
            </a:pPr>
            <a:r>
              <a:rPr lang="en" sz="1900" b="0">
                <a:solidFill>
                  <a:srgbClr val="434343"/>
                </a:solidFill>
                <a:latin typeface="Alegreya"/>
                <a:ea typeface="Alegreya"/>
                <a:cs typeface="Alegreya"/>
                <a:sym typeface="Alegreya"/>
              </a:rPr>
              <a:t>It can be </a:t>
            </a:r>
            <a:r>
              <a:rPr lang="en" sz="1900" b="0">
                <a:solidFill>
                  <a:schemeClr val="accent5"/>
                </a:solidFill>
                <a:latin typeface="Alegreya"/>
                <a:ea typeface="Alegreya"/>
                <a:cs typeface="Alegreya"/>
                <a:sym typeface="Alegreya"/>
              </a:rPr>
              <a:t>misspelled </a:t>
            </a:r>
            <a:r>
              <a:rPr lang="en" sz="1900" b="0">
                <a:solidFill>
                  <a:srgbClr val="434343"/>
                </a:solidFill>
                <a:latin typeface="Alegreya"/>
                <a:ea typeface="Alegreya"/>
                <a:cs typeface="Alegreya"/>
                <a:sym typeface="Alegreya"/>
              </a:rPr>
              <a:t>or </a:t>
            </a:r>
            <a:r>
              <a:rPr lang="en" sz="1900" b="0">
                <a:solidFill>
                  <a:schemeClr val="accent5"/>
                </a:solidFill>
                <a:latin typeface="Alegreya"/>
                <a:ea typeface="Alegreya"/>
                <a:cs typeface="Alegreya"/>
                <a:sym typeface="Alegreya"/>
              </a:rPr>
              <a:t>missing features</a:t>
            </a:r>
            <a:r>
              <a:rPr lang="en" sz="1900" b="0">
                <a:solidFill>
                  <a:srgbClr val="434343"/>
                </a:solidFill>
                <a:latin typeface="Alegreya"/>
                <a:ea typeface="Alegreya"/>
                <a:cs typeface="Alegreya"/>
                <a:sym typeface="Alegreya"/>
              </a:rPr>
              <a:t> in the language (maybe due to browser differences).</a:t>
            </a:r>
            <a:endParaRPr sz="1900" b="0">
              <a:solidFill>
                <a:srgbClr val="434343"/>
              </a:solidFill>
              <a:latin typeface="Alegreya"/>
              <a:ea typeface="Alegreya"/>
              <a:cs typeface="Alegreya"/>
              <a:sym typeface="Alegreya"/>
            </a:endParaRPr>
          </a:p>
          <a:p>
            <a:pPr marL="914400" lvl="0" indent="-349250" algn="l" rtl="0">
              <a:lnSpc>
                <a:spcPct val="100000"/>
              </a:lnSpc>
              <a:spcBef>
                <a:spcPts val="0"/>
              </a:spcBef>
              <a:spcAft>
                <a:spcPts val="0"/>
              </a:spcAft>
              <a:buClr>
                <a:schemeClr val="accent5"/>
              </a:buClr>
              <a:buSzPts val="1900"/>
              <a:buFont typeface="Alegreya"/>
              <a:buChar char="➔"/>
            </a:pPr>
            <a:r>
              <a:rPr lang="en" sz="1900" b="0">
                <a:solidFill>
                  <a:schemeClr val="accent5"/>
                </a:solidFill>
                <a:latin typeface="Alegreya"/>
                <a:ea typeface="Alegreya"/>
                <a:cs typeface="Alegreya"/>
                <a:sym typeface="Alegreya"/>
              </a:rPr>
              <a:t>It can be errors due to wrong input, from a user, or from an Internet server.</a:t>
            </a:r>
            <a:endParaRPr sz="1900" b="0">
              <a:solidFill>
                <a:schemeClr val="accent5"/>
              </a:solidFill>
              <a:latin typeface="Alegreya"/>
              <a:ea typeface="Alegreya"/>
              <a:cs typeface="Alegreya"/>
              <a:sym typeface="Alegreya"/>
            </a:endParaRPr>
          </a:p>
          <a:p>
            <a:pPr marL="914400" lvl="0" indent="-349250" algn="l" rtl="0">
              <a:lnSpc>
                <a:spcPct val="100000"/>
              </a:lnSpc>
              <a:spcBef>
                <a:spcPts val="0"/>
              </a:spcBef>
              <a:spcAft>
                <a:spcPts val="0"/>
              </a:spcAft>
              <a:buClr>
                <a:srgbClr val="434343"/>
              </a:buClr>
              <a:buSzPts val="1900"/>
              <a:buFont typeface="Alegreya"/>
              <a:buChar char="➔"/>
            </a:pPr>
            <a:r>
              <a:rPr lang="en" sz="1900" b="0">
                <a:solidFill>
                  <a:srgbClr val="434343"/>
                </a:solidFill>
                <a:latin typeface="Alegreya"/>
                <a:ea typeface="Alegreya"/>
                <a:cs typeface="Alegreya"/>
                <a:sym typeface="Alegreya"/>
              </a:rPr>
              <a:t>And, of course, it can be many other unforeseeable things.</a:t>
            </a:r>
            <a:endParaRPr sz="19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04"/>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26" name="Google Shape;926;p104"/>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27" name="Google Shape;927;p104"/>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2000">
                <a:solidFill>
                  <a:srgbClr val="0170BA"/>
                </a:solidFill>
                <a:latin typeface="Alegreya"/>
                <a:ea typeface="Alegreya"/>
                <a:cs typeface="Alegreya"/>
                <a:sym typeface="Alegreya"/>
              </a:rPr>
              <a:t>When will Javascript throw ERROR?</a:t>
            </a:r>
            <a:endParaRPr sz="2000">
              <a:solidFill>
                <a:srgbClr val="0170BA"/>
              </a:solidFill>
              <a:latin typeface="Alegreya"/>
              <a:ea typeface="Alegreya"/>
              <a:cs typeface="Alegreya"/>
              <a:sym typeface="Alegreya"/>
            </a:endParaRPr>
          </a:p>
          <a:p>
            <a:pPr marL="457200" lvl="0" indent="-355600" algn="l" rtl="0">
              <a:lnSpc>
                <a:spcPct val="100000"/>
              </a:lnSpc>
              <a:spcBef>
                <a:spcPts val="4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When an error occurs or when something goes wrong, the JavaScript engine will normally stop, and then generate an </a:t>
            </a:r>
            <a:r>
              <a:rPr lang="en" sz="2000">
                <a:solidFill>
                  <a:schemeClr val="accent5"/>
                </a:solidFill>
                <a:latin typeface="Alegreya"/>
                <a:ea typeface="Alegreya"/>
                <a:cs typeface="Alegreya"/>
                <a:sym typeface="Alegreya"/>
              </a:rPr>
              <a:t>error message</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technical term for this is: </a:t>
            </a:r>
            <a:r>
              <a:rPr lang="en" sz="2000">
                <a:solidFill>
                  <a:schemeClr val="accent5"/>
                </a:solidFill>
                <a:latin typeface="Alegreya"/>
                <a:ea typeface="Alegreya"/>
                <a:cs typeface="Alegreya"/>
                <a:sym typeface="Alegreya"/>
              </a:rPr>
              <a:t>JavaScript will throw an error.</a:t>
            </a:r>
            <a:endParaRPr sz="2000">
              <a:solidFill>
                <a:schemeClr val="accent5"/>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JavaScript try and catch</a:t>
            </a:r>
            <a:endParaRPr sz="2000">
              <a:solidFill>
                <a:srgbClr val="0170BA"/>
              </a:solidFill>
              <a:latin typeface="Alegreya"/>
              <a:ea typeface="Alegreya"/>
              <a:cs typeface="Alegreya"/>
              <a:sym typeface="Alegreya"/>
            </a:endParaRPr>
          </a:p>
          <a:p>
            <a:pPr marL="45720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try</a:t>
            </a:r>
            <a:r>
              <a:rPr lang="en" sz="2000" b="0">
                <a:solidFill>
                  <a:schemeClr val="accent5"/>
                </a:solidFill>
                <a:latin typeface="Alegreya"/>
                <a:ea typeface="Alegreya"/>
                <a:cs typeface="Alegreya"/>
                <a:sym typeface="Alegreya"/>
              </a:rPr>
              <a:t> </a:t>
            </a:r>
            <a:r>
              <a:rPr lang="en" sz="2000" b="0">
                <a:solidFill>
                  <a:srgbClr val="434343"/>
                </a:solidFill>
                <a:latin typeface="Alegreya"/>
                <a:ea typeface="Alegreya"/>
                <a:cs typeface="Alegreya"/>
                <a:sym typeface="Alegreya"/>
              </a:rPr>
              <a:t>statement allows you to define a block of code to be tested for errors while it is being executed.</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catch</a:t>
            </a:r>
            <a:r>
              <a:rPr lang="en" sz="2000" b="0">
                <a:solidFill>
                  <a:srgbClr val="434343"/>
                </a:solidFill>
                <a:latin typeface="Alegreya"/>
                <a:ea typeface="Alegreya"/>
                <a:cs typeface="Alegreya"/>
                <a:sym typeface="Alegreya"/>
              </a:rPr>
              <a:t> statement allows you to define a block of code to be executed, if an error occurs in the </a:t>
            </a:r>
            <a:r>
              <a:rPr lang="en" sz="2000">
                <a:solidFill>
                  <a:schemeClr val="accent5"/>
                </a:solidFill>
                <a:latin typeface="Alegreya"/>
                <a:ea typeface="Alegreya"/>
                <a:cs typeface="Alegreya"/>
                <a:sym typeface="Alegreya"/>
              </a:rPr>
              <a:t>try block</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The JavaScript statements </a:t>
            </a:r>
            <a:r>
              <a:rPr lang="en" sz="2000">
                <a:solidFill>
                  <a:schemeClr val="accent5"/>
                </a:solidFill>
                <a:latin typeface="Alegreya"/>
                <a:ea typeface="Alegreya"/>
                <a:cs typeface="Alegreya"/>
                <a:sym typeface="Alegreya"/>
              </a:rPr>
              <a:t>try</a:t>
            </a:r>
            <a:r>
              <a:rPr lang="en" sz="2000" b="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catch</a:t>
            </a:r>
            <a:r>
              <a:rPr lang="en" sz="2000" b="0">
                <a:solidFill>
                  <a:srgbClr val="434343"/>
                </a:solidFill>
                <a:latin typeface="Alegreya"/>
                <a:ea typeface="Alegreya"/>
                <a:cs typeface="Alegreya"/>
                <a:sym typeface="Alegreya"/>
              </a:rPr>
              <a:t> come in pairs.</a:t>
            </a: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05"/>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33" name="Google Shape;933;p105"/>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34" name="Google Shape;934;p105"/>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JavaScript try and catch</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Syntax: 		</a:t>
            </a:r>
            <a:r>
              <a:rPr lang="en" sz="1800" b="0">
                <a:solidFill>
                  <a:srgbClr val="434343"/>
                </a:solidFill>
                <a:latin typeface="Trebuchet MS"/>
                <a:ea typeface="Trebuchet MS"/>
                <a:cs typeface="Trebuchet MS"/>
                <a:sym typeface="Trebuchet MS"/>
              </a:rPr>
              <a:t>try {</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  				//Run some code here</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  			} catch(err) {</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  				//Handle errors here</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1800" b="0">
                <a:solidFill>
                  <a:srgbClr val="434343"/>
                </a:solidFill>
                <a:latin typeface="Trebuchet MS"/>
                <a:ea typeface="Trebuchet MS"/>
                <a:cs typeface="Trebuchet MS"/>
                <a:sym typeface="Trebuchet MS"/>
              </a:rPr>
              <a:t>try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eval('alert("Hello world)');</a:t>
            </a:r>
            <a:endParaRPr sz="1800" b="0">
              <a:solidFill>
                <a:srgbClr val="434343"/>
              </a:solidFill>
              <a:latin typeface="Trebuchet MS"/>
              <a:ea typeface="Trebuchet MS"/>
              <a:cs typeface="Trebuchet MS"/>
              <a:sym typeface="Trebuchet MS"/>
            </a:endParaRPr>
          </a:p>
          <a:p>
            <a:pPr marL="914400" marR="25400" lvl="0" indent="45720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catch(error)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console.error(error); }</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 expected output: SyntaxError: unterminated string literal</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r>
              <a:rPr lang="en" sz="1800" b="0">
                <a:solidFill>
                  <a:srgbClr val="434343"/>
                </a:solidFill>
                <a:latin typeface="Trebuchet MS"/>
                <a:ea typeface="Trebuchet MS"/>
                <a:cs typeface="Trebuchet MS"/>
                <a:sym typeface="Trebuchet MS"/>
              </a:rPr>
              <a:t>  		// Note - error messages will vary depending on browser</a:t>
            </a: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1800" b="0">
              <a:solidFill>
                <a:srgbClr val="434343"/>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106"/>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40" name="Google Shape;940;p106"/>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41" name="Google Shape;941;p106"/>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Finally statement</a:t>
            </a:r>
            <a:endParaRPr sz="200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SzPts val="2000"/>
              <a:buFont typeface="Alegreya"/>
              <a:buChar char="❏"/>
            </a:pPr>
            <a:r>
              <a:rPr lang="en" sz="2000" b="0">
                <a:solidFill>
                  <a:srgbClr val="333333"/>
                </a:solidFill>
                <a:latin typeface="Alegreya"/>
                <a:ea typeface="Alegreya"/>
                <a:cs typeface="Alegreya"/>
                <a:sym typeface="Alegreya"/>
              </a:rPr>
              <a:t>Are statements that are executed after the try statement completes. These statements execute regardless of whether an exception was thrown or caught.</a:t>
            </a:r>
            <a:endParaRPr sz="2000" b="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000000"/>
                </a:solidFill>
                <a:latin typeface="Alegreya"/>
                <a:ea typeface="Alegreya"/>
                <a:cs typeface="Alegreya"/>
                <a:sym typeface="Alegreya"/>
              </a:rPr>
              <a:t> 	</a:t>
            </a:r>
            <a:r>
              <a:rPr lang="en" sz="1800" b="0">
                <a:solidFill>
                  <a:srgbClr val="434343"/>
                </a:solidFill>
                <a:latin typeface="Trebuchet MS"/>
                <a:ea typeface="Trebuchet MS"/>
                <a:cs typeface="Trebuchet MS"/>
                <a:sym typeface="Trebuchet MS"/>
              </a:rPr>
              <a:t>try {</a:t>
            </a:r>
            <a:endParaRPr sz="1800" b="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b="0">
                <a:solidFill>
                  <a:srgbClr val="434343"/>
                </a:solidFill>
                <a:latin typeface="Trebuchet MS"/>
                <a:ea typeface="Trebuchet MS"/>
                <a:cs typeface="Trebuchet MS"/>
                <a:sym typeface="Trebuchet MS"/>
              </a:rPr>
              <a:t>  			//Run some code here</a:t>
            </a:r>
            <a:endParaRPr sz="1800" b="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b="0">
                <a:solidFill>
                  <a:srgbClr val="434343"/>
                </a:solidFill>
                <a:latin typeface="Trebuchet MS"/>
                <a:ea typeface="Trebuchet MS"/>
                <a:cs typeface="Trebuchet MS"/>
                <a:sym typeface="Trebuchet MS"/>
              </a:rPr>
              <a:t>  		} catch(err) {</a:t>
            </a:r>
            <a:endParaRPr sz="1800" b="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b="0">
                <a:solidFill>
                  <a:srgbClr val="434343"/>
                </a:solidFill>
                <a:latin typeface="Trebuchet MS"/>
                <a:ea typeface="Trebuchet MS"/>
                <a:cs typeface="Trebuchet MS"/>
                <a:sym typeface="Trebuchet MS"/>
              </a:rPr>
              <a:t>  			//Handle errors here</a:t>
            </a:r>
            <a:endParaRPr sz="1800" b="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b="0">
                <a:solidFill>
                  <a:srgbClr val="434343"/>
                </a:solidFill>
                <a:latin typeface="Trebuchet MS"/>
                <a:ea typeface="Trebuchet MS"/>
                <a:cs typeface="Trebuchet MS"/>
                <a:sym typeface="Trebuchet MS"/>
              </a:rPr>
              <a:t>  		} finally { </a:t>
            </a:r>
            <a:endParaRPr sz="1800" b="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b="0">
                <a:solidFill>
                  <a:srgbClr val="434343"/>
                </a:solidFill>
                <a:latin typeface="Trebuchet MS"/>
                <a:ea typeface="Trebuchet MS"/>
                <a:cs typeface="Trebuchet MS"/>
                <a:sym typeface="Trebuchet MS"/>
              </a:rPr>
              <a:t>			// Run code here</a:t>
            </a:r>
            <a:endParaRPr sz="1800" b="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b="0">
                <a:solidFill>
                  <a:srgbClr val="434343"/>
                </a:solidFill>
                <a:latin typeface="Trebuchet MS"/>
                <a:ea typeface="Trebuchet MS"/>
                <a:cs typeface="Trebuchet MS"/>
                <a:sym typeface="Trebuchet MS"/>
              </a:rPr>
              <a:t>		}</a:t>
            </a:r>
            <a:endParaRPr sz="1800" b="0">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1800" b="0" i="1">
              <a:solidFill>
                <a:srgbClr val="7F7F7F"/>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a:solidFill>
                <a:schemeClr val="accent5"/>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
        <p:nvSpPr>
          <p:cNvPr id="942" name="Google Shape;942;p106"/>
          <p:cNvSpPr txBox="1"/>
          <p:nvPr/>
        </p:nvSpPr>
        <p:spPr>
          <a:xfrm>
            <a:off x="5029350" y="2602650"/>
            <a:ext cx="3955500" cy="25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latin typeface="Trebuchet MS"/>
                <a:ea typeface="Trebuchet MS"/>
                <a:cs typeface="Trebuchet MS"/>
                <a:sym typeface="Trebuchet MS"/>
              </a:rPr>
              <a:t>try {</a:t>
            </a:r>
            <a:endParaRPr sz="180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a:solidFill>
                  <a:srgbClr val="434343"/>
                </a:solidFill>
                <a:latin typeface="Trebuchet MS"/>
                <a:ea typeface="Trebuchet MS"/>
                <a:cs typeface="Trebuchet MS"/>
                <a:sym typeface="Trebuchet MS"/>
              </a:rPr>
              <a:t>  	//Run some code here</a:t>
            </a:r>
            <a:endParaRPr sz="180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a:solidFill>
                  <a:srgbClr val="434343"/>
                </a:solidFill>
                <a:latin typeface="Trebuchet MS"/>
                <a:ea typeface="Trebuchet MS"/>
                <a:cs typeface="Trebuchet MS"/>
                <a:sym typeface="Trebuchet MS"/>
              </a:rPr>
              <a:t> } finally { </a:t>
            </a:r>
            <a:endParaRPr sz="180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a:solidFill>
                  <a:srgbClr val="434343"/>
                </a:solidFill>
                <a:latin typeface="Trebuchet MS"/>
                <a:ea typeface="Trebuchet MS"/>
                <a:cs typeface="Trebuchet MS"/>
                <a:sym typeface="Trebuchet MS"/>
              </a:rPr>
              <a:t>	// Run code here</a:t>
            </a:r>
            <a:endParaRPr sz="1800">
              <a:solidFill>
                <a:srgbClr val="434343"/>
              </a:solidFill>
              <a:latin typeface="Trebuchet MS"/>
              <a:ea typeface="Trebuchet MS"/>
              <a:cs typeface="Trebuchet MS"/>
              <a:sym typeface="Trebuchet MS"/>
            </a:endParaRPr>
          </a:p>
          <a:p>
            <a:pPr marL="0" lvl="0" indent="0" algn="l" rtl="0">
              <a:spcBef>
                <a:spcPts val="500"/>
              </a:spcBef>
              <a:spcAft>
                <a:spcPts val="0"/>
              </a:spcAft>
              <a:buNone/>
            </a:pPr>
            <a:r>
              <a:rPr lang="en" sz="1800">
                <a:solidFill>
                  <a:srgbClr val="434343"/>
                </a:solidFill>
                <a:latin typeface="Trebuchet MS"/>
                <a:ea typeface="Trebuchet MS"/>
                <a:cs typeface="Trebuchet MS"/>
                <a:sym typeface="Trebuchet MS"/>
              </a:rPr>
              <a:t>}</a:t>
            </a:r>
            <a:endParaRPr sz="1800">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a:p>
        </p:txBody>
      </p:sp>
      <p:cxnSp>
        <p:nvCxnSpPr>
          <p:cNvPr id="943" name="Google Shape;943;p106"/>
          <p:cNvCxnSpPr>
            <a:endCxn id="941" idx="2"/>
          </p:cNvCxnSpPr>
          <p:nvPr/>
        </p:nvCxnSpPr>
        <p:spPr>
          <a:xfrm>
            <a:off x="4587300" y="2630225"/>
            <a:ext cx="900" cy="2409600"/>
          </a:xfrm>
          <a:prstGeom prst="straightConnector1">
            <a:avLst/>
          </a:prstGeom>
          <a:noFill/>
          <a:ln w="19050" cap="flat" cmpd="sng">
            <a:solidFill>
              <a:srgbClr val="3F87A6"/>
            </a:solidFill>
            <a:prstDash val="solid"/>
            <a:round/>
            <a:headEnd type="none" w="med" len="med"/>
            <a:tailEnd type="none" w="med" len="med"/>
          </a:ln>
        </p:spPr>
      </p:cxnSp>
      <p:sp>
        <p:nvSpPr>
          <p:cNvPr id="944" name="Google Shape;944;p106"/>
          <p:cNvSpPr txBox="1"/>
          <p:nvPr/>
        </p:nvSpPr>
        <p:spPr>
          <a:xfrm>
            <a:off x="4212000" y="3440425"/>
            <a:ext cx="720000" cy="46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3F87A6"/>
                </a:solidFill>
                <a:latin typeface="Alegreya"/>
                <a:ea typeface="Alegreya"/>
                <a:cs typeface="Alegreya"/>
                <a:sym typeface="Alegreya"/>
              </a:rPr>
              <a:t>OR</a:t>
            </a:r>
            <a:endParaRPr sz="2000" b="1">
              <a:solidFill>
                <a:srgbClr val="3F87A6"/>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107"/>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50" name="Google Shape;950;p107"/>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51" name="Google Shape;951;p107"/>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finally statement</a:t>
            </a: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a:solidFill>
                  <a:srgbClr val="000000"/>
                </a:solidFill>
                <a:latin typeface="Alegreya"/>
                <a:ea typeface="Alegreya"/>
                <a:cs typeface="Alegreya"/>
                <a:sym typeface="Alegreya"/>
              </a:rPr>
              <a:t> 	</a:t>
            </a:r>
            <a:r>
              <a:rPr lang="en" sz="1700" b="0" i="1">
                <a:solidFill>
                  <a:srgbClr val="434343"/>
                </a:solidFill>
                <a:latin typeface="Trebuchet MS"/>
                <a:ea typeface="Trebuchet MS"/>
                <a:cs typeface="Trebuchet MS"/>
                <a:sym typeface="Trebuchet MS"/>
              </a:rPr>
              <a:t>if (isNaN(width) || isNaN(height)) {</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    throw "Parameter is not a number!";</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  }</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a:t>
            </a:r>
            <a:endParaRPr sz="1700" b="0" i="1">
              <a:solidFill>
                <a:srgbClr val="434343"/>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try {</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  getRectArea(3, 'A');</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catch(e) {</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  console.error(e);</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  // expected output: "Parameter is not a number!"</a:t>
            </a:r>
            <a:endParaRPr sz="17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700" b="0" i="1">
                <a:solidFill>
                  <a:srgbClr val="434343"/>
                </a:solidFill>
                <a:latin typeface="Trebuchet MS"/>
                <a:ea typeface="Trebuchet MS"/>
                <a:cs typeface="Trebuchet MS"/>
                <a:sym typeface="Trebuchet MS"/>
              </a:rPr>
              <a:t>} finally { console.log(‘Function works’);	}</a:t>
            </a:r>
            <a:endParaRPr sz="17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1800" b="0" i="1">
              <a:solidFill>
                <a:srgbClr val="7F7F7F"/>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08"/>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57" name="Google Shape;957;p108"/>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58" name="Google Shape;958;p108"/>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Throw statement</a:t>
            </a:r>
            <a:endParaRPr sz="2000">
              <a:solidFill>
                <a:srgbClr val="434343"/>
              </a:solidFill>
              <a:latin typeface="Alegreya"/>
              <a:ea typeface="Alegreya"/>
              <a:cs typeface="Alegreya"/>
              <a:sym typeface="Alegreya"/>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throw statement</a:t>
            </a:r>
            <a:r>
              <a:rPr lang="en" sz="2000" b="0">
                <a:solidFill>
                  <a:srgbClr val="000000"/>
                </a:solidFill>
                <a:latin typeface="Alegreya"/>
                <a:ea typeface="Alegreya"/>
                <a:cs typeface="Alegreya"/>
                <a:sym typeface="Alegreya"/>
              </a:rPr>
              <a:t> allows you to create a </a:t>
            </a:r>
            <a:r>
              <a:rPr lang="en" sz="2000" b="0">
                <a:solidFill>
                  <a:schemeClr val="accent5"/>
                </a:solidFill>
                <a:latin typeface="Alegreya"/>
                <a:ea typeface="Alegreya"/>
                <a:cs typeface="Alegreya"/>
                <a:sym typeface="Alegreya"/>
              </a:rPr>
              <a:t>custom error</a:t>
            </a:r>
            <a:r>
              <a:rPr lang="en" sz="2000" b="0">
                <a:solidFill>
                  <a:srgbClr val="000000"/>
                </a:solidFill>
                <a:latin typeface="Alegreya"/>
                <a:ea typeface="Alegreya"/>
                <a:cs typeface="Alegreya"/>
                <a:sym typeface="Alegreya"/>
              </a:rPr>
              <a:t> or can be called </a:t>
            </a:r>
            <a:r>
              <a:rPr lang="en" sz="2000" b="0">
                <a:solidFill>
                  <a:schemeClr val="accent5"/>
                </a:solidFill>
                <a:latin typeface="Alegreya"/>
                <a:ea typeface="Alegreya"/>
                <a:cs typeface="Alegreya"/>
                <a:sym typeface="Alegreya"/>
              </a:rPr>
              <a:t>user-defined exception</a:t>
            </a:r>
            <a:r>
              <a:rPr lang="en" sz="2000" b="0">
                <a:solidFill>
                  <a:srgbClr val="000000"/>
                </a:solidFill>
                <a:latin typeface="Alegreya"/>
                <a:ea typeface="Alegreya"/>
                <a:cs typeface="Alegreya"/>
                <a:sym typeface="Alegreya"/>
              </a:rPr>
              <a:t>.</a:t>
            </a:r>
            <a:endParaRPr sz="2000" b="0">
              <a:solidFill>
                <a:srgbClr val="000000"/>
              </a:solidFill>
              <a:latin typeface="Alegreya"/>
              <a:ea typeface="Alegreya"/>
              <a:cs typeface="Alegreya"/>
              <a:sym typeface="Alegreya"/>
            </a:endParaRPr>
          </a:p>
          <a:p>
            <a:pPr marL="457200" lvl="0" indent="-355600" algn="l" rtl="0">
              <a:lnSpc>
                <a:spcPct val="100000"/>
              </a:lnSpc>
              <a:spcBef>
                <a:spcPts val="0"/>
              </a:spcBef>
              <a:spcAft>
                <a:spcPts val="0"/>
              </a:spcAft>
              <a:buSzPts val="2000"/>
              <a:buFont typeface="Alegreya"/>
              <a:buChar char="❏"/>
            </a:pPr>
            <a:r>
              <a:rPr lang="en" sz="2000" b="0">
                <a:solidFill>
                  <a:srgbClr val="333333"/>
                </a:solidFill>
                <a:highlight>
                  <a:srgbClr val="FFFFFF"/>
                </a:highlight>
                <a:latin typeface="Alegreya"/>
                <a:ea typeface="Alegreya"/>
                <a:cs typeface="Alegreya"/>
                <a:sym typeface="Alegreya"/>
              </a:rPr>
              <a:t>Execution of the current function will stop (the statements after </a:t>
            </a:r>
            <a:r>
              <a:rPr lang="en" sz="2000" b="0">
                <a:solidFill>
                  <a:srgbClr val="333333"/>
                </a:solidFill>
                <a:latin typeface="Alegreya"/>
                <a:ea typeface="Alegreya"/>
                <a:cs typeface="Alegreya"/>
                <a:sym typeface="Alegreya"/>
              </a:rPr>
              <a:t>throw</a:t>
            </a:r>
            <a:r>
              <a:rPr lang="en" sz="2000" b="0">
                <a:solidFill>
                  <a:srgbClr val="333333"/>
                </a:solidFill>
                <a:highlight>
                  <a:srgbClr val="FFFFFF"/>
                </a:highlight>
                <a:latin typeface="Alegreya"/>
                <a:ea typeface="Alegreya"/>
                <a:cs typeface="Alegreya"/>
                <a:sym typeface="Alegreya"/>
              </a:rPr>
              <a:t> won't be executed), and control will be passed to the first </a:t>
            </a:r>
            <a:r>
              <a:rPr lang="en" sz="2000" b="0" u="sng">
                <a:solidFill>
                  <a:srgbClr val="3F87A6"/>
                </a:solidFill>
                <a:highlight>
                  <a:srgbClr val="FFFFFF"/>
                </a:highlight>
                <a:latin typeface="Alegreya"/>
                <a:ea typeface="Alegreya"/>
                <a:cs typeface="Alegreya"/>
                <a:sym typeface="Alegreya"/>
                <a:hlinkClick r:id="rId4"/>
              </a:rPr>
              <a:t>catch</a:t>
            </a:r>
            <a:r>
              <a:rPr lang="en" sz="2000" b="0">
                <a:solidFill>
                  <a:srgbClr val="333333"/>
                </a:solidFill>
                <a:highlight>
                  <a:srgbClr val="FFFFFF"/>
                </a:highlight>
                <a:latin typeface="Alegreya"/>
                <a:ea typeface="Alegreya"/>
                <a:cs typeface="Alegreya"/>
                <a:sym typeface="Alegreya"/>
              </a:rPr>
              <a:t> block in the call stack. If no </a:t>
            </a:r>
            <a:r>
              <a:rPr lang="en" sz="2000" b="0">
                <a:solidFill>
                  <a:srgbClr val="333333"/>
                </a:solidFill>
                <a:latin typeface="Alegreya"/>
                <a:ea typeface="Alegreya"/>
                <a:cs typeface="Alegreya"/>
                <a:sym typeface="Alegreya"/>
              </a:rPr>
              <a:t>catch</a:t>
            </a:r>
            <a:r>
              <a:rPr lang="en" sz="2000" b="0">
                <a:solidFill>
                  <a:srgbClr val="333333"/>
                </a:solidFill>
                <a:highlight>
                  <a:srgbClr val="FFFFFF"/>
                </a:highlight>
                <a:latin typeface="Alegreya"/>
                <a:ea typeface="Alegreya"/>
                <a:cs typeface="Alegreya"/>
                <a:sym typeface="Alegreya"/>
              </a:rPr>
              <a:t> block exists among caller functions, the program will </a:t>
            </a:r>
            <a:r>
              <a:rPr lang="en" sz="2000" b="0">
                <a:solidFill>
                  <a:schemeClr val="accent5"/>
                </a:solidFill>
                <a:highlight>
                  <a:srgbClr val="FFFFFF"/>
                </a:highlight>
                <a:latin typeface="Alegreya"/>
                <a:ea typeface="Alegreya"/>
                <a:cs typeface="Alegreya"/>
                <a:sym typeface="Alegreya"/>
              </a:rPr>
              <a:t>terminate</a:t>
            </a:r>
            <a:r>
              <a:rPr lang="en" sz="2000" b="0">
                <a:solidFill>
                  <a:srgbClr val="333333"/>
                </a:solidFill>
                <a:highlight>
                  <a:srgbClr val="FFFFFF"/>
                </a:highlight>
                <a:latin typeface="Alegreya"/>
                <a:ea typeface="Alegreya"/>
                <a:cs typeface="Alegreya"/>
                <a:sym typeface="Alegreya"/>
              </a:rPr>
              <a:t>.</a:t>
            </a:r>
            <a:endParaRPr sz="2000" b="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b="0">
                <a:solidFill>
                  <a:srgbClr val="000000"/>
                </a:solidFill>
                <a:latin typeface="Alegreya"/>
                <a:ea typeface="Alegreya"/>
                <a:cs typeface="Alegreya"/>
                <a:sym typeface="Alegreya"/>
              </a:rPr>
              <a:t> </a:t>
            </a:r>
            <a:endParaRPr sz="2000" b="0">
              <a:solidFill>
                <a:srgbClr val="000000"/>
              </a:solidFill>
              <a:latin typeface="Alegreya"/>
              <a:ea typeface="Alegreya"/>
              <a:cs typeface="Alegreya"/>
              <a:sym typeface="Alegreya"/>
            </a:endParaRPr>
          </a:p>
          <a:p>
            <a:pPr marL="0" lvl="0" indent="0" algn="l" rtl="0">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000000"/>
                </a:solidFill>
                <a:latin typeface="Alegreya"/>
                <a:ea typeface="Alegreya"/>
                <a:cs typeface="Alegreya"/>
                <a:sym typeface="Alegreya"/>
              </a:rPr>
              <a:t> 		</a:t>
            </a:r>
            <a:r>
              <a:rPr lang="en" sz="1800" b="0" i="1">
                <a:solidFill>
                  <a:srgbClr val="7F7F7F"/>
                </a:solidFill>
                <a:latin typeface="Trebuchet MS"/>
                <a:ea typeface="Trebuchet MS"/>
                <a:cs typeface="Trebuchet MS"/>
                <a:sym typeface="Trebuchet MS"/>
              </a:rPr>
              <a:t>throw exception</a:t>
            </a:r>
            <a:endParaRPr sz="1800" b="0" i="1">
              <a:solidFill>
                <a:srgbClr val="7F7F7F"/>
              </a:solidFill>
              <a:latin typeface="Trebuchet MS"/>
              <a:ea typeface="Trebuchet MS"/>
              <a:cs typeface="Trebuchet MS"/>
              <a:sym typeface="Trebuchet MS"/>
            </a:endParaRPr>
          </a:p>
          <a:p>
            <a:pPr marL="457200" lvl="0" indent="-355600" algn="l" rtl="0">
              <a:lnSpc>
                <a:spcPct val="100000"/>
              </a:lnSpc>
              <a:spcBef>
                <a:spcPts val="500"/>
              </a:spcBef>
              <a:spcAft>
                <a:spcPts val="0"/>
              </a:spcAft>
              <a:buClr>
                <a:srgbClr val="000000"/>
              </a:buClr>
              <a:buSzPts val="2000"/>
              <a:buFont typeface="Alegreya"/>
              <a:buChar char="❏"/>
            </a:pPr>
            <a:r>
              <a:rPr lang="en" sz="2000" b="0">
                <a:solidFill>
                  <a:srgbClr val="000000"/>
                </a:solidFill>
                <a:latin typeface="Alegreya"/>
                <a:ea typeface="Alegreya"/>
                <a:cs typeface="Alegreya"/>
                <a:sym typeface="Alegreya"/>
              </a:rPr>
              <a:t>The exception can be a JavaScript String, a Number, a Boolean or an Object.</a:t>
            </a:r>
            <a:endParaRPr sz="2000" b="0">
              <a:solidFill>
                <a:srgbClr val="000000"/>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a:solidFill>
                <a:schemeClr val="accent5"/>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09"/>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64" name="Google Shape;964;p109"/>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65" name="Google Shape;965;p109"/>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The Throw statement</a:t>
            </a:r>
            <a:endParaRPr sz="2000">
              <a:solidFill>
                <a:srgbClr val="434343"/>
              </a:solidFill>
              <a:latin typeface="Alegreya"/>
              <a:ea typeface="Alegreya"/>
              <a:cs typeface="Alegreya"/>
              <a:sym typeface="Alegreya"/>
            </a:endParaRPr>
          </a:p>
          <a:p>
            <a:pPr marL="0" lvl="0" indent="0" algn="l" rtl="0">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a:solidFill>
                  <a:srgbClr val="000000"/>
                </a:solidFill>
                <a:latin typeface="Alegreya"/>
                <a:ea typeface="Alegreya"/>
                <a:cs typeface="Alegreya"/>
                <a:sym typeface="Alegreya"/>
              </a:rPr>
              <a:t> 	</a:t>
            </a:r>
            <a:r>
              <a:rPr lang="en" sz="1800" b="0" i="1">
                <a:solidFill>
                  <a:srgbClr val="434343"/>
                </a:solidFill>
                <a:latin typeface="Trebuchet MS"/>
                <a:ea typeface="Trebuchet MS"/>
                <a:cs typeface="Trebuchet MS"/>
                <a:sym typeface="Trebuchet MS"/>
              </a:rPr>
              <a:t>if (isNaN(width) || isNaN(height))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    throw "Parameter is not a number!";</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try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  getRectArea(3, 'A');</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catch(e) {</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  console.log(e);</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  // expected output: "Parameter is not a number!"</a:t>
            </a:r>
            <a:endParaRPr sz="1800" b="0" i="1">
              <a:solidFill>
                <a:srgbClr val="434343"/>
              </a:solidFill>
              <a:latin typeface="Trebuchet MS"/>
              <a:ea typeface="Trebuchet MS"/>
              <a:cs typeface="Trebuchet MS"/>
              <a:sym typeface="Trebuchet MS"/>
            </a:endParaRPr>
          </a:p>
          <a:p>
            <a:pPr marL="1371600" lvl="0" indent="0" algn="l" rtl="0">
              <a:lnSpc>
                <a:spcPct val="100000"/>
              </a:lnSpc>
              <a:spcBef>
                <a:spcPts val="0"/>
              </a:spcBef>
              <a:spcAft>
                <a:spcPts val="0"/>
              </a:spcAft>
              <a:buNone/>
            </a:pPr>
            <a:r>
              <a:rPr lang="en" sz="1800" b="0" i="1">
                <a:solidFill>
                  <a:srgbClr val="434343"/>
                </a:solidFill>
                <a:latin typeface="Trebuchet MS"/>
                <a:ea typeface="Trebuchet MS"/>
                <a:cs typeface="Trebuchet MS"/>
                <a:sym typeface="Trebuchet MS"/>
              </a:rPr>
              <a:t>}</a:t>
            </a:r>
            <a:endParaRPr sz="1800" b="0" i="1">
              <a:solidFill>
                <a:srgbClr val="434343"/>
              </a:solidFill>
              <a:latin typeface="Trebuchet MS"/>
              <a:ea typeface="Trebuchet MS"/>
              <a:cs typeface="Trebuchet MS"/>
              <a:sym typeface="Trebuchet MS"/>
            </a:endParaRPr>
          </a:p>
          <a:p>
            <a:pPr marL="0" lvl="0" indent="0" algn="l" rtl="0">
              <a:lnSpc>
                <a:spcPct val="100000"/>
              </a:lnSpc>
              <a:spcBef>
                <a:spcPts val="500"/>
              </a:spcBef>
              <a:spcAft>
                <a:spcPts val="0"/>
              </a:spcAft>
              <a:buNone/>
            </a:pPr>
            <a:endParaRPr sz="1800" b="0" i="1">
              <a:solidFill>
                <a:srgbClr val="7F7F7F"/>
              </a:solidFill>
              <a:latin typeface="Trebuchet MS"/>
              <a:ea typeface="Trebuchet MS"/>
              <a:cs typeface="Trebuchet MS"/>
              <a:sym typeface="Trebuchet MS"/>
            </a:endParaRPr>
          </a:p>
          <a:p>
            <a:pPr marL="0" marR="25400" lvl="0" indent="0" algn="l" rtl="0">
              <a:lnSpc>
                <a:spcPct val="100000"/>
              </a:lnSpc>
              <a:spcBef>
                <a:spcPts val="0"/>
              </a:spcBef>
              <a:spcAft>
                <a:spcPts val="0"/>
              </a:spcAft>
              <a:buNone/>
            </a:pPr>
            <a:endParaRPr sz="2000" b="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10"/>
          <p:cNvSpPr txBox="1">
            <a:spLocks noGrp="1"/>
          </p:cNvSpPr>
          <p:nvPr>
            <p:ph type="title"/>
          </p:nvPr>
        </p:nvSpPr>
        <p:spPr>
          <a:xfrm>
            <a:off x="1388550" y="1777350"/>
            <a:ext cx="6366900" cy="1588800"/>
          </a:xfrm>
          <a:prstGeom prst="rect">
            <a:avLst/>
          </a:prstGeom>
        </p:spPr>
        <p:txBody>
          <a:bodyPr spcFirstLastPara="1" wrap="square" lIns="91425" tIns="91425" rIns="91425" bIns="91425" anchor="t" anchorCtr="0">
            <a:noAutofit/>
          </a:bodyPr>
          <a:lstStyle/>
          <a:p>
            <a:pPr marL="0" lvl="0" indent="0" algn="ctr" rtl="0">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Objects</a:t>
            </a:r>
            <a:endParaRPr sz="6000" u="sng">
              <a:solidFill>
                <a:srgbClr val="63A814"/>
              </a:solidFill>
              <a:latin typeface="Alegreya"/>
              <a:ea typeface="Alegreya"/>
              <a:cs typeface="Alegreya"/>
              <a:sym typeface="Alegreya"/>
            </a:endParaRPr>
          </a:p>
        </p:txBody>
      </p:sp>
      <p:pic>
        <p:nvPicPr>
          <p:cNvPr id="971" name="Google Shape;971;p110"/>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11"/>
          <p:cNvSpPr txBox="1">
            <a:spLocks noGrp="1"/>
          </p:cNvSpPr>
          <p:nvPr>
            <p:ph type="title"/>
          </p:nvPr>
        </p:nvSpPr>
        <p:spPr>
          <a:xfrm>
            <a:off x="1151400" y="446325"/>
            <a:ext cx="70704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63A814"/>
                </a:solidFill>
                <a:latin typeface="Alegreya"/>
                <a:ea typeface="Alegreya"/>
                <a:cs typeface="Alegreya"/>
                <a:sym typeface="Alegreya"/>
              </a:rPr>
              <a:t>Javascript Object </a:t>
            </a:r>
            <a:endParaRPr sz="3600">
              <a:solidFill>
                <a:srgbClr val="63A814"/>
              </a:solidFill>
              <a:latin typeface="Alegreya"/>
              <a:ea typeface="Alegreya"/>
              <a:cs typeface="Alegreya"/>
              <a:sym typeface="Alegreya"/>
            </a:endParaRPr>
          </a:p>
        </p:txBody>
      </p:sp>
      <p:pic>
        <p:nvPicPr>
          <p:cNvPr id="977" name="Google Shape;977;p111"/>
          <p:cNvPicPr preferRelativeResize="0"/>
          <p:nvPr/>
        </p:nvPicPr>
        <p:blipFill rotWithShape="1">
          <a:blip r:embed="rId3">
            <a:alphaModFix/>
          </a:blip>
          <a:srcRect l="12923" r="12930"/>
          <a:stretch/>
        </p:blipFill>
        <p:spPr>
          <a:xfrm>
            <a:off x="8221848" y="137349"/>
            <a:ext cx="780977" cy="1053276"/>
          </a:xfrm>
          <a:prstGeom prst="rect">
            <a:avLst/>
          </a:prstGeom>
          <a:noFill/>
          <a:ln>
            <a:noFill/>
          </a:ln>
        </p:spPr>
      </p:pic>
      <p:sp>
        <p:nvSpPr>
          <p:cNvPr id="978" name="Google Shape;978;p111"/>
          <p:cNvSpPr txBox="1">
            <a:spLocks noGrp="1"/>
          </p:cNvSpPr>
          <p:nvPr>
            <p:ph type="title"/>
          </p:nvPr>
        </p:nvSpPr>
        <p:spPr>
          <a:xfrm>
            <a:off x="496350" y="1162925"/>
            <a:ext cx="8183700" cy="38769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000">
                <a:solidFill>
                  <a:srgbClr val="0170BA"/>
                </a:solidFill>
                <a:latin typeface="Alegreya"/>
                <a:ea typeface="Alegreya"/>
                <a:cs typeface="Alegreya"/>
                <a:sym typeface="Alegreya"/>
              </a:rPr>
              <a:t>Everything is an Object</a:t>
            </a:r>
            <a:endParaRPr sz="2000">
              <a:solidFill>
                <a:srgbClr val="0170BA"/>
              </a:solidFill>
              <a:latin typeface="Alegreya"/>
              <a:ea typeface="Alegreya"/>
              <a:cs typeface="Alegreya"/>
              <a:sym typeface="Alegreya"/>
            </a:endParaRPr>
          </a:p>
          <a:p>
            <a:pPr marL="457200" marR="0" lvl="0" indent="-355600" algn="l" rtl="0">
              <a:lnSpc>
                <a:spcPct val="100000"/>
              </a:lnSpc>
              <a:spcBef>
                <a:spcPts val="50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In JavaScript almost everything is an </a:t>
            </a:r>
            <a:r>
              <a:rPr lang="en" sz="2000">
                <a:solidFill>
                  <a:schemeClr val="accent5"/>
                </a:solidFill>
                <a:latin typeface="Alegreya"/>
                <a:ea typeface="Alegreya"/>
                <a:cs typeface="Alegreya"/>
                <a:sym typeface="Alegreya"/>
              </a:rPr>
              <a:t>object</a:t>
            </a:r>
            <a:r>
              <a:rPr lang="en" sz="2000" b="0">
                <a:solidFill>
                  <a:srgbClr val="434343"/>
                </a:solidFill>
                <a:latin typeface="Alegreya"/>
                <a:ea typeface="Alegreya"/>
                <a:cs typeface="Alegreya"/>
                <a:sym typeface="Alegreya"/>
              </a:rPr>
              <a:t>. Even primitive data types (</a:t>
            </a:r>
            <a:r>
              <a:rPr lang="en" sz="2000" b="0">
                <a:solidFill>
                  <a:schemeClr val="accent5"/>
                </a:solidFill>
                <a:latin typeface="Alegreya"/>
                <a:ea typeface="Alegreya"/>
                <a:cs typeface="Alegreya"/>
                <a:sym typeface="Alegreya"/>
              </a:rPr>
              <a:t>except null and undefined</a:t>
            </a:r>
            <a:r>
              <a:rPr lang="en" sz="2000" b="0">
                <a:solidFill>
                  <a:srgbClr val="434343"/>
                </a:solidFill>
                <a:latin typeface="Alegreya"/>
                <a:ea typeface="Alegreya"/>
                <a:cs typeface="Alegreya"/>
                <a:sym typeface="Alegreya"/>
              </a:rPr>
              <a:t>) can be treated as </a:t>
            </a:r>
            <a:r>
              <a:rPr lang="en" sz="2000">
                <a:solidFill>
                  <a:schemeClr val="accent5"/>
                </a:solidFill>
                <a:latin typeface="Alegreya"/>
                <a:ea typeface="Alegreya"/>
                <a:cs typeface="Alegreya"/>
                <a:sym typeface="Alegreya"/>
              </a:rPr>
              <a:t>objects</a:t>
            </a:r>
            <a:r>
              <a:rPr lang="en" sz="2000" b="0">
                <a:solidFill>
                  <a:srgbClr val="434343"/>
                </a:solidFill>
                <a:latin typeface="Alegreya"/>
                <a:ea typeface="Alegreya"/>
                <a:cs typeface="Alegreya"/>
                <a:sym typeface="Alegreya"/>
              </a:rPr>
              <a:t>.</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Booleans </a:t>
            </a:r>
            <a:r>
              <a:rPr lang="en" sz="2000" b="0">
                <a:solidFill>
                  <a:srgbClr val="434343"/>
                </a:solidFill>
                <a:latin typeface="Alegreya"/>
                <a:ea typeface="Alegreya"/>
                <a:cs typeface="Alegreya"/>
                <a:sym typeface="Alegreya"/>
              </a:rPr>
              <a:t>can be objects or primitive data treated as objects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Numbers</a:t>
            </a:r>
            <a:r>
              <a:rPr lang="en" sz="2000" b="0">
                <a:solidFill>
                  <a:srgbClr val="434343"/>
                </a:solidFill>
                <a:latin typeface="Alegreya"/>
                <a:ea typeface="Alegreya"/>
                <a:cs typeface="Alegreya"/>
                <a:sym typeface="Alegreya"/>
              </a:rPr>
              <a:t> can be objects or primitive data treated as objects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Strings</a:t>
            </a:r>
            <a:r>
              <a:rPr lang="en" sz="2000" b="0">
                <a:solidFill>
                  <a:srgbClr val="434343"/>
                </a:solidFill>
                <a:latin typeface="Alegreya"/>
                <a:ea typeface="Alegreya"/>
                <a:cs typeface="Alegreya"/>
                <a:sym typeface="Alegreya"/>
              </a:rPr>
              <a:t> are also objects or primitive data treated as objects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Dates</a:t>
            </a:r>
            <a:r>
              <a:rPr lang="en" sz="2000" b="0">
                <a:solidFill>
                  <a:srgbClr val="434343"/>
                </a:solidFill>
                <a:latin typeface="Alegreya"/>
                <a:ea typeface="Alegreya"/>
                <a:cs typeface="Alegreya"/>
                <a:sym typeface="Alegreya"/>
              </a:rPr>
              <a:t> are always objects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Maths</a:t>
            </a:r>
            <a:r>
              <a:rPr lang="en" sz="2000" b="0">
                <a:solidFill>
                  <a:srgbClr val="434343"/>
                </a:solidFill>
                <a:latin typeface="Alegreya"/>
                <a:ea typeface="Alegreya"/>
                <a:cs typeface="Alegreya"/>
                <a:sym typeface="Alegreya"/>
              </a:rPr>
              <a:t> and Regular Expressions are always objects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Arrays</a:t>
            </a:r>
            <a:r>
              <a:rPr lang="en" sz="2000" b="0">
                <a:solidFill>
                  <a:srgbClr val="434343"/>
                </a:solidFill>
                <a:latin typeface="Alegreya"/>
                <a:ea typeface="Alegreya"/>
                <a:cs typeface="Alegreya"/>
                <a:sym typeface="Alegreya"/>
              </a:rPr>
              <a:t> are always objects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RegExps </a:t>
            </a:r>
            <a:r>
              <a:rPr lang="en" sz="2000" b="0">
                <a:solidFill>
                  <a:srgbClr val="434343"/>
                </a:solidFill>
                <a:latin typeface="Alegreya"/>
                <a:ea typeface="Alegreya"/>
                <a:cs typeface="Alegreya"/>
                <a:sym typeface="Alegreya"/>
              </a:rPr>
              <a:t>are objects</a:t>
            </a:r>
            <a:endParaRPr sz="2000" b="0">
              <a:solidFill>
                <a:srgbClr val="434343"/>
              </a:solidFill>
              <a:latin typeface="Alegreya"/>
              <a:ea typeface="Alegreya"/>
              <a:cs typeface="Alegreya"/>
              <a:sym typeface="Alegreya"/>
            </a:endParaRPr>
          </a:p>
          <a:p>
            <a:pPr marL="457200" lvl="0" indent="-355600" algn="l" rtl="0">
              <a:lnSpc>
                <a:spcPct val="100000"/>
              </a:lnSpc>
              <a:spcBef>
                <a:spcPts val="0"/>
              </a:spcBef>
              <a:spcAft>
                <a:spcPts val="0"/>
              </a:spcAft>
              <a:buClr>
                <a:srgbClr val="434343"/>
              </a:buClr>
              <a:buSzPts val="2000"/>
              <a:buFont typeface="Alegreya"/>
              <a:buChar char="❏"/>
            </a:pPr>
            <a:r>
              <a:rPr lang="en" sz="2000" b="0">
                <a:solidFill>
                  <a:srgbClr val="434343"/>
                </a:solidFill>
                <a:latin typeface="Alegreya"/>
                <a:ea typeface="Alegreya"/>
                <a:cs typeface="Alegreya"/>
                <a:sym typeface="Alegreya"/>
              </a:rPr>
              <a:t>Even </a:t>
            </a:r>
            <a:r>
              <a:rPr lang="en" sz="2000">
                <a:solidFill>
                  <a:schemeClr val="accent5"/>
                </a:solidFill>
                <a:latin typeface="Alegreya"/>
                <a:ea typeface="Alegreya"/>
                <a:cs typeface="Alegreya"/>
                <a:sym typeface="Alegreya"/>
              </a:rPr>
              <a:t>functions</a:t>
            </a:r>
            <a:r>
              <a:rPr lang="en" sz="2000" b="0">
                <a:solidFill>
                  <a:srgbClr val="434343"/>
                </a:solidFill>
                <a:latin typeface="Alegreya"/>
                <a:ea typeface="Alegreya"/>
                <a:cs typeface="Alegreya"/>
                <a:sym typeface="Alegreya"/>
              </a:rPr>
              <a:t> are always objects</a:t>
            </a:r>
            <a:endParaRPr sz="2000" b="0">
              <a:solidFill>
                <a:srgbClr val="434343"/>
              </a:solidFill>
              <a:latin typeface="Alegreya"/>
              <a:ea typeface="Alegreya"/>
              <a:cs typeface="Alegreya"/>
              <a:sym typeface="Alegreya"/>
            </a:endParaRPr>
          </a:p>
          <a:p>
            <a:pPr marL="0" marR="25400" lvl="0" indent="0" algn="l" rtl="0">
              <a:lnSpc>
                <a:spcPct val="100000"/>
              </a:lnSpc>
              <a:spcBef>
                <a:spcPts val="0"/>
              </a:spcBef>
              <a:spcAft>
                <a:spcPts val="0"/>
              </a:spcAft>
              <a:buNone/>
            </a:pPr>
            <a:endParaRPr sz="2000">
              <a:solidFill>
                <a:srgbClr val="434343"/>
              </a:solidFill>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15720</Words>
  <Application>Microsoft Macintosh PowerPoint</Application>
  <PresentationFormat>On-screen Show (16:9)</PresentationFormat>
  <Paragraphs>2539</Paragraphs>
  <Slides>250</Slides>
  <Notes>250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250</vt:i4>
      </vt:variant>
    </vt:vector>
  </HeadingPairs>
  <TitlesOfParts>
    <vt:vector size="260" baseType="lpstr">
      <vt:lpstr>Arial</vt:lpstr>
      <vt:lpstr>Caveat</vt:lpstr>
      <vt:lpstr>Verdana</vt:lpstr>
      <vt:lpstr>Trebuchet MS</vt:lpstr>
      <vt:lpstr>Alegreya</vt:lpstr>
      <vt:lpstr>Maven Pro</vt:lpstr>
      <vt:lpstr>Droid Serif</vt:lpstr>
      <vt:lpstr>Nunito</vt:lpstr>
      <vt:lpstr>Libre Baskerville</vt:lpstr>
      <vt:lpstr>Momentum</vt:lpstr>
      <vt:lpstr>JavaScript</vt:lpstr>
      <vt:lpstr>JavaScript</vt:lpstr>
      <vt:lpstr>Javascript Basics</vt:lpstr>
      <vt:lpstr>Introduction</vt:lpstr>
      <vt:lpstr>Introduction (cont.)</vt:lpstr>
      <vt:lpstr>Introduction (cont.)</vt:lpstr>
      <vt:lpstr>Introduction (cont.)</vt:lpstr>
      <vt:lpstr>Introduction (cont.)</vt:lpstr>
      <vt:lpstr>Introduction (cont.)</vt:lpstr>
      <vt:lpstr>Javascript How To</vt:lpstr>
      <vt:lpstr>Javascript How To (cont.)</vt:lpstr>
      <vt:lpstr>Javascript How To (cont.)</vt:lpstr>
      <vt:lpstr>Javascript How To (cont.)</vt:lpstr>
      <vt:lpstr>Javascript How To (cont.)</vt:lpstr>
      <vt:lpstr>Javascript How To (cont.)</vt:lpstr>
      <vt:lpstr>Javascript How To (cont.)</vt:lpstr>
      <vt:lpstr>Javascript How To (cont.)</vt:lpstr>
      <vt:lpstr>Javascript Output</vt:lpstr>
      <vt:lpstr>Javascript Output (cont.)</vt:lpstr>
      <vt:lpstr>Javascript Statements</vt:lpstr>
      <vt:lpstr>Javascript Statements (cont.)</vt:lpstr>
      <vt:lpstr>Javascript Statements (cont.)</vt:lpstr>
      <vt:lpstr>Javascript Statements (cont.)</vt:lpstr>
      <vt:lpstr>Javascript Statements (cont.)</vt:lpstr>
      <vt:lpstr>Javascript Statements (cont.)</vt:lpstr>
      <vt:lpstr>Javascript Comment</vt:lpstr>
      <vt:lpstr>Javascript Comment (cont.)</vt:lpstr>
      <vt:lpstr>Javascript Comment (cont.)</vt:lpstr>
      <vt:lpstr>Javascript Comment (cont.)</vt:lpstr>
      <vt:lpstr>Javascript Variables</vt:lpstr>
      <vt:lpstr>Javascript Variables (cont.)</vt:lpstr>
      <vt:lpstr>Javascript Variables (cont.)</vt:lpstr>
      <vt:lpstr>Javascript Variables (cont.)</vt:lpstr>
      <vt:lpstr>Javascript Variables (cont.)</vt:lpstr>
      <vt:lpstr>Javascript Variables (cont.)</vt:lpstr>
      <vt:lpstr>Javascript Variables (cont.)</vt:lpstr>
      <vt:lpstr>Javascript Variables (cont.)</vt:lpstr>
      <vt:lpstr>Javascript Variables (cont.)</vt:lpstr>
      <vt:lpstr>Javascript Variables (cont.)</vt:lpstr>
      <vt:lpstr>Javascript Datatype</vt:lpstr>
      <vt:lpstr>Javascript Datatype (cont.)</vt:lpstr>
      <vt:lpstr>Javascript Datatype (cont.)</vt:lpstr>
      <vt:lpstr>Javascript Datatype (cont.)</vt:lpstr>
      <vt:lpstr>Javascript Datatype (cont.)</vt:lpstr>
      <vt:lpstr>Javascript Datatype (cont.)</vt:lpstr>
      <vt:lpstr>Javascript Datatype (cont.)</vt:lpstr>
      <vt:lpstr>Javascript Datatype (cont.)</vt:lpstr>
      <vt:lpstr>Javascript Function</vt:lpstr>
      <vt:lpstr>Javascript Function (cont.)</vt:lpstr>
      <vt:lpstr>Javascript Function (cont.)</vt:lpstr>
      <vt:lpstr>Javascript Function (cont.)</vt:lpstr>
      <vt:lpstr>Javascript Function (cont.)</vt:lpstr>
      <vt:lpstr>Javascript Function (cont.)</vt:lpstr>
      <vt:lpstr>Javascript Arrow Function (ES6)</vt:lpstr>
      <vt:lpstr>Javascript Arrow Function (ES6) (cont.)</vt:lpstr>
      <vt:lpstr>Javascript Arrow Function (ES6) (cont.)</vt:lpstr>
      <vt:lpstr>Javascript Arrow Function (ES6) (cont.)</vt:lpstr>
      <vt:lpstr>Javascript Scope</vt:lpstr>
      <vt:lpstr>Javascript Scope (cont.)</vt:lpstr>
      <vt:lpstr>Javascript Scope (cont.)</vt:lpstr>
      <vt:lpstr>Javascript Scope (cont.)</vt:lpstr>
      <vt:lpstr>Javascript Operators</vt:lpstr>
      <vt:lpstr>Javascript Operators</vt:lpstr>
      <vt:lpstr>Javascript Operators</vt:lpstr>
      <vt:lpstr>Javascript Operators</vt:lpstr>
      <vt:lpstr>Javascript Operators</vt:lpstr>
      <vt:lpstr>Javascript Operators</vt:lpstr>
      <vt:lpstr>Javascript Condition</vt:lpstr>
      <vt:lpstr>Javascript Condition (cont.)</vt:lpstr>
      <vt:lpstr>Javascript Condition (cont.)</vt:lpstr>
      <vt:lpstr>Javascript Condition (cont.)</vt:lpstr>
      <vt:lpstr>Javascript Condition (cont.)</vt:lpstr>
      <vt:lpstr>Javascript Condition (cont.)</vt:lpstr>
      <vt:lpstr>Javascript Switch</vt:lpstr>
      <vt:lpstr>Javascript Switch (cont.)</vt:lpstr>
      <vt:lpstr>Javascript Switch (cont.)</vt:lpstr>
      <vt:lpstr>Javascript Loop &amp; Iteration</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Loop &amp; Iteration (cont.)</vt:lpstr>
      <vt:lpstr>Javascript Error </vt:lpstr>
      <vt:lpstr>Javascript Error (cont.) </vt:lpstr>
      <vt:lpstr>Javascript Error (cont.) </vt:lpstr>
      <vt:lpstr>Javascript Error (cont.) </vt:lpstr>
      <vt:lpstr>Javascript Error (cont.) </vt:lpstr>
      <vt:lpstr>Javascript Error (cont.) </vt:lpstr>
      <vt:lpstr>Javascript Error (cont.) </vt:lpstr>
      <vt:lpstr>Javascript Objects</vt:lpstr>
      <vt:lpstr>Javascript Object </vt:lpstr>
      <vt:lpstr>Javascript Object (cont.) </vt:lpstr>
      <vt:lpstr>Javascript Object (cont.) </vt:lpstr>
      <vt:lpstr>Javascript Object (cont.)  </vt:lpstr>
      <vt:lpstr>Javascript Object (cont.)  </vt:lpstr>
      <vt:lpstr>Javascript Object (cont.)  </vt:lpstr>
      <vt:lpstr>Javascript Object (cont.)  </vt:lpstr>
      <vt:lpstr>Javascript Object (cont.)  </vt:lpstr>
      <vt:lpstr>Javascript Object (cont.)  </vt:lpstr>
      <vt:lpstr>Javascript Object (cont.)  </vt:lpstr>
      <vt:lpstr>Javascript Object (cont.)  </vt:lpstr>
      <vt:lpstr>Javascript Object (cont.)  </vt:lpstr>
      <vt:lpstr>Javascript Object (cont.)  </vt:lpstr>
      <vt:lpstr>Javascript Number</vt:lpstr>
      <vt:lpstr>Javascript Number</vt:lpstr>
      <vt:lpstr>Javascript Number (cont.)</vt:lpstr>
      <vt:lpstr>Javascript Number (cont.)</vt:lpstr>
      <vt:lpstr>Javascript Number (cont.)</vt:lpstr>
      <vt:lpstr>Javascript Number (cont.)</vt:lpstr>
      <vt:lpstr>Javascript Number (cont.)</vt:lpstr>
      <vt:lpstr>Javascript Number (cont.)</vt:lpstr>
      <vt:lpstr>Javascript Number (cont.)</vt:lpstr>
      <vt:lpstr>Javascript String</vt:lpstr>
      <vt:lpstr>Javascript String (cont.)</vt:lpstr>
      <vt:lpstr>Javascript String (cont.)</vt:lpstr>
      <vt:lpstr>Javascript String (cont.)</vt:lpstr>
      <vt:lpstr>Javascript String (cont.)</vt:lpstr>
      <vt:lpstr>Javascript String (cont.)</vt:lpstr>
      <vt:lpstr>Javascript String (cont.)</vt:lpstr>
      <vt:lpstr>Javascript String (cont.)</vt:lpstr>
      <vt:lpstr>Javascript String (cont.)</vt:lpstr>
      <vt:lpstr>Javascript String (cont.)</vt:lpstr>
      <vt:lpstr>Javascript String (cont.)</vt:lpstr>
      <vt:lpstr>Javascript Date</vt:lpstr>
      <vt:lpstr>Javascript Date (cont.)</vt:lpstr>
      <vt:lpstr>Javascript Date (cont.)</vt:lpstr>
      <vt:lpstr>Javascript Date (cont.)</vt:lpstr>
      <vt:lpstr>Javascript Date (cont.)</vt:lpstr>
      <vt:lpstr>Javascript Date (cont.)</vt:lpstr>
      <vt:lpstr>Javascript Date (cont.)</vt:lpstr>
      <vt:lpstr>Javascript Date (cont.)</vt:lpstr>
      <vt:lpstr>Javascript Date (cont.)</vt:lpstr>
      <vt:lpstr>Javascript Array</vt:lpstr>
      <vt:lpstr>Javascript Array (cont.)</vt:lpstr>
      <vt:lpstr>Javascript Array (cont.)</vt:lpstr>
      <vt:lpstr>Javascript Array (cont.)</vt:lpstr>
      <vt:lpstr>Javascript Array (cont.)</vt:lpstr>
      <vt:lpstr>Javascript Array (cont.)</vt:lpstr>
      <vt:lpstr>Javascript Array (cont.)</vt:lpstr>
      <vt:lpstr>Javascript Array (cont.)</vt:lpstr>
      <vt:lpstr>Javascript Array (cont.)</vt:lpstr>
      <vt:lpstr>Javascript Boolean</vt:lpstr>
      <vt:lpstr>Javascript Boolean (cont.)</vt:lpstr>
      <vt:lpstr>Javascript Boolean (cont.)</vt:lpstr>
      <vt:lpstr>Javascript Math </vt:lpstr>
      <vt:lpstr>Javascript Math (cont.) </vt:lpstr>
      <vt:lpstr>Javascript Math (cont.) </vt:lpstr>
      <vt:lpstr>Javascript Math (cont.) </vt:lpstr>
      <vt:lpstr>Javascript Math (cont.)</vt:lpstr>
      <vt:lpstr>Javascript Math (cont.)</vt:lpstr>
      <vt:lpstr>Javascript Math (cont.)</vt:lpstr>
      <vt:lpstr>Javascript RegExp</vt:lpstr>
      <vt:lpstr>Javascript RegExp (cont.)</vt:lpstr>
      <vt:lpstr>Javascript RegExp (cont.)</vt:lpstr>
      <vt:lpstr>Javascript RegExp (cont.)</vt:lpstr>
      <vt:lpstr>Javascript RegExp (cont.)</vt:lpstr>
      <vt:lpstr>Javascript RegExp (cont.)</vt:lpstr>
      <vt:lpstr>Javascript RegExp (cont.)</vt:lpstr>
      <vt:lpstr>Javascript RegExp (cont.)</vt:lpstr>
      <vt:lpstr>Javascript RegExp (cont.)</vt:lpstr>
      <vt:lpstr>Javascript RegExp (cont.)</vt:lpstr>
      <vt:lpstr>Javascript RegExp (cont.)</vt:lpstr>
      <vt:lpstr>Javascript RegExp (cont.)</vt:lpstr>
      <vt:lpstr>Javascript Validation</vt:lpstr>
      <vt:lpstr>Javascript Validation</vt:lpstr>
      <vt:lpstr>Javascript HTML DOM</vt:lpstr>
      <vt:lpstr>Javascript HTML DOM Intro</vt:lpstr>
      <vt:lpstr>Javascript HTML DOM Intro (cont.)</vt:lpstr>
      <vt:lpstr>Javascript HTML DOM Intro (cont.)</vt:lpstr>
      <vt:lpstr>Javascript HTML DOM Intro (cont.)</vt:lpstr>
      <vt:lpstr>Javascript HTML DOM Intro (cont.)</vt:lpstr>
      <vt:lpstr>Javascript HTML DOM </vt:lpstr>
      <vt:lpstr>Javascript HTML DOM (cont.) </vt:lpstr>
      <vt:lpstr>Javascript HTML DOM (cont.) </vt:lpstr>
      <vt:lpstr>Javascript HTML DOM (cont.) </vt:lpstr>
      <vt:lpstr>Javascript HTML DOM (cont.) </vt:lpstr>
      <vt:lpstr>Javascript HTML DOM (cont.) </vt:lpstr>
      <vt:lpstr>Javascript HTML DOM (cont.) </vt:lpstr>
      <vt:lpstr>Javascript HTML DOM Events </vt:lpstr>
      <vt:lpstr>Javascript HTML DOM Events (cont.)</vt:lpstr>
      <vt:lpstr>Javascript HTML DOM Events (cont.) </vt:lpstr>
      <vt:lpstr>Javascript HTML DOM Events (cont.) </vt:lpstr>
      <vt:lpstr>Javascript HTML DOM Events (cont.) </vt:lpstr>
      <vt:lpstr>Javascript HTML DOM Events (cont.) </vt:lpstr>
      <vt:lpstr>Javascript HTML DOM Events (cont.) </vt:lpstr>
      <vt:lpstr>Javascript HTML DOM Events (cont.) </vt:lpstr>
      <vt:lpstr>Javascript HTML DOM Events (cont.) </vt:lpstr>
      <vt:lpstr>Javascript HTML DOM Events (cont.) </vt:lpstr>
      <vt:lpstr>Javascript HTML DOM Events (cont.) </vt:lpstr>
      <vt:lpstr>Javascript HTML DOM Events (cont.) </vt:lpstr>
      <vt:lpstr>Javascript HTML DOM Node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DOM Node (cont.) </vt:lpstr>
      <vt:lpstr>Javascript HTML Window</vt:lpstr>
      <vt:lpstr>Javascript HTML Window</vt:lpstr>
      <vt:lpstr>Javascript HTML Window (cont.)</vt:lpstr>
      <vt:lpstr>Javascript HTML Window (cont.)</vt:lpstr>
      <vt:lpstr>Javascript HTML Window (cont.)</vt:lpstr>
      <vt:lpstr>Javascript HTML Window (cont.)</vt:lpstr>
      <vt:lpstr>Javascript HTML Window (cont.)</vt:lpstr>
      <vt:lpstr>Javascript HTML Screen</vt:lpstr>
      <vt:lpstr>Javascript HTML Screen (cont.)</vt:lpstr>
      <vt:lpstr>Javascript HTML Location</vt:lpstr>
      <vt:lpstr>Javascript HTML History</vt:lpstr>
      <vt:lpstr>Javascript HTML Navigator</vt:lpstr>
      <vt:lpstr>Javascript HTML Navigator (cont.)</vt:lpstr>
      <vt:lpstr>Javascript HTML Navigator (cont.)</vt:lpstr>
      <vt:lpstr>Javascript HTML Navigator (cont.)</vt:lpstr>
      <vt:lpstr>Javascript HTML Popup Alert</vt:lpstr>
      <vt:lpstr>Javascript HTML Popup Alert (cont.)</vt:lpstr>
      <vt:lpstr>Javascript HTML Popup Alert (cont.)</vt:lpstr>
      <vt:lpstr>Javascript HTML Popup Alert (cont.)</vt:lpstr>
      <vt:lpstr>Javascript HTML Popup Alert (cont.)</vt:lpstr>
      <vt:lpstr>Javascript Timing</vt:lpstr>
      <vt:lpstr>Javascript Timing (cont.)</vt:lpstr>
      <vt:lpstr>Javascript Timing (cont.)</vt:lpstr>
      <vt:lpstr>Javascript Timing (cont.)</vt:lpstr>
      <vt:lpstr>Javascript Timing (cont.)</vt:lpstr>
      <vt:lpstr>Javascript Timing (cont.)</vt:lpstr>
      <vt:lpstr>Javascript Timing (cont.)</vt:lpstr>
      <vt:lpstr>Javascript Cookies</vt:lpstr>
      <vt:lpstr>Javascript Cookies (cont.)</vt:lpstr>
      <vt:lpstr>Javascript Cookies (cont.)</vt:lpstr>
      <vt:lpstr>Javascript Cookies (cont.)</vt:lpstr>
      <vt:lpstr>Javascript Cookies (cont.)</vt:lpstr>
      <vt:lpstr>Javascript Cookies (cont.)</vt:lpstr>
      <vt:lpstr>Thank you        </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Microsoft Office User</cp:lastModifiedBy>
  <cp:revision>2</cp:revision>
  <dcterms:modified xsi:type="dcterms:W3CDTF">2019-01-03T07:43:25Z</dcterms:modified>
</cp:coreProperties>
</file>