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Lst>
  <p:sldSz cx="9144000" cy="5143500" type="screen16x9"/>
  <p:notesSz cx="6858000" cy="9144000"/>
  <p:embeddedFontLst>
    <p:embeddedFont>
      <p:font typeface="Lato" panose="020F0502020204030203" pitchFamily="34" charset="77"/>
      <p:regular r:id="rId142"/>
      <p:bold r:id="rId143"/>
    </p:embeddedFont>
    <p:embeddedFont>
      <p:font typeface="Maven Pro" pitchFamily="2" charset="77"/>
      <p:regular r:id="rId144"/>
      <p:bold r:id="rId145"/>
    </p:embeddedFont>
    <p:embeddedFont>
      <p:font typeface="Nunito" pitchFamily="2" charset="77"/>
      <p:regular r:id="rId146"/>
      <p:bold r:id="rId147"/>
      <p:italic r:id="rId148"/>
      <p:boldItalic r:id="rId149"/>
    </p:embeddedFont>
    <p:embeddedFont>
      <p:font typeface="Trebuchet MS" panose="020B0703020202090204" pitchFamily="34" charset="0"/>
      <p:regular r:id="rId150"/>
      <p:bold r:id="rId151"/>
      <p:italic r:id="rId152"/>
      <p:boldItalic r:id="rId1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652855-40D0-4555-9B27-D22FF7C89AB6}">
  <a:tblStyle styleId="{DC652855-40D0-4555-9B27-D22FF7C89A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46"/>
    <p:restoredTop sz="82177" autoAdjust="0"/>
  </p:normalViewPr>
  <p:slideViewPr>
    <p:cSldViewPr snapToGrid="0">
      <p:cViewPr varScale="1">
        <p:scale>
          <a:sx n="159" d="100"/>
          <a:sy n="159" d="100"/>
        </p:scale>
        <p:origin x="1552"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8.fnt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font" Target="fonts/font9.fntdata"/><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font" Target="fonts/font10.fntdata"/><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font" Target="fonts/font12.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2.fntdata"/><Relationship Id="rId148"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3.fntdata"/><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5943156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65883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79152815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Shape 9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0" name="Shape 9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3085825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Shape 9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7" name="Shape 9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417730580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Shape 10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4" name="Shape 10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84275860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Shape 10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1" name="Shape 10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83914258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Shape 10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8" name="Shape 10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41774871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Shape 10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5" name="Shape 10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79932521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Shape 10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2" name="Shape 10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53688957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Shape 10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9" name="Shape 10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86086824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Shape 10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6" name="Shape 10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77981563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Shape 10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3" name="Shape 10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317108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Shape 3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74522428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Shape 10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0" name="Shape 10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93866888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Shape 10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7" name="Shape 10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88145905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Shape 10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4" name="Shape 10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36305172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Shape 10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1" name="Shape 10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72421224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Shape 10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8" name="Shape 10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16755960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Shape 10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5" name="Shape 10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67548907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Shape 1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2" name="Shape 1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427594114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Shape 1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9" name="Shape 1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75018832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Shape 1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6" name="Shape 1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56820721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Shape 1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3" name="Shape 1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507835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6" name="Shape 3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41336555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Shape 1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0" name="Shape 1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91780472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Shape 1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7" name="Shape 1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11055078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Shape 1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4" name="Shape 1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r>
              <a:rPr lang="en" sz="1800" b="1" i="1">
                <a:solidFill>
                  <a:srgbClr val="F16524"/>
                </a:solidFill>
                <a:latin typeface="Trebuchet MS"/>
                <a:ea typeface="Trebuchet MS"/>
                <a:cs typeface="Trebuchet MS"/>
                <a:sym typeface="Trebuchet MS"/>
              </a:rPr>
              <a:t>Tip</a:t>
            </a:r>
            <a:r>
              <a:rPr lang="en" sz="1800" i="1">
                <a:solidFill>
                  <a:srgbClr val="F16524"/>
                </a:solidFill>
                <a:latin typeface="Trebuchet MS"/>
                <a:ea typeface="Trebuchet MS"/>
                <a:cs typeface="Trebuchet MS"/>
                <a:sym typeface="Trebuchet MS"/>
              </a:rPr>
              <a:t>: Center-aligning has no effect if the width is 100%.</a:t>
            </a: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406454900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Shape 1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1" name="Shape 1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90086215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Shape 1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8" name="Shape 1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77722981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Shape 1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5" name="Shape 1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90293873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Shape 1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2" name="Shape 1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09156216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Shape 11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9" name="Shape 1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25064806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Shape 11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7" name="Shape 1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4612257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Shape 11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4" name="Shape 1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0534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3" name="Shape 3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33945037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Shape 12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1" name="Shape 12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2172257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Shape 12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8" name="Shape 1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03037817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Shape 12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5" name="Shape 12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417779745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Shape 12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2" name="Shape 12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60240929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Shape 12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9" name="Shape 12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13855765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Shape 12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6" name="Shape 12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92038712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Shape 12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3" name="Shape 12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69599134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Shape 12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0" name="Shape 1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83977125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Shape 12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9" name="Shape 12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r>
              <a:rPr lang="en-US" sz="1100" b="0" i="0" u="none" strike="noStrike" cap="none" dirty="0">
                <a:solidFill>
                  <a:srgbClr val="000000"/>
                </a:solidFill>
                <a:effectLst/>
                <a:latin typeface="Arial"/>
                <a:ea typeface="Arial"/>
                <a:cs typeface="Arial"/>
                <a:sym typeface="Arial"/>
              </a:rPr>
              <a:t>@media </a:t>
            </a:r>
            <a:r>
              <a:rPr lang="en-US" sz="1100" b="0" i="0" u="none" strike="noStrike" cap="none" dirty="0" err="1">
                <a:solidFill>
                  <a:srgbClr val="000000"/>
                </a:solidFill>
                <a:effectLst/>
                <a:latin typeface="Arial"/>
                <a:ea typeface="Arial"/>
                <a:cs typeface="Arial"/>
                <a:sym typeface="Arial"/>
              </a:rPr>
              <a:t>not|only</a:t>
            </a:r>
            <a:r>
              <a:rPr lang="en-US" sz="1100" b="0" i="0"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mediatype</a:t>
            </a:r>
            <a:r>
              <a:rPr lang="en-US" sz="1100" b="0" i="1"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and</a:t>
            </a:r>
            <a:r>
              <a:rPr lang="en-US" sz="1100" b="0" i="1" u="none" strike="noStrike" cap="none" dirty="0">
                <a:solidFill>
                  <a:srgbClr val="000000"/>
                </a:solidFill>
                <a:effectLst/>
                <a:latin typeface="Arial"/>
                <a:ea typeface="Arial"/>
                <a:cs typeface="Arial"/>
                <a:sym typeface="Arial"/>
              </a:rPr>
              <a:t> (media feature </a:t>
            </a:r>
            <a:r>
              <a:rPr lang="en-US" sz="1100" b="0" i="0" u="none" strike="noStrike" cap="none" dirty="0" err="1">
                <a:solidFill>
                  <a:srgbClr val="000000"/>
                </a:solidFill>
                <a:effectLst/>
                <a:latin typeface="Arial"/>
                <a:ea typeface="Arial"/>
                <a:cs typeface="Arial"/>
                <a:sym typeface="Arial"/>
              </a:rPr>
              <a:t>and|or|not</a:t>
            </a:r>
            <a:r>
              <a:rPr lang="en-US" sz="1100" b="0" i="1" u="none" strike="noStrike" cap="none" dirty="0">
                <a:solidFill>
                  <a:srgbClr val="000000"/>
                </a:solidFill>
                <a:effectLst/>
                <a:latin typeface="Arial"/>
                <a:ea typeface="Arial"/>
                <a:cs typeface="Arial"/>
                <a:sym typeface="Arial"/>
              </a:rPr>
              <a:t> </a:t>
            </a:r>
            <a:r>
              <a:rPr lang="en-US" sz="1100" b="0" i="1" u="none" strike="noStrike" cap="none" dirty="0" err="1">
                <a:solidFill>
                  <a:srgbClr val="000000"/>
                </a:solidFill>
                <a:effectLst/>
                <a:latin typeface="Arial"/>
                <a:ea typeface="Arial"/>
                <a:cs typeface="Arial"/>
                <a:sym typeface="Arial"/>
              </a:rPr>
              <a:t>mediafeature</a:t>
            </a:r>
            <a:r>
              <a:rPr lang="en-US" sz="1100" b="0" i="1" u="none" strike="noStrike" cap="none" dirty="0">
                <a:solidFill>
                  <a:srgbClr val="000000"/>
                </a:solidFill>
                <a:effectLst/>
                <a:latin typeface="Arial"/>
                <a:ea typeface="Arial"/>
                <a:cs typeface="Arial"/>
                <a:sym typeface="Arial"/>
              </a:rPr>
              <a:t>)</a:t>
            </a:r>
            <a:r>
              <a:rPr lang="en-US" sz="1100" b="0" i="0" u="none" strike="noStrike" cap="none" dirty="0">
                <a:solidFill>
                  <a:srgbClr val="000000"/>
                </a:solidFill>
                <a:effectLst/>
                <a:latin typeface="Arial"/>
                <a:ea typeface="Arial"/>
                <a:cs typeface="Arial"/>
                <a:sym typeface="Arial"/>
              </a:rPr>
              <a:t> {</a:t>
            </a:r>
            <a:br>
              <a:rPr lang="en-US" sz="1100" b="0" i="1" u="none" strike="noStrike" cap="none" dirty="0">
                <a:solidFill>
                  <a:srgbClr val="000000"/>
                </a:solidFill>
                <a:effectLst/>
                <a:latin typeface="Arial"/>
                <a:ea typeface="Arial"/>
                <a:cs typeface="Arial"/>
                <a:sym typeface="Arial"/>
              </a:rPr>
            </a:br>
            <a:r>
              <a:rPr lang="en-US" sz="1100" b="0" i="1" u="none" strike="noStrike" cap="none" dirty="0">
                <a:solidFill>
                  <a:srgbClr val="000000"/>
                </a:solidFill>
                <a:effectLst/>
                <a:latin typeface="Arial"/>
                <a:ea typeface="Arial"/>
                <a:cs typeface="Arial"/>
                <a:sym typeface="Arial"/>
              </a:rPr>
              <a:t>    CSS-Code;</a:t>
            </a:r>
            <a:br>
              <a:rPr lang="en-US" sz="1100" b="0" i="1"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a:t>
            </a:r>
          </a:p>
          <a:p>
            <a:pPr marL="0" lvl="0" indent="0" rtl="0">
              <a:spcBef>
                <a:spcPts val="500"/>
              </a:spcBef>
              <a:spcAft>
                <a:spcPts val="0"/>
              </a:spcAft>
              <a:buNone/>
            </a:pPr>
            <a:endParaRPr lang="en-US" sz="1100" b="0" i="0" u="none" strike="noStrike" cap="none" dirty="0">
              <a:solidFill>
                <a:srgbClr val="000000"/>
              </a:solidFill>
              <a:effectLst/>
              <a:latin typeface="Arial"/>
              <a:ea typeface="Trebuchet MS"/>
              <a:cs typeface="Arial"/>
              <a:sym typeface="Arial"/>
            </a:endParaRPr>
          </a:p>
          <a:p>
            <a:pPr marL="0" lvl="0" indent="0" rtl="0">
              <a:spcBef>
                <a:spcPts val="500"/>
              </a:spcBef>
              <a:spcAft>
                <a:spcPts val="0"/>
              </a:spcAft>
              <a:buNone/>
            </a:pPr>
            <a:r>
              <a:rPr lang="en-US" sz="1100" b="0" i="0" u="none" strike="noStrike" cap="none" dirty="0">
                <a:solidFill>
                  <a:srgbClr val="000000"/>
                </a:solidFill>
                <a:effectLst/>
                <a:latin typeface="Arial"/>
                <a:ea typeface="Arial"/>
                <a:cs typeface="Arial"/>
                <a:sym typeface="Arial"/>
              </a:rPr>
              <a:t>@media only screen and (max-width: 600px) {</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body {</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background-color: </a:t>
            </a:r>
            <a:r>
              <a:rPr lang="en-US" sz="1100" b="0" i="0" u="none" strike="noStrike" cap="none" dirty="0" err="1">
                <a:solidFill>
                  <a:srgbClr val="000000"/>
                </a:solidFill>
                <a:effectLst/>
                <a:latin typeface="Arial"/>
                <a:ea typeface="Arial"/>
                <a:cs typeface="Arial"/>
                <a:sym typeface="Arial"/>
              </a:rPr>
              <a:t>lightblue</a:t>
            </a:r>
            <a:r>
              <a:rPr lang="en-US" sz="1100" b="0" i="0" u="none" strike="noStrike" cap="none" dirty="0">
                <a:solidFill>
                  <a:srgbClr val="000000"/>
                </a:solidFill>
                <a:effectLst/>
                <a:latin typeface="Arial"/>
                <a:ea typeface="Arial"/>
                <a:cs typeface="Arial"/>
                <a:sym typeface="Arial"/>
              </a:rPr>
              <a:t>;</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a:t>
            </a:r>
          </a:p>
          <a:p>
            <a:pPr marL="0" lvl="0" indent="0" rtl="0">
              <a:spcBef>
                <a:spcPts val="500"/>
              </a:spcBef>
              <a:spcAft>
                <a:spcPts val="0"/>
              </a:spcAft>
              <a:buNone/>
            </a:pPr>
            <a:endParaRPr lang="en-US" sz="1100" b="0" i="0" u="none" strike="noStrike" cap="none">
              <a:solidFill>
                <a:srgbClr val="000000"/>
              </a:solidFill>
              <a:effectLst/>
              <a:latin typeface="Arial"/>
              <a:ea typeface="Trebuchet MS"/>
              <a:cs typeface="Arial"/>
              <a:sym typeface="Arial"/>
            </a:endParaRPr>
          </a:p>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47584343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Shape 12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6" name="Shape 1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14354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0" name="Shape 3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646490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7" name="Shape 3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90797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 name="Shape 3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13324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17472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 name="Shape 3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54913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3698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50502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03322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9" name="Shape 4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43388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50981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36898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0" name="Shape 4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90726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7" name="Shape 4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800">
                <a:latin typeface="Trebuchet MS"/>
                <a:ea typeface="Trebuchet MS"/>
                <a:cs typeface="Trebuchet MS"/>
                <a:sym typeface="Trebuchet MS"/>
              </a:rPr>
              <a:t>You will also learn about the following new CSS3 properties:</a:t>
            </a:r>
            <a:endParaRPr sz="1800">
              <a:latin typeface="Trebuchet MS"/>
              <a:ea typeface="Trebuchet MS"/>
              <a:cs typeface="Trebuchet MS"/>
              <a:sym typeface="Trebuchet MS"/>
            </a:endParaRPr>
          </a:p>
          <a:p>
            <a:pPr marL="457200" lvl="0" indent="-342900" rtl="0">
              <a:lnSpc>
                <a:spcPct val="115000"/>
              </a:lnSpc>
              <a:spcBef>
                <a:spcPts val="0"/>
              </a:spcBef>
              <a:spcAft>
                <a:spcPts val="0"/>
              </a:spcAft>
              <a:buSzPts val="1800"/>
              <a:buFont typeface="Trebuchet MS"/>
              <a:buChar char="❏"/>
            </a:pPr>
            <a:r>
              <a:rPr lang="en" sz="1800">
                <a:latin typeface="Trebuchet MS"/>
                <a:ea typeface="Trebuchet MS"/>
                <a:cs typeface="Trebuchet MS"/>
                <a:sym typeface="Trebuchet MS"/>
              </a:rPr>
              <a:t>background-size</a:t>
            </a:r>
            <a:endParaRPr sz="1800">
              <a:latin typeface="Trebuchet MS"/>
              <a:ea typeface="Trebuchet MS"/>
              <a:cs typeface="Trebuchet MS"/>
              <a:sym typeface="Trebuchet MS"/>
            </a:endParaRPr>
          </a:p>
          <a:p>
            <a:pPr marL="457200" lvl="0" indent="-342900" rtl="0">
              <a:lnSpc>
                <a:spcPct val="115000"/>
              </a:lnSpc>
              <a:spcBef>
                <a:spcPts val="0"/>
              </a:spcBef>
              <a:spcAft>
                <a:spcPts val="0"/>
              </a:spcAft>
              <a:buSzPts val="1800"/>
              <a:buFont typeface="Trebuchet MS"/>
              <a:buChar char="❏"/>
            </a:pPr>
            <a:r>
              <a:rPr lang="en" sz="1800">
                <a:latin typeface="Trebuchet MS"/>
                <a:ea typeface="Trebuchet MS"/>
                <a:cs typeface="Trebuchet MS"/>
                <a:sym typeface="Trebuchet MS"/>
              </a:rPr>
              <a:t>background-origin</a:t>
            </a:r>
            <a:endParaRPr sz="1800">
              <a:latin typeface="Trebuchet MS"/>
              <a:ea typeface="Trebuchet MS"/>
              <a:cs typeface="Trebuchet MS"/>
              <a:sym typeface="Trebuchet MS"/>
            </a:endParaRPr>
          </a:p>
          <a:p>
            <a:pPr marL="457200" lvl="0" indent="-342900" rtl="0">
              <a:lnSpc>
                <a:spcPct val="115000"/>
              </a:lnSpc>
              <a:spcBef>
                <a:spcPts val="0"/>
              </a:spcBef>
              <a:spcAft>
                <a:spcPts val="0"/>
              </a:spcAft>
              <a:buSzPts val="1800"/>
              <a:buFont typeface="Trebuchet MS"/>
              <a:buChar char="❏"/>
            </a:pPr>
            <a:r>
              <a:rPr lang="en" sz="1800">
                <a:latin typeface="Trebuchet MS"/>
                <a:ea typeface="Trebuchet MS"/>
                <a:cs typeface="Trebuchet MS"/>
                <a:sym typeface="Trebuchet MS"/>
              </a:rPr>
              <a:t>background-clip</a:t>
            </a:r>
            <a:endParaRPr sz="1800">
              <a:latin typeface="Trebuchet MS"/>
              <a:ea typeface="Trebuchet MS"/>
              <a:cs typeface="Trebuchet MS"/>
              <a:sym typeface="Trebuchet MS"/>
            </a:endParaRPr>
          </a:p>
          <a:p>
            <a:pPr marL="0" lvl="0" indent="0" rtl="0">
              <a:spcBef>
                <a:spcPts val="0"/>
              </a:spcBef>
              <a:spcAft>
                <a:spcPts val="0"/>
              </a:spcAft>
              <a:buNone/>
            </a:pPr>
            <a:endParaRPr sz="1800">
              <a:latin typeface="Trebuchet MS"/>
              <a:ea typeface="Trebuchet MS"/>
              <a:cs typeface="Trebuchet MS"/>
              <a:sym typeface="Trebuchet MS"/>
            </a:endParaRPr>
          </a:p>
        </p:txBody>
      </p:sp>
    </p:spTree>
    <p:extLst>
      <p:ext uri="{BB962C8B-B14F-4D97-AF65-F5344CB8AC3E}">
        <p14:creationId xmlns:p14="http://schemas.microsoft.com/office/powerpoint/2010/main" val="6164337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4" name="Shape 4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800">
              <a:latin typeface="Trebuchet MS"/>
              <a:ea typeface="Trebuchet MS"/>
              <a:cs typeface="Trebuchet MS"/>
              <a:sym typeface="Trebuchet MS"/>
            </a:endParaRPr>
          </a:p>
        </p:txBody>
      </p:sp>
    </p:spTree>
    <p:extLst>
      <p:ext uri="{BB962C8B-B14F-4D97-AF65-F5344CB8AC3E}">
        <p14:creationId xmlns:p14="http://schemas.microsoft.com/office/powerpoint/2010/main" val="113998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1" name="Shape 4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400" b="1" dirty="0">
                <a:solidFill>
                  <a:srgbClr val="0170BA"/>
                </a:solidFill>
                <a:latin typeface="Trebuchet MS"/>
                <a:ea typeface="Trebuchet MS"/>
                <a:cs typeface="Trebuchet MS"/>
                <a:sym typeface="Trebuchet MS"/>
              </a:rPr>
              <a:t>CSS3 Multiple Backgrounds</a:t>
            </a:r>
            <a:endParaRPr sz="1400" b="1" dirty="0">
              <a:solidFill>
                <a:srgbClr val="0170BA"/>
              </a:solidFill>
              <a:latin typeface="Trebuchet MS"/>
              <a:ea typeface="Trebuchet MS"/>
              <a:cs typeface="Trebuchet MS"/>
              <a:sym typeface="Trebuchet MS"/>
            </a:endParaRPr>
          </a:p>
          <a:p>
            <a:pPr marL="457200" lvl="0" indent="-317500" rtl="0">
              <a:lnSpc>
                <a:spcPct val="115000"/>
              </a:lnSpc>
              <a:spcBef>
                <a:spcPts val="0"/>
              </a:spcBef>
              <a:spcAft>
                <a:spcPts val="0"/>
              </a:spcAft>
              <a:buSzPts val="1400"/>
              <a:buFont typeface="Trebuchet MS"/>
              <a:buChar char="➔"/>
            </a:pPr>
            <a:r>
              <a:rPr lang="en" sz="1400" dirty="0">
                <a:latin typeface="Trebuchet MS"/>
                <a:ea typeface="Trebuchet MS"/>
                <a:cs typeface="Trebuchet MS"/>
                <a:sym typeface="Trebuchet MS"/>
              </a:rPr>
              <a:t>CSS3 allows you to add multiple background images for an element, through the background-image property.</a:t>
            </a:r>
            <a:endParaRPr sz="1400" dirty="0">
              <a:latin typeface="Trebuchet MS"/>
              <a:ea typeface="Trebuchet MS"/>
              <a:cs typeface="Trebuchet MS"/>
              <a:sym typeface="Trebuchet MS"/>
            </a:endParaRPr>
          </a:p>
          <a:p>
            <a:pPr marL="457200" lvl="0" indent="-317500" rtl="0">
              <a:lnSpc>
                <a:spcPct val="115000"/>
              </a:lnSpc>
              <a:spcBef>
                <a:spcPts val="0"/>
              </a:spcBef>
              <a:spcAft>
                <a:spcPts val="0"/>
              </a:spcAft>
              <a:buSzPts val="1400"/>
              <a:buFont typeface="Trebuchet MS"/>
              <a:buChar char="➔"/>
            </a:pPr>
            <a:r>
              <a:rPr lang="en" sz="1400" dirty="0">
                <a:latin typeface="Trebuchet MS"/>
                <a:ea typeface="Trebuchet MS"/>
                <a:cs typeface="Trebuchet MS"/>
                <a:sym typeface="Trebuchet MS"/>
              </a:rPr>
              <a:t>The different background images are separated by commas, and the images are stacked on top of each other, where the first image is closest to the viewer.</a:t>
            </a:r>
            <a:endParaRPr sz="1400" dirty="0">
              <a:latin typeface="Trebuchet MS"/>
              <a:ea typeface="Trebuchet MS"/>
              <a:cs typeface="Trebuchet MS"/>
              <a:sym typeface="Trebuchet MS"/>
            </a:endParaRPr>
          </a:p>
          <a:p>
            <a:pPr marL="457200" lvl="0" indent="-317500" rtl="0">
              <a:lnSpc>
                <a:spcPct val="115000"/>
              </a:lnSpc>
              <a:spcBef>
                <a:spcPts val="0"/>
              </a:spcBef>
              <a:spcAft>
                <a:spcPts val="0"/>
              </a:spcAft>
              <a:buSzPts val="1400"/>
              <a:buFont typeface="Trebuchet MS"/>
              <a:buChar char="➔"/>
            </a:pPr>
            <a:r>
              <a:rPr lang="en" sz="1400" dirty="0">
                <a:latin typeface="Trebuchet MS"/>
                <a:ea typeface="Trebuchet MS"/>
                <a:cs typeface="Trebuchet MS"/>
                <a:sym typeface="Trebuchet MS"/>
              </a:rPr>
              <a:t>The following example has two background images, the first image is a flower (aligned to the bottom and right) and the second image is a paper background (aligned to the top-left corner):</a:t>
            </a:r>
            <a:endParaRPr sz="1400" dirty="0">
              <a:latin typeface="Trebuchet MS"/>
              <a:ea typeface="Trebuchet MS"/>
              <a:cs typeface="Trebuchet MS"/>
              <a:sym typeface="Trebuchet MS"/>
            </a:endParaRPr>
          </a:p>
          <a:p>
            <a:pPr marL="0" lvl="0" indent="0" rtl="0">
              <a:lnSpc>
                <a:spcPct val="115000"/>
              </a:lnSpc>
              <a:spcBef>
                <a:spcPts val="0"/>
              </a:spcBef>
              <a:spcAft>
                <a:spcPts val="0"/>
              </a:spcAft>
              <a:buNone/>
            </a:pPr>
            <a:r>
              <a:rPr lang="en" sz="1400" dirty="0">
                <a:latin typeface="Trebuchet MS"/>
                <a:ea typeface="Trebuchet MS"/>
                <a:cs typeface="Trebuchet MS"/>
                <a:sym typeface="Trebuchet MS"/>
              </a:rPr>
              <a:t>#example1 {</a:t>
            </a:r>
            <a:endParaRPr sz="1400" dirty="0">
              <a:latin typeface="Trebuchet MS"/>
              <a:ea typeface="Trebuchet MS"/>
              <a:cs typeface="Trebuchet MS"/>
              <a:sym typeface="Trebuchet MS"/>
            </a:endParaRPr>
          </a:p>
          <a:p>
            <a:pPr marL="0" lvl="0" indent="0" rtl="0">
              <a:lnSpc>
                <a:spcPct val="115000"/>
              </a:lnSpc>
              <a:spcBef>
                <a:spcPts val="0"/>
              </a:spcBef>
              <a:spcAft>
                <a:spcPts val="0"/>
              </a:spcAft>
              <a:buNone/>
            </a:pPr>
            <a:r>
              <a:rPr lang="en" sz="1400" dirty="0">
                <a:latin typeface="Trebuchet MS"/>
                <a:ea typeface="Trebuchet MS"/>
                <a:cs typeface="Trebuchet MS"/>
                <a:sym typeface="Trebuchet MS"/>
              </a:rPr>
              <a:t>	background-image: url(img_flwr.gif), url(paper.gif);</a:t>
            </a:r>
            <a:endParaRPr sz="1400" dirty="0">
              <a:latin typeface="Trebuchet MS"/>
              <a:ea typeface="Trebuchet MS"/>
              <a:cs typeface="Trebuchet MS"/>
              <a:sym typeface="Trebuchet MS"/>
            </a:endParaRPr>
          </a:p>
          <a:p>
            <a:pPr marL="0" lvl="0" indent="0" rtl="0">
              <a:lnSpc>
                <a:spcPct val="115000"/>
              </a:lnSpc>
              <a:spcBef>
                <a:spcPts val="0"/>
              </a:spcBef>
              <a:spcAft>
                <a:spcPts val="0"/>
              </a:spcAft>
              <a:buNone/>
            </a:pPr>
            <a:r>
              <a:rPr lang="en" sz="1400" dirty="0">
                <a:latin typeface="Trebuchet MS"/>
                <a:ea typeface="Trebuchet MS"/>
                <a:cs typeface="Trebuchet MS"/>
                <a:sym typeface="Trebuchet MS"/>
              </a:rPr>
              <a:t>	background-position: right bottom, left top;</a:t>
            </a:r>
            <a:endParaRPr sz="1400" dirty="0">
              <a:latin typeface="Trebuchet MS"/>
              <a:ea typeface="Trebuchet MS"/>
              <a:cs typeface="Trebuchet MS"/>
              <a:sym typeface="Trebuchet MS"/>
            </a:endParaRPr>
          </a:p>
          <a:p>
            <a:pPr marL="0" lvl="0" indent="0" rtl="0">
              <a:lnSpc>
                <a:spcPct val="115000"/>
              </a:lnSpc>
              <a:spcBef>
                <a:spcPts val="0"/>
              </a:spcBef>
              <a:spcAft>
                <a:spcPts val="0"/>
              </a:spcAft>
              <a:buNone/>
            </a:pPr>
            <a:r>
              <a:rPr lang="en" sz="1400" dirty="0">
                <a:latin typeface="Trebuchet MS"/>
                <a:ea typeface="Trebuchet MS"/>
                <a:cs typeface="Trebuchet MS"/>
                <a:sym typeface="Trebuchet MS"/>
              </a:rPr>
              <a:t>	background-repeat: no-repeat, repeat;</a:t>
            </a:r>
            <a:endParaRPr sz="1400" dirty="0">
              <a:latin typeface="Trebuchet MS"/>
              <a:ea typeface="Trebuchet MS"/>
              <a:cs typeface="Trebuchet MS"/>
              <a:sym typeface="Trebuchet MS"/>
            </a:endParaRPr>
          </a:p>
          <a:p>
            <a:pPr marL="0" lvl="0" indent="0" rtl="0">
              <a:lnSpc>
                <a:spcPct val="115000"/>
              </a:lnSpc>
              <a:spcBef>
                <a:spcPts val="0"/>
              </a:spcBef>
              <a:spcAft>
                <a:spcPts val="0"/>
              </a:spcAft>
              <a:buNone/>
            </a:pPr>
            <a:r>
              <a:rPr lang="en" sz="1400" dirty="0">
                <a:latin typeface="Trebuchet MS"/>
                <a:ea typeface="Trebuchet MS"/>
                <a:cs typeface="Trebuchet MS"/>
                <a:sym typeface="Trebuchet MS"/>
              </a:rPr>
              <a:t>}</a:t>
            </a:r>
            <a:endParaRPr sz="1400" dirty="0">
              <a:latin typeface="Trebuchet MS"/>
              <a:ea typeface="Trebuchet MS"/>
              <a:cs typeface="Trebuchet MS"/>
              <a:sym typeface="Trebuchet MS"/>
            </a:endParaRPr>
          </a:p>
          <a:p>
            <a:pPr marL="0" lvl="0" indent="0" rtl="0">
              <a:spcBef>
                <a:spcPts val="0"/>
              </a:spcBef>
              <a:spcAft>
                <a:spcPts val="0"/>
              </a:spcAft>
              <a:buNone/>
            </a:pPr>
            <a:endParaRPr sz="1400" dirty="0">
              <a:latin typeface="Trebuchet MS"/>
              <a:ea typeface="Trebuchet MS"/>
              <a:cs typeface="Trebuchet MS"/>
              <a:sym typeface="Trebuchet MS"/>
            </a:endParaRPr>
          </a:p>
        </p:txBody>
      </p:sp>
    </p:spTree>
    <p:extLst>
      <p:ext uri="{BB962C8B-B14F-4D97-AF65-F5344CB8AC3E}">
        <p14:creationId xmlns:p14="http://schemas.microsoft.com/office/powerpoint/2010/main" val="66772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8" name="Shape 4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400" dirty="0">
                <a:latin typeface="Trebuchet MS"/>
                <a:ea typeface="Trebuchet MS"/>
                <a:cs typeface="Trebuchet MS"/>
                <a:sym typeface="Trebuchet MS"/>
              </a:rPr>
              <a:t>Multiple background images can be specified using either the individual background properties (as above) or the background shorthand property.</a:t>
            </a:r>
            <a:endParaRPr sz="1400" dirty="0">
              <a:latin typeface="Trebuchet MS"/>
              <a:ea typeface="Trebuchet MS"/>
              <a:cs typeface="Trebuchet MS"/>
              <a:sym typeface="Trebuchet MS"/>
            </a:endParaRPr>
          </a:p>
          <a:p>
            <a:pPr marL="0" lvl="0" indent="0" rtl="0">
              <a:lnSpc>
                <a:spcPct val="115000"/>
              </a:lnSpc>
              <a:spcBef>
                <a:spcPts val="0"/>
              </a:spcBef>
              <a:spcAft>
                <a:spcPts val="0"/>
              </a:spcAft>
              <a:buNone/>
            </a:pPr>
            <a:r>
              <a:rPr lang="en" sz="1400" dirty="0">
                <a:latin typeface="Trebuchet MS"/>
                <a:ea typeface="Trebuchet MS"/>
                <a:cs typeface="Trebuchet MS"/>
                <a:sym typeface="Trebuchet MS"/>
              </a:rPr>
              <a:t>The following example uses the background shorthand property (same result as example above):</a:t>
            </a:r>
            <a:endParaRPr sz="1400" dirty="0">
              <a:latin typeface="Trebuchet MS"/>
              <a:ea typeface="Trebuchet MS"/>
              <a:cs typeface="Trebuchet MS"/>
              <a:sym typeface="Trebuchet MS"/>
            </a:endParaRPr>
          </a:p>
          <a:p>
            <a:pPr marL="0" lvl="0" indent="0" rtl="0">
              <a:spcBef>
                <a:spcPts val="0"/>
              </a:spcBef>
              <a:spcAft>
                <a:spcPts val="0"/>
              </a:spcAft>
              <a:buNone/>
            </a:pPr>
            <a:endParaRPr sz="1400" dirty="0">
              <a:latin typeface="Trebuchet MS"/>
              <a:ea typeface="Trebuchet MS"/>
              <a:cs typeface="Trebuchet MS"/>
              <a:sym typeface="Trebuchet MS"/>
            </a:endParaRPr>
          </a:p>
        </p:txBody>
      </p:sp>
    </p:spTree>
    <p:extLst>
      <p:ext uri="{BB962C8B-B14F-4D97-AF65-F5344CB8AC3E}">
        <p14:creationId xmlns:p14="http://schemas.microsoft.com/office/powerpoint/2010/main" val="3844056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5" name="Shape 4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399380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09937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6894038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9" name="Shape 4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199655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6" name="Shape 4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745502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3" name="Shape 5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6978732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0" name="Shape 5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400">
                <a:latin typeface="Trebuchet MS"/>
                <a:ea typeface="Trebuchet MS"/>
                <a:cs typeface="Trebuchet MS"/>
                <a:sym typeface="Trebuchet MS"/>
              </a:rPr>
              <a:t>The two other possible values for background-size are </a:t>
            </a:r>
            <a:r>
              <a:rPr lang="en" sz="1400">
                <a:solidFill>
                  <a:srgbClr val="FF0000"/>
                </a:solidFill>
                <a:latin typeface="Trebuchet MS"/>
                <a:ea typeface="Trebuchet MS"/>
                <a:cs typeface="Trebuchet MS"/>
                <a:sym typeface="Trebuchet MS"/>
              </a:rPr>
              <a:t>contain</a:t>
            </a:r>
            <a:r>
              <a:rPr lang="en" sz="1400">
                <a:latin typeface="Trebuchet MS"/>
                <a:ea typeface="Trebuchet MS"/>
                <a:cs typeface="Trebuchet MS"/>
                <a:sym typeface="Trebuchet MS"/>
              </a:rPr>
              <a:t> and </a:t>
            </a:r>
            <a:r>
              <a:rPr lang="en" sz="1400">
                <a:solidFill>
                  <a:srgbClr val="FF0000"/>
                </a:solidFill>
                <a:latin typeface="Trebuchet MS"/>
                <a:ea typeface="Trebuchet MS"/>
                <a:cs typeface="Trebuchet MS"/>
                <a:sym typeface="Trebuchet MS"/>
              </a:rPr>
              <a:t>cover</a:t>
            </a:r>
            <a:r>
              <a:rPr lang="en" sz="1400">
                <a:latin typeface="Trebuchet MS"/>
                <a:ea typeface="Trebuchet MS"/>
                <a:cs typeface="Trebuchet MS"/>
                <a:sym typeface="Trebuchet MS"/>
              </a:rPr>
              <a:t>.</a:t>
            </a:r>
            <a:endParaRPr sz="1400">
              <a:latin typeface="Trebuchet MS"/>
              <a:ea typeface="Trebuchet MS"/>
              <a:cs typeface="Trebuchet MS"/>
              <a:sym typeface="Trebuchet MS"/>
            </a:endParaRPr>
          </a:p>
          <a:p>
            <a:pPr marL="0" lvl="0" indent="0" rtl="0">
              <a:lnSpc>
                <a:spcPct val="115000"/>
              </a:lnSpc>
              <a:spcBef>
                <a:spcPts val="0"/>
              </a:spcBef>
              <a:spcAft>
                <a:spcPts val="0"/>
              </a:spcAft>
              <a:buNone/>
            </a:pPr>
            <a:r>
              <a:rPr lang="en" sz="1400">
                <a:latin typeface="Trebuchet MS"/>
                <a:ea typeface="Trebuchet MS"/>
                <a:cs typeface="Trebuchet MS"/>
                <a:sym typeface="Trebuchet MS"/>
              </a:rPr>
              <a:t>~ The contain keyword scales the background image to be as large as possible (but both its width and its height must fit inside the content area). As such, depending on the proportions of the background image and the background positioning area, there may be some areas of the background which are not covered by the background image.</a:t>
            </a:r>
            <a:endParaRPr sz="1400">
              <a:latin typeface="Trebuchet MS"/>
              <a:ea typeface="Trebuchet MS"/>
              <a:cs typeface="Trebuchet MS"/>
              <a:sym typeface="Trebuchet MS"/>
            </a:endParaRPr>
          </a:p>
          <a:p>
            <a:pPr marL="0" lvl="0" indent="0" rtl="0">
              <a:lnSpc>
                <a:spcPct val="115000"/>
              </a:lnSpc>
              <a:spcBef>
                <a:spcPts val="0"/>
              </a:spcBef>
              <a:spcAft>
                <a:spcPts val="0"/>
              </a:spcAft>
              <a:buNone/>
            </a:pPr>
            <a:r>
              <a:rPr lang="en" sz="1400">
                <a:latin typeface="Trebuchet MS"/>
                <a:ea typeface="Trebuchet MS"/>
                <a:cs typeface="Trebuchet MS"/>
                <a:sym typeface="Trebuchet MS"/>
              </a:rPr>
              <a:t>~ The cover keyword scales the background image so that the content area is completely covered by the background image (both its width and height are equal to or exceed the content area). As such, some parts of the background image may not be visible in the background positioning area.</a:t>
            </a:r>
            <a:endParaRPr sz="1400">
              <a:latin typeface="Trebuchet MS"/>
              <a:ea typeface="Trebuchet MS"/>
              <a:cs typeface="Trebuchet MS"/>
              <a:sym typeface="Trebuchet MS"/>
            </a:endParaRPr>
          </a:p>
          <a:p>
            <a:pPr marL="0" lvl="0" indent="0" rtl="0">
              <a:lnSpc>
                <a:spcPct val="115000"/>
              </a:lnSpc>
              <a:spcBef>
                <a:spcPts val="0"/>
              </a:spcBef>
              <a:spcAft>
                <a:spcPts val="0"/>
              </a:spcAft>
              <a:buNone/>
            </a:pPr>
            <a:r>
              <a:rPr lang="en" sz="1400">
                <a:latin typeface="Trebuchet MS"/>
                <a:ea typeface="Trebuchet MS"/>
                <a:cs typeface="Trebuchet MS"/>
                <a:sym typeface="Trebuchet MS"/>
              </a:rPr>
              <a:t>The following example illustrates the use of contain and cover:</a:t>
            </a:r>
            <a:endParaRPr sz="1400">
              <a:latin typeface="Trebuchet MS"/>
              <a:ea typeface="Trebuchet MS"/>
              <a:cs typeface="Trebuchet MS"/>
              <a:sym typeface="Trebuchet MS"/>
            </a:endParaRPr>
          </a:p>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2634291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7" name="Shape 5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030127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5" name="Shape 5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2154786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3" name="Shape 5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354313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607706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1" name="Shape 5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815742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878036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3639527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6" name="Shape 5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4967602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40539402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Shape 5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0" name="Shape 5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8583305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7" name="Shape 5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027888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4" name="Shape 5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1052762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Shape 6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1" name="Shape 6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0803073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8" name="Shape 6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2969343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5" name="Shape 6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42108009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4254615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517392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Shape 6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1" name="Shape 6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4718702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Shape 6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9" name="Shape 6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7459476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6" name="Shape 6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4860725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3" name="Shape 6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707555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Shape 6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0" name="Shape 6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8811814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Shape 6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7" name="Shape 6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r>
              <a:rPr lang="en" sz="1800" b="1">
                <a:solidFill>
                  <a:srgbClr val="FF0000"/>
                </a:solidFill>
                <a:latin typeface="Trebuchet MS"/>
                <a:ea typeface="Trebuchet MS"/>
                <a:cs typeface="Trebuchet MS"/>
                <a:sym typeface="Trebuchet MS"/>
              </a:rPr>
              <a:t>Note</a:t>
            </a:r>
            <a:r>
              <a:rPr lang="en" sz="1800">
                <a:solidFill>
                  <a:srgbClr val="FF0000"/>
                </a:solidFill>
                <a:latin typeface="Trebuchet MS"/>
                <a:ea typeface="Trebuchet MS"/>
                <a:cs typeface="Trebuchet MS"/>
                <a:sym typeface="Trebuchet MS"/>
              </a:rPr>
              <a:t>: </a:t>
            </a:r>
            <a:r>
              <a:rPr lang="en" sz="1800">
                <a:latin typeface="Trebuchet MS"/>
                <a:ea typeface="Trebuchet MS"/>
                <a:cs typeface="Trebuchet MS"/>
                <a:sym typeface="Trebuchet MS"/>
              </a:rPr>
              <a:t>It is also possible to use negative values, to overlap content.</a:t>
            </a: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7012861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Shape 6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5" name="Shape 6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8699348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6803483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Shape 6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9" name="Shape 6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6748121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6" name="Shape 6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4152026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788223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Shape 7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4" name="Shape 7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6773711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Shape 7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1" name="Shape 7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42650966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8" name="Shape 7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3369630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Shape 7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5" name="Shape 7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3695999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Shape 7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2" name="Shape 7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6462340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Shape 7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0" name="Shape 7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3754102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Shape 7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7" name="Shape 7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6002977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5" name="Shape 7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9464741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Shape 7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2" name="Shape 7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923709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Shape 7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9" name="Shape 7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910302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387099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Shape 7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6" name="Shape 7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7806120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Shape 7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4" name="Shape 7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2642721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1" name="Shape 7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5896048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Shape 7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8" name="Shape 7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6335127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Shape 8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5" name="Shape 8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7424489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57474417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Shape 8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9" name="Shape 8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5797069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Shape 8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6" name="Shape 8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33333402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Shape 8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3" name="Shape 8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82450227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Shape 8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0" name="Shape 8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172523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5658970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Shape 8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7" name="Shape 8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413385754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Shape 8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4" name="Shape 8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2581159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Shape 8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1" name="Shape 8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609667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Shape 8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8" name="Shape 8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2741465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Shape 8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5" name="Shape 8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82956799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Shape 8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2" name="Shape 8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28849994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Shape 8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0" name="Shape 8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14254687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Shape 8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7" name="Shape 8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500"/>
              </a:spcBef>
              <a:spcAft>
                <a:spcPts val="0"/>
              </a:spcAft>
              <a:buNone/>
            </a:pPr>
            <a:r>
              <a:rPr lang="en" sz="1400" b="1" i="1">
                <a:solidFill>
                  <a:srgbClr val="F16524"/>
                </a:solidFill>
                <a:latin typeface="Trebuchet MS"/>
                <a:ea typeface="Trebuchet MS"/>
                <a:cs typeface="Trebuchet MS"/>
                <a:sym typeface="Trebuchet MS"/>
              </a:rPr>
              <a:t>Note</a:t>
            </a:r>
            <a:r>
              <a:rPr lang="en" sz="1400" i="1">
                <a:solidFill>
                  <a:srgbClr val="F16524"/>
                </a:solidFill>
                <a:latin typeface="Trebuchet MS"/>
                <a:ea typeface="Trebuchet MS"/>
                <a:cs typeface="Trebuchet MS"/>
                <a:sym typeface="Trebuchet MS"/>
              </a:rPr>
              <a:t>: For W3C compliant CSS: If you define the color property, you must also define the background-color property.</a:t>
            </a:r>
            <a:endParaRPr sz="1400" i="1">
              <a:solidFill>
                <a:srgbClr val="F16524"/>
              </a:solidFill>
              <a:latin typeface="Trebuchet MS"/>
              <a:ea typeface="Trebuchet MS"/>
              <a:cs typeface="Trebuchet MS"/>
              <a:sym typeface="Trebuchet MS"/>
            </a:endParaRPr>
          </a:p>
          <a:p>
            <a:pPr marL="0" lvl="0" indent="0" rtl="0">
              <a:spcBef>
                <a:spcPts val="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88051055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Shape 9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4" name="Shape 9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3074137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Shape 9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1" name="Shape 9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400" b="1" i="1">
                <a:solidFill>
                  <a:srgbClr val="F16524"/>
                </a:solidFill>
                <a:latin typeface="Trebuchet MS"/>
                <a:ea typeface="Trebuchet MS"/>
                <a:cs typeface="Trebuchet MS"/>
                <a:sym typeface="Trebuchet MS"/>
              </a:rPr>
              <a:t>Note</a:t>
            </a:r>
            <a:r>
              <a:rPr lang="en" sz="1400" i="1">
                <a:solidFill>
                  <a:srgbClr val="F16524"/>
                </a:solidFill>
                <a:latin typeface="Trebuchet MS"/>
                <a:ea typeface="Trebuchet MS"/>
                <a:cs typeface="Trebuchet MS"/>
                <a:sym typeface="Trebuchet MS"/>
              </a:rPr>
              <a:t>: It is not recommended to underline text that is not a link, as this often confuses users.</a:t>
            </a: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124737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5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91530920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Shape 9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8" name="Shape 9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94383987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Shape 9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5" name="Shape 9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03684126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Shape 9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2" name="Shape 9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4465637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Shape 9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9" name="Shape 9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414333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Shape 9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6" name="Shape 9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8686649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Shape 9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3" name="Shape 9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51489795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Shape 9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0" name="Shape 9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79854409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Shape 9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8" name="Shape 9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58628701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Shape 9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6" name="Shape 9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41693519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Shape 9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3" name="Shape 9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96805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68" name="Shape 268"/>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8" Type="http://schemas.openxmlformats.org/officeDocument/2006/relationships/hyperlink" Target="https://www.w3schools.com/cssref/sel_enabled.asp" TargetMode="External"/><Relationship Id="rId3" Type="http://schemas.openxmlformats.org/officeDocument/2006/relationships/image" Target="../media/image1.png"/><Relationship Id="rId7" Type="http://schemas.openxmlformats.org/officeDocument/2006/relationships/hyperlink" Target="https://www.w3schools.com/cssref/sel_empty.asp" TargetMode="External"/><Relationship Id="rId2" Type="http://schemas.openxmlformats.org/officeDocument/2006/relationships/notesSlide" Target="../notesSlides/notesSlide127.xml"/><Relationship Id="rId1" Type="http://schemas.openxmlformats.org/officeDocument/2006/relationships/slideLayout" Target="../slideLayouts/slideLayout3.xml"/><Relationship Id="rId6" Type="http://schemas.openxmlformats.org/officeDocument/2006/relationships/hyperlink" Target="https://www.w3schools.com/cssref/sel_disabled.asp" TargetMode="External"/><Relationship Id="rId5" Type="http://schemas.openxmlformats.org/officeDocument/2006/relationships/hyperlink" Target="https://www.w3schools.com/cssref/sel_checked.asp" TargetMode="External"/><Relationship Id="rId10" Type="http://schemas.openxmlformats.org/officeDocument/2006/relationships/hyperlink" Target="https://www.w3schools.com/cssref/sel_visited.asp" TargetMode="External"/><Relationship Id="rId4" Type="http://schemas.openxmlformats.org/officeDocument/2006/relationships/hyperlink" Target="https://www.w3schools.com/cssref/sel_active.asp" TargetMode="External"/><Relationship Id="rId9" Type="http://schemas.openxmlformats.org/officeDocument/2006/relationships/hyperlink" Target="https://www.w3schools.com/cssref/sel_valid.asp" TargetMode="External"/></Relationships>
</file>

<file path=ppt/slides/_rels/slide128.xml.rels><?xml version="1.0" encoding="UTF-8" standalone="yes"?>
<Relationships xmlns="http://schemas.openxmlformats.org/package/2006/relationships"><Relationship Id="rId8" Type="http://schemas.openxmlformats.org/officeDocument/2006/relationships/hyperlink" Target="https://www.w3schools.com/cssref/sel_invalid.asp" TargetMode="External"/><Relationship Id="rId3" Type="http://schemas.openxmlformats.org/officeDocument/2006/relationships/hyperlink" Target="https://www.w3schools.com/cssref/sel_firstchild.asp" TargetMode="External"/><Relationship Id="rId7" Type="http://schemas.openxmlformats.org/officeDocument/2006/relationships/hyperlink" Target="https://www.w3schools.com/cssref/sel_in-range.asp" TargetMode="External"/><Relationship Id="rId2" Type="http://schemas.openxmlformats.org/officeDocument/2006/relationships/notesSlide" Target="../notesSlides/notesSlide128.xml"/><Relationship Id="rId1" Type="http://schemas.openxmlformats.org/officeDocument/2006/relationships/slideLayout" Target="../slideLayouts/slideLayout7.xml"/><Relationship Id="rId6" Type="http://schemas.openxmlformats.org/officeDocument/2006/relationships/hyperlink" Target="https://www.w3schools.com/cssref/sel_hover.asp" TargetMode="External"/><Relationship Id="rId5" Type="http://schemas.openxmlformats.org/officeDocument/2006/relationships/hyperlink" Target="https://www.w3schools.com/cssref/sel_focus.asp" TargetMode="External"/><Relationship Id="rId10" Type="http://schemas.openxmlformats.org/officeDocument/2006/relationships/hyperlink" Target="https://www.w3schools.com/cssref/sel_last-child.asp" TargetMode="External"/><Relationship Id="rId4" Type="http://schemas.openxmlformats.org/officeDocument/2006/relationships/hyperlink" Target="https://www.w3schools.com/cssref/sel_first-of-type.asp" TargetMode="External"/><Relationship Id="rId9" Type="http://schemas.openxmlformats.org/officeDocument/2006/relationships/hyperlink" Target="https://www.w3schools.com/cssref/sel_lang.asp" TargetMode="External"/></Relationships>
</file>

<file path=ppt/slides/_rels/slide129.xml.rels><?xml version="1.0" encoding="UTF-8" standalone="yes"?>
<Relationships xmlns="http://schemas.openxmlformats.org/package/2006/relationships"><Relationship Id="rId8" Type="http://schemas.openxmlformats.org/officeDocument/2006/relationships/hyperlink" Target="https://www.w3schools.com/cssref/sel_nth-last-of-type.asp" TargetMode="External"/><Relationship Id="rId3" Type="http://schemas.openxmlformats.org/officeDocument/2006/relationships/hyperlink" Target="https://www.w3schools.com/cssref/sel_last-of-type.asp" TargetMode="External"/><Relationship Id="rId7" Type="http://schemas.openxmlformats.org/officeDocument/2006/relationships/hyperlink" Target="https://www.w3schools.com/cssref/sel_nth-last-child.asp" TargetMode="External"/><Relationship Id="rId2" Type="http://schemas.openxmlformats.org/officeDocument/2006/relationships/notesSlide" Target="../notesSlides/notesSlide129.xml"/><Relationship Id="rId1" Type="http://schemas.openxmlformats.org/officeDocument/2006/relationships/slideLayout" Target="../slideLayouts/slideLayout7.xml"/><Relationship Id="rId6" Type="http://schemas.openxmlformats.org/officeDocument/2006/relationships/hyperlink" Target="https://www.w3schools.com/cssref/sel_nth-child.asp" TargetMode="External"/><Relationship Id="rId5" Type="http://schemas.openxmlformats.org/officeDocument/2006/relationships/hyperlink" Target="https://www.w3schools.com/cssref/sel_not.asp" TargetMode="External"/><Relationship Id="rId10" Type="http://schemas.openxmlformats.org/officeDocument/2006/relationships/hyperlink" Target="https://www.w3schools.com/cssref/sel_only-of-type.asp" TargetMode="External"/><Relationship Id="rId4" Type="http://schemas.openxmlformats.org/officeDocument/2006/relationships/hyperlink" Target="https://www.w3schools.com/cssref/sel_link.asp" TargetMode="External"/><Relationship Id="rId9" Type="http://schemas.openxmlformats.org/officeDocument/2006/relationships/hyperlink" Target="https://www.w3schools.com/cssref/sel_nth-of-type.as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8" Type="http://schemas.openxmlformats.org/officeDocument/2006/relationships/hyperlink" Target="https://www.w3schools.com/cssref/sel_required.asp" TargetMode="External"/><Relationship Id="rId3" Type="http://schemas.openxmlformats.org/officeDocument/2006/relationships/hyperlink" Target="https://www.w3schools.com/cssref/sel_only-child.asp" TargetMode="External"/><Relationship Id="rId7" Type="http://schemas.openxmlformats.org/officeDocument/2006/relationships/hyperlink" Target="https://www.w3schools.com/cssref/sel_read-write.asp" TargetMode="External"/><Relationship Id="rId2" Type="http://schemas.openxmlformats.org/officeDocument/2006/relationships/notesSlide" Target="../notesSlides/notesSlide130.xml"/><Relationship Id="rId1" Type="http://schemas.openxmlformats.org/officeDocument/2006/relationships/slideLayout" Target="../slideLayouts/slideLayout7.xml"/><Relationship Id="rId6" Type="http://schemas.openxmlformats.org/officeDocument/2006/relationships/hyperlink" Target="https://www.w3schools.com/cssref/sel_read-only.asp" TargetMode="External"/><Relationship Id="rId5" Type="http://schemas.openxmlformats.org/officeDocument/2006/relationships/hyperlink" Target="https://www.w3schools.com/cssref/sel_out-of-range.asp" TargetMode="External"/><Relationship Id="rId10" Type="http://schemas.openxmlformats.org/officeDocument/2006/relationships/hyperlink" Target="https://www.w3schools.com/cssref/sel_target.asp" TargetMode="External"/><Relationship Id="rId4" Type="http://schemas.openxmlformats.org/officeDocument/2006/relationships/hyperlink" Target="https://www.w3schools.com/cssref/sel_optional.asp" TargetMode="External"/><Relationship Id="rId9" Type="http://schemas.openxmlformats.org/officeDocument/2006/relationships/hyperlink" Target="https://www.w3schools.com/cssref/sel_root.asp" TargetMode="External"/></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824000" y="1194913"/>
            <a:ext cx="4255500" cy="1872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solidFill>
                  <a:srgbClr val="0170BA"/>
                </a:solidFill>
                <a:latin typeface="Trebuchet MS"/>
                <a:ea typeface="Trebuchet MS"/>
                <a:cs typeface="Trebuchet MS"/>
                <a:sym typeface="Trebuchet MS"/>
              </a:rPr>
              <a:t>CSS -- </a:t>
            </a:r>
            <a:endParaRPr>
              <a:solidFill>
                <a:srgbClr val="0170BA"/>
              </a:solidFill>
              <a:latin typeface="Trebuchet MS"/>
              <a:ea typeface="Trebuchet MS"/>
              <a:cs typeface="Trebuchet MS"/>
              <a:sym typeface="Trebuchet MS"/>
            </a:endParaRPr>
          </a:p>
          <a:p>
            <a:pPr marL="0" lvl="0" indent="0" rtl="0">
              <a:spcBef>
                <a:spcPts val="0"/>
              </a:spcBef>
              <a:spcAft>
                <a:spcPts val="0"/>
              </a:spcAft>
              <a:buNone/>
            </a:pPr>
            <a:r>
              <a:rPr lang="en">
                <a:solidFill>
                  <a:srgbClr val="0170BA"/>
                </a:solidFill>
                <a:latin typeface="Trebuchet MS"/>
                <a:ea typeface="Trebuchet MS"/>
                <a:cs typeface="Trebuchet MS"/>
                <a:sym typeface="Trebuchet MS"/>
              </a:rPr>
              <a:t>Cascading Style Sheet</a:t>
            </a:r>
            <a:endParaRPr>
              <a:solidFill>
                <a:srgbClr val="0170BA"/>
              </a:solidFill>
              <a:latin typeface="Trebuchet MS"/>
              <a:ea typeface="Trebuchet MS"/>
              <a:cs typeface="Trebuchet MS"/>
              <a:sym typeface="Trebuchet MS"/>
            </a:endParaRPr>
          </a:p>
        </p:txBody>
      </p:sp>
      <p:sp>
        <p:nvSpPr>
          <p:cNvPr id="278" name="Shape 278"/>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a:solidFill>
                  <a:schemeClr val="accent3"/>
                </a:solidFill>
                <a:latin typeface="Trebuchet MS"/>
                <a:ea typeface="Trebuchet MS"/>
                <a:cs typeface="Trebuchet MS"/>
                <a:sym typeface="Trebuchet MS"/>
              </a:rPr>
              <a:t>Prepared by: Web Team</a:t>
            </a:r>
            <a:endParaRPr sz="2400">
              <a:solidFill>
                <a:schemeClr val="accent3"/>
              </a:solidFill>
              <a:latin typeface="Trebuchet MS"/>
              <a:ea typeface="Trebuchet MS"/>
              <a:cs typeface="Trebuchet MS"/>
              <a:sym typeface="Trebuchet MS"/>
            </a:endParaRPr>
          </a:p>
        </p:txBody>
      </p:sp>
      <p:pic>
        <p:nvPicPr>
          <p:cNvPr id="279" name="Shape 279"/>
          <p:cNvPicPr preferRelativeResize="0"/>
          <p:nvPr/>
        </p:nvPicPr>
        <p:blipFill rotWithShape="1">
          <a:blip r:embed="rId3">
            <a:alphaModFix/>
          </a:blip>
          <a:srcRect t="3462" b="3462"/>
          <a:stretch/>
        </p:blipFill>
        <p:spPr>
          <a:xfrm>
            <a:off x="6232400" y="1057575"/>
            <a:ext cx="936925" cy="1263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Shape 343"/>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344" name="Shape 344"/>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Selectors (cont.)</a:t>
            </a:r>
            <a:endParaRPr sz="3000">
              <a:solidFill>
                <a:srgbClr val="0170BA"/>
              </a:solidFill>
              <a:latin typeface="Trebuchet MS"/>
              <a:ea typeface="Trebuchet MS"/>
              <a:cs typeface="Trebuchet MS"/>
              <a:sym typeface="Trebuchet MS"/>
            </a:endParaRPr>
          </a:p>
        </p:txBody>
      </p:sp>
      <p:sp>
        <p:nvSpPr>
          <p:cNvPr id="345" name="Shape 345"/>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0170BA"/>
                </a:solidFill>
                <a:latin typeface="Trebuchet MS"/>
                <a:ea typeface="Trebuchet MS"/>
                <a:cs typeface="Trebuchet MS"/>
                <a:sym typeface="Trebuchet MS"/>
              </a:rPr>
              <a:t>Grouping Element</a:t>
            </a:r>
            <a:r>
              <a:rPr lang="en" sz="1800" b="0">
                <a:solidFill>
                  <a:srgbClr val="353535"/>
                </a:solidFill>
                <a:latin typeface="Trebuchet MS"/>
                <a:ea typeface="Trebuchet MS"/>
                <a:cs typeface="Trebuchet MS"/>
                <a:sym typeface="Trebuchet MS"/>
              </a:rPr>
              <a:t> : is used to minimize the code when there are elements with the same style. You have to separate each selector with a comma.</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F16524"/>
                </a:solidFill>
                <a:latin typeface="Trebuchet MS"/>
                <a:ea typeface="Trebuchet MS"/>
                <a:cs typeface="Trebuchet MS"/>
                <a:sym typeface="Trebuchet MS"/>
              </a:rPr>
              <a:t>Syntax :</a:t>
            </a:r>
            <a:endParaRPr sz="1800" b="0">
              <a:solidFill>
                <a:srgbClr val="F16524"/>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F16524"/>
                </a:solidFill>
                <a:latin typeface="Trebuchet MS"/>
                <a:ea typeface="Trebuchet MS"/>
                <a:cs typeface="Trebuchet MS"/>
                <a:sym typeface="Trebuchet MS"/>
              </a:rPr>
              <a:t>	</a:t>
            </a:r>
            <a:r>
              <a:rPr lang="en" sz="1600" b="0" i="1">
                <a:solidFill>
                  <a:srgbClr val="F16524"/>
                </a:solidFill>
                <a:latin typeface="Trebuchet MS"/>
                <a:ea typeface="Trebuchet MS"/>
                <a:cs typeface="Trebuchet MS"/>
                <a:sym typeface="Trebuchet MS"/>
              </a:rPr>
              <a:t>element, element {</a:t>
            </a:r>
            <a:endParaRPr sz="1600" b="0" i="1">
              <a:solidFill>
                <a:srgbClr val="F16524"/>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600" b="0" i="1">
                <a:solidFill>
                  <a:srgbClr val="F16524"/>
                </a:solidFill>
                <a:latin typeface="Trebuchet MS"/>
                <a:ea typeface="Trebuchet MS"/>
                <a:cs typeface="Trebuchet MS"/>
                <a:sym typeface="Trebuchet MS"/>
              </a:rPr>
              <a:t>		css declaration</a:t>
            </a:r>
            <a:endParaRPr sz="1600" b="0" i="1">
              <a:solidFill>
                <a:srgbClr val="F16524"/>
              </a:solidFill>
              <a:latin typeface="Trebuchet MS"/>
              <a:ea typeface="Trebuchet MS"/>
              <a:cs typeface="Trebuchet MS"/>
              <a:sym typeface="Trebuchet MS"/>
            </a:endParaRPr>
          </a:p>
          <a:p>
            <a:pPr marL="0" lvl="0" indent="457200" rtl="0">
              <a:lnSpc>
                <a:spcPct val="100000"/>
              </a:lnSpc>
              <a:spcBef>
                <a:spcPts val="600"/>
              </a:spcBef>
              <a:spcAft>
                <a:spcPts val="0"/>
              </a:spcAft>
              <a:buNone/>
            </a:pPr>
            <a:r>
              <a:rPr lang="en" sz="1600" b="0" i="1">
                <a:solidFill>
                  <a:srgbClr val="F16524"/>
                </a:solidFill>
                <a:latin typeface="Trebuchet MS"/>
                <a:ea typeface="Trebuchet MS"/>
                <a:cs typeface="Trebuchet MS"/>
                <a:sym typeface="Trebuchet MS"/>
              </a:rPr>
              <a:t>}</a:t>
            </a:r>
            <a:endParaRPr sz="1600" b="0" i="1">
              <a:solidFill>
                <a:srgbClr val="F16524"/>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0170BA"/>
                </a:solidFill>
                <a:latin typeface="Trebuchet MS"/>
                <a:ea typeface="Trebuchet MS"/>
                <a:cs typeface="Trebuchet MS"/>
                <a:sym typeface="Trebuchet MS"/>
              </a:rPr>
              <a:t>Nesting Selectors</a:t>
            </a:r>
            <a:r>
              <a:rPr lang="en" sz="1800" b="0">
                <a:solidFill>
                  <a:srgbClr val="353535"/>
                </a:solidFill>
                <a:latin typeface="Trebuchet MS"/>
                <a:ea typeface="Trebuchet MS"/>
                <a:cs typeface="Trebuchet MS"/>
                <a:sym typeface="Trebuchet MS"/>
              </a:rPr>
              <a:t> : It is possible to apply a style for a selector within a selector. There are 2 ways to apply nesting selector.</a:t>
            </a:r>
            <a:endParaRPr sz="1800" b="0">
              <a:solidFill>
                <a:srgbClr val="353535"/>
              </a:solidFill>
              <a:latin typeface="Trebuchet MS"/>
              <a:ea typeface="Trebuchet MS"/>
              <a:cs typeface="Trebuchet MS"/>
              <a:sym typeface="Trebuchet MS"/>
            </a:endParaRPr>
          </a:p>
          <a:p>
            <a:pPr marL="9144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Separate each other with a space: </a:t>
            </a:r>
            <a:r>
              <a:rPr lang="en" sz="1800" b="0" i="1">
                <a:solidFill>
                  <a:srgbClr val="F16524"/>
                </a:solidFill>
                <a:latin typeface="Trebuchet MS"/>
                <a:ea typeface="Trebuchet MS"/>
                <a:cs typeface="Trebuchet MS"/>
                <a:sym typeface="Trebuchet MS"/>
              </a:rPr>
              <a:t>element element</a:t>
            </a:r>
            <a:endParaRPr sz="1800" b="0" i="1">
              <a:solidFill>
                <a:srgbClr val="F16524"/>
              </a:solidFill>
              <a:latin typeface="Trebuchet MS"/>
              <a:ea typeface="Trebuchet MS"/>
              <a:cs typeface="Trebuchet MS"/>
              <a:sym typeface="Trebuchet MS"/>
            </a:endParaRPr>
          </a:p>
          <a:p>
            <a:pPr marL="9144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Stand next to each other: </a:t>
            </a:r>
            <a:r>
              <a:rPr lang="en" sz="1800" b="0" i="1">
                <a:solidFill>
                  <a:srgbClr val="F16524"/>
                </a:solidFill>
                <a:latin typeface="Trebuchet MS"/>
                <a:ea typeface="Trebuchet MS"/>
                <a:cs typeface="Trebuchet MS"/>
                <a:sym typeface="Trebuchet MS"/>
              </a:rPr>
              <a:t>element.class or element#id</a:t>
            </a:r>
            <a:endParaRPr sz="1800" b="0" i="1">
              <a:solidFill>
                <a:srgbClr val="F16524"/>
              </a:solidFill>
              <a:latin typeface="Trebuchet MS"/>
              <a:ea typeface="Trebuchet MS"/>
              <a:cs typeface="Trebuchet MS"/>
              <a:sym typeface="Trebuchet MS"/>
            </a:endParaRPr>
          </a:p>
        </p:txBody>
      </p:sp>
      <p:sp>
        <p:nvSpPr>
          <p:cNvPr id="346" name="Shape 346"/>
          <p:cNvSpPr txBox="1"/>
          <p:nvPr/>
        </p:nvSpPr>
        <p:spPr>
          <a:xfrm>
            <a:off x="4249325" y="2068250"/>
            <a:ext cx="4557900" cy="146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rgbClr val="0170BA"/>
                </a:solidFill>
                <a:latin typeface="Trebuchet MS"/>
                <a:ea typeface="Trebuchet MS"/>
                <a:cs typeface="Trebuchet MS"/>
                <a:sym typeface="Trebuchet MS"/>
              </a:rPr>
              <a:t>Example: </a:t>
            </a:r>
            <a:endParaRPr sz="1800">
              <a:solidFill>
                <a:srgbClr val="0170BA"/>
              </a:solidFill>
              <a:latin typeface="Trebuchet MS"/>
              <a:ea typeface="Trebuchet MS"/>
              <a:cs typeface="Trebuchet MS"/>
              <a:sym typeface="Trebuchet MS"/>
            </a:endParaRPr>
          </a:p>
          <a:p>
            <a:pPr marL="0" lvl="0" indent="0" rtl="0">
              <a:spcBef>
                <a:spcPts val="0"/>
              </a:spcBef>
              <a:spcAft>
                <a:spcPts val="0"/>
              </a:spcAft>
              <a:buNone/>
            </a:pPr>
            <a:r>
              <a:rPr lang="en" sz="1800">
                <a:latin typeface="Trebuchet MS"/>
                <a:ea typeface="Trebuchet MS"/>
                <a:cs typeface="Trebuchet MS"/>
                <a:sym typeface="Trebuchet MS"/>
              </a:rPr>
              <a:t>	</a:t>
            </a:r>
            <a:r>
              <a:rPr lang="en" sz="1600">
                <a:solidFill>
                  <a:srgbClr val="595959"/>
                </a:solidFill>
                <a:latin typeface="Trebuchet MS"/>
                <a:ea typeface="Trebuchet MS"/>
                <a:cs typeface="Trebuchet MS"/>
                <a:sym typeface="Trebuchet MS"/>
              </a:rPr>
              <a:t>h1, h2 {</a:t>
            </a:r>
            <a:endParaRPr sz="1600">
              <a:solidFill>
                <a:srgbClr val="595959"/>
              </a:solidFill>
              <a:latin typeface="Trebuchet MS"/>
              <a:ea typeface="Trebuchet MS"/>
              <a:cs typeface="Trebuchet MS"/>
              <a:sym typeface="Trebuchet MS"/>
            </a:endParaRPr>
          </a:p>
          <a:p>
            <a:pPr marL="0" lvl="0" indent="0" rtl="0">
              <a:spcBef>
                <a:spcPts val="0"/>
              </a:spcBef>
              <a:spcAft>
                <a:spcPts val="0"/>
              </a:spcAft>
              <a:buNone/>
            </a:pPr>
            <a:r>
              <a:rPr lang="en" sz="1600">
                <a:solidFill>
                  <a:srgbClr val="595959"/>
                </a:solidFill>
                <a:latin typeface="Trebuchet MS"/>
                <a:ea typeface="Trebuchet MS"/>
                <a:cs typeface="Trebuchet MS"/>
                <a:sym typeface="Trebuchet MS"/>
              </a:rPr>
              <a:t>		background-color : yellow;</a:t>
            </a:r>
            <a:endParaRPr sz="1600">
              <a:solidFill>
                <a:srgbClr val="595959"/>
              </a:solidFill>
              <a:latin typeface="Trebuchet MS"/>
              <a:ea typeface="Trebuchet MS"/>
              <a:cs typeface="Trebuchet MS"/>
              <a:sym typeface="Trebuchet MS"/>
            </a:endParaRPr>
          </a:p>
          <a:p>
            <a:pPr marL="457200" lvl="0" indent="0" rtl="0">
              <a:spcBef>
                <a:spcPts val="0"/>
              </a:spcBef>
              <a:spcAft>
                <a:spcPts val="0"/>
              </a:spcAft>
              <a:buNone/>
            </a:pPr>
            <a:r>
              <a:rPr lang="en" sz="1600">
                <a:solidFill>
                  <a:srgbClr val="595959"/>
                </a:solidFill>
                <a:latin typeface="Trebuchet MS"/>
                <a:ea typeface="Trebuchet MS"/>
                <a:cs typeface="Trebuchet MS"/>
                <a:sym typeface="Trebuchet MS"/>
              </a:rPr>
              <a:t>}</a:t>
            </a:r>
            <a:endParaRPr sz="1600">
              <a:solidFill>
                <a:srgbClr val="595959"/>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Shape 992"/>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93" name="Shape 993"/>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Absolute size:</a:t>
            </a:r>
            <a:endParaRPr sz="1800" b="0">
              <a:solidFill>
                <a:srgbClr val="353535"/>
              </a:solidFill>
              <a:latin typeface="Trebuchet MS"/>
              <a:ea typeface="Trebuchet MS"/>
              <a:cs typeface="Trebuchet MS"/>
              <a:sym typeface="Trebuchet MS"/>
            </a:endParaRPr>
          </a:p>
          <a:p>
            <a:pPr marL="9144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Sets the text to a specified size</a:t>
            </a:r>
            <a:endParaRPr sz="1800" b="0">
              <a:solidFill>
                <a:srgbClr val="353535"/>
              </a:solidFill>
              <a:latin typeface="Trebuchet MS"/>
              <a:ea typeface="Trebuchet MS"/>
              <a:cs typeface="Trebuchet MS"/>
              <a:sym typeface="Trebuchet MS"/>
            </a:endParaRPr>
          </a:p>
          <a:p>
            <a:pPr marL="9144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Does not allow a user to change the text size in all browsers (bad for accessibility reasons)</a:t>
            </a:r>
            <a:endParaRPr sz="1800" b="0">
              <a:solidFill>
                <a:srgbClr val="353535"/>
              </a:solidFill>
              <a:latin typeface="Trebuchet MS"/>
              <a:ea typeface="Trebuchet MS"/>
              <a:cs typeface="Trebuchet MS"/>
              <a:sym typeface="Trebuchet MS"/>
            </a:endParaRPr>
          </a:p>
          <a:p>
            <a:pPr marL="9144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Absolute size is useful when the physical size of the output is known</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Relative size:</a:t>
            </a:r>
            <a:endParaRPr sz="1800" b="0">
              <a:solidFill>
                <a:srgbClr val="353535"/>
              </a:solidFill>
              <a:latin typeface="Trebuchet MS"/>
              <a:ea typeface="Trebuchet MS"/>
              <a:cs typeface="Trebuchet MS"/>
              <a:sym typeface="Trebuchet MS"/>
            </a:endParaRPr>
          </a:p>
          <a:p>
            <a:pPr marL="914400" lvl="0" indent="-342900" rtl="0">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Sets the size relative to surrounding elements</a:t>
            </a:r>
            <a:endParaRPr sz="1800" b="0">
              <a:solidFill>
                <a:srgbClr val="353535"/>
              </a:solidFill>
              <a:latin typeface="Trebuchet MS"/>
              <a:ea typeface="Trebuchet MS"/>
              <a:cs typeface="Trebuchet MS"/>
              <a:sym typeface="Trebuchet MS"/>
            </a:endParaRPr>
          </a:p>
          <a:p>
            <a:pPr marL="914400" lvl="0" indent="-342900" rtl="0">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Allows a user to change the text size in browsers</a:t>
            </a:r>
            <a:endParaRPr sz="1800" b="0">
              <a:solidFill>
                <a:srgbClr val="353535"/>
              </a:solidFill>
              <a:latin typeface="Trebuchet MS"/>
              <a:ea typeface="Trebuchet MS"/>
              <a:cs typeface="Trebuchet MS"/>
              <a:sym typeface="Trebuchet MS"/>
            </a:endParaRPr>
          </a:p>
          <a:p>
            <a:pPr marL="0" lvl="0" indent="0" rtl="0">
              <a:spcBef>
                <a:spcPts val="600"/>
              </a:spcBef>
              <a:spcAft>
                <a:spcPts val="0"/>
              </a:spcAft>
              <a:buNone/>
            </a:pP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i="1">
                <a:solidFill>
                  <a:srgbClr val="F16524"/>
                </a:solidFill>
                <a:latin typeface="Trebuchet MS"/>
                <a:ea typeface="Trebuchet MS"/>
                <a:cs typeface="Trebuchet MS"/>
                <a:sym typeface="Trebuchet MS"/>
              </a:rPr>
              <a:t>Note</a:t>
            </a:r>
            <a:r>
              <a:rPr lang="en" sz="1800" b="0" i="1">
                <a:solidFill>
                  <a:srgbClr val="F16524"/>
                </a:solidFill>
                <a:latin typeface="Trebuchet MS"/>
                <a:ea typeface="Trebuchet MS"/>
                <a:cs typeface="Trebuchet MS"/>
                <a:sym typeface="Trebuchet MS"/>
              </a:rPr>
              <a:t>: If you do not specify a font size, the default size for normal text, like paragraphs, is 16px (16px=1em)</a:t>
            </a:r>
            <a:endParaRPr sz="1800" b="0" i="1">
              <a:solidFill>
                <a:srgbClr val="F16524"/>
              </a:solidFill>
              <a:latin typeface="Trebuchet MS"/>
              <a:ea typeface="Trebuchet MS"/>
              <a:cs typeface="Trebuchet MS"/>
              <a:sym typeface="Trebuchet MS"/>
            </a:endParaRPr>
          </a:p>
          <a:p>
            <a:pPr marL="0" lvl="0" indent="0" rtl="0">
              <a:lnSpc>
                <a:spcPct val="100000"/>
              </a:lnSpc>
              <a:spcBef>
                <a:spcPts val="700"/>
              </a:spcBef>
              <a:spcAft>
                <a:spcPts val="0"/>
              </a:spcAft>
              <a:buNone/>
            </a:pPr>
            <a:endParaRPr sz="1800" u="sng">
              <a:solidFill>
                <a:srgbClr val="0170BA"/>
              </a:solidFill>
              <a:latin typeface="Trebuchet MS"/>
              <a:ea typeface="Trebuchet MS"/>
              <a:cs typeface="Trebuchet MS"/>
              <a:sym typeface="Trebuchet MS"/>
            </a:endParaRPr>
          </a:p>
        </p:txBody>
      </p:sp>
      <p:pic>
        <p:nvPicPr>
          <p:cNvPr id="994" name="Shape 994"/>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Shape 999"/>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1000" name="Shape 1000"/>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Set Font Size With Pixels</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Setting the text size with pixels gives you full control over the text size:</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h1 {font-size:40px;}</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h2 {font-size:30px;}</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p {font-size:14px;}</a:t>
            </a:r>
            <a:endParaRPr sz="1600" b="0">
              <a:solidFill>
                <a:srgbClr val="595959"/>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above allows Internet Explorer 9, Firefox, Chrome, Opera, and Safari to resize the text.</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i="1">
                <a:solidFill>
                  <a:srgbClr val="F16524"/>
                </a:solidFill>
                <a:latin typeface="Trebuchet MS"/>
                <a:ea typeface="Trebuchet MS"/>
                <a:cs typeface="Trebuchet MS"/>
                <a:sym typeface="Trebuchet MS"/>
              </a:rPr>
              <a:t>Note</a:t>
            </a:r>
            <a:r>
              <a:rPr lang="en" sz="1800" b="0" i="1">
                <a:solidFill>
                  <a:srgbClr val="F16524"/>
                </a:solidFill>
                <a:latin typeface="Trebuchet MS"/>
                <a:ea typeface="Trebuchet MS"/>
                <a:cs typeface="Trebuchet MS"/>
                <a:sym typeface="Trebuchet MS"/>
              </a:rPr>
              <a:t>: The example above does not work in IE, prior version 9.</a:t>
            </a:r>
            <a:endParaRPr sz="1800" b="0" i="1">
              <a:solidFill>
                <a:srgbClr val="F16524"/>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 can be resized in all browsers using the zoom tool (however, this resizes the entire page, not just the text).</a:t>
            </a:r>
            <a:endParaRPr sz="1800" b="0">
              <a:solidFill>
                <a:srgbClr val="353535"/>
              </a:solidFill>
              <a:latin typeface="Trebuchet MS"/>
              <a:ea typeface="Trebuchet MS"/>
              <a:cs typeface="Trebuchet MS"/>
              <a:sym typeface="Trebuchet MS"/>
            </a:endParaRPr>
          </a:p>
          <a:p>
            <a:pPr marL="0" lvl="0" indent="0" rtl="0">
              <a:lnSpc>
                <a:spcPct val="100000"/>
              </a:lnSpc>
              <a:spcBef>
                <a:spcPts val="700"/>
              </a:spcBef>
              <a:spcAft>
                <a:spcPts val="0"/>
              </a:spcAft>
              <a:buNone/>
            </a:pPr>
            <a:endParaRPr sz="1800" b="0">
              <a:solidFill>
                <a:srgbClr val="000000"/>
              </a:solidFill>
              <a:latin typeface="Trebuchet MS"/>
              <a:ea typeface="Trebuchet MS"/>
              <a:cs typeface="Trebuchet MS"/>
              <a:sym typeface="Trebuchet MS"/>
            </a:endParaRPr>
          </a:p>
        </p:txBody>
      </p:sp>
      <p:pic>
        <p:nvPicPr>
          <p:cNvPr id="1001" name="Shape 1001"/>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Shape 1006"/>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1007" name="Shape 1007"/>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500"/>
              </a:spcBef>
              <a:spcAft>
                <a:spcPts val="0"/>
              </a:spcAft>
              <a:buNone/>
            </a:pPr>
            <a:r>
              <a:rPr lang="en" sz="1800" u="sng">
                <a:solidFill>
                  <a:srgbClr val="0170BA"/>
                </a:solidFill>
                <a:latin typeface="Trebuchet MS"/>
                <a:ea typeface="Trebuchet MS"/>
                <a:cs typeface="Trebuchet MS"/>
                <a:sym typeface="Trebuchet MS"/>
              </a:rPr>
              <a:t>Set Font Size With Em</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avoid the resizing problem with older versions of Internet Explorer, many developers use em instead of pixels.</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em size unit is recommended by the W3C.</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1em is equal to the current font size. The default text size in browsers is 16px. So, the default size of 1em is 16px.</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size can be calculated from pixels to em using this formula: pixels/16=em</a:t>
            </a:r>
            <a:endParaRPr sz="1800" b="0">
              <a:solidFill>
                <a:srgbClr val="353535"/>
              </a:solidFill>
              <a:latin typeface="Trebuchet MS"/>
              <a:ea typeface="Trebuchet MS"/>
              <a:cs typeface="Trebuchet MS"/>
              <a:sym typeface="Trebuchet MS"/>
            </a:endParaRPr>
          </a:p>
          <a:p>
            <a:pPr marL="0" lvl="0" indent="0" rtl="0">
              <a:lnSpc>
                <a:spcPct val="100000"/>
              </a:lnSpc>
              <a:spcBef>
                <a:spcPts val="700"/>
              </a:spcBef>
              <a:spcAft>
                <a:spcPts val="0"/>
              </a:spcAft>
              <a:buNone/>
            </a:pPr>
            <a:endParaRPr sz="1800" u="sng">
              <a:solidFill>
                <a:srgbClr val="0170BA"/>
              </a:solidFill>
              <a:latin typeface="Trebuchet MS"/>
              <a:ea typeface="Trebuchet MS"/>
              <a:cs typeface="Trebuchet MS"/>
              <a:sym typeface="Trebuchet MS"/>
            </a:endParaRPr>
          </a:p>
        </p:txBody>
      </p:sp>
      <p:pic>
        <p:nvPicPr>
          <p:cNvPr id="1008" name="Shape 1008"/>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Shape 1013"/>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1014" name="Shape 1014"/>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5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15000"/>
              </a:lnSpc>
              <a:spcBef>
                <a:spcPts val="500"/>
              </a:spcBef>
              <a:spcAft>
                <a:spcPts val="0"/>
              </a:spcAft>
              <a:buNone/>
            </a:pPr>
            <a:r>
              <a:rPr lang="en" sz="1600" b="0">
                <a:solidFill>
                  <a:srgbClr val="595959"/>
                </a:solidFill>
                <a:latin typeface="Trebuchet MS"/>
                <a:ea typeface="Trebuchet MS"/>
                <a:cs typeface="Trebuchet MS"/>
                <a:sym typeface="Trebuchet MS"/>
              </a:rPr>
              <a:t>h1 {font-size:2.5em;} /* 40px/16=2.5em */</a:t>
            </a:r>
            <a:endParaRPr sz="1600" b="0">
              <a:solidFill>
                <a:srgbClr val="595959"/>
              </a:solidFill>
              <a:latin typeface="Trebuchet MS"/>
              <a:ea typeface="Trebuchet MS"/>
              <a:cs typeface="Trebuchet MS"/>
              <a:sym typeface="Trebuchet MS"/>
            </a:endParaRPr>
          </a:p>
          <a:p>
            <a:pPr marL="914400" lvl="0" indent="0" rtl="0">
              <a:lnSpc>
                <a:spcPct val="115000"/>
              </a:lnSpc>
              <a:spcBef>
                <a:spcPts val="500"/>
              </a:spcBef>
              <a:spcAft>
                <a:spcPts val="0"/>
              </a:spcAft>
              <a:buNone/>
            </a:pPr>
            <a:r>
              <a:rPr lang="en" sz="1600" b="0">
                <a:solidFill>
                  <a:srgbClr val="595959"/>
                </a:solidFill>
                <a:latin typeface="Trebuchet MS"/>
                <a:ea typeface="Trebuchet MS"/>
                <a:cs typeface="Trebuchet MS"/>
                <a:sym typeface="Trebuchet MS"/>
              </a:rPr>
              <a:t>h2 {font-size:1.875em;} /* 30px/16=1.875em */</a:t>
            </a:r>
            <a:endParaRPr sz="1600" b="0">
              <a:solidFill>
                <a:srgbClr val="595959"/>
              </a:solidFill>
              <a:latin typeface="Trebuchet MS"/>
              <a:ea typeface="Trebuchet MS"/>
              <a:cs typeface="Trebuchet MS"/>
              <a:sym typeface="Trebuchet MS"/>
            </a:endParaRPr>
          </a:p>
          <a:p>
            <a:pPr marL="914400" lvl="0" indent="0" rtl="0">
              <a:lnSpc>
                <a:spcPct val="115000"/>
              </a:lnSpc>
              <a:spcBef>
                <a:spcPts val="500"/>
              </a:spcBef>
              <a:spcAft>
                <a:spcPts val="0"/>
              </a:spcAft>
              <a:buNone/>
            </a:pPr>
            <a:r>
              <a:rPr lang="en" sz="1600" b="0">
                <a:solidFill>
                  <a:srgbClr val="595959"/>
                </a:solidFill>
                <a:latin typeface="Trebuchet MS"/>
                <a:ea typeface="Trebuchet MS"/>
                <a:cs typeface="Trebuchet MS"/>
                <a:sym typeface="Trebuchet MS"/>
              </a:rPr>
              <a:t>p {font-size:0.875em;} /* 14px/16=0.875em */</a:t>
            </a:r>
            <a:endParaRPr sz="1600" b="0">
              <a:solidFill>
                <a:srgbClr val="595959"/>
              </a:solidFill>
              <a:latin typeface="Trebuchet MS"/>
              <a:ea typeface="Trebuchet MS"/>
              <a:cs typeface="Trebuchet MS"/>
              <a:sym typeface="Trebuchet MS"/>
            </a:endParaRPr>
          </a:p>
          <a:p>
            <a:pPr marL="457200" lvl="0" indent="-342900"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the example above, the text size in em is the same as the previous example in pixels. However, with the em size, it is possible to adjust the text size in all browsers.</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Unfortunately, there is still a problem with older versions of IE. The text becomes larger than it should when made larger, and smaller than it should when made smaller.</a:t>
            </a:r>
            <a:endParaRPr sz="1800" b="0">
              <a:solidFill>
                <a:srgbClr val="353535"/>
              </a:solidFill>
              <a:latin typeface="Trebuchet MS"/>
              <a:ea typeface="Trebuchet MS"/>
              <a:cs typeface="Trebuchet MS"/>
              <a:sym typeface="Trebuchet MS"/>
            </a:endParaRPr>
          </a:p>
          <a:p>
            <a:pPr marL="0" lvl="0" indent="0" rtl="0">
              <a:lnSpc>
                <a:spcPct val="100000"/>
              </a:lnSpc>
              <a:spcBef>
                <a:spcPts val="700"/>
              </a:spcBef>
              <a:spcAft>
                <a:spcPts val="0"/>
              </a:spcAft>
              <a:buNone/>
            </a:pPr>
            <a:endParaRPr sz="1800" u="sng">
              <a:solidFill>
                <a:srgbClr val="0170BA"/>
              </a:solidFill>
              <a:latin typeface="Trebuchet MS"/>
              <a:ea typeface="Trebuchet MS"/>
              <a:cs typeface="Trebuchet MS"/>
              <a:sym typeface="Trebuchet MS"/>
            </a:endParaRPr>
          </a:p>
        </p:txBody>
      </p:sp>
      <p:pic>
        <p:nvPicPr>
          <p:cNvPr id="1015" name="Shape 1015"/>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Shape 1020"/>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1021" name="Shape 1021"/>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600"/>
              </a:spcBef>
              <a:spcAft>
                <a:spcPts val="0"/>
              </a:spcAft>
              <a:buNone/>
            </a:pPr>
            <a:r>
              <a:rPr lang="en" sz="1800" u="sng">
                <a:solidFill>
                  <a:srgbClr val="0170BA"/>
                </a:solidFill>
                <a:latin typeface="Trebuchet MS"/>
                <a:ea typeface="Trebuchet MS"/>
                <a:cs typeface="Trebuchet MS"/>
                <a:sym typeface="Trebuchet MS"/>
              </a:rPr>
              <a:t>Use a Combination of Percent and Em</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solution that works in all browsers, is to set a default font-size in percent for the &lt;body&gt; element:</a:t>
            </a:r>
            <a:endParaRPr sz="1800" b="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15000"/>
              </a:lnSpc>
              <a:spcBef>
                <a:spcPts val="600"/>
              </a:spcBef>
              <a:spcAft>
                <a:spcPts val="0"/>
              </a:spcAft>
              <a:buNone/>
            </a:pPr>
            <a:r>
              <a:rPr lang="en" sz="1600" b="0">
                <a:solidFill>
                  <a:srgbClr val="595959"/>
                </a:solidFill>
                <a:latin typeface="Trebuchet MS"/>
                <a:ea typeface="Trebuchet MS"/>
                <a:cs typeface="Trebuchet MS"/>
                <a:sym typeface="Trebuchet MS"/>
              </a:rPr>
              <a:t>body {font-size:100%;}</a:t>
            </a:r>
            <a:endParaRPr sz="1600" b="0">
              <a:solidFill>
                <a:srgbClr val="595959"/>
              </a:solidFill>
              <a:latin typeface="Trebuchet MS"/>
              <a:ea typeface="Trebuchet MS"/>
              <a:cs typeface="Trebuchet MS"/>
              <a:sym typeface="Trebuchet MS"/>
            </a:endParaRPr>
          </a:p>
          <a:p>
            <a:pPr marL="914400" lvl="0" indent="0" rtl="0">
              <a:lnSpc>
                <a:spcPct val="115000"/>
              </a:lnSpc>
              <a:spcBef>
                <a:spcPts val="600"/>
              </a:spcBef>
              <a:spcAft>
                <a:spcPts val="0"/>
              </a:spcAft>
              <a:buNone/>
            </a:pPr>
            <a:r>
              <a:rPr lang="en" sz="1600" b="0">
                <a:solidFill>
                  <a:srgbClr val="595959"/>
                </a:solidFill>
                <a:latin typeface="Trebuchet MS"/>
                <a:ea typeface="Trebuchet MS"/>
                <a:cs typeface="Trebuchet MS"/>
                <a:sym typeface="Trebuchet MS"/>
              </a:rPr>
              <a:t>h1 {font-size:2.5em;}</a:t>
            </a:r>
            <a:endParaRPr sz="1600" b="0">
              <a:solidFill>
                <a:srgbClr val="595959"/>
              </a:solidFill>
              <a:latin typeface="Trebuchet MS"/>
              <a:ea typeface="Trebuchet MS"/>
              <a:cs typeface="Trebuchet MS"/>
              <a:sym typeface="Trebuchet MS"/>
            </a:endParaRPr>
          </a:p>
          <a:p>
            <a:pPr marL="914400" lvl="0" indent="0" rtl="0">
              <a:lnSpc>
                <a:spcPct val="115000"/>
              </a:lnSpc>
              <a:spcBef>
                <a:spcPts val="600"/>
              </a:spcBef>
              <a:spcAft>
                <a:spcPts val="0"/>
              </a:spcAft>
              <a:buNone/>
            </a:pPr>
            <a:r>
              <a:rPr lang="en" sz="1600" b="0">
                <a:solidFill>
                  <a:srgbClr val="595959"/>
                </a:solidFill>
                <a:latin typeface="Trebuchet MS"/>
                <a:ea typeface="Trebuchet MS"/>
                <a:cs typeface="Trebuchet MS"/>
                <a:sym typeface="Trebuchet MS"/>
              </a:rPr>
              <a:t>h2 {font-size:1.875em;}</a:t>
            </a:r>
            <a:endParaRPr sz="1600" b="0">
              <a:solidFill>
                <a:srgbClr val="595959"/>
              </a:solidFill>
              <a:latin typeface="Trebuchet MS"/>
              <a:ea typeface="Trebuchet MS"/>
              <a:cs typeface="Trebuchet MS"/>
              <a:sym typeface="Trebuchet MS"/>
            </a:endParaRPr>
          </a:p>
          <a:p>
            <a:pPr marL="914400" lvl="0" indent="0" rtl="0">
              <a:lnSpc>
                <a:spcPct val="115000"/>
              </a:lnSpc>
              <a:spcBef>
                <a:spcPts val="600"/>
              </a:spcBef>
              <a:spcAft>
                <a:spcPts val="0"/>
              </a:spcAft>
              <a:buNone/>
            </a:pPr>
            <a:r>
              <a:rPr lang="en" sz="1600" b="0">
                <a:solidFill>
                  <a:srgbClr val="595959"/>
                </a:solidFill>
                <a:latin typeface="Trebuchet MS"/>
                <a:ea typeface="Trebuchet MS"/>
                <a:cs typeface="Trebuchet MS"/>
                <a:sym typeface="Trebuchet MS"/>
              </a:rPr>
              <a:t>p {font-size:0.875em;}</a:t>
            </a:r>
            <a:endParaRPr sz="1600" b="0">
              <a:solidFill>
                <a:srgbClr val="595959"/>
              </a:solidFill>
              <a:latin typeface="Trebuchet MS"/>
              <a:ea typeface="Trebuchet MS"/>
              <a:cs typeface="Trebuchet MS"/>
              <a:sym typeface="Trebuchet MS"/>
            </a:endParaRPr>
          </a:p>
          <a:p>
            <a:pPr marL="457200" lvl="0" indent="-342900"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Our code now works great! It shows the same text size in all browsers, and allows all browsers to zoom or resize the text!</a:t>
            </a:r>
            <a:endParaRPr sz="1800" b="0">
              <a:solidFill>
                <a:srgbClr val="353535"/>
              </a:solidFill>
              <a:latin typeface="Trebuchet MS"/>
              <a:ea typeface="Trebuchet MS"/>
              <a:cs typeface="Trebuchet MS"/>
              <a:sym typeface="Trebuchet MS"/>
            </a:endParaRPr>
          </a:p>
          <a:p>
            <a:pPr marL="0" lvl="0" indent="0" rtl="0">
              <a:lnSpc>
                <a:spcPct val="100000"/>
              </a:lnSpc>
              <a:spcBef>
                <a:spcPts val="700"/>
              </a:spcBef>
              <a:spcAft>
                <a:spcPts val="0"/>
              </a:spcAft>
              <a:buNone/>
            </a:pPr>
            <a:endParaRPr sz="1800" b="0">
              <a:solidFill>
                <a:srgbClr val="0170BA"/>
              </a:solidFill>
              <a:latin typeface="Trebuchet MS"/>
              <a:ea typeface="Trebuchet MS"/>
              <a:cs typeface="Trebuchet MS"/>
              <a:sym typeface="Trebuchet MS"/>
            </a:endParaRPr>
          </a:p>
        </p:txBody>
      </p:sp>
      <p:pic>
        <p:nvPicPr>
          <p:cNvPr id="1022" name="Shape 1022"/>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Shape 1027"/>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Link</a:t>
            </a:r>
            <a:endParaRPr sz="3000">
              <a:solidFill>
                <a:srgbClr val="0170BA"/>
              </a:solidFill>
              <a:latin typeface="Trebuchet MS"/>
              <a:ea typeface="Trebuchet MS"/>
              <a:cs typeface="Trebuchet MS"/>
              <a:sym typeface="Trebuchet MS"/>
            </a:endParaRPr>
          </a:p>
        </p:txBody>
      </p:sp>
      <p:sp>
        <p:nvSpPr>
          <p:cNvPr id="1028" name="Shape 1028"/>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b="0" dirty="0">
                <a:solidFill>
                  <a:srgbClr val="353535"/>
                </a:solidFill>
                <a:latin typeface="Trebuchet MS"/>
                <a:ea typeface="Trebuchet MS"/>
                <a:cs typeface="Trebuchet MS"/>
                <a:sym typeface="Trebuchet MS"/>
              </a:rPr>
              <a:t>Links can be styled in different ways.</a:t>
            </a:r>
            <a:endParaRPr sz="1800" b="0" dirty="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u="sng" dirty="0">
                <a:solidFill>
                  <a:srgbClr val="0170BA"/>
                </a:solidFill>
                <a:latin typeface="Trebuchet MS"/>
                <a:ea typeface="Trebuchet MS"/>
                <a:cs typeface="Trebuchet MS"/>
                <a:sym typeface="Trebuchet MS"/>
              </a:rPr>
              <a:t>Styling Links</a:t>
            </a:r>
            <a:endParaRPr sz="1800" u="sng" dirty="0">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Links can be styled with any CSS property (e.g. color, font-family, background, etc.).</a:t>
            </a:r>
            <a:endParaRPr sz="1800" b="0" dirty="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In addition, links can be styled differently depending on what </a:t>
            </a:r>
            <a:r>
              <a:rPr lang="en" sz="1800" dirty="0">
                <a:solidFill>
                  <a:srgbClr val="353535"/>
                </a:solidFill>
                <a:latin typeface="Trebuchet MS"/>
                <a:ea typeface="Trebuchet MS"/>
                <a:cs typeface="Trebuchet MS"/>
                <a:sym typeface="Trebuchet MS"/>
              </a:rPr>
              <a:t>state</a:t>
            </a:r>
            <a:r>
              <a:rPr lang="en" sz="1800" b="0" dirty="0">
                <a:solidFill>
                  <a:srgbClr val="353535"/>
                </a:solidFill>
                <a:latin typeface="Trebuchet MS"/>
                <a:ea typeface="Trebuchet MS"/>
                <a:cs typeface="Trebuchet MS"/>
                <a:sym typeface="Trebuchet MS"/>
              </a:rPr>
              <a:t> they are in.</a:t>
            </a:r>
            <a:endParaRPr sz="1800" b="0" dirty="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four links states are:</a:t>
            </a:r>
            <a:endParaRPr sz="1800" b="0" dirty="0">
              <a:solidFill>
                <a:srgbClr val="353535"/>
              </a:solidFill>
              <a:latin typeface="Trebuchet MS"/>
              <a:ea typeface="Trebuchet MS"/>
              <a:cs typeface="Trebuchet MS"/>
              <a:sym typeface="Trebuchet MS"/>
            </a:endParaRPr>
          </a:p>
          <a:p>
            <a:pPr marL="914400" lvl="1" indent="-342900" rtl="0">
              <a:lnSpc>
                <a:spcPct val="100000"/>
              </a:lnSpc>
              <a:spcBef>
                <a:spcPts val="0"/>
              </a:spcBef>
              <a:spcAft>
                <a:spcPts val="0"/>
              </a:spcAft>
              <a:buClr>
                <a:srgbClr val="353535"/>
              </a:buClr>
              <a:buSzPts val="1800"/>
              <a:buFont typeface="Trebuchet MS"/>
              <a:buChar char="◆"/>
            </a:pPr>
            <a:r>
              <a:rPr lang="en" sz="1800" b="0" i="1" dirty="0" err="1">
                <a:solidFill>
                  <a:srgbClr val="29A9DF"/>
                </a:solidFill>
                <a:latin typeface="Trebuchet MS"/>
                <a:ea typeface="Trebuchet MS"/>
                <a:cs typeface="Trebuchet MS"/>
                <a:sym typeface="Trebuchet MS"/>
              </a:rPr>
              <a:t>a:link</a:t>
            </a:r>
            <a:r>
              <a:rPr lang="en" sz="1800" b="0" dirty="0">
                <a:solidFill>
                  <a:srgbClr val="353535"/>
                </a:solidFill>
                <a:latin typeface="Trebuchet MS"/>
                <a:ea typeface="Trebuchet MS"/>
                <a:cs typeface="Trebuchet MS"/>
                <a:sym typeface="Trebuchet MS"/>
              </a:rPr>
              <a:t> - a normal, unvisited link</a:t>
            </a:r>
            <a:endParaRPr sz="1800" b="0" dirty="0">
              <a:solidFill>
                <a:srgbClr val="353535"/>
              </a:solidFill>
              <a:latin typeface="Trebuchet MS"/>
              <a:ea typeface="Trebuchet MS"/>
              <a:cs typeface="Trebuchet MS"/>
              <a:sym typeface="Trebuchet MS"/>
            </a:endParaRPr>
          </a:p>
          <a:p>
            <a:pPr marL="914400" lvl="1" indent="-342900" rtl="0">
              <a:lnSpc>
                <a:spcPct val="100000"/>
              </a:lnSpc>
              <a:spcBef>
                <a:spcPts val="0"/>
              </a:spcBef>
              <a:spcAft>
                <a:spcPts val="0"/>
              </a:spcAft>
              <a:buClr>
                <a:srgbClr val="353535"/>
              </a:buClr>
              <a:buSzPts val="1800"/>
              <a:buFont typeface="Trebuchet MS"/>
              <a:buChar char="◆"/>
            </a:pPr>
            <a:r>
              <a:rPr lang="en" sz="1800" b="0" i="1" dirty="0" err="1">
                <a:solidFill>
                  <a:srgbClr val="29A9DF"/>
                </a:solidFill>
                <a:latin typeface="Trebuchet MS"/>
                <a:ea typeface="Trebuchet MS"/>
                <a:cs typeface="Trebuchet MS"/>
                <a:sym typeface="Trebuchet MS"/>
              </a:rPr>
              <a:t>a:visited</a:t>
            </a:r>
            <a:r>
              <a:rPr lang="en" sz="1800" b="0" dirty="0">
                <a:solidFill>
                  <a:srgbClr val="353535"/>
                </a:solidFill>
                <a:latin typeface="Trebuchet MS"/>
                <a:ea typeface="Trebuchet MS"/>
                <a:cs typeface="Trebuchet MS"/>
                <a:sym typeface="Trebuchet MS"/>
              </a:rPr>
              <a:t> - a link the user has visited</a:t>
            </a:r>
            <a:endParaRPr sz="1800" b="0" dirty="0">
              <a:solidFill>
                <a:srgbClr val="353535"/>
              </a:solidFill>
              <a:latin typeface="Trebuchet MS"/>
              <a:ea typeface="Trebuchet MS"/>
              <a:cs typeface="Trebuchet MS"/>
              <a:sym typeface="Trebuchet MS"/>
            </a:endParaRPr>
          </a:p>
          <a:p>
            <a:pPr marL="914400" lvl="1" indent="-342900" rtl="0">
              <a:lnSpc>
                <a:spcPct val="100000"/>
              </a:lnSpc>
              <a:spcBef>
                <a:spcPts val="0"/>
              </a:spcBef>
              <a:spcAft>
                <a:spcPts val="0"/>
              </a:spcAft>
              <a:buClr>
                <a:srgbClr val="353535"/>
              </a:buClr>
              <a:buSzPts val="1800"/>
              <a:buFont typeface="Trebuchet MS"/>
              <a:buChar char="◆"/>
            </a:pPr>
            <a:r>
              <a:rPr lang="en" sz="1800" b="0" i="1" dirty="0" err="1">
                <a:solidFill>
                  <a:srgbClr val="29A9DF"/>
                </a:solidFill>
                <a:latin typeface="Trebuchet MS"/>
                <a:ea typeface="Trebuchet MS"/>
                <a:cs typeface="Trebuchet MS"/>
                <a:sym typeface="Trebuchet MS"/>
              </a:rPr>
              <a:t>a:hover</a:t>
            </a:r>
            <a:r>
              <a:rPr lang="en" sz="1800" b="0" dirty="0">
                <a:solidFill>
                  <a:srgbClr val="353535"/>
                </a:solidFill>
                <a:latin typeface="Trebuchet MS"/>
                <a:ea typeface="Trebuchet MS"/>
                <a:cs typeface="Trebuchet MS"/>
                <a:sym typeface="Trebuchet MS"/>
              </a:rPr>
              <a:t> - a link when the user </a:t>
            </a:r>
            <a:r>
              <a:rPr lang="en" sz="1800" b="0" dirty="0" err="1">
                <a:solidFill>
                  <a:srgbClr val="353535"/>
                </a:solidFill>
                <a:latin typeface="Trebuchet MS"/>
                <a:ea typeface="Trebuchet MS"/>
                <a:cs typeface="Trebuchet MS"/>
                <a:sym typeface="Trebuchet MS"/>
              </a:rPr>
              <a:t>mouses</a:t>
            </a:r>
            <a:r>
              <a:rPr lang="en" sz="1800" b="0" dirty="0">
                <a:solidFill>
                  <a:srgbClr val="353535"/>
                </a:solidFill>
                <a:latin typeface="Trebuchet MS"/>
                <a:ea typeface="Trebuchet MS"/>
                <a:cs typeface="Trebuchet MS"/>
                <a:sym typeface="Trebuchet MS"/>
              </a:rPr>
              <a:t> over it</a:t>
            </a:r>
            <a:endParaRPr sz="1800" b="0" dirty="0">
              <a:solidFill>
                <a:srgbClr val="353535"/>
              </a:solidFill>
              <a:latin typeface="Trebuchet MS"/>
              <a:ea typeface="Trebuchet MS"/>
              <a:cs typeface="Trebuchet MS"/>
              <a:sym typeface="Trebuchet MS"/>
            </a:endParaRPr>
          </a:p>
          <a:p>
            <a:pPr marL="914400" lvl="1" indent="-342900" rtl="0">
              <a:lnSpc>
                <a:spcPct val="100000"/>
              </a:lnSpc>
              <a:spcBef>
                <a:spcPts val="0"/>
              </a:spcBef>
              <a:spcAft>
                <a:spcPts val="0"/>
              </a:spcAft>
              <a:buClr>
                <a:srgbClr val="353535"/>
              </a:buClr>
              <a:buSzPts val="1800"/>
              <a:buFont typeface="Trebuchet MS"/>
              <a:buChar char="◆"/>
            </a:pPr>
            <a:r>
              <a:rPr lang="en" sz="1800" b="0" i="1" dirty="0" err="1">
                <a:solidFill>
                  <a:srgbClr val="29A9DF"/>
                </a:solidFill>
                <a:latin typeface="Trebuchet MS"/>
                <a:ea typeface="Trebuchet MS"/>
                <a:cs typeface="Trebuchet MS"/>
                <a:sym typeface="Trebuchet MS"/>
              </a:rPr>
              <a:t>a:active</a:t>
            </a:r>
            <a:r>
              <a:rPr lang="en" sz="1800" b="0" dirty="0">
                <a:solidFill>
                  <a:srgbClr val="353535"/>
                </a:solidFill>
                <a:latin typeface="Trebuchet MS"/>
                <a:ea typeface="Trebuchet MS"/>
                <a:cs typeface="Trebuchet MS"/>
                <a:sym typeface="Trebuchet MS"/>
              </a:rPr>
              <a:t> - a link the moment it is clicked</a:t>
            </a:r>
            <a:endParaRPr sz="1800" b="0" dirty="0">
              <a:solidFill>
                <a:srgbClr val="353535"/>
              </a:solidFill>
              <a:latin typeface="Trebuchet MS"/>
              <a:ea typeface="Trebuchet MS"/>
              <a:cs typeface="Trebuchet MS"/>
              <a:sym typeface="Trebuchet MS"/>
            </a:endParaRPr>
          </a:p>
          <a:p>
            <a:pPr marL="0" lvl="0" indent="0" rtl="0">
              <a:lnSpc>
                <a:spcPct val="100000"/>
              </a:lnSpc>
              <a:spcBef>
                <a:spcPts val="700"/>
              </a:spcBef>
              <a:spcAft>
                <a:spcPts val="0"/>
              </a:spcAft>
              <a:buNone/>
            </a:pPr>
            <a:endParaRPr sz="1800" u="sng" dirty="0">
              <a:solidFill>
                <a:srgbClr val="0170BA"/>
              </a:solidFill>
              <a:latin typeface="Trebuchet MS"/>
              <a:ea typeface="Trebuchet MS"/>
              <a:cs typeface="Trebuchet MS"/>
              <a:sym typeface="Trebuchet MS"/>
            </a:endParaRPr>
          </a:p>
        </p:txBody>
      </p:sp>
      <p:pic>
        <p:nvPicPr>
          <p:cNvPr id="1029" name="Shape 1029"/>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Shape 1034"/>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Link (cont.)</a:t>
            </a:r>
            <a:endParaRPr sz="3000">
              <a:solidFill>
                <a:srgbClr val="0170BA"/>
              </a:solidFill>
              <a:latin typeface="Trebuchet MS"/>
              <a:ea typeface="Trebuchet MS"/>
              <a:cs typeface="Trebuchet MS"/>
              <a:sym typeface="Trebuchet MS"/>
            </a:endParaRPr>
          </a:p>
        </p:txBody>
      </p:sp>
      <p:sp>
        <p:nvSpPr>
          <p:cNvPr id="1035" name="Shape 1035"/>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dirty="0">
                <a:solidFill>
                  <a:srgbClr val="595959"/>
                </a:solidFill>
                <a:latin typeface="Trebuchet MS"/>
                <a:ea typeface="Trebuchet MS"/>
                <a:cs typeface="Trebuchet MS"/>
                <a:sym typeface="Trebuchet MS"/>
              </a:rPr>
              <a:t>a:link {color:#FF0000;}      /* unvisited link */</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dirty="0">
                <a:solidFill>
                  <a:srgbClr val="595959"/>
                </a:solidFill>
                <a:latin typeface="Trebuchet MS"/>
                <a:ea typeface="Trebuchet MS"/>
                <a:cs typeface="Trebuchet MS"/>
                <a:sym typeface="Trebuchet MS"/>
              </a:rPr>
              <a:t>a:visited {color:#00FF00;}  /* visited link */</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dirty="0">
                <a:solidFill>
                  <a:srgbClr val="595959"/>
                </a:solidFill>
                <a:latin typeface="Trebuchet MS"/>
                <a:ea typeface="Trebuchet MS"/>
                <a:cs typeface="Trebuchet MS"/>
                <a:sym typeface="Trebuchet MS"/>
              </a:rPr>
              <a:t>a:hover {color:#FF00FF;}  /* mouse over link */</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dirty="0">
                <a:solidFill>
                  <a:srgbClr val="595959"/>
                </a:solidFill>
                <a:latin typeface="Trebuchet MS"/>
                <a:ea typeface="Trebuchet MS"/>
                <a:cs typeface="Trebuchet MS"/>
                <a:sym typeface="Trebuchet MS"/>
              </a:rPr>
              <a:t>a:active {color:#0000FF;}  /* selected link */</a:t>
            </a:r>
            <a:endParaRPr sz="1600" b="0" dirty="0">
              <a:solidFill>
                <a:srgbClr val="595959"/>
              </a:solidFill>
              <a:latin typeface="Trebuchet MS"/>
              <a:ea typeface="Trebuchet MS"/>
              <a:cs typeface="Trebuchet MS"/>
              <a:sym typeface="Trebuchet MS"/>
            </a:endParaRPr>
          </a:p>
          <a:p>
            <a:pPr marL="457200" lvl="0" indent="-342900" rtl="0">
              <a:lnSpc>
                <a:spcPct val="100000"/>
              </a:lnSpc>
              <a:spcBef>
                <a:spcPts val="700"/>
              </a:spcBef>
              <a:spcAft>
                <a:spcPts val="0"/>
              </a:spcAft>
              <a:buClr>
                <a:srgbClr val="353535"/>
              </a:buClr>
              <a:buSzPts val="1800"/>
              <a:buChar char="❏"/>
            </a:pPr>
            <a:r>
              <a:rPr lang="en" sz="1800" b="0" dirty="0">
                <a:solidFill>
                  <a:srgbClr val="353535"/>
                </a:solidFill>
                <a:latin typeface="Trebuchet MS"/>
                <a:ea typeface="Trebuchet MS"/>
                <a:cs typeface="Trebuchet MS"/>
                <a:sym typeface="Trebuchet MS"/>
              </a:rPr>
              <a:t>When setting the style for several link states, there are some order rules:</a:t>
            </a:r>
            <a:endParaRPr sz="1800" b="0" dirty="0">
              <a:solidFill>
                <a:srgbClr val="353535"/>
              </a:solidFill>
              <a:latin typeface="Trebuchet MS"/>
              <a:ea typeface="Trebuchet MS"/>
              <a:cs typeface="Trebuchet MS"/>
              <a:sym typeface="Trebuchet MS"/>
            </a:endParaRPr>
          </a:p>
          <a:p>
            <a:pPr marL="914400" lvl="1" indent="-342900" rtl="0">
              <a:lnSpc>
                <a:spcPct val="100000"/>
              </a:lnSpc>
              <a:spcBef>
                <a:spcPts val="700"/>
              </a:spcBef>
              <a:spcAft>
                <a:spcPts val="0"/>
              </a:spcAft>
              <a:buClr>
                <a:srgbClr val="000000"/>
              </a:buClr>
              <a:buSzPts val="1800"/>
              <a:buFont typeface="Trebuchet MS"/>
              <a:buChar char="◆"/>
            </a:pPr>
            <a:r>
              <a:rPr lang="en" sz="1800" b="0" i="1" dirty="0">
                <a:solidFill>
                  <a:srgbClr val="29A9DF"/>
                </a:solidFill>
                <a:latin typeface="Trebuchet MS"/>
                <a:ea typeface="Trebuchet MS"/>
                <a:cs typeface="Trebuchet MS"/>
                <a:sym typeface="Trebuchet MS"/>
              </a:rPr>
              <a:t>a:hover</a:t>
            </a:r>
            <a:r>
              <a:rPr lang="en" sz="1800" b="0" dirty="0">
                <a:solidFill>
                  <a:srgbClr val="000000"/>
                </a:solidFill>
                <a:latin typeface="Trebuchet MS"/>
                <a:ea typeface="Trebuchet MS"/>
                <a:cs typeface="Trebuchet MS"/>
                <a:sym typeface="Trebuchet MS"/>
              </a:rPr>
              <a:t> </a:t>
            </a:r>
            <a:r>
              <a:rPr lang="en" sz="1800" b="0" dirty="0">
                <a:solidFill>
                  <a:srgbClr val="353535"/>
                </a:solidFill>
                <a:latin typeface="Trebuchet MS"/>
                <a:ea typeface="Trebuchet MS"/>
                <a:cs typeface="Trebuchet MS"/>
                <a:sym typeface="Trebuchet MS"/>
              </a:rPr>
              <a:t>MUST come after</a:t>
            </a:r>
            <a:r>
              <a:rPr lang="en" sz="1800" b="0" dirty="0">
                <a:solidFill>
                  <a:srgbClr val="000000"/>
                </a:solidFill>
                <a:latin typeface="Trebuchet MS"/>
                <a:ea typeface="Trebuchet MS"/>
                <a:cs typeface="Trebuchet MS"/>
                <a:sym typeface="Trebuchet MS"/>
              </a:rPr>
              <a:t> </a:t>
            </a:r>
            <a:r>
              <a:rPr lang="en" sz="1800" b="0" i="1" dirty="0">
                <a:solidFill>
                  <a:srgbClr val="29A9DF"/>
                </a:solidFill>
                <a:latin typeface="Trebuchet MS"/>
                <a:ea typeface="Trebuchet MS"/>
                <a:cs typeface="Trebuchet MS"/>
                <a:sym typeface="Trebuchet MS"/>
              </a:rPr>
              <a:t>a:link</a:t>
            </a:r>
            <a:r>
              <a:rPr lang="en" sz="1800" b="0" dirty="0">
                <a:solidFill>
                  <a:srgbClr val="000000"/>
                </a:solidFill>
                <a:latin typeface="Trebuchet MS"/>
                <a:ea typeface="Trebuchet MS"/>
                <a:cs typeface="Trebuchet MS"/>
                <a:sym typeface="Trebuchet MS"/>
              </a:rPr>
              <a:t> </a:t>
            </a:r>
            <a:r>
              <a:rPr lang="en" sz="1800" b="0" dirty="0">
                <a:solidFill>
                  <a:srgbClr val="353535"/>
                </a:solidFill>
                <a:latin typeface="Trebuchet MS"/>
                <a:ea typeface="Trebuchet MS"/>
                <a:cs typeface="Trebuchet MS"/>
                <a:sym typeface="Trebuchet MS"/>
              </a:rPr>
              <a:t>and </a:t>
            </a:r>
            <a:r>
              <a:rPr lang="en" sz="1800" b="0" i="1" dirty="0">
                <a:solidFill>
                  <a:srgbClr val="29A9DF"/>
                </a:solidFill>
                <a:latin typeface="Trebuchet MS"/>
                <a:ea typeface="Trebuchet MS"/>
                <a:cs typeface="Trebuchet MS"/>
                <a:sym typeface="Trebuchet MS"/>
              </a:rPr>
              <a:t>a:visited</a:t>
            </a:r>
            <a:endParaRPr sz="1800" b="0" dirty="0">
              <a:solidFill>
                <a:srgbClr val="000000"/>
              </a:solidFill>
              <a:latin typeface="Trebuchet MS"/>
              <a:ea typeface="Trebuchet MS"/>
              <a:cs typeface="Trebuchet MS"/>
              <a:sym typeface="Trebuchet MS"/>
            </a:endParaRPr>
          </a:p>
          <a:p>
            <a:pPr marL="914400" lvl="1" indent="-342900" rtl="0">
              <a:lnSpc>
                <a:spcPct val="100000"/>
              </a:lnSpc>
              <a:spcBef>
                <a:spcPts val="700"/>
              </a:spcBef>
              <a:spcAft>
                <a:spcPts val="0"/>
              </a:spcAft>
              <a:buClr>
                <a:srgbClr val="000000"/>
              </a:buClr>
              <a:buSzPts val="1800"/>
              <a:buFont typeface="Trebuchet MS"/>
              <a:buChar char="◆"/>
            </a:pPr>
            <a:r>
              <a:rPr lang="en" sz="1800" b="0" i="1" dirty="0">
                <a:solidFill>
                  <a:srgbClr val="29A9DF"/>
                </a:solidFill>
                <a:latin typeface="Trebuchet MS"/>
                <a:ea typeface="Trebuchet MS"/>
                <a:cs typeface="Trebuchet MS"/>
                <a:sym typeface="Trebuchet MS"/>
              </a:rPr>
              <a:t>a:active</a:t>
            </a:r>
            <a:r>
              <a:rPr lang="en" sz="1800" b="0" dirty="0">
                <a:solidFill>
                  <a:srgbClr val="000000"/>
                </a:solidFill>
                <a:latin typeface="Trebuchet MS"/>
                <a:ea typeface="Trebuchet MS"/>
                <a:cs typeface="Trebuchet MS"/>
                <a:sym typeface="Trebuchet MS"/>
              </a:rPr>
              <a:t> </a:t>
            </a:r>
            <a:r>
              <a:rPr lang="en" sz="1800" b="0" dirty="0">
                <a:solidFill>
                  <a:srgbClr val="353535"/>
                </a:solidFill>
                <a:latin typeface="Trebuchet MS"/>
                <a:ea typeface="Trebuchet MS"/>
                <a:cs typeface="Trebuchet MS"/>
                <a:sym typeface="Trebuchet MS"/>
              </a:rPr>
              <a:t>MUST come after</a:t>
            </a:r>
            <a:r>
              <a:rPr lang="en" sz="1800" b="0" dirty="0">
                <a:solidFill>
                  <a:srgbClr val="000000"/>
                </a:solidFill>
                <a:latin typeface="Trebuchet MS"/>
                <a:ea typeface="Trebuchet MS"/>
                <a:cs typeface="Trebuchet MS"/>
                <a:sym typeface="Trebuchet MS"/>
              </a:rPr>
              <a:t> </a:t>
            </a:r>
            <a:r>
              <a:rPr lang="en" sz="1800" b="0" i="1" dirty="0">
                <a:solidFill>
                  <a:srgbClr val="29A9DF"/>
                </a:solidFill>
                <a:latin typeface="Trebuchet MS"/>
                <a:ea typeface="Trebuchet MS"/>
                <a:cs typeface="Trebuchet MS"/>
                <a:sym typeface="Trebuchet MS"/>
              </a:rPr>
              <a:t>a:hover</a:t>
            </a:r>
            <a:endParaRPr sz="1800" b="0" dirty="0">
              <a:solidFill>
                <a:srgbClr val="000000"/>
              </a:solidFill>
              <a:latin typeface="Trebuchet MS"/>
              <a:ea typeface="Trebuchet MS"/>
              <a:cs typeface="Trebuchet MS"/>
              <a:sym typeface="Trebuchet MS"/>
            </a:endParaRPr>
          </a:p>
          <a:p>
            <a:pPr marL="0" lvl="0" indent="0" rtl="0">
              <a:lnSpc>
                <a:spcPct val="115000"/>
              </a:lnSpc>
              <a:spcBef>
                <a:spcPts val="400"/>
              </a:spcBef>
              <a:spcAft>
                <a:spcPts val="0"/>
              </a:spcAft>
              <a:buNone/>
            </a:pPr>
            <a:r>
              <a:rPr lang="en" sz="1800" u="sng" dirty="0">
                <a:solidFill>
                  <a:srgbClr val="0170BA"/>
                </a:solidFill>
                <a:latin typeface="Trebuchet MS"/>
                <a:ea typeface="Trebuchet MS"/>
                <a:cs typeface="Trebuchet MS"/>
                <a:sym typeface="Trebuchet MS"/>
              </a:rPr>
              <a:t>Common Link Styles</a:t>
            </a:r>
            <a:endParaRPr sz="1800" u="sng" dirty="0">
              <a:solidFill>
                <a:srgbClr val="0170BA"/>
              </a:solidFill>
              <a:latin typeface="Trebuchet MS"/>
              <a:ea typeface="Trebuchet MS"/>
              <a:cs typeface="Trebuchet MS"/>
              <a:sym typeface="Trebuchet MS"/>
            </a:endParaRPr>
          </a:p>
          <a:p>
            <a:pPr marL="457200" lvl="0" indent="-342900" rtl="0">
              <a:lnSpc>
                <a:spcPct val="115000"/>
              </a:lnSpc>
              <a:spcBef>
                <a:spcPts val="400"/>
              </a:spcBef>
              <a:spcAft>
                <a:spcPts val="0"/>
              </a:spcAft>
              <a:buClr>
                <a:srgbClr val="353535"/>
              </a:buClr>
              <a:buSzPts val="1800"/>
              <a:buChar char="❏"/>
            </a:pPr>
            <a:r>
              <a:rPr lang="en" sz="1800" b="0" dirty="0">
                <a:solidFill>
                  <a:srgbClr val="353535"/>
                </a:solidFill>
                <a:latin typeface="Trebuchet MS"/>
                <a:ea typeface="Trebuchet MS"/>
                <a:cs typeface="Trebuchet MS"/>
                <a:sym typeface="Trebuchet MS"/>
              </a:rPr>
              <a:t>In the example above the link changes color depending on what state it is in.</a:t>
            </a:r>
            <a:endParaRPr sz="1800" b="0" dirty="0">
              <a:solidFill>
                <a:srgbClr val="353535"/>
              </a:solidFill>
              <a:latin typeface="Trebuchet MS"/>
              <a:ea typeface="Trebuchet MS"/>
              <a:cs typeface="Trebuchet MS"/>
              <a:sym typeface="Trebuchet MS"/>
            </a:endParaRPr>
          </a:p>
          <a:p>
            <a:pPr marL="0" lvl="0" indent="0" rtl="0">
              <a:lnSpc>
                <a:spcPct val="100000"/>
              </a:lnSpc>
              <a:spcBef>
                <a:spcPts val="700"/>
              </a:spcBef>
              <a:spcAft>
                <a:spcPts val="0"/>
              </a:spcAft>
              <a:buNone/>
            </a:pPr>
            <a:endParaRPr sz="1600" b="0" dirty="0">
              <a:solidFill>
                <a:srgbClr val="595959"/>
              </a:solidFill>
              <a:latin typeface="Trebuchet MS"/>
              <a:ea typeface="Trebuchet MS"/>
              <a:cs typeface="Trebuchet MS"/>
              <a:sym typeface="Trebuchet MS"/>
            </a:endParaRPr>
          </a:p>
          <a:p>
            <a:pPr marL="0" lvl="0" indent="0" rtl="0">
              <a:lnSpc>
                <a:spcPct val="100000"/>
              </a:lnSpc>
              <a:spcBef>
                <a:spcPts val="700"/>
              </a:spcBef>
              <a:spcAft>
                <a:spcPts val="0"/>
              </a:spcAft>
              <a:buNone/>
            </a:pPr>
            <a:endParaRPr sz="1800" u="sng" dirty="0">
              <a:solidFill>
                <a:srgbClr val="0170BA"/>
              </a:solidFill>
              <a:latin typeface="Trebuchet MS"/>
              <a:ea typeface="Trebuchet MS"/>
              <a:cs typeface="Trebuchet MS"/>
              <a:sym typeface="Trebuchet MS"/>
            </a:endParaRPr>
          </a:p>
        </p:txBody>
      </p:sp>
      <p:pic>
        <p:nvPicPr>
          <p:cNvPr id="1036" name="Shape 1036"/>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Shape 1041"/>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Link (cont.)</a:t>
            </a:r>
            <a:endParaRPr sz="3000">
              <a:solidFill>
                <a:srgbClr val="0170BA"/>
              </a:solidFill>
              <a:latin typeface="Trebuchet MS"/>
              <a:ea typeface="Trebuchet MS"/>
              <a:cs typeface="Trebuchet MS"/>
              <a:sym typeface="Trebuchet MS"/>
            </a:endParaRPr>
          </a:p>
        </p:txBody>
      </p:sp>
      <p:sp>
        <p:nvSpPr>
          <p:cNvPr id="1042" name="Shape 1042"/>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dirty="0">
                <a:solidFill>
                  <a:srgbClr val="0170BA"/>
                </a:solidFill>
                <a:latin typeface="Trebuchet MS"/>
                <a:ea typeface="Trebuchet MS"/>
                <a:cs typeface="Trebuchet MS"/>
                <a:sym typeface="Trebuchet MS"/>
              </a:rPr>
              <a:t>Text Decoration</a:t>
            </a:r>
            <a:endParaRPr sz="1800" u="sng" dirty="0">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text-decoration property is mostly used to remove underlines from links:</a:t>
            </a:r>
            <a:endParaRPr sz="1800" b="0" dirty="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dirty="0" err="1">
                <a:solidFill>
                  <a:srgbClr val="595959"/>
                </a:solidFill>
                <a:latin typeface="Trebuchet MS"/>
                <a:ea typeface="Trebuchet MS"/>
                <a:cs typeface="Trebuchet MS"/>
                <a:sym typeface="Trebuchet MS"/>
              </a:rPr>
              <a:t>a:link</a:t>
            </a:r>
            <a:r>
              <a:rPr lang="en" sz="1600" b="0" dirty="0">
                <a:solidFill>
                  <a:srgbClr val="595959"/>
                </a:solidFill>
                <a:latin typeface="Trebuchet MS"/>
                <a:ea typeface="Trebuchet MS"/>
                <a:cs typeface="Trebuchet MS"/>
                <a:sym typeface="Trebuchet MS"/>
              </a:rPr>
              <a:t> {</a:t>
            </a:r>
            <a:r>
              <a:rPr lang="en" sz="1600" b="0" dirty="0" err="1">
                <a:solidFill>
                  <a:srgbClr val="595959"/>
                </a:solidFill>
                <a:latin typeface="Trebuchet MS"/>
                <a:ea typeface="Trebuchet MS"/>
                <a:cs typeface="Trebuchet MS"/>
                <a:sym typeface="Trebuchet MS"/>
              </a:rPr>
              <a:t>text-decoration:none</a:t>
            </a:r>
            <a:r>
              <a:rPr lang="en" sz="1600" b="0" dirty="0">
                <a:solidFill>
                  <a:srgbClr val="595959"/>
                </a:solidFill>
                <a:latin typeface="Trebuchet MS"/>
                <a:ea typeface="Trebuchet MS"/>
                <a:cs typeface="Trebuchet MS"/>
                <a:sym typeface="Trebuchet MS"/>
              </a:rPr>
              <a:t>;}</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dirty="0" err="1">
                <a:solidFill>
                  <a:srgbClr val="595959"/>
                </a:solidFill>
                <a:latin typeface="Trebuchet MS"/>
                <a:ea typeface="Trebuchet MS"/>
                <a:cs typeface="Trebuchet MS"/>
                <a:sym typeface="Trebuchet MS"/>
              </a:rPr>
              <a:t>a:visited</a:t>
            </a:r>
            <a:r>
              <a:rPr lang="en" sz="1600" b="0" dirty="0">
                <a:solidFill>
                  <a:srgbClr val="595959"/>
                </a:solidFill>
                <a:latin typeface="Trebuchet MS"/>
                <a:ea typeface="Trebuchet MS"/>
                <a:cs typeface="Trebuchet MS"/>
                <a:sym typeface="Trebuchet MS"/>
              </a:rPr>
              <a:t> {</a:t>
            </a:r>
            <a:r>
              <a:rPr lang="en" sz="1600" b="0" dirty="0" err="1">
                <a:solidFill>
                  <a:srgbClr val="595959"/>
                </a:solidFill>
                <a:latin typeface="Trebuchet MS"/>
                <a:ea typeface="Trebuchet MS"/>
                <a:cs typeface="Trebuchet MS"/>
                <a:sym typeface="Trebuchet MS"/>
              </a:rPr>
              <a:t>text-decoration:none</a:t>
            </a:r>
            <a:r>
              <a:rPr lang="en" sz="1600" b="0" dirty="0">
                <a:solidFill>
                  <a:srgbClr val="595959"/>
                </a:solidFill>
                <a:latin typeface="Trebuchet MS"/>
                <a:ea typeface="Trebuchet MS"/>
                <a:cs typeface="Trebuchet MS"/>
                <a:sym typeface="Trebuchet MS"/>
              </a:rPr>
              <a:t>;}</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dirty="0" err="1">
                <a:solidFill>
                  <a:srgbClr val="595959"/>
                </a:solidFill>
                <a:latin typeface="Trebuchet MS"/>
                <a:ea typeface="Trebuchet MS"/>
                <a:cs typeface="Trebuchet MS"/>
                <a:sym typeface="Trebuchet MS"/>
              </a:rPr>
              <a:t>a:hover</a:t>
            </a:r>
            <a:r>
              <a:rPr lang="en" sz="1600" b="0" dirty="0">
                <a:solidFill>
                  <a:srgbClr val="595959"/>
                </a:solidFill>
                <a:latin typeface="Trebuchet MS"/>
                <a:ea typeface="Trebuchet MS"/>
                <a:cs typeface="Trebuchet MS"/>
                <a:sym typeface="Trebuchet MS"/>
              </a:rPr>
              <a:t> {</a:t>
            </a:r>
            <a:r>
              <a:rPr lang="en" sz="1600" b="0" dirty="0" err="1">
                <a:solidFill>
                  <a:srgbClr val="595959"/>
                </a:solidFill>
                <a:latin typeface="Trebuchet MS"/>
                <a:ea typeface="Trebuchet MS"/>
                <a:cs typeface="Trebuchet MS"/>
                <a:sym typeface="Trebuchet MS"/>
              </a:rPr>
              <a:t>text-decoration:underline</a:t>
            </a:r>
            <a:r>
              <a:rPr lang="en" sz="1600" b="0" dirty="0">
                <a:solidFill>
                  <a:srgbClr val="595959"/>
                </a:solidFill>
                <a:latin typeface="Trebuchet MS"/>
                <a:ea typeface="Trebuchet MS"/>
                <a:cs typeface="Trebuchet MS"/>
                <a:sym typeface="Trebuchet MS"/>
              </a:rPr>
              <a:t>;}</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dirty="0" err="1">
                <a:solidFill>
                  <a:srgbClr val="595959"/>
                </a:solidFill>
                <a:latin typeface="Trebuchet MS"/>
                <a:ea typeface="Trebuchet MS"/>
                <a:cs typeface="Trebuchet MS"/>
                <a:sym typeface="Trebuchet MS"/>
              </a:rPr>
              <a:t>a:active</a:t>
            </a:r>
            <a:r>
              <a:rPr lang="en" sz="1600" b="0" dirty="0">
                <a:solidFill>
                  <a:srgbClr val="595959"/>
                </a:solidFill>
                <a:latin typeface="Trebuchet MS"/>
                <a:ea typeface="Trebuchet MS"/>
                <a:cs typeface="Trebuchet MS"/>
                <a:sym typeface="Trebuchet MS"/>
              </a:rPr>
              <a:t> {</a:t>
            </a:r>
            <a:r>
              <a:rPr lang="en" sz="1600" b="0" dirty="0" err="1">
                <a:solidFill>
                  <a:srgbClr val="595959"/>
                </a:solidFill>
                <a:latin typeface="Trebuchet MS"/>
                <a:ea typeface="Trebuchet MS"/>
                <a:cs typeface="Trebuchet MS"/>
                <a:sym typeface="Trebuchet MS"/>
              </a:rPr>
              <a:t>text-decoration:underline</a:t>
            </a:r>
            <a:r>
              <a:rPr lang="en" sz="1600" b="0" dirty="0">
                <a:solidFill>
                  <a:srgbClr val="595959"/>
                </a:solidFill>
                <a:latin typeface="Trebuchet MS"/>
                <a:ea typeface="Trebuchet MS"/>
                <a:cs typeface="Trebuchet MS"/>
                <a:sym typeface="Trebuchet MS"/>
              </a:rPr>
              <a:t>;}</a:t>
            </a:r>
            <a:endParaRPr sz="1600" b="0" dirty="0">
              <a:solidFill>
                <a:srgbClr val="595959"/>
              </a:solidFill>
              <a:latin typeface="Trebuchet MS"/>
              <a:ea typeface="Trebuchet MS"/>
              <a:cs typeface="Trebuchet MS"/>
              <a:sym typeface="Trebuchet MS"/>
            </a:endParaRPr>
          </a:p>
          <a:p>
            <a:pPr marL="0" lvl="0" indent="0" rtl="0">
              <a:lnSpc>
                <a:spcPct val="100000"/>
              </a:lnSpc>
              <a:spcBef>
                <a:spcPts val="500"/>
              </a:spcBef>
              <a:spcAft>
                <a:spcPts val="0"/>
              </a:spcAft>
              <a:buNone/>
            </a:pPr>
            <a:endParaRPr sz="1800" b="0" dirty="0">
              <a:solidFill>
                <a:srgbClr val="595959"/>
              </a:solidFill>
              <a:latin typeface="Trebuchet MS"/>
              <a:ea typeface="Trebuchet MS"/>
              <a:cs typeface="Trebuchet MS"/>
              <a:sym typeface="Trebuchet MS"/>
            </a:endParaRPr>
          </a:p>
        </p:txBody>
      </p:sp>
      <p:pic>
        <p:nvPicPr>
          <p:cNvPr id="1043" name="Shape 1043"/>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Shape 1048"/>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Link (cont.)</a:t>
            </a:r>
            <a:endParaRPr sz="3000">
              <a:solidFill>
                <a:srgbClr val="0170BA"/>
              </a:solidFill>
              <a:latin typeface="Trebuchet MS"/>
              <a:ea typeface="Trebuchet MS"/>
              <a:cs typeface="Trebuchet MS"/>
              <a:sym typeface="Trebuchet MS"/>
            </a:endParaRPr>
          </a:p>
        </p:txBody>
      </p:sp>
      <p:sp>
        <p:nvSpPr>
          <p:cNvPr id="1049" name="Shape 1049"/>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dirty="0">
                <a:solidFill>
                  <a:srgbClr val="0170BA"/>
                </a:solidFill>
                <a:latin typeface="Trebuchet MS"/>
                <a:ea typeface="Trebuchet MS"/>
                <a:cs typeface="Trebuchet MS"/>
                <a:sym typeface="Trebuchet MS"/>
              </a:rPr>
              <a:t>Background Color</a:t>
            </a:r>
            <a:endParaRPr sz="1800" u="sng" dirty="0">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background-color property specifies the background color for links:</a:t>
            </a:r>
            <a:endParaRPr sz="1800" b="0" dirty="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dirty="0" err="1">
                <a:solidFill>
                  <a:srgbClr val="595959"/>
                </a:solidFill>
                <a:latin typeface="Trebuchet MS"/>
                <a:ea typeface="Trebuchet MS"/>
                <a:cs typeface="Trebuchet MS"/>
                <a:sym typeface="Trebuchet MS"/>
              </a:rPr>
              <a:t>a:link</a:t>
            </a:r>
            <a:r>
              <a:rPr lang="en" sz="1600" b="0" dirty="0">
                <a:solidFill>
                  <a:srgbClr val="595959"/>
                </a:solidFill>
                <a:latin typeface="Trebuchet MS"/>
                <a:ea typeface="Trebuchet MS"/>
                <a:cs typeface="Trebuchet MS"/>
                <a:sym typeface="Trebuchet MS"/>
              </a:rPr>
              <a:t> {background-color:#B2FF99;}</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dirty="0" err="1">
                <a:solidFill>
                  <a:srgbClr val="595959"/>
                </a:solidFill>
                <a:latin typeface="Trebuchet MS"/>
                <a:ea typeface="Trebuchet MS"/>
                <a:cs typeface="Trebuchet MS"/>
                <a:sym typeface="Trebuchet MS"/>
              </a:rPr>
              <a:t>a:visited</a:t>
            </a:r>
            <a:r>
              <a:rPr lang="en" sz="1600" b="0" dirty="0">
                <a:solidFill>
                  <a:srgbClr val="595959"/>
                </a:solidFill>
                <a:latin typeface="Trebuchet MS"/>
                <a:ea typeface="Trebuchet MS"/>
                <a:cs typeface="Trebuchet MS"/>
                <a:sym typeface="Trebuchet MS"/>
              </a:rPr>
              <a:t> {background-color:#FFFF85;}</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dirty="0" err="1">
                <a:solidFill>
                  <a:srgbClr val="595959"/>
                </a:solidFill>
                <a:latin typeface="Trebuchet MS"/>
                <a:ea typeface="Trebuchet MS"/>
                <a:cs typeface="Trebuchet MS"/>
                <a:sym typeface="Trebuchet MS"/>
              </a:rPr>
              <a:t>a:hover</a:t>
            </a:r>
            <a:r>
              <a:rPr lang="en" sz="1600" b="0" dirty="0">
                <a:solidFill>
                  <a:srgbClr val="595959"/>
                </a:solidFill>
                <a:latin typeface="Trebuchet MS"/>
                <a:ea typeface="Trebuchet MS"/>
                <a:cs typeface="Trebuchet MS"/>
                <a:sym typeface="Trebuchet MS"/>
              </a:rPr>
              <a:t> {background-color:#FF704D;}</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dirty="0" err="1">
                <a:solidFill>
                  <a:srgbClr val="595959"/>
                </a:solidFill>
                <a:latin typeface="Trebuchet MS"/>
                <a:ea typeface="Trebuchet MS"/>
                <a:cs typeface="Trebuchet MS"/>
                <a:sym typeface="Trebuchet MS"/>
              </a:rPr>
              <a:t>a:active</a:t>
            </a:r>
            <a:r>
              <a:rPr lang="en" sz="1600" b="0" dirty="0">
                <a:solidFill>
                  <a:srgbClr val="595959"/>
                </a:solidFill>
                <a:latin typeface="Trebuchet MS"/>
                <a:ea typeface="Trebuchet MS"/>
                <a:cs typeface="Trebuchet MS"/>
                <a:sym typeface="Trebuchet MS"/>
              </a:rPr>
              <a:t> {background-color:#FF704D;}</a:t>
            </a:r>
            <a:endParaRPr sz="1600" b="0" dirty="0">
              <a:solidFill>
                <a:srgbClr val="595959"/>
              </a:solidFill>
              <a:latin typeface="Trebuchet MS"/>
              <a:ea typeface="Trebuchet MS"/>
              <a:cs typeface="Trebuchet MS"/>
              <a:sym typeface="Trebuchet MS"/>
            </a:endParaRPr>
          </a:p>
          <a:p>
            <a:pPr marL="0" lvl="0" indent="0" rtl="0">
              <a:lnSpc>
                <a:spcPct val="100000"/>
              </a:lnSpc>
              <a:spcBef>
                <a:spcPts val="500"/>
              </a:spcBef>
              <a:spcAft>
                <a:spcPts val="0"/>
              </a:spcAft>
              <a:buNone/>
            </a:pPr>
            <a:endParaRPr sz="1800" u="sng" dirty="0">
              <a:solidFill>
                <a:srgbClr val="0170BA"/>
              </a:solidFill>
              <a:latin typeface="Trebuchet MS"/>
              <a:ea typeface="Trebuchet MS"/>
              <a:cs typeface="Trebuchet MS"/>
              <a:sym typeface="Trebuchet MS"/>
            </a:endParaRPr>
          </a:p>
        </p:txBody>
      </p:sp>
      <p:pic>
        <p:nvPicPr>
          <p:cNvPr id="1050" name="Shape 1050"/>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Shape 1055"/>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List</a:t>
            </a:r>
            <a:endParaRPr sz="3000">
              <a:solidFill>
                <a:srgbClr val="0170BA"/>
              </a:solidFill>
              <a:latin typeface="Trebuchet MS"/>
              <a:ea typeface="Trebuchet MS"/>
              <a:cs typeface="Trebuchet MS"/>
              <a:sym typeface="Trebuchet MS"/>
            </a:endParaRPr>
          </a:p>
        </p:txBody>
      </p:sp>
      <p:sp>
        <p:nvSpPr>
          <p:cNvPr id="1056" name="Shape 1056"/>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list properties allow you to:</a:t>
            </a:r>
            <a:endParaRPr sz="1800" b="0">
              <a:solidFill>
                <a:srgbClr val="353535"/>
              </a:solidFill>
              <a:latin typeface="Trebuchet MS"/>
              <a:ea typeface="Trebuchet MS"/>
              <a:cs typeface="Trebuchet MS"/>
              <a:sym typeface="Trebuchet MS"/>
            </a:endParaRPr>
          </a:p>
          <a:p>
            <a:pPr marL="914400" lvl="1"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 different list item markers for ordered lists</a:t>
            </a:r>
            <a:endParaRPr sz="1800" b="0">
              <a:solidFill>
                <a:srgbClr val="353535"/>
              </a:solidFill>
              <a:latin typeface="Trebuchet MS"/>
              <a:ea typeface="Trebuchet MS"/>
              <a:cs typeface="Trebuchet MS"/>
              <a:sym typeface="Trebuchet MS"/>
            </a:endParaRPr>
          </a:p>
          <a:p>
            <a:pPr marL="914400" lvl="1"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 different list item markers for unordered lists</a:t>
            </a:r>
            <a:endParaRPr sz="1800" b="0">
              <a:solidFill>
                <a:srgbClr val="353535"/>
              </a:solidFill>
              <a:latin typeface="Trebuchet MS"/>
              <a:ea typeface="Trebuchet MS"/>
              <a:cs typeface="Trebuchet MS"/>
              <a:sym typeface="Trebuchet MS"/>
            </a:endParaRPr>
          </a:p>
          <a:p>
            <a:pPr marL="914400" lvl="1"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 an image as the list item marker</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List</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In HTML, there are two types of lists:</a:t>
            </a:r>
            <a:endParaRPr sz="1800" b="0">
              <a:solidFill>
                <a:srgbClr val="353535"/>
              </a:solidFill>
              <a:latin typeface="Trebuchet MS"/>
              <a:ea typeface="Trebuchet MS"/>
              <a:cs typeface="Trebuchet MS"/>
              <a:sym typeface="Trebuchet MS"/>
            </a:endParaRPr>
          </a:p>
          <a:p>
            <a:pPr marL="914400" lvl="1"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unordered lists - the list items are marked with bullets</a:t>
            </a:r>
            <a:endParaRPr sz="1800" b="0">
              <a:solidFill>
                <a:srgbClr val="353535"/>
              </a:solidFill>
              <a:latin typeface="Trebuchet MS"/>
              <a:ea typeface="Trebuchet MS"/>
              <a:cs typeface="Trebuchet MS"/>
              <a:sym typeface="Trebuchet MS"/>
            </a:endParaRPr>
          </a:p>
          <a:p>
            <a:pPr marL="914400" lvl="1"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ordered lists - the list items are marked with numbers or letters</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With CSS, lists can be styled further, and images can be used as the list item marker.</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1057" name="Shape 1057"/>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Shape 351"/>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352" name="Shape 352"/>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Selectors (cont.)</a:t>
            </a:r>
            <a:endParaRPr sz="3000">
              <a:solidFill>
                <a:srgbClr val="0170BA"/>
              </a:solidFill>
              <a:latin typeface="Trebuchet MS"/>
              <a:ea typeface="Trebuchet MS"/>
              <a:cs typeface="Trebuchet MS"/>
              <a:sym typeface="Trebuchet MS"/>
            </a:endParaRPr>
          </a:p>
        </p:txBody>
      </p:sp>
      <p:sp>
        <p:nvSpPr>
          <p:cNvPr id="353" name="Shape 353"/>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element element</a:t>
            </a:r>
            <a:endParaRPr sz="1800" b="0">
              <a:solidFill>
                <a:srgbClr val="353535"/>
              </a:solidFill>
              <a:latin typeface="Trebuchet MS"/>
              <a:ea typeface="Trebuchet MS"/>
              <a:cs typeface="Trebuchet MS"/>
              <a:sym typeface="Trebuchet MS"/>
            </a:endParaRPr>
          </a:p>
          <a:p>
            <a:pPr marL="0" lvl="0" indent="457200" rtl="0">
              <a:spcBef>
                <a:spcPts val="0"/>
              </a:spcBef>
              <a:spcAft>
                <a:spcPts val="0"/>
              </a:spcAft>
              <a:buNone/>
            </a:pPr>
            <a:r>
              <a:rPr lang="en" sz="1800" b="0">
                <a:solidFill>
                  <a:srgbClr val="0170BA"/>
                </a:solidFill>
                <a:latin typeface="Trebuchet MS"/>
                <a:ea typeface="Trebuchet MS"/>
                <a:cs typeface="Trebuchet MS"/>
                <a:sym typeface="Trebuchet MS"/>
              </a:rPr>
              <a:t>Example: </a:t>
            </a:r>
            <a:endParaRPr sz="1800" b="0">
              <a:solidFill>
                <a:srgbClr val="0170BA"/>
              </a:solidFill>
              <a:latin typeface="Trebuchet MS"/>
              <a:ea typeface="Trebuchet MS"/>
              <a:cs typeface="Trebuchet MS"/>
              <a:sym typeface="Trebuchet MS"/>
            </a:endParaRPr>
          </a:p>
          <a:p>
            <a:pPr marL="914400" lvl="0" indent="0" rtl="0">
              <a:spcBef>
                <a:spcPts val="0"/>
              </a:spcBef>
              <a:spcAft>
                <a:spcPts val="0"/>
              </a:spcAft>
              <a:buNone/>
            </a:pP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div h2 {</a:t>
            </a:r>
            <a:endParaRPr sz="1600" b="0">
              <a:solidFill>
                <a:srgbClr val="595959"/>
              </a:solidFill>
              <a:latin typeface="Trebuchet MS"/>
              <a:ea typeface="Trebuchet MS"/>
              <a:cs typeface="Trebuchet MS"/>
              <a:sym typeface="Trebuchet MS"/>
            </a:endParaRPr>
          </a:p>
          <a:p>
            <a:pPr marL="914400" lvl="0" indent="0" rtl="0">
              <a:spcBef>
                <a:spcPts val="0"/>
              </a:spcBef>
              <a:spcAft>
                <a:spcPts val="0"/>
              </a:spcAft>
              <a:buNone/>
            </a:pPr>
            <a:r>
              <a:rPr lang="en" sz="1600" b="0">
                <a:solidFill>
                  <a:srgbClr val="595959"/>
                </a:solidFill>
                <a:latin typeface="Trebuchet MS"/>
                <a:ea typeface="Trebuchet MS"/>
                <a:cs typeface="Trebuchet MS"/>
                <a:sym typeface="Trebuchet MS"/>
              </a:rPr>
              <a:t>		background-color : yellow;</a:t>
            </a:r>
            <a:endParaRPr sz="1600" b="0">
              <a:solidFill>
                <a:srgbClr val="595959"/>
              </a:solidFill>
              <a:latin typeface="Trebuchet MS"/>
              <a:ea typeface="Trebuchet MS"/>
              <a:cs typeface="Trebuchet MS"/>
              <a:sym typeface="Trebuchet MS"/>
            </a:endParaRPr>
          </a:p>
          <a:p>
            <a:pPr marL="1371600" lvl="0" indent="0" rtl="0">
              <a:spcBef>
                <a:spcPts val="0"/>
              </a:spcBef>
              <a:spcAft>
                <a:spcPts val="0"/>
              </a:spcAft>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457200" lvl="0" indent="-342900" rtl="0">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element.class or element#id</a:t>
            </a:r>
            <a:endParaRPr sz="1800" b="0">
              <a:solidFill>
                <a:srgbClr val="353535"/>
              </a:solidFill>
              <a:latin typeface="Trebuchet MS"/>
              <a:ea typeface="Trebuchet MS"/>
              <a:cs typeface="Trebuchet MS"/>
              <a:sym typeface="Trebuchet MS"/>
            </a:endParaRPr>
          </a:p>
          <a:p>
            <a:pPr marL="0" lvl="0" indent="457200" rtl="0">
              <a:spcBef>
                <a:spcPts val="0"/>
              </a:spcBef>
              <a:spcAft>
                <a:spcPts val="0"/>
              </a:spcAft>
              <a:buNone/>
            </a:pPr>
            <a:r>
              <a:rPr lang="en" sz="1800" b="0">
                <a:solidFill>
                  <a:srgbClr val="0170BA"/>
                </a:solidFill>
                <a:latin typeface="Trebuchet MS"/>
                <a:ea typeface="Trebuchet MS"/>
                <a:cs typeface="Trebuchet MS"/>
                <a:sym typeface="Trebuchet MS"/>
              </a:rPr>
              <a:t>Example: </a:t>
            </a:r>
            <a:endParaRPr sz="1800" b="0">
              <a:solidFill>
                <a:srgbClr val="0170BA"/>
              </a:solidFill>
              <a:latin typeface="Trebuchet MS"/>
              <a:ea typeface="Trebuchet MS"/>
              <a:cs typeface="Trebuchet MS"/>
              <a:sym typeface="Trebuchet MS"/>
            </a:endParaRPr>
          </a:p>
          <a:p>
            <a:pPr marL="914400" lvl="0" indent="457200" rtl="0">
              <a:spcBef>
                <a:spcPts val="0"/>
              </a:spcBef>
              <a:spcAft>
                <a:spcPts val="0"/>
              </a:spcAft>
              <a:buNone/>
            </a:pPr>
            <a:r>
              <a:rPr lang="en" sz="1600" b="0">
                <a:solidFill>
                  <a:srgbClr val="595959"/>
                </a:solidFill>
                <a:latin typeface="Trebuchet MS"/>
                <a:ea typeface="Trebuchet MS"/>
                <a:cs typeface="Trebuchet MS"/>
                <a:sym typeface="Trebuchet MS"/>
              </a:rPr>
              <a:t>div.red {</a:t>
            </a:r>
            <a:endParaRPr sz="1600" b="0">
              <a:solidFill>
                <a:srgbClr val="595959"/>
              </a:solidFill>
              <a:latin typeface="Trebuchet MS"/>
              <a:ea typeface="Trebuchet MS"/>
              <a:cs typeface="Trebuchet MS"/>
              <a:sym typeface="Trebuchet MS"/>
            </a:endParaRPr>
          </a:p>
          <a:p>
            <a:pPr marL="0" lvl="0" indent="0" rtl="0">
              <a:spcBef>
                <a:spcPts val="0"/>
              </a:spcBef>
              <a:spcAft>
                <a:spcPts val="0"/>
              </a:spcAft>
              <a:buNone/>
            </a:pPr>
            <a:r>
              <a:rPr lang="en" sz="1600" b="0">
                <a:solidFill>
                  <a:srgbClr val="595959"/>
                </a:solidFill>
                <a:latin typeface="Trebuchet MS"/>
                <a:ea typeface="Trebuchet MS"/>
                <a:cs typeface="Trebuchet MS"/>
                <a:sym typeface="Trebuchet MS"/>
              </a:rPr>
              <a:t>				background-color : red;</a:t>
            </a:r>
            <a:endParaRPr sz="1600" b="0">
              <a:solidFill>
                <a:srgbClr val="595959"/>
              </a:solidFill>
              <a:latin typeface="Trebuchet MS"/>
              <a:ea typeface="Trebuchet MS"/>
              <a:cs typeface="Trebuchet MS"/>
              <a:sym typeface="Trebuchet MS"/>
            </a:endParaRPr>
          </a:p>
          <a:p>
            <a:pPr marL="914400" lvl="0" indent="0" rtl="0">
              <a:spcBef>
                <a:spcPts val="0"/>
              </a:spcBef>
              <a:spcAft>
                <a:spcPts val="0"/>
              </a:spcAft>
              <a:buNone/>
            </a:pPr>
            <a:r>
              <a:rPr lang="en" sz="1600" b="0">
                <a:solidFill>
                  <a:srgbClr val="595959"/>
                </a:solidFill>
                <a:latin typeface="Trebuchet MS"/>
                <a:ea typeface="Trebuchet MS"/>
                <a:cs typeface="Trebuchet MS"/>
                <a:sym typeface="Trebuchet MS"/>
              </a:rPr>
              <a:t>  	}</a:t>
            </a:r>
            <a:endParaRPr sz="1600" b="0">
              <a:solidFill>
                <a:srgbClr val="595959"/>
              </a:solidFill>
              <a:latin typeface="Trebuchet MS"/>
              <a:ea typeface="Trebuchet MS"/>
              <a:cs typeface="Trebuchet MS"/>
              <a:sym typeface="Trebuchet MS"/>
            </a:endParaRPr>
          </a:p>
          <a:p>
            <a:pPr marL="0" lvl="0" indent="0" rtl="0">
              <a:spcBef>
                <a:spcPts val="0"/>
              </a:spcBef>
              <a:spcAft>
                <a:spcPts val="0"/>
              </a:spcAft>
              <a:buNone/>
            </a:pPr>
            <a:endParaRPr sz="1800" b="0">
              <a:solidFill>
                <a:srgbClr val="353535"/>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Shape 1062"/>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63" name="Shape 1063"/>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400"/>
              </a:spcBef>
              <a:spcAft>
                <a:spcPts val="0"/>
              </a:spcAft>
              <a:buNone/>
            </a:pPr>
            <a:r>
              <a:rPr lang="en" sz="1800" u="sng" dirty="0">
                <a:solidFill>
                  <a:srgbClr val="0170BA"/>
                </a:solidFill>
                <a:latin typeface="Trebuchet MS"/>
                <a:ea typeface="Trebuchet MS"/>
                <a:cs typeface="Trebuchet MS"/>
                <a:sym typeface="Trebuchet MS"/>
              </a:rPr>
              <a:t>Different List Item Markers</a:t>
            </a:r>
            <a:endParaRPr sz="1800" u="sng" dirty="0">
              <a:solidFill>
                <a:srgbClr val="0170BA"/>
              </a:solidFill>
              <a:latin typeface="Trebuchet MS"/>
              <a:ea typeface="Trebuchet MS"/>
              <a:cs typeface="Trebuchet MS"/>
              <a:sym typeface="Trebuchet MS"/>
            </a:endParaRPr>
          </a:p>
          <a:p>
            <a:pPr marL="457200" lvl="0" indent="-342900" rtl="0">
              <a:lnSpc>
                <a:spcPct val="115000"/>
              </a:lnSpc>
              <a:spcBef>
                <a:spcPts val="4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type of list item marker is specified with the list-style-type property:</a:t>
            </a:r>
            <a:endParaRPr sz="1800" b="0" dirty="0">
              <a:solidFill>
                <a:srgbClr val="353535"/>
              </a:solidFill>
              <a:latin typeface="Trebuchet MS"/>
              <a:ea typeface="Trebuchet MS"/>
              <a:cs typeface="Trebuchet MS"/>
              <a:sym typeface="Trebuchet MS"/>
            </a:endParaRPr>
          </a:p>
          <a:p>
            <a:pPr marL="0" lvl="0" indent="0" rtl="0">
              <a:lnSpc>
                <a:spcPct val="115000"/>
              </a:lnSpc>
              <a:spcBef>
                <a:spcPts val="400"/>
              </a:spcBef>
              <a:spcAft>
                <a:spcPts val="0"/>
              </a:spcAft>
              <a:buNone/>
            </a:pPr>
            <a:r>
              <a:rPr lang="en" sz="1800" b="0" dirty="0">
                <a:solidFill>
                  <a:srgbClr val="0170BA"/>
                </a:solidFill>
                <a:latin typeface="Trebuchet MS"/>
                <a:ea typeface="Trebuchet MS"/>
                <a:cs typeface="Trebuchet MS"/>
                <a:sym typeface="Trebuchet MS"/>
              </a:rPr>
              <a:t>Example </a:t>
            </a:r>
            <a:endParaRPr sz="1800" b="0" dirty="0">
              <a:solidFill>
                <a:srgbClr val="0170BA"/>
              </a:solidFill>
              <a:latin typeface="Trebuchet MS"/>
              <a:ea typeface="Trebuchet MS"/>
              <a:cs typeface="Trebuchet MS"/>
              <a:sym typeface="Trebuchet MS"/>
            </a:endParaRPr>
          </a:p>
          <a:p>
            <a:pPr marL="914400" lvl="0" indent="0" rtl="0">
              <a:lnSpc>
                <a:spcPct val="115000"/>
              </a:lnSpc>
              <a:spcBef>
                <a:spcPts val="400"/>
              </a:spcBef>
              <a:spcAft>
                <a:spcPts val="0"/>
              </a:spcAft>
              <a:buNone/>
            </a:pPr>
            <a:r>
              <a:rPr lang="en" sz="1800" b="0" dirty="0" err="1">
                <a:solidFill>
                  <a:srgbClr val="595959"/>
                </a:solidFill>
                <a:latin typeface="Trebuchet MS"/>
                <a:ea typeface="Trebuchet MS"/>
                <a:cs typeface="Trebuchet MS"/>
                <a:sym typeface="Trebuchet MS"/>
              </a:rPr>
              <a:t>ul.a</a:t>
            </a:r>
            <a:r>
              <a:rPr lang="en" sz="1800" b="0" dirty="0">
                <a:solidFill>
                  <a:srgbClr val="595959"/>
                </a:solidFill>
                <a:latin typeface="Trebuchet MS"/>
                <a:ea typeface="Trebuchet MS"/>
                <a:cs typeface="Trebuchet MS"/>
                <a:sym typeface="Trebuchet MS"/>
              </a:rPr>
              <a:t> {list-style-type: circle;}</a:t>
            </a:r>
            <a:endParaRPr sz="1800" b="0" dirty="0">
              <a:solidFill>
                <a:srgbClr val="595959"/>
              </a:solidFill>
              <a:latin typeface="Trebuchet MS"/>
              <a:ea typeface="Trebuchet MS"/>
              <a:cs typeface="Trebuchet MS"/>
              <a:sym typeface="Trebuchet MS"/>
            </a:endParaRPr>
          </a:p>
          <a:p>
            <a:pPr marL="914400" lvl="0" indent="0" rtl="0">
              <a:lnSpc>
                <a:spcPct val="115000"/>
              </a:lnSpc>
              <a:spcBef>
                <a:spcPts val="400"/>
              </a:spcBef>
              <a:spcAft>
                <a:spcPts val="0"/>
              </a:spcAft>
              <a:buNone/>
            </a:pPr>
            <a:r>
              <a:rPr lang="en" sz="1800" b="0" dirty="0" err="1">
                <a:solidFill>
                  <a:srgbClr val="595959"/>
                </a:solidFill>
                <a:latin typeface="Trebuchet MS"/>
                <a:ea typeface="Trebuchet MS"/>
                <a:cs typeface="Trebuchet MS"/>
                <a:sym typeface="Trebuchet MS"/>
              </a:rPr>
              <a:t>ul.b</a:t>
            </a:r>
            <a:r>
              <a:rPr lang="en" sz="1800" b="0" dirty="0">
                <a:solidFill>
                  <a:srgbClr val="595959"/>
                </a:solidFill>
                <a:latin typeface="Trebuchet MS"/>
                <a:ea typeface="Trebuchet MS"/>
                <a:cs typeface="Trebuchet MS"/>
                <a:sym typeface="Trebuchet MS"/>
              </a:rPr>
              <a:t> {list-style-type: square;}</a:t>
            </a:r>
            <a:endParaRPr sz="1800" b="0" dirty="0">
              <a:solidFill>
                <a:srgbClr val="595959"/>
              </a:solidFill>
              <a:latin typeface="Trebuchet MS"/>
              <a:ea typeface="Trebuchet MS"/>
              <a:cs typeface="Trebuchet MS"/>
              <a:sym typeface="Trebuchet MS"/>
            </a:endParaRPr>
          </a:p>
          <a:p>
            <a:pPr marL="914400" lvl="0" indent="0" rtl="0">
              <a:lnSpc>
                <a:spcPct val="115000"/>
              </a:lnSpc>
              <a:spcBef>
                <a:spcPts val="400"/>
              </a:spcBef>
              <a:spcAft>
                <a:spcPts val="0"/>
              </a:spcAft>
              <a:buNone/>
            </a:pPr>
            <a:r>
              <a:rPr lang="en" sz="1800" b="0" dirty="0" err="1">
                <a:solidFill>
                  <a:srgbClr val="595959"/>
                </a:solidFill>
                <a:latin typeface="Trebuchet MS"/>
                <a:ea typeface="Trebuchet MS"/>
                <a:cs typeface="Trebuchet MS"/>
                <a:sym typeface="Trebuchet MS"/>
              </a:rPr>
              <a:t>ol.c</a:t>
            </a:r>
            <a:r>
              <a:rPr lang="en" sz="1800" b="0" dirty="0">
                <a:solidFill>
                  <a:srgbClr val="595959"/>
                </a:solidFill>
                <a:latin typeface="Trebuchet MS"/>
                <a:ea typeface="Trebuchet MS"/>
                <a:cs typeface="Trebuchet MS"/>
                <a:sym typeface="Trebuchet MS"/>
              </a:rPr>
              <a:t> {list-style-type: upper-roman;}</a:t>
            </a:r>
            <a:endParaRPr sz="1800" b="0" dirty="0">
              <a:solidFill>
                <a:srgbClr val="595959"/>
              </a:solidFill>
              <a:latin typeface="Trebuchet MS"/>
              <a:ea typeface="Trebuchet MS"/>
              <a:cs typeface="Trebuchet MS"/>
              <a:sym typeface="Trebuchet MS"/>
            </a:endParaRPr>
          </a:p>
          <a:p>
            <a:pPr marL="914400" lvl="0" indent="0" rtl="0">
              <a:lnSpc>
                <a:spcPct val="115000"/>
              </a:lnSpc>
              <a:spcBef>
                <a:spcPts val="400"/>
              </a:spcBef>
              <a:spcAft>
                <a:spcPts val="0"/>
              </a:spcAft>
              <a:buNone/>
            </a:pPr>
            <a:r>
              <a:rPr lang="en" sz="1800" b="0" dirty="0" err="1">
                <a:solidFill>
                  <a:srgbClr val="595959"/>
                </a:solidFill>
                <a:latin typeface="Trebuchet MS"/>
                <a:ea typeface="Trebuchet MS"/>
                <a:cs typeface="Trebuchet MS"/>
                <a:sym typeface="Trebuchet MS"/>
              </a:rPr>
              <a:t>ol.d</a:t>
            </a:r>
            <a:r>
              <a:rPr lang="en" sz="1800" b="0" dirty="0">
                <a:solidFill>
                  <a:srgbClr val="595959"/>
                </a:solidFill>
                <a:latin typeface="Trebuchet MS"/>
                <a:ea typeface="Trebuchet MS"/>
                <a:cs typeface="Trebuchet MS"/>
                <a:sym typeface="Trebuchet MS"/>
              </a:rPr>
              <a:t> {list-style-type: lower-alpha;}</a:t>
            </a:r>
            <a:endParaRPr sz="1800" b="0" dirty="0">
              <a:solidFill>
                <a:srgbClr val="595959"/>
              </a:solidFill>
              <a:latin typeface="Trebuchet MS"/>
              <a:ea typeface="Trebuchet MS"/>
              <a:cs typeface="Trebuchet MS"/>
              <a:sym typeface="Trebuchet MS"/>
            </a:endParaRPr>
          </a:p>
          <a:p>
            <a:pPr marL="457200" lvl="0" indent="-342900" rtl="0">
              <a:lnSpc>
                <a:spcPct val="115000"/>
              </a:lnSpc>
              <a:spcBef>
                <a:spcPts val="4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Some of the values are for unordered lists, and some for ordered lists.</a:t>
            </a:r>
            <a:endParaRPr sz="1800" b="0" dirty="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dirty="0">
              <a:solidFill>
                <a:srgbClr val="353535"/>
              </a:solidFill>
              <a:latin typeface="Trebuchet MS"/>
              <a:ea typeface="Trebuchet MS"/>
              <a:cs typeface="Trebuchet MS"/>
              <a:sym typeface="Trebuchet MS"/>
            </a:endParaRPr>
          </a:p>
        </p:txBody>
      </p:sp>
      <p:pic>
        <p:nvPicPr>
          <p:cNvPr id="1064" name="Shape 1064"/>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Shape 1069"/>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70" name="Shape 1070"/>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dirty="0">
                <a:solidFill>
                  <a:srgbClr val="0170BA"/>
                </a:solidFill>
                <a:latin typeface="Trebuchet MS"/>
                <a:ea typeface="Trebuchet MS"/>
                <a:cs typeface="Trebuchet MS"/>
                <a:sym typeface="Trebuchet MS"/>
              </a:rPr>
              <a:t>An Image as The List Item Marker</a:t>
            </a:r>
            <a:endParaRPr sz="1800" u="sng" dirty="0">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To specify an image as the list item marker, use the list-style-image property:</a:t>
            </a:r>
            <a:endParaRPr sz="1800" b="0" dirty="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dirty="0" err="1">
                <a:solidFill>
                  <a:srgbClr val="595959"/>
                </a:solidFill>
                <a:latin typeface="Trebuchet MS"/>
                <a:ea typeface="Trebuchet MS"/>
                <a:cs typeface="Trebuchet MS"/>
                <a:sym typeface="Trebuchet MS"/>
              </a:rPr>
              <a:t>ul</a:t>
            </a:r>
            <a:r>
              <a:rPr lang="en" sz="1600" b="0" dirty="0">
                <a:solidFill>
                  <a:srgbClr val="595959"/>
                </a:solidFill>
                <a:latin typeface="Trebuchet MS"/>
                <a:ea typeface="Trebuchet MS"/>
                <a:cs typeface="Trebuchet MS"/>
                <a:sym typeface="Trebuchet MS"/>
              </a:rPr>
              <a:t> {</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dirty="0">
                <a:solidFill>
                  <a:srgbClr val="595959"/>
                </a:solidFill>
                <a:latin typeface="Trebuchet MS"/>
                <a:ea typeface="Trebuchet MS"/>
                <a:cs typeface="Trebuchet MS"/>
                <a:sym typeface="Trebuchet MS"/>
              </a:rPr>
              <a:t>list-style-image: </a:t>
            </a:r>
            <a:r>
              <a:rPr lang="en" sz="1600" b="0" dirty="0" err="1">
                <a:solidFill>
                  <a:srgbClr val="595959"/>
                </a:solidFill>
                <a:latin typeface="Trebuchet MS"/>
                <a:ea typeface="Trebuchet MS"/>
                <a:cs typeface="Trebuchet MS"/>
                <a:sym typeface="Trebuchet MS"/>
              </a:rPr>
              <a:t>url</a:t>
            </a:r>
            <a:r>
              <a:rPr lang="en" sz="1600" b="0" dirty="0">
                <a:solidFill>
                  <a:srgbClr val="595959"/>
                </a:solidFill>
                <a:latin typeface="Trebuchet MS"/>
                <a:ea typeface="Trebuchet MS"/>
                <a:cs typeface="Trebuchet MS"/>
                <a:sym typeface="Trebuchet MS"/>
              </a:rPr>
              <a:t>('</a:t>
            </a:r>
            <a:r>
              <a:rPr lang="en" sz="1600" b="0" dirty="0" err="1">
                <a:solidFill>
                  <a:srgbClr val="595959"/>
                </a:solidFill>
                <a:latin typeface="Trebuchet MS"/>
                <a:ea typeface="Trebuchet MS"/>
                <a:cs typeface="Trebuchet MS"/>
                <a:sym typeface="Trebuchet MS"/>
              </a:rPr>
              <a:t>sqpurple.gif</a:t>
            </a:r>
            <a:r>
              <a:rPr lang="en" sz="1600" b="0" dirty="0">
                <a:solidFill>
                  <a:srgbClr val="595959"/>
                </a:solidFill>
                <a:latin typeface="Trebuchet MS"/>
                <a:ea typeface="Trebuchet MS"/>
                <a:cs typeface="Trebuchet MS"/>
                <a:sym typeface="Trebuchet MS"/>
              </a:rPr>
              <a:t>');</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dirty="0">
                <a:solidFill>
                  <a:srgbClr val="595959"/>
                </a:solidFill>
                <a:latin typeface="Trebuchet MS"/>
                <a:ea typeface="Trebuchet MS"/>
                <a:cs typeface="Trebuchet MS"/>
                <a:sym typeface="Trebuchet MS"/>
              </a:rPr>
              <a:t>}</a:t>
            </a:r>
            <a:endParaRPr sz="1600" b="0" dirty="0">
              <a:solidFill>
                <a:srgbClr val="595959"/>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example above does not display equally in all browsers. IE and Opera will display the image-marker a little bit higher than Firefox, Chrome, and Safari.</a:t>
            </a:r>
            <a:endParaRPr sz="1800" b="0" dirty="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If you want the image-marker to be placed equally in all browsers, a </a:t>
            </a:r>
            <a:r>
              <a:rPr lang="en" sz="1800" b="0" dirty="0" err="1">
                <a:solidFill>
                  <a:srgbClr val="353535"/>
                </a:solidFill>
                <a:latin typeface="Trebuchet MS"/>
                <a:ea typeface="Trebuchet MS"/>
                <a:cs typeface="Trebuchet MS"/>
                <a:sym typeface="Trebuchet MS"/>
              </a:rPr>
              <a:t>crossbrowser</a:t>
            </a:r>
            <a:r>
              <a:rPr lang="en" sz="1800" b="0" dirty="0">
                <a:solidFill>
                  <a:srgbClr val="353535"/>
                </a:solidFill>
                <a:latin typeface="Trebuchet MS"/>
                <a:ea typeface="Trebuchet MS"/>
                <a:cs typeface="Trebuchet MS"/>
                <a:sym typeface="Trebuchet MS"/>
              </a:rPr>
              <a:t> solution is explained below.</a:t>
            </a:r>
            <a:endParaRPr sz="1800" b="0" dirty="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dirty="0">
              <a:solidFill>
                <a:srgbClr val="0170BA"/>
              </a:solidFill>
              <a:latin typeface="Trebuchet MS"/>
              <a:ea typeface="Trebuchet MS"/>
              <a:cs typeface="Trebuchet MS"/>
              <a:sym typeface="Trebuchet MS"/>
            </a:endParaRPr>
          </a:p>
        </p:txBody>
      </p:sp>
      <p:pic>
        <p:nvPicPr>
          <p:cNvPr id="1071" name="Shape 1071"/>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Shape 1076"/>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77" name="Shape 1077"/>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dirty="0">
                <a:solidFill>
                  <a:srgbClr val="0170BA"/>
                </a:solidFill>
                <a:latin typeface="Trebuchet MS"/>
                <a:ea typeface="Trebuchet MS"/>
                <a:cs typeface="Trebuchet MS"/>
                <a:sym typeface="Trebuchet MS"/>
              </a:rPr>
              <a:t>Crossbrowser Solution</a:t>
            </a:r>
            <a:endParaRPr sz="1800" u="sng" dirty="0">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following example displays the image-marker equally in all browsers:</a:t>
            </a:r>
            <a:endParaRPr sz="1800" b="0" dirty="0">
              <a:solidFill>
                <a:srgbClr val="353535"/>
              </a:solidFill>
              <a:latin typeface="Trebuchet MS"/>
              <a:ea typeface="Trebuchet MS"/>
              <a:cs typeface="Trebuchet MS"/>
              <a:sym typeface="Trebuchet MS"/>
            </a:endParaRPr>
          </a:p>
          <a:p>
            <a:pPr marL="0" lvl="0" indent="0" rtl="0">
              <a:lnSpc>
                <a:spcPct val="100000"/>
              </a:lnSpc>
              <a:spcBef>
                <a:spcPts val="400"/>
              </a:spcBef>
              <a:spcAft>
                <a:spcPts val="0"/>
              </a:spcAft>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914400" lvl="0" indent="0" rtl="0">
              <a:lnSpc>
                <a:spcPct val="100000"/>
              </a:lnSpc>
              <a:spcBef>
                <a:spcPts val="300"/>
              </a:spcBef>
              <a:spcAft>
                <a:spcPts val="0"/>
              </a:spcAft>
              <a:buNone/>
            </a:pPr>
            <a:r>
              <a:rPr lang="en" sz="1600" b="0" dirty="0">
                <a:solidFill>
                  <a:srgbClr val="595959"/>
                </a:solidFill>
                <a:latin typeface="Trebuchet MS"/>
                <a:ea typeface="Trebuchet MS"/>
                <a:cs typeface="Trebuchet MS"/>
                <a:sym typeface="Trebuchet MS"/>
              </a:rPr>
              <a:t>ul  {</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300"/>
              </a:spcBef>
              <a:spcAft>
                <a:spcPts val="0"/>
              </a:spcAft>
              <a:buNone/>
            </a:pPr>
            <a:r>
              <a:rPr lang="en" sz="1600" b="0" dirty="0">
                <a:solidFill>
                  <a:srgbClr val="595959"/>
                </a:solidFill>
                <a:latin typeface="Trebuchet MS"/>
                <a:ea typeface="Trebuchet MS"/>
                <a:cs typeface="Trebuchet MS"/>
                <a:sym typeface="Trebuchet MS"/>
              </a:rPr>
              <a:t>list-style-type: none;</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300"/>
              </a:spcBef>
              <a:spcAft>
                <a:spcPts val="0"/>
              </a:spcAft>
              <a:buNone/>
            </a:pPr>
            <a:r>
              <a:rPr lang="en" sz="1600" b="0" dirty="0">
                <a:solidFill>
                  <a:srgbClr val="595959"/>
                </a:solidFill>
                <a:latin typeface="Trebuchet MS"/>
                <a:ea typeface="Trebuchet MS"/>
                <a:cs typeface="Trebuchet MS"/>
                <a:sym typeface="Trebuchet MS"/>
              </a:rPr>
              <a:t>padding: 0px;</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300"/>
              </a:spcBef>
              <a:spcAft>
                <a:spcPts val="0"/>
              </a:spcAft>
              <a:buNone/>
            </a:pPr>
            <a:r>
              <a:rPr lang="en" sz="1600" b="0" dirty="0">
                <a:solidFill>
                  <a:srgbClr val="595959"/>
                </a:solidFill>
                <a:latin typeface="Trebuchet MS"/>
                <a:ea typeface="Trebuchet MS"/>
                <a:cs typeface="Trebuchet MS"/>
                <a:sym typeface="Trebuchet MS"/>
              </a:rPr>
              <a:t>margin: 0px;  }</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300"/>
              </a:spcBef>
              <a:spcAft>
                <a:spcPts val="0"/>
              </a:spcAft>
              <a:buNone/>
            </a:pPr>
            <a:r>
              <a:rPr lang="en" sz="1600" b="0" dirty="0">
                <a:solidFill>
                  <a:srgbClr val="595959"/>
                </a:solidFill>
                <a:latin typeface="Trebuchet MS"/>
                <a:ea typeface="Trebuchet MS"/>
                <a:cs typeface="Trebuchet MS"/>
                <a:sym typeface="Trebuchet MS"/>
              </a:rPr>
              <a:t>ul li  {</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300"/>
              </a:spcBef>
              <a:spcAft>
                <a:spcPts val="0"/>
              </a:spcAft>
              <a:buNone/>
            </a:pPr>
            <a:r>
              <a:rPr lang="en" sz="1600" b="0" dirty="0">
                <a:solidFill>
                  <a:srgbClr val="595959"/>
                </a:solidFill>
                <a:latin typeface="Trebuchet MS"/>
                <a:ea typeface="Trebuchet MS"/>
                <a:cs typeface="Trebuchet MS"/>
                <a:sym typeface="Trebuchet MS"/>
              </a:rPr>
              <a:t>background-image: url(sqpurple.gif);</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300"/>
              </a:spcBef>
              <a:spcAft>
                <a:spcPts val="0"/>
              </a:spcAft>
              <a:buNone/>
            </a:pPr>
            <a:r>
              <a:rPr lang="en" sz="1600" b="0" dirty="0">
                <a:solidFill>
                  <a:srgbClr val="595959"/>
                </a:solidFill>
                <a:latin typeface="Trebuchet MS"/>
                <a:ea typeface="Trebuchet MS"/>
                <a:cs typeface="Trebuchet MS"/>
                <a:sym typeface="Trebuchet MS"/>
              </a:rPr>
              <a:t>background-repeat: no-repeat;</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300"/>
              </a:spcBef>
              <a:spcAft>
                <a:spcPts val="0"/>
              </a:spcAft>
              <a:buNone/>
            </a:pPr>
            <a:r>
              <a:rPr lang="en" sz="1600" b="0" dirty="0">
                <a:solidFill>
                  <a:srgbClr val="595959"/>
                </a:solidFill>
                <a:latin typeface="Trebuchet MS"/>
                <a:ea typeface="Trebuchet MS"/>
                <a:cs typeface="Trebuchet MS"/>
                <a:sym typeface="Trebuchet MS"/>
              </a:rPr>
              <a:t>background-position: 0px 5px;</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300"/>
              </a:spcBef>
              <a:spcAft>
                <a:spcPts val="0"/>
              </a:spcAft>
              <a:buNone/>
            </a:pPr>
            <a:r>
              <a:rPr lang="en" sz="1600" b="0" dirty="0">
                <a:solidFill>
                  <a:srgbClr val="595959"/>
                </a:solidFill>
                <a:latin typeface="Trebuchet MS"/>
                <a:ea typeface="Trebuchet MS"/>
                <a:cs typeface="Trebuchet MS"/>
                <a:sym typeface="Trebuchet MS"/>
              </a:rPr>
              <a:t>padding-left: 14px;  }</a:t>
            </a:r>
            <a:endParaRPr sz="1800" u="sng" dirty="0">
              <a:solidFill>
                <a:srgbClr val="595959"/>
              </a:solidFill>
              <a:latin typeface="Trebuchet MS"/>
              <a:ea typeface="Trebuchet MS"/>
              <a:cs typeface="Trebuchet MS"/>
              <a:sym typeface="Trebuchet MS"/>
            </a:endParaRPr>
          </a:p>
        </p:txBody>
      </p:sp>
      <p:pic>
        <p:nvPicPr>
          <p:cNvPr id="1078" name="Shape 1078"/>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Shape 1083"/>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84" name="Shape 1084"/>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dirty="0" err="1">
                <a:solidFill>
                  <a:srgbClr val="0170BA"/>
                </a:solidFill>
                <a:latin typeface="Trebuchet MS"/>
                <a:ea typeface="Trebuchet MS"/>
                <a:cs typeface="Trebuchet MS"/>
                <a:sym typeface="Trebuchet MS"/>
              </a:rPr>
              <a:t>Crossbrowser</a:t>
            </a:r>
            <a:r>
              <a:rPr lang="en" sz="1800" u="sng" dirty="0">
                <a:solidFill>
                  <a:srgbClr val="0170BA"/>
                </a:solidFill>
                <a:latin typeface="Trebuchet MS"/>
                <a:ea typeface="Trebuchet MS"/>
                <a:cs typeface="Trebuchet MS"/>
                <a:sym typeface="Trebuchet MS"/>
              </a:rPr>
              <a:t> Solution</a:t>
            </a:r>
            <a:endParaRPr sz="1800" u="sng" dirty="0">
              <a:solidFill>
                <a:srgbClr val="0170BA"/>
              </a:solidFill>
              <a:latin typeface="Trebuchet MS"/>
              <a:ea typeface="Trebuchet MS"/>
              <a:cs typeface="Trebuchet MS"/>
              <a:sym typeface="Trebuchet MS"/>
            </a:endParaRPr>
          </a:p>
          <a:p>
            <a:pPr marL="457200" lvl="0" indent="-342900" rtl="0">
              <a:lnSpc>
                <a:spcPct val="115000"/>
              </a:lnSpc>
              <a:spcBef>
                <a:spcPts val="400"/>
              </a:spcBef>
              <a:spcAft>
                <a:spcPts val="0"/>
              </a:spcAft>
              <a:buClr>
                <a:srgbClr val="000000"/>
              </a:buClr>
              <a:buSzPts val="1800"/>
              <a:buFont typeface="Trebuchet MS"/>
              <a:buChar char="❏"/>
            </a:pPr>
            <a:r>
              <a:rPr lang="en" sz="1800" b="0" dirty="0">
                <a:solidFill>
                  <a:srgbClr val="000000"/>
                </a:solidFill>
                <a:latin typeface="Trebuchet MS"/>
                <a:ea typeface="Trebuchet MS"/>
                <a:cs typeface="Trebuchet MS"/>
                <a:sym typeface="Trebuchet MS"/>
              </a:rPr>
              <a:t>Example explained:</a:t>
            </a:r>
            <a:endParaRPr sz="1800" b="0" dirty="0">
              <a:solidFill>
                <a:srgbClr val="000000"/>
              </a:solidFill>
              <a:latin typeface="Trebuchet MS"/>
              <a:ea typeface="Trebuchet MS"/>
              <a:cs typeface="Trebuchet MS"/>
              <a:sym typeface="Trebuchet MS"/>
            </a:endParaRPr>
          </a:p>
          <a:p>
            <a:pPr marL="914400" lvl="0" indent="-342900" rtl="0">
              <a:lnSpc>
                <a:spcPct val="115000"/>
              </a:lnSpc>
              <a:spcBef>
                <a:spcPts val="0"/>
              </a:spcBef>
              <a:spcAft>
                <a:spcPts val="0"/>
              </a:spcAft>
              <a:buClr>
                <a:srgbClr val="000000"/>
              </a:buClr>
              <a:buSzPts val="1800"/>
              <a:buFont typeface="Trebuchet MS"/>
              <a:buChar char="➔"/>
            </a:pPr>
            <a:r>
              <a:rPr lang="en" sz="1800" b="0" dirty="0">
                <a:solidFill>
                  <a:srgbClr val="000000"/>
                </a:solidFill>
                <a:latin typeface="Trebuchet MS"/>
                <a:ea typeface="Trebuchet MS"/>
                <a:cs typeface="Trebuchet MS"/>
                <a:sym typeface="Trebuchet MS"/>
              </a:rPr>
              <a:t>For </a:t>
            </a:r>
            <a:r>
              <a:rPr lang="en" sz="1800" b="0" dirty="0" err="1">
                <a:solidFill>
                  <a:srgbClr val="000000"/>
                </a:solidFill>
                <a:latin typeface="Trebuchet MS"/>
                <a:ea typeface="Trebuchet MS"/>
                <a:cs typeface="Trebuchet MS"/>
                <a:sym typeface="Trebuchet MS"/>
              </a:rPr>
              <a:t>ul</a:t>
            </a:r>
            <a:r>
              <a:rPr lang="en" sz="1800" b="0" dirty="0">
                <a:solidFill>
                  <a:srgbClr val="000000"/>
                </a:solidFill>
                <a:latin typeface="Trebuchet MS"/>
                <a:ea typeface="Trebuchet MS"/>
                <a:cs typeface="Trebuchet MS"/>
                <a:sym typeface="Trebuchet MS"/>
              </a:rPr>
              <a:t>:</a:t>
            </a:r>
            <a:endParaRPr sz="1800" b="0" dirty="0">
              <a:solidFill>
                <a:srgbClr val="000000"/>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000000"/>
              </a:buClr>
              <a:buSzPts val="1800"/>
              <a:buFont typeface="Trebuchet MS"/>
              <a:buChar char="◆"/>
            </a:pPr>
            <a:r>
              <a:rPr lang="en" sz="1800" b="0" dirty="0">
                <a:solidFill>
                  <a:srgbClr val="000000"/>
                </a:solidFill>
                <a:latin typeface="Trebuchet MS"/>
                <a:ea typeface="Trebuchet MS"/>
                <a:cs typeface="Trebuchet MS"/>
                <a:sym typeface="Trebuchet MS"/>
              </a:rPr>
              <a:t>Set the list-style-type to none to remove the list item marker</a:t>
            </a:r>
            <a:endParaRPr sz="1800" b="0" dirty="0">
              <a:solidFill>
                <a:srgbClr val="000000"/>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000000"/>
              </a:buClr>
              <a:buSzPts val="1800"/>
              <a:buFont typeface="Trebuchet MS"/>
              <a:buChar char="◆"/>
            </a:pPr>
            <a:r>
              <a:rPr lang="en" sz="1800" b="0" dirty="0">
                <a:solidFill>
                  <a:srgbClr val="000000"/>
                </a:solidFill>
                <a:latin typeface="Trebuchet MS"/>
                <a:ea typeface="Trebuchet MS"/>
                <a:cs typeface="Trebuchet MS"/>
                <a:sym typeface="Trebuchet MS"/>
              </a:rPr>
              <a:t>Set both padding and margin to 0px (for cross-browser compatibility)</a:t>
            </a:r>
            <a:endParaRPr sz="1800" b="0" dirty="0">
              <a:solidFill>
                <a:srgbClr val="000000"/>
              </a:solidFill>
              <a:latin typeface="Trebuchet MS"/>
              <a:ea typeface="Trebuchet MS"/>
              <a:cs typeface="Trebuchet MS"/>
              <a:sym typeface="Trebuchet MS"/>
            </a:endParaRPr>
          </a:p>
          <a:p>
            <a:pPr marL="914400" lvl="0" indent="-342900" rtl="0">
              <a:lnSpc>
                <a:spcPct val="115000"/>
              </a:lnSpc>
              <a:spcBef>
                <a:spcPts val="0"/>
              </a:spcBef>
              <a:spcAft>
                <a:spcPts val="0"/>
              </a:spcAft>
              <a:buClr>
                <a:srgbClr val="000000"/>
              </a:buClr>
              <a:buSzPts val="1800"/>
              <a:buFont typeface="Trebuchet MS"/>
              <a:buChar char="➔"/>
            </a:pPr>
            <a:r>
              <a:rPr lang="en" sz="1800" b="0" dirty="0">
                <a:solidFill>
                  <a:srgbClr val="000000"/>
                </a:solidFill>
                <a:latin typeface="Trebuchet MS"/>
                <a:ea typeface="Trebuchet MS"/>
                <a:cs typeface="Trebuchet MS"/>
                <a:sym typeface="Trebuchet MS"/>
              </a:rPr>
              <a:t>–For all li in </a:t>
            </a:r>
            <a:r>
              <a:rPr lang="en" sz="1800" b="0" dirty="0" err="1">
                <a:solidFill>
                  <a:srgbClr val="000000"/>
                </a:solidFill>
                <a:latin typeface="Trebuchet MS"/>
                <a:ea typeface="Trebuchet MS"/>
                <a:cs typeface="Trebuchet MS"/>
                <a:sym typeface="Trebuchet MS"/>
              </a:rPr>
              <a:t>ul</a:t>
            </a:r>
            <a:r>
              <a:rPr lang="en" sz="1800" b="0" dirty="0">
                <a:solidFill>
                  <a:srgbClr val="000000"/>
                </a:solidFill>
                <a:latin typeface="Trebuchet MS"/>
                <a:ea typeface="Trebuchet MS"/>
                <a:cs typeface="Trebuchet MS"/>
                <a:sym typeface="Trebuchet MS"/>
              </a:rPr>
              <a:t>:</a:t>
            </a:r>
            <a:endParaRPr sz="1800" b="0" dirty="0">
              <a:solidFill>
                <a:srgbClr val="000000"/>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000000"/>
              </a:buClr>
              <a:buSzPts val="1800"/>
              <a:buFont typeface="Trebuchet MS"/>
              <a:buChar char="◆"/>
            </a:pPr>
            <a:r>
              <a:rPr lang="en" sz="1800" b="0" dirty="0">
                <a:solidFill>
                  <a:srgbClr val="000000"/>
                </a:solidFill>
                <a:latin typeface="Trebuchet MS"/>
                <a:ea typeface="Trebuchet MS"/>
                <a:cs typeface="Trebuchet MS"/>
                <a:sym typeface="Trebuchet MS"/>
              </a:rPr>
              <a:t>Set the URL of the image, and show it only once (no-repeat)</a:t>
            </a:r>
            <a:endParaRPr sz="1800" b="0" dirty="0">
              <a:solidFill>
                <a:srgbClr val="000000"/>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000000"/>
              </a:buClr>
              <a:buSzPts val="1800"/>
              <a:buFont typeface="Trebuchet MS"/>
              <a:buChar char="◆"/>
            </a:pPr>
            <a:r>
              <a:rPr lang="en" sz="1800" b="0" dirty="0">
                <a:solidFill>
                  <a:srgbClr val="000000"/>
                </a:solidFill>
                <a:latin typeface="Trebuchet MS"/>
                <a:ea typeface="Trebuchet MS"/>
                <a:cs typeface="Trebuchet MS"/>
                <a:sym typeface="Trebuchet MS"/>
              </a:rPr>
              <a:t>Position the image where you want it (left 0px and down 5px)</a:t>
            </a:r>
            <a:endParaRPr sz="1800" b="0" dirty="0">
              <a:solidFill>
                <a:srgbClr val="000000"/>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000000"/>
              </a:buClr>
              <a:buSzPts val="1800"/>
              <a:buFont typeface="Trebuchet MS"/>
              <a:buChar char="◆"/>
            </a:pPr>
            <a:r>
              <a:rPr lang="en" sz="1800" b="0" dirty="0">
                <a:solidFill>
                  <a:srgbClr val="000000"/>
                </a:solidFill>
                <a:latin typeface="Trebuchet MS"/>
                <a:ea typeface="Trebuchet MS"/>
                <a:cs typeface="Trebuchet MS"/>
                <a:sym typeface="Trebuchet MS"/>
              </a:rPr>
              <a:t>Position the text in the list with padding-left</a:t>
            </a:r>
            <a:endParaRPr sz="1800" b="0" dirty="0">
              <a:solidFill>
                <a:srgbClr val="000000"/>
              </a:solidFill>
              <a:latin typeface="Trebuchet MS"/>
              <a:ea typeface="Trebuchet MS"/>
              <a:cs typeface="Trebuchet MS"/>
              <a:sym typeface="Trebuchet MS"/>
            </a:endParaRPr>
          </a:p>
          <a:p>
            <a:pPr marL="0" lvl="0" indent="0" rtl="0">
              <a:lnSpc>
                <a:spcPct val="115000"/>
              </a:lnSpc>
              <a:spcBef>
                <a:spcPts val="300"/>
              </a:spcBef>
              <a:spcAft>
                <a:spcPts val="0"/>
              </a:spcAft>
              <a:buNone/>
            </a:pPr>
            <a:endParaRPr sz="1800" b="0" dirty="0">
              <a:solidFill>
                <a:srgbClr val="000000"/>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dirty="0">
              <a:solidFill>
                <a:srgbClr val="0170BA"/>
              </a:solidFill>
              <a:latin typeface="Trebuchet MS"/>
              <a:ea typeface="Trebuchet MS"/>
              <a:cs typeface="Trebuchet MS"/>
              <a:sym typeface="Trebuchet MS"/>
            </a:endParaRPr>
          </a:p>
        </p:txBody>
      </p:sp>
      <p:pic>
        <p:nvPicPr>
          <p:cNvPr id="1085" name="Shape 1085"/>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Shape 1090"/>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91" name="Shape 1091"/>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dirty="0">
                <a:solidFill>
                  <a:srgbClr val="0170BA"/>
                </a:solidFill>
                <a:latin typeface="Trebuchet MS"/>
                <a:ea typeface="Trebuchet MS"/>
                <a:cs typeface="Trebuchet MS"/>
                <a:sym typeface="Trebuchet MS"/>
              </a:rPr>
              <a:t>List - Shorthand property</a:t>
            </a:r>
            <a:endParaRPr sz="1800" u="sng" dirty="0">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It is also possible to specify all the list properties in one, single property. This is called a shorthand property.</a:t>
            </a:r>
            <a:endParaRPr sz="1800" b="0" dirty="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shorthand property used for lists, is the list-style property:</a:t>
            </a:r>
            <a:endParaRPr sz="1800" b="0" dirty="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457200" lvl="0" indent="457200" rtl="0">
              <a:lnSpc>
                <a:spcPct val="100000"/>
              </a:lnSpc>
              <a:spcBef>
                <a:spcPts val="500"/>
              </a:spcBef>
              <a:spcAft>
                <a:spcPts val="0"/>
              </a:spcAft>
              <a:buNone/>
            </a:pPr>
            <a:r>
              <a:rPr lang="en" sz="1800" b="0" dirty="0" err="1">
                <a:solidFill>
                  <a:srgbClr val="595959"/>
                </a:solidFill>
                <a:latin typeface="Trebuchet MS"/>
                <a:ea typeface="Trebuchet MS"/>
                <a:cs typeface="Trebuchet MS"/>
                <a:sym typeface="Trebuchet MS"/>
              </a:rPr>
              <a:t>ul</a:t>
            </a:r>
            <a:r>
              <a:rPr lang="en" sz="1800" b="0" dirty="0">
                <a:solidFill>
                  <a:srgbClr val="595959"/>
                </a:solidFill>
                <a:latin typeface="Trebuchet MS"/>
                <a:ea typeface="Trebuchet MS"/>
                <a:cs typeface="Trebuchet MS"/>
                <a:sym typeface="Trebuchet MS"/>
              </a:rPr>
              <a:t> { list-style: square </a:t>
            </a:r>
            <a:r>
              <a:rPr lang="en" sz="1800" b="0" dirty="0" err="1">
                <a:solidFill>
                  <a:srgbClr val="595959"/>
                </a:solidFill>
                <a:latin typeface="Trebuchet MS"/>
                <a:ea typeface="Trebuchet MS"/>
                <a:cs typeface="Trebuchet MS"/>
                <a:sym typeface="Trebuchet MS"/>
              </a:rPr>
              <a:t>url</a:t>
            </a:r>
            <a:r>
              <a:rPr lang="en" sz="1800" b="0" dirty="0">
                <a:solidFill>
                  <a:srgbClr val="595959"/>
                </a:solidFill>
                <a:latin typeface="Trebuchet MS"/>
                <a:ea typeface="Trebuchet MS"/>
                <a:cs typeface="Trebuchet MS"/>
                <a:sym typeface="Trebuchet MS"/>
              </a:rPr>
              <a:t>("</a:t>
            </a:r>
            <a:r>
              <a:rPr lang="en" sz="1800" b="0" dirty="0" err="1">
                <a:solidFill>
                  <a:srgbClr val="595959"/>
                </a:solidFill>
                <a:latin typeface="Trebuchet MS"/>
                <a:ea typeface="Trebuchet MS"/>
                <a:cs typeface="Trebuchet MS"/>
                <a:sym typeface="Trebuchet MS"/>
              </a:rPr>
              <a:t>sqpurple.gif</a:t>
            </a:r>
            <a:r>
              <a:rPr lang="en" sz="1800" b="0" dirty="0">
                <a:solidFill>
                  <a:srgbClr val="595959"/>
                </a:solidFill>
                <a:latin typeface="Trebuchet MS"/>
                <a:ea typeface="Trebuchet MS"/>
                <a:cs typeface="Trebuchet MS"/>
                <a:sym typeface="Trebuchet MS"/>
              </a:rPr>
              <a:t>"); }</a:t>
            </a:r>
            <a:endParaRPr sz="1800" b="0" dirty="0">
              <a:solidFill>
                <a:srgbClr val="595959"/>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When using the shorthand property, the order of the values are:</a:t>
            </a:r>
            <a:endParaRPr sz="1800" b="0" dirty="0">
              <a:solidFill>
                <a:srgbClr val="353535"/>
              </a:solidFill>
              <a:latin typeface="Trebuchet MS"/>
              <a:ea typeface="Trebuchet MS"/>
              <a:cs typeface="Trebuchet MS"/>
              <a:sym typeface="Trebuchet MS"/>
            </a:endParaRPr>
          </a:p>
          <a:p>
            <a:pPr marL="1371600" lvl="1" indent="-342900" rtl="0">
              <a:lnSpc>
                <a:spcPct val="100000"/>
              </a:lnSpc>
              <a:spcBef>
                <a:spcPts val="0"/>
              </a:spcBef>
              <a:spcAft>
                <a:spcPts val="0"/>
              </a:spcAft>
              <a:buClr>
                <a:srgbClr val="0170BA"/>
              </a:buClr>
              <a:buSzPts val="1800"/>
              <a:buFont typeface="Trebuchet MS"/>
              <a:buChar char="◆"/>
            </a:pPr>
            <a:r>
              <a:rPr lang="en" sz="1600" b="0" i="1" dirty="0">
                <a:solidFill>
                  <a:srgbClr val="0170BA"/>
                </a:solidFill>
                <a:latin typeface="Trebuchet MS"/>
                <a:ea typeface="Trebuchet MS"/>
                <a:cs typeface="Trebuchet MS"/>
                <a:sym typeface="Trebuchet MS"/>
              </a:rPr>
              <a:t>list-style-type</a:t>
            </a:r>
            <a:endParaRPr sz="1600" b="0" i="1" dirty="0">
              <a:solidFill>
                <a:srgbClr val="0170BA"/>
              </a:solidFill>
              <a:latin typeface="Trebuchet MS"/>
              <a:ea typeface="Trebuchet MS"/>
              <a:cs typeface="Trebuchet MS"/>
              <a:sym typeface="Trebuchet MS"/>
            </a:endParaRPr>
          </a:p>
          <a:p>
            <a:pPr marL="1371600" lvl="1" indent="-330200" rtl="0">
              <a:lnSpc>
                <a:spcPct val="100000"/>
              </a:lnSpc>
              <a:spcBef>
                <a:spcPts val="0"/>
              </a:spcBef>
              <a:spcAft>
                <a:spcPts val="0"/>
              </a:spcAft>
              <a:buClr>
                <a:srgbClr val="0170BA"/>
              </a:buClr>
              <a:buSzPts val="1600"/>
              <a:buFont typeface="Trebuchet MS"/>
              <a:buChar char="◆"/>
            </a:pPr>
            <a:r>
              <a:rPr lang="en" sz="1600" b="0" i="1" dirty="0">
                <a:solidFill>
                  <a:srgbClr val="0170BA"/>
                </a:solidFill>
                <a:latin typeface="Trebuchet MS"/>
                <a:ea typeface="Trebuchet MS"/>
                <a:cs typeface="Trebuchet MS"/>
                <a:sym typeface="Trebuchet MS"/>
              </a:rPr>
              <a:t>list-style-position (for a description, see the CSS properties table below)</a:t>
            </a:r>
            <a:endParaRPr sz="1600" b="0" i="1" dirty="0">
              <a:solidFill>
                <a:srgbClr val="0170BA"/>
              </a:solidFill>
              <a:latin typeface="Trebuchet MS"/>
              <a:ea typeface="Trebuchet MS"/>
              <a:cs typeface="Trebuchet MS"/>
              <a:sym typeface="Trebuchet MS"/>
            </a:endParaRPr>
          </a:p>
          <a:p>
            <a:pPr marL="1371600" lvl="1" indent="-330200" rtl="0">
              <a:lnSpc>
                <a:spcPct val="100000"/>
              </a:lnSpc>
              <a:spcBef>
                <a:spcPts val="0"/>
              </a:spcBef>
              <a:spcAft>
                <a:spcPts val="0"/>
              </a:spcAft>
              <a:buClr>
                <a:srgbClr val="0170BA"/>
              </a:buClr>
              <a:buSzPts val="1600"/>
              <a:buFont typeface="Trebuchet MS"/>
              <a:buChar char="◆"/>
            </a:pPr>
            <a:r>
              <a:rPr lang="en" sz="1600" b="0" i="1" dirty="0">
                <a:solidFill>
                  <a:srgbClr val="0170BA"/>
                </a:solidFill>
                <a:latin typeface="Trebuchet MS"/>
                <a:ea typeface="Trebuchet MS"/>
                <a:cs typeface="Trebuchet MS"/>
                <a:sym typeface="Trebuchet MS"/>
              </a:rPr>
              <a:t>list-style-image</a:t>
            </a:r>
            <a:endParaRPr sz="1600" b="0" i="1" dirty="0">
              <a:solidFill>
                <a:srgbClr val="0170BA"/>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It does not matter if one of the values above are missing, as long as the rest are in the specified order.</a:t>
            </a:r>
            <a:endParaRPr sz="1800" b="0" dirty="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dirty="0">
              <a:solidFill>
                <a:srgbClr val="353535"/>
              </a:solidFill>
              <a:latin typeface="Trebuchet MS"/>
              <a:ea typeface="Trebuchet MS"/>
              <a:cs typeface="Trebuchet MS"/>
              <a:sym typeface="Trebuchet MS"/>
            </a:endParaRPr>
          </a:p>
        </p:txBody>
      </p:sp>
      <p:pic>
        <p:nvPicPr>
          <p:cNvPr id="1092" name="Shape 1092"/>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Shape 1097"/>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Table</a:t>
            </a:r>
            <a:endParaRPr sz="3000">
              <a:solidFill>
                <a:srgbClr val="0170BA"/>
              </a:solidFill>
              <a:latin typeface="Trebuchet MS"/>
              <a:ea typeface="Trebuchet MS"/>
              <a:cs typeface="Trebuchet MS"/>
              <a:sym typeface="Trebuchet MS"/>
            </a:endParaRPr>
          </a:p>
        </p:txBody>
      </p:sp>
      <p:sp>
        <p:nvSpPr>
          <p:cNvPr id="1098" name="Shape 1098"/>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500"/>
              </a:spcBef>
              <a:spcAft>
                <a:spcPts val="0"/>
              </a:spcAft>
              <a:buNone/>
            </a:pPr>
            <a:r>
              <a:rPr lang="en" sz="1800" u="sng" dirty="0">
                <a:solidFill>
                  <a:srgbClr val="0170BA"/>
                </a:solidFill>
                <a:latin typeface="Trebuchet MS"/>
                <a:ea typeface="Trebuchet MS"/>
                <a:cs typeface="Trebuchet MS"/>
                <a:sym typeface="Trebuchet MS"/>
              </a:rPr>
              <a:t>Table Borders</a:t>
            </a:r>
            <a:endParaRPr sz="1800" u="sng" dirty="0">
              <a:solidFill>
                <a:srgbClr val="0170BA"/>
              </a:solidFill>
              <a:latin typeface="Trebuchet MS"/>
              <a:ea typeface="Trebuchet MS"/>
              <a:cs typeface="Trebuchet MS"/>
              <a:sym typeface="Trebuchet MS"/>
            </a:endParaRPr>
          </a:p>
          <a:p>
            <a:pPr marL="457200" lvl="0" indent="-342900" rtl="0">
              <a:lnSpc>
                <a:spcPct val="115000"/>
              </a:lnSpc>
              <a:spcBef>
                <a:spcPts val="5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To specify table borders in CSS, use the </a:t>
            </a:r>
            <a:r>
              <a:rPr lang="en" sz="1800" dirty="0">
                <a:solidFill>
                  <a:srgbClr val="353535"/>
                </a:solidFill>
                <a:latin typeface="Trebuchet MS"/>
                <a:ea typeface="Trebuchet MS"/>
                <a:cs typeface="Trebuchet MS"/>
                <a:sym typeface="Trebuchet MS"/>
              </a:rPr>
              <a:t>border</a:t>
            </a:r>
            <a:r>
              <a:rPr lang="en" sz="1800" b="0" dirty="0">
                <a:solidFill>
                  <a:srgbClr val="353535"/>
                </a:solidFill>
                <a:latin typeface="Trebuchet MS"/>
                <a:ea typeface="Trebuchet MS"/>
                <a:cs typeface="Trebuchet MS"/>
                <a:sym typeface="Trebuchet MS"/>
              </a:rPr>
              <a:t> property.</a:t>
            </a:r>
            <a:endParaRPr sz="1800" b="0" dirty="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example below specifies a black border for </a:t>
            </a:r>
            <a:r>
              <a:rPr lang="en" sz="1800" dirty="0">
                <a:solidFill>
                  <a:srgbClr val="353535"/>
                </a:solidFill>
                <a:latin typeface="Trebuchet MS"/>
                <a:ea typeface="Trebuchet MS"/>
                <a:cs typeface="Trebuchet MS"/>
                <a:sym typeface="Trebuchet MS"/>
              </a:rPr>
              <a:t>table, </a:t>
            </a:r>
            <a:r>
              <a:rPr lang="en" sz="1800" dirty="0" err="1">
                <a:solidFill>
                  <a:srgbClr val="353535"/>
                </a:solidFill>
                <a:latin typeface="Trebuchet MS"/>
                <a:ea typeface="Trebuchet MS"/>
                <a:cs typeface="Trebuchet MS"/>
                <a:sym typeface="Trebuchet MS"/>
              </a:rPr>
              <a:t>th</a:t>
            </a:r>
            <a:r>
              <a:rPr lang="en" sz="1800" b="0" dirty="0">
                <a:solidFill>
                  <a:srgbClr val="353535"/>
                </a:solidFill>
                <a:latin typeface="Trebuchet MS"/>
                <a:ea typeface="Trebuchet MS"/>
                <a:cs typeface="Trebuchet MS"/>
                <a:sym typeface="Trebuchet MS"/>
              </a:rPr>
              <a:t>, and </a:t>
            </a:r>
            <a:r>
              <a:rPr lang="en" sz="1800" dirty="0">
                <a:solidFill>
                  <a:srgbClr val="353535"/>
                </a:solidFill>
                <a:latin typeface="Trebuchet MS"/>
                <a:ea typeface="Trebuchet MS"/>
                <a:cs typeface="Trebuchet MS"/>
                <a:sym typeface="Trebuchet MS"/>
              </a:rPr>
              <a:t>td</a:t>
            </a:r>
            <a:r>
              <a:rPr lang="en" sz="1800" b="0" dirty="0">
                <a:solidFill>
                  <a:srgbClr val="353535"/>
                </a:solidFill>
                <a:latin typeface="Trebuchet MS"/>
                <a:ea typeface="Trebuchet MS"/>
                <a:cs typeface="Trebuchet MS"/>
                <a:sym typeface="Trebuchet MS"/>
              </a:rPr>
              <a:t> elements:</a:t>
            </a:r>
            <a:endParaRPr sz="1800" b="0" dirty="0">
              <a:solidFill>
                <a:srgbClr val="353535"/>
              </a:solidFill>
              <a:latin typeface="Trebuchet MS"/>
              <a:ea typeface="Trebuchet MS"/>
              <a:cs typeface="Trebuchet MS"/>
              <a:sym typeface="Trebuchet MS"/>
            </a:endParaRPr>
          </a:p>
          <a:p>
            <a:pPr marL="0" lvl="0" indent="0" rtl="0">
              <a:lnSpc>
                <a:spcPct val="115000"/>
              </a:lnSpc>
              <a:spcBef>
                <a:spcPts val="500"/>
              </a:spcBef>
              <a:spcAft>
                <a:spcPts val="0"/>
              </a:spcAft>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457200" lvl="0" indent="457200" rtl="0">
              <a:lnSpc>
                <a:spcPct val="115000"/>
              </a:lnSpc>
              <a:spcBef>
                <a:spcPts val="500"/>
              </a:spcBef>
              <a:spcAft>
                <a:spcPts val="0"/>
              </a:spcAft>
              <a:buNone/>
            </a:pPr>
            <a:r>
              <a:rPr lang="en" sz="1800" dirty="0">
                <a:solidFill>
                  <a:srgbClr val="595959"/>
                </a:solidFill>
                <a:latin typeface="Trebuchet MS"/>
                <a:ea typeface="Trebuchet MS"/>
                <a:cs typeface="Trebuchet MS"/>
                <a:sym typeface="Trebuchet MS"/>
              </a:rPr>
              <a:t>table, </a:t>
            </a:r>
            <a:r>
              <a:rPr lang="en" sz="1800" dirty="0" err="1">
                <a:solidFill>
                  <a:srgbClr val="595959"/>
                </a:solidFill>
                <a:latin typeface="Trebuchet MS"/>
                <a:ea typeface="Trebuchet MS"/>
                <a:cs typeface="Trebuchet MS"/>
                <a:sym typeface="Trebuchet MS"/>
              </a:rPr>
              <a:t>th</a:t>
            </a:r>
            <a:r>
              <a:rPr lang="en" sz="1800" dirty="0">
                <a:solidFill>
                  <a:srgbClr val="595959"/>
                </a:solidFill>
                <a:latin typeface="Trebuchet MS"/>
                <a:ea typeface="Trebuchet MS"/>
                <a:cs typeface="Trebuchet MS"/>
                <a:sym typeface="Trebuchet MS"/>
              </a:rPr>
              <a:t>, td { border: 1px solid black; }</a:t>
            </a:r>
            <a:endParaRPr sz="1800" dirty="0">
              <a:solidFill>
                <a:srgbClr val="595959"/>
              </a:solidFill>
              <a:latin typeface="Trebuchet MS"/>
              <a:ea typeface="Trebuchet MS"/>
              <a:cs typeface="Trebuchet MS"/>
              <a:sym typeface="Trebuchet MS"/>
            </a:endParaRPr>
          </a:p>
          <a:p>
            <a:pPr marL="457200" lvl="0" indent="-342900" rtl="0">
              <a:lnSpc>
                <a:spcPct val="115000"/>
              </a:lnSpc>
              <a:spcBef>
                <a:spcPts val="5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Notice that the table in the example above has double borders. This is because both the table and the </a:t>
            </a:r>
            <a:r>
              <a:rPr lang="en" sz="1800" b="0" dirty="0" err="1">
                <a:solidFill>
                  <a:srgbClr val="353535"/>
                </a:solidFill>
                <a:latin typeface="Trebuchet MS"/>
                <a:ea typeface="Trebuchet MS"/>
                <a:cs typeface="Trebuchet MS"/>
                <a:sym typeface="Trebuchet MS"/>
              </a:rPr>
              <a:t>th</a:t>
            </a:r>
            <a:r>
              <a:rPr lang="en" sz="1800" b="0" dirty="0">
                <a:solidFill>
                  <a:srgbClr val="353535"/>
                </a:solidFill>
                <a:latin typeface="Trebuchet MS"/>
                <a:ea typeface="Trebuchet MS"/>
                <a:cs typeface="Trebuchet MS"/>
                <a:sym typeface="Trebuchet MS"/>
              </a:rPr>
              <a:t>/td elements have separate borders.</a:t>
            </a:r>
            <a:endParaRPr sz="1800" b="0" dirty="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To display a single border for the table, use the </a:t>
            </a:r>
            <a:r>
              <a:rPr lang="en" sz="1800" dirty="0">
                <a:solidFill>
                  <a:srgbClr val="353535"/>
                </a:solidFill>
                <a:latin typeface="Trebuchet MS"/>
                <a:ea typeface="Trebuchet MS"/>
                <a:cs typeface="Trebuchet MS"/>
                <a:sym typeface="Trebuchet MS"/>
              </a:rPr>
              <a:t>border-collapse</a:t>
            </a:r>
            <a:r>
              <a:rPr lang="en" sz="1800" b="0" dirty="0">
                <a:solidFill>
                  <a:srgbClr val="353535"/>
                </a:solidFill>
                <a:latin typeface="Trebuchet MS"/>
                <a:ea typeface="Trebuchet MS"/>
                <a:cs typeface="Trebuchet MS"/>
                <a:sym typeface="Trebuchet MS"/>
              </a:rPr>
              <a:t> property.</a:t>
            </a:r>
            <a:endParaRPr sz="1800" b="0" dirty="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dirty="0">
              <a:solidFill>
                <a:srgbClr val="0170BA"/>
              </a:solidFill>
              <a:latin typeface="Trebuchet MS"/>
              <a:ea typeface="Trebuchet MS"/>
              <a:cs typeface="Trebuchet MS"/>
              <a:sym typeface="Trebuchet MS"/>
            </a:endParaRPr>
          </a:p>
        </p:txBody>
      </p:sp>
      <p:pic>
        <p:nvPicPr>
          <p:cNvPr id="1099" name="Shape 1099"/>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Shape 1104"/>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Table (cont.)</a:t>
            </a:r>
            <a:endParaRPr sz="3000">
              <a:solidFill>
                <a:srgbClr val="0170BA"/>
              </a:solidFill>
              <a:latin typeface="Trebuchet MS"/>
              <a:ea typeface="Trebuchet MS"/>
              <a:cs typeface="Trebuchet MS"/>
              <a:sym typeface="Trebuchet MS"/>
            </a:endParaRPr>
          </a:p>
        </p:txBody>
      </p:sp>
      <p:sp>
        <p:nvSpPr>
          <p:cNvPr id="1105" name="Shape 1105"/>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dirty="0">
                <a:solidFill>
                  <a:srgbClr val="0170BA"/>
                </a:solidFill>
                <a:latin typeface="Trebuchet MS"/>
                <a:ea typeface="Trebuchet MS"/>
                <a:cs typeface="Trebuchet MS"/>
                <a:sym typeface="Trebuchet MS"/>
              </a:rPr>
              <a:t>Collapse Borders</a:t>
            </a:r>
            <a:endParaRPr sz="1800" u="sng" dirty="0">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border-collapse property sets whether the table borders are collapsed into a single border or separated:</a:t>
            </a:r>
            <a:endParaRPr sz="1800" b="0" dirty="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dirty="0">
                <a:solidFill>
                  <a:srgbClr val="595959"/>
                </a:solidFill>
                <a:latin typeface="Trebuchet MS"/>
                <a:ea typeface="Trebuchet MS"/>
                <a:cs typeface="Trebuchet MS"/>
                <a:sym typeface="Trebuchet MS"/>
              </a:rPr>
              <a:t>table { </a:t>
            </a:r>
            <a:r>
              <a:rPr lang="en" sz="1600" b="0" dirty="0" err="1">
                <a:solidFill>
                  <a:srgbClr val="595959"/>
                </a:solidFill>
                <a:latin typeface="Trebuchet MS"/>
                <a:ea typeface="Trebuchet MS"/>
                <a:cs typeface="Trebuchet MS"/>
                <a:sym typeface="Trebuchet MS"/>
              </a:rPr>
              <a:t>border-collapse:collapse</a:t>
            </a:r>
            <a:r>
              <a:rPr lang="en" sz="1600" b="0" dirty="0">
                <a:solidFill>
                  <a:srgbClr val="595959"/>
                </a:solidFill>
                <a:latin typeface="Trebuchet MS"/>
                <a:ea typeface="Trebuchet MS"/>
                <a:cs typeface="Trebuchet MS"/>
                <a:sym typeface="Trebuchet MS"/>
              </a:rPr>
              <a:t>; }</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dirty="0">
                <a:solidFill>
                  <a:srgbClr val="595959"/>
                </a:solidFill>
                <a:latin typeface="Trebuchet MS"/>
                <a:ea typeface="Trebuchet MS"/>
                <a:cs typeface="Trebuchet MS"/>
                <a:sym typeface="Trebuchet MS"/>
              </a:rPr>
              <a:t>table, </a:t>
            </a:r>
            <a:r>
              <a:rPr lang="en" sz="1600" b="0" dirty="0" err="1">
                <a:solidFill>
                  <a:srgbClr val="595959"/>
                </a:solidFill>
                <a:latin typeface="Trebuchet MS"/>
                <a:ea typeface="Trebuchet MS"/>
                <a:cs typeface="Trebuchet MS"/>
                <a:sym typeface="Trebuchet MS"/>
              </a:rPr>
              <a:t>th</a:t>
            </a:r>
            <a:r>
              <a:rPr lang="en" sz="1600" b="0" dirty="0">
                <a:solidFill>
                  <a:srgbClr val="595959"/>
                </a:solidFill>
                <a:latin typeface="Trebuchet MS"/>
                <a:ea typeface="Trebuchet MS"/>
                <a:cs typeface="Trebuchet MS"/>
                <a:sym typeface="Trebuchet MS"/>
              </a:rPr>
              <a:t>, td { border: 1px solid black; }</a:t>
            </a:r>
            <a:endParaRPr sz="1600" b="0" dirty="0">
              <a:solidFill>
                <a:srgbClr val="595959"/>
              </a:solidFill>
              <a:latin typeface="Trebuchet MS"/>
              <a:ea typeface="Trebuchet MS"/>
              <a:cs typeface="Trebuchet MS"/>
              <a:sym typeface="Trebuchet MS"/>
            </a:endParaRPr>
          </a:p>
          <a:p>
            <a:pPr marL="0" lvl="0" indent="0" rtl="0">
              <a:lnSpc>
                <a:spcPct val="100000"/>
              </a:lnSpc>
              <a:spcBef>
                <a:spcPts val="400"/>
              </a:spcBef>
              <a:spcAft>
                <a:spcPts val="0"/>
              </a:spcAft>
              <a:buNone/>
            </a:pPr>
            <a:r>
              <a:rPr lang="en" sz="1800" u="sng" dirty="0">
                <a:solidFill>
                  <a:srgbClr val="0170BA"/>
                </a:solidFill>
                <a:latin typeface="Trebuchet MS"/>
                <a:ea typeface="Trebuchet MS"/>
                <a:cs typeface="Trebuchet MS"/>
                <a:sym typeface="Trebuchet MS"/>
              </a:rPr>
              <a:t>Table Width and Height</a:t>
            </a:r>
            <a:endParaRPr sz="1800" u="sng" dirty="0">
              <a:solidFill>
                <a:srgbClr val="0170BA"/>
              </a:solidFill>
              <a:latin typeface="Trebuchet MS"/>
              <a:ea typeface="Trebuchet MS"/>
              <a:cs typeface="Trebuchet MS"/>
              <a:sym typeface="Trebuchet MS"/>
            </a:endParaRPr>
          </a:p>
          <a:p>
            <a:pPr marL="457200" lvl="0" indent="-342900" rtl="0">
              <a:lnSpc>
                <a:spcPct val="100000"/>
              </a:lnSpc>
              <a:spcBef>
                <a:spcPts val="4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Width and height of a table is defined by the width and height properties.</a:t>
            </a:r>
            <a:endParaRPr sz="1800" b="0" dirty="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example below sets the width of the table to 100%, and the height of the </a:t>
            </a:r>
            <a:r>
              <a:rPr lang="en" sz="1800" b="0" dirty="0" err="1">
                <a:solidFill>
                  <a:srgbClr val="353535"/>
                </a:solidFill>
                <a:latin typeface="Trebuchet MS"/>
                <a:ea typeface="Trebuchet MS"/>
                <a:cs typeface="Trebuchet MS"/>
                <a:sym typeface="Trebuchet MS"/>
              </a:rPr>
              <a:t>th</a:t>
            </a:r>
            <a:r>
              <a:rPr lang="en" sz="1800" b="0" dirty="0">
                <a:solidFill>
                  <a:srgbClr val="353535"/>
                </a:solidFill>
                <a:latin typeface="Trebuchet MS"/>
                <a:ea typeface="Trebuchet MS"/>
                <a:cs typeface="Trebuchet MS"/>
                <a:sym typeface="Trebuchet MS"/>
              </a:rPr>
              <a:t> elements to 50px:</a:t>
            </a:r>
            <a:endParaRPr sz="1800" b="0" dirty="0">
              <a:solidFill>
                <a:srgbClr val="353535"/>
              </a:solidFill>
              <a:latin typeface="Trebuchet MS"/>
              <a:ea typeface="Trebuchet MS"/>
              <a:cs typeface="Trebuchet MS"/>
              <a:sym typeface="Trebuchet MS"/>
            </a:endParaRPr>
          </a:p>
          <a:p>
            <a:pPr marL="0" lvl="0" indent="0" rtl="0">
              <a:lnSpc>
                <a:spcPct val="100000"/>
              </a:lnSpc>
              <a:spcBef>
                <a:spcPts val="400"/>
              </a:spcBef>
              <a:spcAft>
                <a:spcPts val="0"/>
              </a:spcAft>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457200" lvl="0" indent="457200" rtl="0">
              <a:lnSpc>
                <a:spcPct val="100000"/>
              </a:lnSpc>
              <a:spcBef>
                <a:spcPts val="400"/>
              </a:spcBef>
              <a:spcAft>
                <a:spcPts val="0"/>
              </a:spcAft>
              <a:buNone/>
            </a:pPr>
            <a:r>
              <a:rPr lang="en" sz="1600" b="0" dirty="0">
                <a:solidFill>
                  <a:srgbClr val="7F7F7F"/>
                </a:solidFill>
                <a:latin typeface="Trebuchet MS"/>
                <a:ea typeface="Trebuchet MS"/>
                <a:cs typeface="Trebuchet MS"/>
                <a:sym typeface="Trebuchet MS"/>
              </a:rPr>
              <a:t>table { width:100%; }					</a:t>
            </a:r>
            <a:r>
              <a:rPr lang="en" sz="1600" b="0" dirty="0" err="1">
                <a:solidFill>
                  <a:srgbClr val="7F7F7F"/>
                </a:solidFill>
                <a:latin typeface="Trebuchet MS"/>
                <a:ea typeface="Trebuchet MS"/>
                <a:cs typeface="Trebuchet MS"/>
                <a:sym typeface="Trebuchet MS"/>
              </a:rPr>
              <a:t>th</a:t>
            </a:r>
            <a:r>
              <a:rPr lang="en" sz="1600" b="0" dirty="0">
                <a:solidFill>
                  <a:srgbClr val="7F7F7F"/>
                </a:solidFill>
                <a:latin typeface="Trebuchet MS"/>
                <a:ea typeface="Trebuchet MS"/>
                <a:cs typeface="Trebuchet MS"/>
                <a:sym typeface="Trebuchet MS"/>
              </a:rPr>
              <a:t> { height:50px; }</a:t>
            </a:r>
            <a:endParaRPr sz="1600" b="0" dirty="0">
              <a:solidFill>
                <a:srgbClr val="7F7F7F"/>
              </a:solidFill>
              <a:latin typeface="Trebuchet MS"/>
              <a:ea typeface="Trebuchet MS"/>
              <a:cs typeface="Trebuchet MS"/>
              <a:sym typeface="Trebuchet MS"/>
            </a:endParaRPr>
          </a:p>
          <a:p>
            <a:pPr marL="0" lvl="0" indent="0" rtl="0">
              <a:lnSpc>
                <a:spcPct val="100000"/>
              </a:lnSpc>
              <a:spcBef>
                <a:spcPts val="500"/>
              </a:spcBef>
              <a:spcAft>
                <a:spcPts val="0"/>
              </a:spcAft>
              <a:buNone/>
            </a:pPr>
            <a:endParaRPr sz="1800" b="0" dirty="0">
              <a:solidFill>
                <a:srgbClr val="000000"/>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dirty="0">
              <a:solidFill>
                <a:srgbClr val="0170BA"/>
              </a:solidFill>
              <a:latin typeface="Trebuchet MS"/>
              <a:ea typeface="Trebuchet MS"/>
              <a:cs typeface="Trebuchet MS"/>
              <a:sym typeface="Trebuchet MS"/>
            </a:endParaRPr>
          </a:p>
        </p:txBody>
      </p:sp>
      <p:pic>
        <p:nvPicPr>
          <p:cNvPr id="1106" name="Shape 1106"/>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Shape 1111"/>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Table (cont.)</a:t>
            </a:r>
            <a:endParaRPr sz="3000">
              <a:solidFill>
                <a:srgbClr val="0170BA"/>
              </a:solidFill>
              <a:latin typeface="Trebuchet MS"/>
              <a:ea typeface="Trebuchet MS"/>
              <a:cs typeface="Trebuchet MS"/>
              <a:sym typeface="Trebuchet MS"/>
            </a:endParaRPr>
          </a:p>
        </p:txBody>
      </p:sp>
      <p:sp>
        <p:nvSpPr>
          <p:cNvPr id="1112" name="Shape 1112"/>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400"/>
              </a:spcBef>
              <a:spcAft>
                <a:spcPts val="0"/>
              </a:spcAft>
              <a:buNone/>
            </a:pPr>
            <a:r>
              <a:rPr lang="en" sz="1800" u="sng" dirty="0">
                <a:solidFill>
                  <a:srgbClr val="0170BA"/>
                </a:solidFill>
                <a:latin typeface="Trebuchet MS"/>
                <a:ea typeface="Trebuchet MS"/>
                <a:cs typeface="Trebuchet MS"/>
                <a:sym typeface="Trebuchet MS"/>
              </a:rPr>
              <a:t>Table Text Alignment</a:t>
            </a:r>
            <a:endParaRPr sz="1800" u="sng" dirty="0">
              <a:solidFill>
                <a:srgbClr val="0170BA"/>
              </a:solidFill>
              <a:latin typeface="Trebuchet MS"/>
              <a:ea typeface="Trebuchet MS"/>
              <a:cs typeface="Trebuchet MS"/>
              <a:sym typeface="Trebuchet MS"/>
            </a:endParaRPr>
          </a:p>
          <a:p>
            <a:pPr marL="457200" lvl="0" indent="-342900" rtl="0">
              <a:lnSpc>
                <a:spcPct val="100000"/>
              </a:lnSpc>
              <a:spcBef>
                <a:spcPts val="4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text in a table is aligned with the text-align and vertical-align properties.</a:t>
            </a:r>
            <a:endParaRPr sz="1800" b="0" dirty="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text-align property sets the horizontal alignment, like left, right, or center:</a:t>
            </a:r>
            <a:endParaRPr sz="1800" b="0" dirty="0">
              <a:solidFill>
                <a:srgbClr val="353535"/>
              </a:solidFill>
              <a:latin typeface="Trebuchet MS"/>
              <a:ea typeface="Trebuchet MS"/>
              <a:cs typeface="Trebuchet MS"/>
              <a:sym typeface="Trebuchet MS"/>
            </a:endParaRPr>
          </a:p>
          <a:p>
            <a:pPr marL="0" lvl="0" indent="0" rtl="0">
              <a:lnSpc>
                <a:spcPct val="100000"/>
              </a:lnSpc>
              <a:spcBef>
                <a:spcPts val="400"/>
              </a:spcBef>
              <a:spcAft>
                <a:spcPts val="0"/>
              </a:spcAft>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457200" lvl="0" indent="457200" rtl="0">
              <a:lnSpc>
                <a:spcPct val="100000"/>
              </a:lnSpc>
              <a:spcBef>
                <a:spcPts val="400"/>
              </a:spcBef>
              <a:spcAft>
                <a:spcPts val="0"/>
              </a:spcAft>
              <a:buNone/>
            </a:pPr>
            <a:r>
              <a:rPr lang="en" sz="1600" b="0" dirty="0">
                <a:solidFill>
                  <a:srgbClr val="595959"/>
                </a:solidFill>
                <a:latin typeface="Trebuchet MS"/>
                <a:ea typeface="Trebuchet MS"/>
                <a:cs typeface="Trebuchet MS"/>
                <a:sym typeface="Trebuchet MS"/>
              </a:rPr>
              <a:t>td { text-align:right; }</a:t>
            </a:r>
            <a:endParaRPr sz="1800" b="0" dirty="0">
              <a:solidFill>
                <a:srgbClr val="000000"/>
              </a:solidFill>
              <a:latin typeface="Trebuchet MS"/>
              <a:ea typeface="Trebuchet MS"/>
              <a:cs typeface="Trebuchet MS"/>
              <a:sym typeface="Trebuchet MS"/>
            </a:endParaRPr>
          </a:p>
          <a:p>
            <a:pPr marL="457200" lvl="0" indent="-342900" rtl="0">
              <a:lnSpc>
                <a:spcPct val="100000"/>
              </a:lnSpc>
              <a:spcBef>
                <a:spcPts val="4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vertical-align property sets the vertical alignment, like top, bottom, or middle:</a:t>
            </a:r>
            <a:endParaRPr sz="1800" b="0" dirty="0">
              <a:solidFill>
                <a:srgbClr val="353535"/>
              </a:solidFill>
              <a:latin typeface="Trebuchet MS"/>
              <a:ea typeface="Trebuchet MS"/>
              <a:cs typeface="Trebuchet MS"/>
              <a:sym typeface="Trebuchet MS"/>
            </a:endParaRPr>
          </a:p>
          <a:p>
            <a:pPr marL="0" lvl="0" indent="0" rtl="0">
              <a:lnSpc>
                <a:spcPct val="100000"/>
              </a:lnSpc>
              <a:spcBef>
                <a:spcPts val="400"/>
              </a:spcBef>
              <a:spcAft>
                <a:spcPts val="0"/>
              </a:spcAft>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914400" lvl="0" indent="0" rtl="0">
              <a:lnSpc>
                <a:spcPct val="100000"/>
              </a:lnSpc>
              <a:spcBef>
                <a:spcPts val="400"/>
              </a:spcBef>
              <a:spcAft>
                <a:spcPts val="0"/>
              </a:spcAft>
              <a:buNone/>
            </a:pPr>
            <a:r>
              <a:rPr lang="en" sz="1600" b="0" dirty="0">
                <a:solidFill>
                  <a:srgbClr val="595959"/>
                </a:solidFill>
                <a:latin typeface="Trebuchet MS"/>
                <a:ea typeface="Trebuchet MS"/>
                <a:cs typeface="Trebuchet MS"/>
                <a:sym typeface="Trebuchet MS"/>
              </a:rPr>
              <a:t>td  {</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400"/>
              </a:spcBef>
              <a:spcAft>
                <a:spcPts val="0"/>
              </a:spcAft>
              <a:buNone/>
            </a:pPr>
            <a:r>
              <a:rPr lang="en" sz="1600" b="0" dirty="0">
                <a:solidFill>
                  <a:srgbClr val="595959"/>
                </a:solidFill>
                <a:latin typeface="Trebuchet MS"/>
                <a:ea typeface="Trebuchet MS"/>
                <a:cs typeface="Trebuchet MS"/>
                <a:sym typeface="Trebuchet MS"/>
              </a:rPr>
              <a:t>height:50px;  vertical-align:bottom; }</a:t>
            </a:r>
            <a:endParaRPr sz="1600" b="0" dirty="0">
              <a:solidFill>
                <a:srgbClr val="595959"/>
              </a:solidFill>
              <a:latin typeface="Trebuchet MS"/>
              <a:ea typeface="Trebuchet MS"/>
              <a:cs typeface="Trebuchet MS"/>
              <a:sym typeface="Trebuchet MS"/>
            </a:endParaRPr>
          </a:p>
          <a:p>
            <a:pPr marL="1371600" lvl="0" indent="457200" rtl="0">
              <a:lnSpc>
                <a:spcPct val="100000"/>
              </a:lnSpc>
              <a:spcBef>
                <a:spcPts val="400"/>
              </a:spcBef>
              <a:spcAft>
                <a:spcPts val="0"/>
              </a:spcAft>
              <a:buNone/>
            </a:pPr>
            <a:endParaRPr sz="1600" u="sng" dirty="0">
              <a:solidFill>
                <a:srgbClr val="595959"/>
              </a:solidFill>
              <a:latin typeface="Trebuchet MS"/>
              <a:ea typeface="Trebuchet MS"/>
              <a:cs typeface="Trebuchet MS"/>
              <a:sym typeface="Trebuchet MS"/>
            </a:endParaRPr>
          </a:p>
          <a:p>
            <a:pPr marL="0" lvl="0" indent="0" rtl="0">
              <a:lnSpc>
                <a:spcPct val="100000"/>
              </a:lnSpc>
              <a:spcBef>
                <a:spcPts val="500"/>
              </a:spcBef>
              <a:spcAft>
                <a:spcPts val="0"/>
              </a:spcAft>
              <a:buNone/>
            </a:pPr>
            <a:endParaRPr sz="1800" b="0" dirty="0">
              <a:solidFill>
                <a:srgbClr val="000000"/>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dirty="0">
              <a:solidFill>
                <a:srgbClr val="0170BA"/>
              </a:solidFill>
              <a:latin typeface="Trebuchet MS"/>
              <a:ea typeface="Trebuchet MS"/>
              <a:cs typeface="Trebuchet MS"/>
              <a:sym typeface="Trebuchet MS"/>
            </a:endParaRPr>
          </a:p>
        </p:txBody>
      </p:sp>
      <p:pic>
        <p:nvPicPr>
          <p:cNvPr id="1113" name="Shape 1113"/>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Shape 1118"/>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Table (cont.)</a:t>
            </a:r>
            <a:endParaRPr sz="3000">
              <a:solidFill>
                <a:srgbClr val="0170BA"/>
              </a:solidFill>
              <a:latin typeface="Trebuchet MS"/>
              <a:ea typeface="Trebuchet MS"/>
              <a:cs typeface="Trebuchet MS"/>
              <a:sym typeface="Trebuchet MS"/>
            </a:endParaRPr>
          </a:p>
        </p:txBody>
      </p:sp>
      <p:sp>
        <p:nvSpPr>
          <p:cNvPr id="1119" name="Shape 1119"/>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400"/>
              </a:spcBef>
              <a:spcAft>
                <a:spcPts val="0"/>
              </a:spcAft>
              <a:buNone/>
            </a:pPr>
            <a:r>
              <a:rPr lang="en" sz="1800" u="sng" dirty="0">
                <a:solidFill>
                  <a:srgbClr val="0170BA"/>
                </a:solidFill>
                <a:latin typeface="Trebuchet MS"/>
                <a:ea typeface="Trebuchet MS"/>
                <a:cs typeface="Trebuchet MS"/>
                <a:sym typeface="Trebuchet MS"/>
              </a:rPr>
              <a:t>Table Padding</a:t>
            </a:r>
            <a:endParaRPr sz="1800" u="sng" dirty="0">
              <a:solidFill>
                <a:srgbClr val="0170BA"/>
              </a:solidFill>
              <a:latin typeface="Trebuchet MS"/>
              <a:ea typeface="Trebuchet MS"/>
              <a:cs typeface="Trebuchet MS"/>
              <a:sym typeface="Trebuchet MS"/>
            </a:endParaRPr>
          </a:p>
          <a:p>
            <a:pPr marL="457200" lvl="0" indent="-342900" rtl="0">
              <a:lnSpc>
                <a:spcPct val="100000"/>
              </a:lnSpc>
              <a:spcBef>
                <a:spcPts val="4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To control the space between the border and content in a table, use the padding property on td and th elements:</a:t>
            </a:r>
            <a:endParaRPr sz="1800" b="0" dirty="0">
              <a:solidFill>
                <a:srgbClr val="353535"/>
              </a:solidFill>
              <a:latin typeface="Trebuchet MS"/>
              <a:ea typeface="Trebuchet MS"/>
              <a:cs typeface="Trebuchet MS"/>
              <a:sym typeface="Trebuchet MS"/>
            </a:endParaRPr>
          </a:p>
          <a:p>
            <a:pPr marL="0" lvl="0" indent="0" rtl="0">
              <a:lnSpc>
                <a:spcPct val="100000"/>
              </a:lnSpc>
              <a:spcBef>
                <a:spcPts val="400"/>
              </a:spcBef>
              <a:spcAft>
                <a:spcPts val="0"/>
              </a:spcAft>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914400" lvl="0" indent="0" rtl="0">
              <a:lnSpc>
                <a:spcPct val="100000"/>
              </a:lnSpc>
              <a:spcBef>
                <a:spcPts val="400"/>
              </a:spcBef>
              <a:spcAft>
                <a:spcPts val="0"/>
              </a:spcAft>
              <a:buNone/>
            </a:pPr>
            <a:r>
              <a:rPr lang="en" sz="1600" b="0" dirty="0">
                <a:solidFill>
                  <a:srgbClr val="595959"/>
                </a:solidFill>
                <a:latin typeface="Trebuchet MS"/>
                <a:ea typeface="Trebuchet MS"/>
                <a:cs typeface="Trebuchet MS"/>
                <a:sym typeface="Trebuchet MS"/>
              </a:rPr>
              <a:t>td { padding:15px; }</a:t>
            </a:r>
            <a:endParaRPr sz="1600" b="0" dirty="0">
              <a:solidFill>
                <a:srgbClr val="595959"/>
              </a:solidFill>
              <a:latin typeface="Trebuchet MS"/>
              <a:ea typeface="Trebuchet MS"/>
              <a:cs typeface="Trebuchet MS"/>
              <a:sym typeface="Trebuchet MS"/>
            </a:endParaRPr>
          </a:p>
          <a:p>
            <a:pPr marL="0" lvl="0" indent="0" rtl="0">
              <a:lnSpc>
                <a:spcPct val="100000"/>
              </a:lnSpc>
              <a:spcBef>
                <a:spcPts val="400"/>
              </a:spcBef>
              <a:spcAft>
                <a:spcPts val="0"/>
              </a:spcAft>
              <a:buNone/>
            </a:pPr>
            <a:r>
              <a:rPr lang="en" sz="1800" u="sng" dirty="0">
                <a:solidFill>
                  <a:srgbClr val="0170BA"/>
                </a:solidFill>
                <a:latin typeface="Trebuchet MS"/>
                <a:ea typeface="Trebuchet MS"/>
                <a:cs typeface="Trebuchet MS"/>
                <a:sym typeface="Trebuchet MS"/>
              </a:rPr>
              <a:t>Table Color</a:t>
            </a:r>
            <a:endParaRPr sz="1800" u="sng" dirty="0">
              <a:solidFill>
                <a:srgbClr val="0170BA"/>
              </a:solidFill>
              <a:latin typeface="Trebuchet MS"/>
              <a:ea typeface="Trebuchet MS"/>
              <a:cs typeface="Trebuchet MS"/>
              <a:sym typeface="Trebuchet MS"/>
            </a:endParaRPr>
          </a:p>
          <a:p>
            <a:pPr marL="457200" lvl="0" indent="-342900" rtl="0">
              <a:lnSpc>
                <a:spcPct val="100000"/>
              </a:lnSpc>
              <a:spcBef>
                <a:spcPts val="4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example below specifies the color of the borders, and the text and background color of th elements:</a:t>
            </a:r>
            <a:endParaRPr sz="1800" b="0" dirty="0">
              <a:solidFill>
                <a:srgbClr val="353535"/>
              </a:solidFill>
              <a:latin typeface="Trebuchet MS"/>
              <a:ea typeface="Trebuchet MS"/>
              <a:cs typeface="Trebuchet MS"/>
              <a:sym typeface="Trebuchet MS"/>
            </a:endParaRPr>
          </a:p>
          <a:p>
            <a:pPr marL="0" lvl="0" indent="0" rtl="0">
              <a:lnSpc>
                <a:spcPct val="100000"/>
              </a:lnSpc>
              <a:spcBef>
                <a:spcPts val="400"/>
              </a:spcBef>
              <a:spcAft>
                <a:spcPts val="0"/>
              </a:spcAft>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914400" lvl="0" indent="0" rtl="0">
              <a:lnSpc>
                <a:spcPct val="100000"/>
              </a:lnSpc>
              <a:spcBef>
                <a:spcPts val="400"/>
              </a:spcBef>
              <a:spcAft>
                <a:spcPts val="0"/>
              </a:spcAft>
              <a:buNone/>
            </a:pPr>
            <a:r>
              <a:rPr lang="en" sz="1600" b="0" dirty="0">
                <a:solidFill>
                  <a:srgbClr val="595959"/>
                </a:solidFill>
                <a:latin typeface="Trebuchet MS"/>
                <a:ea typeface="Trebuchet MS"/>
                <a:cs typeface="Trebuchet MS"/>
                <a:sym typeface="Trebuchet MS"/>
              </a:rPr>
              <a:t>table, td, th { border:1px solid green; }</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400"/>
              </a:spcBef>
              <a:spcAft>
                <a:spcPts val="0"/>
              </a:spcAft>
              <a:buNone/>
            </a:pPr>
            <a:r>
              <a:rPr lang="en" sz="1600" b="0" dirty="0">
                <a:solidFill>
                  <a:srgbClr val="595959"/>
                </a:solidFill>
                <a:latin typeface="Trebuchet MS"/>
                <a:ea typeface="Trebuchet MS"/>
                <a:cs typeface="Trebuchet MS"/>
                <a:sym typeface="Trebuchet MS"/>
              </a:rPr>
              <a:t>th { background-color:green; color:white; }</a:t>
            </a:r>
            <a:endParaRPr sz="1600" b="0" i="1" dirty="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dirty="0">
              <a:solidFill>
                <a:srgbClr val="0170BA"/>
              </a:solidFill>
              <a:latin typeface="Trebuchet MS"/>
              <a:ea typeface="Trebuchet MS"/>
              <a:cs typeface="Trebuchet MS"/>
              <a:sym typeface="Trebuchet MS"/>
            </a:endParaRPr>
          </a:p>
        </p:txBody>
      </p:sp>
      <p:pic>
        <p:nvPicPr>
          <p:cNvPr id="1120" name="Shape 1120"/>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Shape 1125"/>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Floating</a:t>
            </a:r>
            <a:endParaRPr sz="3000">
              <a:solidFill>
                <a:srgbClr val="0170BA"/>
              </a:solidFill>
              <a:latin typeface="Trebuchet MS"/>
              <a:ea typeface="Trebuchet MS"/>
              <a:cs typeface="Trebuchet MS"/>
              <a:sym typeface="Trebuchet MS"/>
            </a:endParaRPr>
          </a:p>
        </p:txBody>
      </p:sp>
      <p:sp>
        <p:nvSpPr>
          <p:cNvPr id="1126" name="Shape 1126"/>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dirty="0">
                <a:solidFill>
                  <a:srgbClr val="0170BA"/>
                </a:solidFill>
                <a:latin typeface="Trebuchet MS"/>
                <a:ea typeface="Trebuchet MS"/>
                <a:cs typeface="Trebuchet MS"/>
                <a:sym typeface="Trebuchet MS"/>
              </a:rPr>
              <a:t>What is CSS Float?</a:t>
            </a:r>
            <a:endParaRPr sz="1800" u="sng" dirty="0">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With CSS float, an element can be pushed to the left or right, allowing other elements to wrap around it.</a:t>
            </a:r>
            <a:endParaRPr sz="1800" b="0" dirty="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Float is very often used for images, but it is also useful when working with layouts.</a:t>
            </a:r>
            <a:endParaRPr sz="1800" b="0" dirty="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u="sng" dirty="0">
                <a:solidFill>
                  <a:srgbClr val="0170BA"/>
                </a:solidFill>
                <a:latin typeface="Trebuchet MS"/>
                <a:ea typeface="Trebuchet MS"/>
                <a:cs typeface="Trebuchet MS"/>
                <a:sym typeface="Trebuchet MS"/>
              </a:rPr>
              <a:t>How Elements Float</a:t>
            </a:r>
            <a:endParaRPr sz="1800" u="sng" dirty="0">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000000"/>
              </a:buClr>
              <a:buSzPts val="1800"/>
              <a:buFont typeface="Trebuchet MS"/>
              <a:buChar char="❏"/>
            </a:pPr>
            <a:r>
              <a:rPr lang="en" sz="1800" b="0" dirty="0">
                <a:solidFill>
                  <a:srgbClr val="000000"/>
                </a:solidFill>
                <a:latin typeface="Trebuchet MS"/>
                <a:ea typeface="Trebuchet MS"/>
                <a:cs typeface="Trebuchet MS"/>
                <a:sym typeface="Trebuchet MS"/>
              </a:rPr>
              <a:t>Elements are floated horizontally, this means that an element can only be floated left or right, not up or down.</a:t>
            </a:r>
            <a:endParaRPr sz="1800" b="0" dirty="0">
              <a:solidFill>
                <a:srgbClr val="000000"/>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000000"/>
              </a:buClr>
              <a:buSzPts val="1800"/>
              <a:buFont typeface="Trebuchet MS"/>
              <a:buChar char="❏"/>
            </a:pPr>
            <a:r>
              <a:rPr lang="en" sz="1800" b="0" dirty="0">
                <a:solidFill>
                  <a:srgbClr val="000000"/>
                </a:solidFill>
                <a:latin typeface="Trebuchet MS"/>
                <a:ea typeface="Trebuchet MS"/>
                <a:cs typeface="Trebuchet MS"/>
                <a:sym typeface="Trebuchet MS"/>
              </a:rPr>
              <a:t>A floated element will move as far to the left or right as it can. Usually this means all the way to the left or right of the containing element.</a:t>
            </a:r>
            <a:endParaRPr sz="1800" b="0" dirty="0">
              <a:solidFill>
                <a:srgbClr val="000000"/>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dirty="0">
              <a:solidFill>
                <a:srgbClr val="0170BA"/>
              </a:solidFill>
              <a:latin typeface="Trebuchet MS"/>
              <a:ea typeface="Trebuchet MS"/>
              <a:cs typeface="Trebuchet MS"/>
              <a:sym typeface="Trebuchet MS"/>
            </a:endParaRPr>
          </a:p>
        </p:txBody>
      </p:sp>
      <p:pic>
        <p:nvPicPr>
          <p:cNvPr id="1127" name="Shape 1127"/>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Shape 358"/>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359" name="Shape 359"/>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Attribute Selectors </a:t>
            </a:r>
            <a:endParaRPr sz="3000">
              <a:solidFill>
                <a:srgbClr val="0170BA"/>
              </a:solidFill>
              <a:latin typeface="Trebuchet MS"/>
              <a:ea typeface="Trebuchet MS"/>
              <a:cs typeface="Trebuchet MS"/>
              <a:sym typeface="Trebuchet MS"/>
            </a:endParaRPr>
          </a:p>
        </p:txBody>
      </p:sp>
      <p:sp>
        <p:nvSpPr>
          <p:cNvPr id="360" name="Shape 360"/>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[attribute]</a:t>
            </a:r>
            <a:r>
              <a:rPr lang="en" sz="1800" b="0">
                <a:solidFill>
                  <a:srgbClr val="353535"/>
                </a:solidFill>
                <a:latin typeface="Trebuchet MS"/>
                <a:ea typeface="Trebuchet MS"/>
                <a:cs typeface="Trebuchet MS"/>
                <a:sym typeface="Trebuchet MS"/>
              </a:rPr>
              <a:t> selector is used to select elements with the specified attribute.</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F16524"/>
                </a:solidFill>
                <a:latin typeface="Trebuchet MS"/>
                <a:ea typeface="Trebuchet MS"/>
                <a:cs typeface="Trebuchet MS"/>
                <a:sym typeface="Trebuchet MS"/>
              </a:rPr>
              <a:t>Syntax:</a:t>
            </a:r>
            <a:r>
              <a:rPr lang="en" sz="1800" b="0">
                <a:solidFill>
                  <a:srgbClr val="353535"/>
                </a:solidFill>
                <a:latin typeface="Trebuchet MS"/>
                <a:ea typeface="Trebuchet MS"/>
                <a:cs typeface="Trebuchet MS"/>
                <a:sym typeface="Trebuchet MS"/>
              </a:rPr>
              <a:t> 	</a:t>
            </a:r>
            <a:r>
              <a:rPr lang="en" sz="1600" b="0" i="1">
                <a:solidFill>
                  <a:srgbClr val="F16524"/>
                </a:solidFill>
                <a:latin typeface="Trebuchet MS"/>
                <a:ea typeface="Trebuchet MS"/>
                <a:cs typeface="Trebuchet MS"/>
                <a:sym typeface="Trebuchet MS"/>
              </a:rPr>
              <a:t>[attribute] {</a:t>
            </a:r>
            <a:endParaRPr sz="1600" b="0" i="1">
              <a:solidFill>
                <a:srgbClr val="F16524"/>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600" b="0" i="1">
                <a:solidFill>
                  <a:srgbClr val="F16524"/>
                </a:solidFill>
                <a:latin typeface="Trebuchet MS"/>
                <a:ea typeface="Trebuchet MS"/>
                <a:cs typeface="Trebuchet MS"/>
                <a:sym typeface="Trebuchet MS"/>
              </a:rPr>
              <a:t>			css declarations; </a:t>
            </a:r>
            <a:endParaRPr sz="1600" b="0" i="1">
              <a:solidFill>
                <a:srgbClr val="F16524"/>
              </a:solidFill>
              <a:latin typeface="Trebuchet MS"/>
              <a:ea typeface="Trebuchet MS"/>
              <a:cs typeface="Trebuchet MS"/>
              <a:sym typeface="Trebuchet MS"/>
            </a:endParaRPr>
          </a:p>
          <a:p>
            <a:pPr marL="457200" lvl="0" indent="457200" rtl="0">
              <a:lnSpc>
                <a:spcPct val="100000"/>
              </a:lnSpc>
              <a:spcBef>
                <a:spcPts val="600"/>
              </a:spcBef>
              <a:spcAft>
                <a:spcPts val="0"/>
              </a:spcAft>
              <a:buNone/>
            </a:pPr>
            <a:r>
              <a:rPr lang="en" sz="1600" b="0" i="1">
                <a:solidFill>
                  <a:srgbClr val="F16524"/>
                </a:solidFill>
                <a:latin typeface="Trebuchet MS"/>
                <a:ea typeface="Trebuchet MS"/>
                <a:cs typeface="Trebuchet MS"/>
                <a:sym typeface="Trebuchet MS"/>
              </a:rPr>
              <a:t>}</a:t>
            </a:r>
            <a:endParaRPr sz="1600" b="0" i="1">
              <a:solidFill>
                <a:srgbClr val="F16524"/>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i="1">
                <a:solidFill>
                  <a:srgbClr val="0170BA"/>
                </a:solidFill>
                <a:latin typeface="Trebuchet MS"/>
                <a:ea typeface="Trebuchet MS"/>
                <a:cs typeface="Trebuchet MS"/>
                <a:sym typeface="Trebuchet MS"/>
              </a:rPr>
              <a:t>CSS [attribute] Selector</a:t>
            </a:r>
            <a:r>
              <a:rPr lang="en" sz="1800" b="0" i="1">
                <a:solidFill>
                  <a:srgbClr val="353535"/>
                </a:solidFill>
                <a:latin typeface="Trebuchet MS"/>
                <a:ea typeface="Trebuchet MS"/>
                <a:cs typeface="Trebuchet MS"/>
                <a:sym typeface="Trebuchet MS"/>
              </a:rPr>
              <a:t> : </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r>
              <a:rPr lang="en" sz="1800" b="0">
                <a:solidFill>
                  <a:srgbClr val="353535"/>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a[target] {</a:t>
            </a:r>
            <a:endParaRPr sz="16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				background-color : yellow;</a:t>
            </a:r>
            <a:endParaRPr sz="1600" b="0">
              <a:solidFill>
                <a:srgbClr val="595959"/>
              </a:solidFill>
              <a:latin typeface="Trebuchet MS"/>
              <a:ea typeface="Trebuchet MS"/>
              <a:cs typeface="Trebuchet MS"/>
              <a:sym typeface="Trebuchet MS"/>
            </a:endParaRPr>
          </a:p>
          <a:p>
            <a:pPr marL="914400" lvl="0" indent="45720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rtl="0">
              <a:spcBef>
                <a:spcPts val="0"/>
              </a:spcBef>
              <a:spcAft>
                <a:spcPts val="0"/>
              </a:spcAft>
              <a:buNone/>
            </a:pPr>
            <a:endParaRPr sz="1800" b="0">
              <a:solidFill>
                <a:srgbClr val="353535"/>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pic>
        <p:nvPicPr>
          <p:cNvPr id="1132" name="Shape 1132"/>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1133" name="Shape 1133"/>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Floating (cont.)</a:t>
            </a:r>
            <a:endParaRPr sz="3000">
              <a:solidFill>
                <a:srgbClr val="0170BA"/>
              </a:solidFill>
              <a:latin typeface="Trebuchet MS"/>
              <a:ea typeface="Trebuchet MS"/>
              <a:cs typeface="Trebuchet MS"/>
              <a:sym typeface="Trebuchet MS"/>
            </a:endParaRPr>
          </a:p>
        </p:txBody>
      </p:sp>
      <p:sp>
        <p:nvSpPr>
          <p:cNvPr id="1134" name="Shape 1134"/>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How Elements Float</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elements before the floating element will not be affected.</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an image is floated to the right, a following text flows around it, to the left:</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b="0">
                <a:solidFill>
                  <a:srgbClr val="0170BA"/>
                </a:solidFill>
                <a:latin typeface="Trebuchet MS"/>
                <a:ea typeface="Trebuchet MS"/>
                <a:cs typeface="Trebuchet MS"/>
                <a:sym typeface="Trebuchet MS"/>
              </a:rPr>
              <a:t>Example: 	</a:t>
            </a:r>
            <a:r>
              <a:rPr lang="en" sz="1600" b="0">
                <a:solidFill>
                  <a:srgbClr val="595959"/>
                </a:solidFill>
                <a:latin typeface="Trebuchet MS"/>
                <a:ea typeface="Trebuchet MS"/>
                <a:cs typeface="Trebuchet MS"/>
                <a:sym typeface="Trebuchet MS"/>
              </a:rPr>
              <a:t>img { float:right; }</a:t>
            </a:r>
            <a:endParaRPr sz="16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Floating Elements Next to Each Other</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you place several floating elements after each other, they will float next to each other if there is room.</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Here we have made an image gallery using the float property:</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.thumbnail { float:left; width:110px; height:90px; margin:5px; }</a:t>
            </a:r>
            <a:endParaRPr sz="16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pic>
        <p:nvPicPr>
          <p:cNvPr id="1139" name="Shape 1139"/>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1140" name="Shape 1140"/>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Floating (cont.)</a:t>
            </a:r>
            <a:endParaRPr sz="3000">
              <a:solidFill>
                <a:srgbClr val="0170BA"/>
              </a:solidFill>
              <a:latin typeface="Trebuchet MS"/>
              <a:ea typeface="Trebuchet MS"/>
              <a:cs typeface="Trebuchet MS"/>
              <a:sym typeface="Trebuchet MS"/>
            </a:endParaRPr>
          </a:p>
        </p:txBody>
      </p:sp>
      <p:sp>
        <p:nvSpPr>
          <p:cNvPr id="1141" name="Shape 1141"/>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Turning off Float - Using Clear</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Elements after the floating element will flow around it. To avoid this, use the clear property.</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clear property specifies which sides of an element other floating elements are not allowed.</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Add a text line into the image gallery, using the clear property:</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.text_line {</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clear:both;</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pic>
        <p:nvPicPr>
          <p:cNvPr id="1146" name="Shape 1146"/>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1147" name="Shape 1147"/>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Align </a:t>
            </a:r>
            <a:endParaRPr sz="3000">
              <a:solidFill>
                <a:srgbClr val="0170BA"/>
              </a:solidFill>
              <a:latin typeface="Trebuchet MS"/>
              <a:ea typeface="Trebuchet MS"/>
              <a:cs typeface="Trebuchet MS"/>
              <a:sym typeface="Trebuchet MS"/>
            </a:endParaRPr>
          </a:p>
        </p:txBody>
      </p:sp>
      <p:sp>
        <p:nvSpPr>
          <p:cNvPr id="1148" name="Shape 1148"/>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Center Aligning Using the margin Property</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Block elements can be center-aligned by setting the left and right margins to "auto".</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Setting the left and right margins to auto specifies that they should split the available margin equally. The result is a centered element:</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.center {</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margin-left:auto;</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margin-right:auto;</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width:70%;</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background-color:#b0e0e6;	}</a:t>
            </a:r>
            <a:endParaRPr sz="16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pic>
        <p:nvPicPr>
          <p:cNvPr id="1153" name="Shape 1153"/>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1154" name="Shape 1154"/>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Align (cont.) </a:t>
            </a:r>
            <a:endParaRPr sz="3000">
              <a:solidFill>
                <a:srgbClr val="0170BA"/>
              </a:solidFill>
              <a:latin typeface="Trebuchet MS"/>
              <a:ea typeface="Trebuchet MS"/>
              <a:cs typeface="Trebuchet MS"/>
              <a:sym typeface="Trebuchet MS"/>
            </a:endParaRPr>
          </a:p>
        </p:txBody>
      </p:sp>
      <p:sp>
        <p:nvSpPr>
          <p:cNvPr id="1155" name="Shape 1155"/>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dirty="0">
                <a:solidFill>
                  <a:srgbClr val="0170BA"/>
                </a:solidFill>
                <a:latin typeface="Trebuchet MS"/>
                <a:ea typeface="Trebuchet MS"/>
                <a:cs typeface="Trebuchet MS"/>
                <a:sym typeface="Trebuchet MS"/>
              </a:rPr>
              <a:t>Left and Right Aligning Using the position Property</a:t>
            </a:r>
            <a:endParaRPr sz="1800" u="sng" dirty="0">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One method of aligning elements is to use absolute positioning:</a:t>
            </a:r>
            <a:endParaRPr sz="1800" b="0" dirty="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800" b="0" dirty="0">
                <a:solidFill>
                  <a:srgbClr val="595959"/>
                </a:solidFill>
                <a:latin typeface="Trebuchet MS"/>
                <a:ea typeface="Trebuchet MS"/>
                <a:cs typeface="Trebuchet MS"/>
                <a:sym typeface="Trebuchet MS"/>
              </a:rPr>
              <a:t>.right {</a:t>
            </a:r>
            <a:endParaRPr sz="1800" b="0" dirty="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800" b="0" dirty="0">
                <a:solidFill>
                  <a:srgbClr val="595959"/>
                </a:solidFill>
                <a:latin typeface="Trebuchet MS"/>
                <a:ea typeface="Trebuchet MS"/>
                <a:cs typeface="Trebuchet MS"/>
                <a:sym typeface="Trebuchet MS"/>
              </a:rPr>
              <a:t>position:absolute;</a:t>
            </a:r>
            <a:endParaRPr sz="1800" b="0" dirty="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800" b="0" dirty="0">
                <a:solidFill>
                  <a:srgbClr val="595959"/>
                </a:solidFill>
                <a:latin typeface="Trebuchet MS"/>
                <a:ea typeface="Trebuchet MS"/>
                <a:cs typeface="Trebuchet MS"/>
                <a:sym typeface="Trebuchet MS"/>
              </a:rPr>
              <a:t>right:0px;</a:t>
            </a:r>
            <a:endParaRPr sz="1800" b="0" dirty="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800" b="0" dirty="0">
                <a:solidFill>
                  <a:srgbClr val="595959"/>
                </a:solidFill>
                <a:latin typeface="Trebuchet MS"/>
                <a:ea typeface="Trebuchet MS"/>
                <a:cs typeface="Trebuchet MS"/>
                <a:sym typeface="Trebuchet MS"/>
              </a:rPr>
              <a:t>width:300px;</a:t>
            </a:r>
            <a:endParaRPr sz="1800" b="0" dirty="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800" b="0" dirty="0">
                <a:solidFill>
                  <a:srgbClr val="595959"/>
                </a:solidFill>
                <a:latin typeface="Trebuchet MS"/>
                <a:ea typeface="Trebuchet MS"/>
                <a:cs typeface="Trebuchet MS"/>
                <a:sym typeface="Trebuchet MS"/>
              </a:rPr>
              <a:t>background-color:#b0e0e6;</a:t>
            </a:r>
            <a:endParaRPr sz="1800" b="0" dirty="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800" b="0" dirty="0">
                <a:solidFill>
                  <a:srgbClr val="595959"/>
                </a:solidFill>
                <a:latin typeface="Trebuchet MS"/>
                <a:ea typeface="Trebuchet MS"/>
                <a:cs typeface="Trebuchet MS"/>
                <a:sym typeface="Trebuchet MS"/>
              </a:rPr>
              <a:t>}</a:t>
            </a:r>
            <a:endParaRPr sz="1800" b="0" dirty="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i="1" dirty="0">
                <a:solidFill>
                  <a:srgbClr val="F16524"/>
                </a:solidFill>
                <a:latin typeface="Trebuchet MS"/>
                <a:ea typeface="Trebuchet MS"/>
                <a:cs typeface="Trebuchet MS"/>
                <a:sym typeface="Trebuchet MS"/>
              </a:rPr>
              <a:t>Note</a:t>
            </a:r>
            <a:r>
              <a:rPr lang="en" sz="1800" b="0" i="1" dirty="0">
                <a:solidFill>
                  <a:srgbClr val="F16524"/>
                </a:solidFill>
                <a:latin typeface="Trebuchet MS"/>
                <a:ea typeface="Trebuchet MS"/>
                <a:cs typeface="Trebuchet MS"/>
                <a:sym typeface="Trebuchet MS"/>
              </a:rPr>
              <a:t>: Absolute positioned elements are removed from the normal flow, and can overlap elements.</a:t>
            </a:r>
            <a:endParaRPr sz="1800" b="0" i="1" dirty="0">
              <a:solidFill>
                <a:srgbClr val="F16524"/>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dirty="0">
              <a:solidFill>
                <a:srgbClr val="0170BA"/>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pic>
        <p:nvPicPr>
          <p:cNvPr id="1160" name="Shape 1160"/>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1161" name="Shape 1161"/>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Align (cont.) </a:t>
            </a:r>
            <a:endParaRPr sz="3000">
              <a:solidFill>
                <a:srgbClr val="0170BA"/>
              </a:solidFill>
              <a:latin typeface="Trebuchet MS"/>
              <a:ea typeface="Trebuchet MS"/>
              <a:cs typeface="Trebuchet MS"/>
              <a:sym typeface="Trebuchet MS"/>
            </a:endParaRPr>
          </a:p>
        </p:txBody>
      </p:sp>
      <p:sp>
        <p:nvSpPr>
          <p:cNvPr id="1162" name="Shape 1162"/>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Left and Right Aligning Using the float Property</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One method of aligning elements is to use the float property:</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800" b="0">
                <a:solidFill>
                  <a:srgbClr val="595959"/>
                </a:solidFill>
                <a:latin typeface="Trebuchet MS"/>
                <a:ea typeface="Trebuchet MS"/>
                <a:cs typeface="Trebuchet MS"/>
                <a:sym typeface="Trebuchet MS"/>
              </a:rPr>
              <a:t>.right {</a:t>
            </a:r>
            <a:endParaRPr sz="18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800" b="0">
                <a:solidFill>
                  <a:srgbClr val="595959"/>
                </a:solidFill>
                <a:latin typeface="Trebuchet MS"/>
                <a:ea typeface="Trebuchet MS"/>
                <a:cs typeface="Trebuchet MS"/>
                <a:sym typeface="Trebuchet MS"/>
              </a:rPr>
              <a:t>float:right;</a:t>
            </a:r>
            <a:endParaRPr sz="18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800" b="0">
                <a:solidFill>
                  <a:srgbClr val="595959"/>
                </a:solidFill>
                <a:latin typeface="Trebuchet MS"/>
                <a:ea typeface="Trebuchet MS"/>
                <a:cs typeface="Trebuchet MS"/>
                <a:sym typeface="Trebuchet MS"/>
              </a:rPr>
              <a:t>width:300px;</a:t>
            </a:r>
            <a:endParaRPr sz="18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800" b="0">
                <a:solidFill>
                  <a:srgbClr val="595959"/>
                </a:solidFill>
                <a:latin typeface="Trebuchet MS"/>
                <a:ea typeface="Trebuchet MS"/>
                <a:cs typeface="Trebuchet MS"/>
                <a:sym typeface="Trebuchet MS"/>
              </a:rPr>
              <a:t>background-color:#b0e0e6;</a:t>
            </a:r>
            <a:endParaRPr sz="18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800" b="0">
                <a:solidFill>
                  <a:srgbClr val="595959"/>
                </a:solidFill>
                <a:latin typeface="Trebuchet MS"/>
                <a:ea typeface="Trebuchet MS"/>
                <a:cs typeface="Trebuchet MS"/>
                <a:sym typeface="Trebuchet MS"/>
              </a:rPr>
              <a:t>}</a:t>
            </a:r>
            <a:endParaRPr sz="18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pic>
        <p:nvPicPr>
          <p:cNvPr id="1167" name="Shape 1167"/>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1168" name="Shape 1168"/>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Pseudo-classes </a:t>
            </a:r>
            <a:endParaRPr sz="3000">
              <a:solidFill>
                <a:srgbClr val="0170BA"/>
              </a:solidFill>
              <a:latin typeface="Trebuchet MS"/>
              <a:ea typeface="Trebuchet MS"/>
              <a:cs typeface="Trebuchet MS"/>
              <a:sym typeface="Trebuchet MS"/>
            </a:endParaRPr>
          </a:p>
        </p:txBody>
      </p:sp>
      <p:sp>
        <p:nvSpPr>
          <p:cNvPr id="1169" name="Shape 1169"/>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A pseudo-class is used to define a special state of an element.</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a:solidFill>
                  <a:srgbClr val="F16524"/>
                </a:solidFill>
                <a:latin typeface="Trebuchet MS"/>
                <a:ea typeface="Trebuchet MS"/>
                <a:cs typeface="Trebuchet MS"/>
                <a:sym typeface="Trebuchet MS"/>
              </a:rPr>
              <a:t>Syntax</a:t>
            </a:r>
            <a:r>
              <a:rPr lang="en" sz="1800">
                <a:solidFill>
                  <a:srgbClr val="353535"/>
                </a:solidFill>
                <a:latin typeface="Trebuchet MS"/>
                <a:ea typeface="Trebuchet MS"/>
                <a:cs typeface="Trebuchet MS"/>
                <a:sym typeface="Trebuchet MS"/>
              </a:rPr>
              <a:t>			</a:t>
            </a:r>
            <a:r>
              <a:rPr lang="en" sz="1800" b="0" i="1">
                <a:solidFill>
                  <a:srgbClr val="F16524"/>
                </a:solidFill>
                <a:latin typeface="Trebuchet MS"/>
                <a:ea typeface="Trebuchet MS"/>
                <a:cs typeface="Trebuchet MS"/>
                <a:sym typeface="Trebuchet MS"/>
              </a:rPr>
              <a:t>selector:pseudo-class { css declaration; }</a:t>
            </a:r>
            <a:endParaRPr sz="1800" b="0" i="1">
              <a:solidFill>
                <a:srgbClr val="F16524"/>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i="1">
                <a:solidFill>
                  <a:srgbClr val="F16524"/>
                </a:solidFill>
                <a:latin typeface="Trebuchet MS"/>
                <a:ea typeface="Trebuchet MS"/>
                <a:cs typeface="Trebuchet MS"/>
                <a:sym typeface="Trebuchet MS"/>
              </a:rPr>
              <a:t>							Or </a:t>
            </a:r>
            <a:endParaRPr sz="1800" b="0" i="1">
              <a:solidFill>
                <a:srgbClr val="F16524"/>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i="1">
                <a:solidFill>
                  <a:srgbClr val="F16524"/>
                </a:solidFill>
                <a:latin typeface="Trebuchet MS"/>
                <a:ea typeface="Trebuchet MS"/>
                <a:cs typeface="Trebuchet MS"/>
                <a:sym typeface="Trebuchet MS"/>
              </a:rPr>
              <a:t>			selector.class:pseudo-class { css declaration; }</a:t>
            </a:r>
            <a:endParaRPr sz="1800" b="0" i="1">
              <a:solidFill>
                <a:srgbClr val="F16524"/>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Anchor Pseudo-classes</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Links can be displayed in different ways in a CSS-supporting browser:</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00000"/>
              </a:lnSpc>
              <a:spcBef>
                <a:spcPts val="400"/>
              </a:spcBef>
              <a:spcAft>
                <a:spcPts val="0"/>
              </a:spcAft>
              <a:buNone/>
            </a:pPr>
            <a:r>
              <a:rPr lang="en" sz="1600" b="0">
                <a:solidFill>
                  <a:srgbClr val="595959"/>
                </a:solidFill>
                <a:latin typeface="Trebuchet MS"/>
                <a:ea typeface="Trebuchet MS"/>
                <a:cs typeface="Trebuchet MS"/>
                <a:sym typeface="Trebuchet MS"/>
              </a:rPr>
              <a:t>a:link {color:#FF0000;}      /* unvisited link */</a:t>
            </a:r>
            <a:endParaRPr sz="1600" b="0">
              <a:solidFill>
                <a:srgbClr val="595959"/>
              </a:solidFill>
              <a:latin typeface="Trebuchet MS"/>
              <a:ea typeface="Trebuchet MS"/>
              <a:cs typeface="Trebuchet MS"/>
              <a:sym typeface="Trebuchet MS"/>
            </a:endParaRPr>
          </a:p>
          <a:p>
            <a:pPr marL="914400" lvl="0" indent="0" rtl="0">
              <a:lnSpc>
                <a:spcPct val="100000"/>
              </a:lnSpc>
              <a:spcBef>
                <a:spcPts val="400"/>
              </a:spcBef>
              <a:spcAft>
                <a:spcPts val="0"/>
              </a:spcAft>
              <a:buNone/>
            </a:pPr>
            <a:r>
              <a:rPr lang="en" sz="1600" b="0">
                <a:solidFill>
                  <a:srgbClr val="595959"/>
                </a:solidFill>
                <a:latin typeface="Trebuchet MS"/>
                <a:ea typeface="Trebuchet MS"/>
                <a:cs typeface="Trebuchet MS"/>
                <a:sym typeface="Trebuchet MS"/>
              </a:rPr>
              <a:t>a:visited {color:#00FF00;}  /* visited link */</a:t>
            </a:r>
            <a:endParaRPr sz="1600" b="0">
              <a:solidFill>
                <a:srgbClr val="595959"/>
              </a:solidFill>
              <a:latin typeface="Trebuchet MS"/>
              <a:ea typeface="Trebuchet MS"/>
              <a:cs typeface="Trebuchet MS"/>
              <a:sym typeface="Trebuchet MS"/>
            </a:endParaRPr>
          </a:p>
          <a:p>
            <a:pPr marL="914400" lvl="0" indent="0" rtl="0">
              <a:lnSpc>
                <a:spcPct val="100000"/>
              </a:lnSpc>
              <a:spcBef>
                <a:spcPts val="400"/>
              </a:spcBef>
              <a:spcAft>
                <a:spcPts val="0"/>
              </a:spcAft>
              <a:buNone/>
            </a:pPr>
            <a:r>
              <a:rPr lang="en" sz="1600" b="0">
                <a:solidFill>
                  <a:srgbClr val="595959"/>
                </a:solidFill>
                <a:latin typeface="Trebuchet MS"/>
                <a:ea typeface="Trebuchet MS"/>
                <a:cs typeface="Trebuchet MS"/>
                <a:sym typeface="Trebuchet MS"/>
              </a:rPr>
              <a:t>a:hover {color:#FF00FF;}  /* mouse over link */</a:t>
            </a:r>
            <a:endParaRPr sz="1600" b="0">
              <a:solidFill>
                <a:srgbClr val="595959"/>
              </a:solidFill>
              <a:latin typeface="Trebuchet MS"/>
              <a:ea typeface="Trebuchet MS"/>
              <a:cs typeface="Trebuchet MS"/>
              <a:sym typeface="Trebuchet MS"/>
            </a:endParaRPr>
          </a:p>
          <a:p>
            <a:pPr marL="914400" lvl="0" indent="0" rtl="0">
              <a:lnSpc>
                <a:spcPct val="100000"/>
              </a:lnSpc>
              <a:spcBef>
                <a:spcPts val="400"/>
              </a:spcBef>
              <a:spcAft>
                <a:spcPts val="0"/>
              </a:spcAft>
              <a:buNone/>
            </a:pPr>
            <a:r>
              <a:rPr lang="en" sz="1600" b="0">
                <a:solidFill>
                  <a:srgbClr val="595959"/>
                </a:solidFill>
                <a:latin typeface="Trebuchet MS"/>
                <a:ea typeface="Trebuchet MS"/>
                <a:cs typeface="Trebuchet MS"/>
                <a:sym typeface="Trebuchet MS"/>
              </a:rPr>
              <a:t>a:active {color:#0000FF;}  /* selected link */</a:t>
            </a:r>
            <a:endParaRPr sz="16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353535"/>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pic>
        <p:nvPicPr>
          <p:cNvPr id="1174" name="Shape 1174"/>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1175" name="Shape 1175"/>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Pseudo-classes (cont.) </a:t>
            </a:r>
            <a:endParaRPr sz="3000">
              <a:solidFill>
                <a:srgbClr val="0170BA"/>
              </a:solidFill>
              <a:latin typeface="Trebuchet MS"/>
              <a:ea typeface="Trebuchet MS"/>
              <a:cs typeface="Trebuchet MS"/>
              <a:sym typeface="Trebuchet MS"/>
            </a:endParaRPr>
          </a:p>
        </p:txBody>
      </p:sp>
      <p:sp>
        <p:nvSpPr>
          <p:cNvPr id="1176" name="Shape 1176"/>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Pseudo-classes and CSS Classes</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Pseudo-classes can be combined with CSS classes:</a:t>
            </a:r>
            <a:endParaRPr sz="1800" b="0">
              <a:solidFill>
                <a:srgbClr val="353535"/>
              </a:solidFill>
              <a:latin typeface="Trebuchet MS"/>
              <a:ea typeface="Trebuchet MS"/>
              <a:cs typeface="Trebuchet MS"/>
              <a:sym typeface="Trebuchet MS"/>
            </a:endParaRPr>
          </a:p>
          <a:p>
            <a:pPr marL="4572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a.red:visited {color:#FF0000;}</a:t>
            </a:r>
            <a:endParaRPr sz="1600" b="0">
              <a:solidFill>
                <a:srgbClr val="595959"/>
              </a:solidFill>
              <a:latin typeface="Trebuchet MS"/>
              <a:ea typeface="Trebuchet MS"/>
              <a:cs typeface="Trebuchet MS"/>
              <a:sym typeface="Trebuchet MS"/>
            </a:endParaRPr>
          </a:p>
          <a:p>
            <a:pPr marL="4572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&lt;a class="red" href="css_syntax.asp"&gt;CSS Syntax&lt;/a&gt;</a:t>
            </a:r>
            <a:endParaRPr sz="1600" b="0">
              <a:solidFill>
                <a:srgbClr val="595959"/>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the link in the example above has been visited, it will be displayed in red.</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353535"/>
              </a:solidFill>
              <a:highlight>
                <a:srgbClr val="FFFFFF"/>
              </a:highlight>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pic>
        <p:nvPicPr>
          <p:cNvPr id="1181" name="Shape 1181"/>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1182" name="Shape 1182"/>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Pseudo-classes (cont.) </a:t>
            </a:r>
            <a:endParaRPr sz="3000">
              <a:solidFill>
                <a:srgbClr val="0170BA"/>
              </a:solidFill>
              <a:latin typeface="Trebuchet MS"/>
              <a:ea typeface="Trebuchet MS"/>
              <a:cs typeface="Trebuchet MS"/>
              <a:sym typeface="Trebuchet MS"/>
            </a:endParaRPr>
          </a:p>
        </p:txBody>
      </p:sp>
      <p:sp>
        <p:nvSpPr>
          <p:cNvPr id="1183" name="Shape 1183"/>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353535"/>
              </a:solidFill>
              <a:highlight>
                <a:srgbClr val="FFFFFF"/>
              </a:highlight>
              <a:latin typeface="Trebuchet MS"/>
              <a:ea typeface="Trebuchet MS"/>
              <a:cs typeface="Trebuchet MS"/>
              <a:sym typeface="Trebuchet MS"/>
            </a:endParaRPr>
          </a:p>
        </p:txBody>
      </p:sp>
      <p:graphicFrame>
        <p:nvGraphicFramePr>
          <p:cNvPr id="1184" name="Shape 1184"/>
          <p:cNvGraphicFramePr/>
          <p:nvPr/>
        </p:nvGraphicFramePr>
        <p:xfrm>
          <a:off x="63100" y="1428750"/>
          <a:ext cx="8936025" cy="3683595"/>
        </p:xfrm>
        <a:graphic>
          <a:graphicData uri="http://schemas.openxmlformats.org/drawingml/2006/table">
            <a:tbl>
              <a:tblPr>
                <a:noFill/>
                <a:tableStyleId>{DC652855-40D0-4555-9B27-D22FF7C89AB6}</a:tableStyleId>
              </a:tblPr>
              <a:tblGrid>
                <a:gridCol w="2019600">
                  <a:extLst>
                    <a:ext uri="{9D8B030D-6E8A-4147-A177-3AD203B41FA5}">
                      <a16:colId xmlns:a16="http://schemas.microsoft.com/office/drawing/2014/main" val="20000"/>
                    </a:ext>
                  </a:extLst>
                </a:gridCol>
                <a:gridCol w="2006475">
                  <a:extLst>
                    <a:ext uri="{9D8B030D-6E8A-4147-A177-3AD203B41FA5}">
                      <a16:colId xmlns:a16="http://schemas.microsoft.com/office/drawing/2014/main" val="20001"/>
                    </a:ext>
                  </a:extLst>
                </a:gridCol>
                <a:gridCol w="4909950">
                  <a:extLst>
                    <a:ext uri="{9D8B030D-6E8A-4147-A177-3AD203B41FA5}">
                      <a16:colId xmlns:a16="http://schemas.microsoft.com/office/drawing/2014/main" val="20002"/>
                    </a:ext>
                  </a:extLst>
                </a:gridCol>
              </a:tblGrid>
              <a:tr h="443425">
                <a:tc>
                  <a:txBody>
                    <a:bodyPr/>
                    <a:lstStyle/>
                    <a:p>
                      <a:pPr marL="0" lvl="0" indent="0" algn="ctr">
                        <a:spcBef>
                          <a:spcPts val="0"/>
                        </a:spcBef>
                        <a:spcAft>
                          <a:spcPts val="0"/>
                        </a:spcAft>
                        <a:buNone/>
                      </a:pPr>
                      <a:r>
                        <a:rPr lang="en" sz="1800">
                          <a:solidFill>
                            <a:srgbClr val="FFFFFF"/>
                          </a:solidFill>
                          <a:latin typeface="Trebuchet MS"/>
                          <a:ea typeface="Trebuchet MS"/>
                          <a:cs typeface="Trebuchet MS"/>
                          <a:sym typeface="Trebuchet MS"/>
                        </a:rPr>
                        <a:t>Selector</a:t>
                      </a:r>
                      <a:endParaRPr sz="1800">
                        <a:solidFill>
                          <a:srgbClr val="FFFFFF"/>
                        </a:solidFill>
                        <a:latin typeface="Trebuchet MS"/>
                        <a:ea typeface="Trebuchet MS"/>
                        <a:cs typeface="Trebuchet MS"/>
                        <a:sym typeface="Trebuchet M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16524"/>
                    </a:solidFill>
                  </a:tcPr>
                </a:tc>
                <a:tc>
                  <a:txBody>
                    <a:bodyPr/>
                    <a:lstStyle/>
                    <a:p>
                      <a:pPr marL="0" lvl="0" indent="0" algn="ctr">
                        <a:spcBef>
                          <a:spcPts val="0"/>
                        </a:spcBef>
                        <a:spcAft>
                          <a:spcPts val="0"/>
                        </a:spcAft>
                        <a:buNone/>
                      </a:pPr>
                      <a:r>
                        <a:rPr lang="en" sz="1800">
                          <a:solidFill>
                            <a:srgbClr val="FFFFFF"/>
                          </a:solidFill>
                          <a:latin typeface="Trebuchet MS"/>
                          <a:ea typeface="Trebuchet MS"/>
                          <a:cs typeface="Trebuchet MS"/>
                          <a:sym typeface="Trebuchet MS"/>
                        </a:rPr>
                        <a:t>Example</a:t>
                      </a:r>
                      <a:endParaRPr sz="1800">
                        <a:solidFill>
                          <a:srgbClr val="FFFFFF"/>
                        </a:solidFill>
                        <a:latin typeface="Trebuchet MS"/>
                        <a:ea typeface="Trebuchet MS"/>
                        <a:cs typeface="Trebuchet MS"/>
                        <a:sym typeface="Trebuchet M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16524"/>
                    </a:solidFill>
                  </a:tcPr>
                </a:tc>
                <a:tc>
                  <a:txBody>
                    <a:bodyPr/>
                    <a:lstStyle/>
                    <a:p>
                      <a:pPr marL="0" lvl="0" indent="0" algn="ctr">
                        <a:spcBef>
                          <a:spcPts val="0"/>
                        </a:spcBef>
                        <a:spcAft>
                          <a:spcPts val="0"/>
                        </a:spcAft>
                        <a:buNone/>
                      </a:pPr>
                      <a:r>
                        <a:rPr lang="en" sz="1800">
                          <a:solidFill>
                            <a:srgbClr val="FFFFFF"/>
                          </a:solidFill>
                          <a:latin typeface="Trebuchet MS"/>
                          <a:ea typeface="Trebuchet MS"/>
                          <a:cs typeface="Trebuchet MS"/>
                          <a:sym typeface="Trebuchet MS"/>
                        </a:rPr>
                        <a:t>Example Description</a:t>
                      </a:r>
                      <a:endParaRPr sz="1800">
                        <a:solidFill>
                          <a:srgbClr val="FFFFFF"/>
                        </a:solidFill>
                        <a:latin typeface="Trebuchet MS"/>
                        <a:ea typeface="Trebuchet MS"/>
                        <a:cs typeface="Trebuchet MS"/>
                        <a:sym typeface="Trebuchet M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16524"/>
                    </a:solidFill>
                  </a:tcPr>
                </a:tc>
                <a:extLst>
                  <a:ext uri="{0D108BD9-81ED-4DB2-BD59-A6C34878D82A}">
                    <a16:rowId xmlns:a16="http://schemas.microsoft.com/office/drawing/2014/main" val="10000"/>
                  </a:ext>
                </a:extLst>
              </a:tr>
              <a:tr h="414000">
                <a:tc>
                  <a:txBody>
                    <a:bodyPr/>
                    <a:lstStyle/>
                    <a:p>
                      <a:pPr marL="0" lvl="0" indent="0" algn="ctr" rtl="0">
                        <a:lnSpc>
                          <a:spcPct val="115000"/>
                        </a:lnSpc>
                        <a:spcBef>
                          <a:spcPts val="0"/>
                        </a:spcBef>
                        <a:spcAft>
                          <a:spcPts val="0"/>
                        </a:spcAft>
                        <a:buNone/>
                      </a:pPr>
                      <a:r>
                        <a:rPr lang="en" sz="1600" u="sng">
                          <a:solidFill>
                            <a:schemeClr val="hlink"/>
                          </a:solidFill>
                          <a:latin typeface="Trebuchet MS"/>
                          <a:ea typeface="Trebuchet MS"/>
                          <a:cs typeface="Trebuchet MS"/>
                          <a:sym typeface="Trebuchet MS"/>
                          <a:hlinkClick r:id="rId4"/>
                        </a:rPr>
                        <a:t>:active</a:t>
                      </a:r>
                      <a:endParaRPr sz="1600" u="sng">
                        <a:solidFill>
                          <a:schemeClr val="hlink"/>
                        </a:solidFill>
                        <a:latin typeface="Trebuchet MS"/>
                        <a:ea typeface="Trebuchet MS"/>
                        <a:cs typeface="Trebuchet MS"/>
                        <a:sym typeface="Trebuchet MS"/>
                        <a:hlinkClick r:id="rId4"/>
                      </a:endParaRPr>
                    </a:p>
                  </a:txBody>
                  <a:tcPr marL="152400" marR="76200" marT="76200" marB="76200" anchor="ctr">
                    <a:lnT w="9525" cap="flat" cmpd="sng">
                      <a:solidFill>
                        <a:srgbClr val="FFFFFF"/>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1600">
                          <a:latin typeface="Trebuchet MS"/>
                          <a:ea typeface="Trebuchet MS"/>
                          <a:cs typeface="Trebuchet MS"/>
                          <a:sym typeface="Trebuchet MS"/>
                        </a:rPr>
                        <a:t>a:active</a:t>
                      </a:r>
                      <a:endParaRPr sz="1600">
                        <a:latin typeface="Trebuchet MS"/>
                        <a:ea typeface="Trebuchet MS"/>
                        <a:cs typeface="Trebuchet MS"/>
                        <a:sym typeface="Trebuchet MS"/>
                      </a:endParaRPr>
                    </a:p>
                  </a:txBody>
                  <a:tcPr marL="76200" marR="76200" marT="76200" marB="76200" anchor="ctr">
                    <a:lnT w="9525" cap="flat" cmpd="sng">
                      <a:solidFill>
                        <a:srgbClr val="FFFFFF"/>
                      </a:solidFill>
                      <a:prstDash val="solid"/>
                      <a:round/>
                      <a:headEnd type="none" w="sm" len="sm"/>
                      <a:tailEnd type="none" w="sm" len="sm"/>
                    </a:lnT>
                  </a:tcPr>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the active link</a:t>
                      </a:r>
                      <a:endParaRPr sz="1600">
                        <a:latin typeface="Trebuchet MS"/>
                        <a:ea typeface="Trebuchet MS"/>
                        <a:cs typeface="Trebuchet MS"/>
                        <a:sym typeface="Trebuchet MS"/>
                      </a:endParaRPr>
                    </a:p>
                  </a:txBody>
                  <a:tcPr marL="76200" marR="76200" marT="76200" marB="76200" anchor="ctr">
                    <a:lnT w="9525" cap="flat" cmpd="sng">
                      <a:solidFill>
                        <a:srgbClr val="FFFFFF"/>
                      </a:solidFill>
                      <a:prstDash val="solid"/>
                      <a:round/>
                      <a:headEnd type="none" w="sm" len="sm"/>
                      <a:tailEnd type="none" w="sm" len="sm"/>
                    </a:lnT>
                  </a:tcPr>
                </a:tc>
                <a:extLst>
                  <a:ext uri="{0D108BD9-81ED-4DB2-BD59-A6C34878D82A}">
                    <a16:rowId xmlns:a16="http://schemas.microsoft.com/office/drawing/2014/main" val="10001"/>
                  </a:ext>
                </a:extLst>
              </a:tr>
              <a:tr h="432900">
                <a:tc>
                  <a:txBody>
                    <a:bodyPr/>
                    <a:lstStyle/>
                    <a:p>
                      <a:pPr marL="0" lvl="0" indent="0" algn="ctr" rtl="0">
                        <a:lnSpc>
                          <a:spcPct val="115000"/>
                        </a:lnSpc>
                        <a:spcBef>
                          <a:spcPts val="0"/>
                        </a:spcBef>
                        <a:spcAft>
                          <a:spcPts val="0"/>
                        </a:spcAft>
                        <a:buNone/>
                      </a:pPr>
                      <a:r>
                        <a:rPr lang="en" sz="1600" u="sng">
                          <a:solidFill>
                            <a:schemeClr val="hlink"/>
                          </a:solidFill>
                          <a:latin typeface="Trebuchet MS"/>
                          <a:ea typeface="Trebuchet MS"/>
                          <a:cs typeface="Trebuchet MS"/>
                          <a:sym typeface="Trebuchet MS"/>
                          <a:hlinkClick r:id="rId5"/>
                        </a:rPr>
                        <a:t>:checked</a:t>
                      </a:r>
                      <a:endParaRPr sz="1600" u="sng">
                        <a:solidFill>
                          <a:schemeClr val="hlink"/>
                        </a:solidFill>
                        <a:latin typeface="Trebuchet MS"/>
                        <a:ea typeface="Trebuchet MS"/>
                        <a:cs typeface="Trebuchet MS"/>
                        <a:sym typeface="Trebuchet MS"/>
                        <a:hlinkClick r:id="rId5"/>
                      </a:endParaRPr>
                    </a:p>
                  </a:txBody>
                  <a:tcPr marL="152400" marR="76200" marT="76200" marB="76200" anchor="ctr"/>
                </a:tc>
                <a:tc>
                  <a:txBody>
                    <a:bodyPr/>
                    <a:lstStyle/>
                    <a:p>
                      <a:pPr marL="0" lvl="0" indent="0" algn="ctr" rtl="0">
                        <a:lnSpc>
                          <a:spcPct val="115000"/>
                        </a:lnSpc>
                        <a:spcBef>
                          <a:spcPts val="0"/>
                        </a:spcBef>
                        <a:spcAft>
                          <a:spcPts val="0"/>
                        </a:spcAft>
                        <a:buNone/>
                      </a:pPr>
                      <a:r>
                        <a:rPr lang="en" sz="1600">
                          <a:latin typeface="Trebuchet MS"/>
                          <a:ea typeface="Trebuchet MS"/>
                          <a:cs typeface="Trebuchet MS"/>
                          <a:sym typeface="Trebuchet MS"/>
                        </a:rPr>
                        <a:t>input:checked</a:t>
                      </a:r>
                      <a:endParaRPr sz="1600">
                        <a:latin typeface="Trebuchet MS"/>
                        <a:ea typeface="Trebuchet MS"/>
                        <a:cs typeface="Trebuchet MS"/>
                        <a:sym typeface="Trebuchet MS"/>
                      </a:endParaRPr>
                    </a:p>
                  </a:txBody>
                  <a:tcPr marL="76200" marR="76200" marT="76200" marB="76200" anchor="ctr"/>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every checked &lt;input&gt; element</a:t>
                      </a:r>
                      <a:endParaRPr sz="1600">
                        <a:latin typeface="Trebuchet MS"/>
                        <a:ea typeface="Trebuchet MS"/>
                        <a:cs typeface="Trebuchet MS"/>
                        <a:sym typeface="Trebuchet MS"/>
                      </a:endParaRPr>
                    </a:p>
                  </a:txBody>
                  <a:tcPr marL="76200" marR="76200" marT="76200" marB="76200" anchor="ctr"/>
                </a:tc>
                <a:extLst>
                  <a:ext uri="{0D108BD9-81ED-4DB2-BD59-A6C34878D82A}">
                    <a16:rowId xmlns:a16="http://schemas.microsoft.com/office/drawing/2014/main" val="10002"/>
                  </a:ext>
                </a:extLst>
              </a:tr>
              <a:tr h="477475">
                <a:tc>
                  <a:txBody>
                    <a:bodyPr/>
                    <a:lstStyle/>
                    <a:p>
                      <a:pPr marL="0" lvl="0" indent="0" algn="ctr" rtl="0">
                        <a:lnSpc>
                          <a:spcPct val="115000"/>
                        </a:lnSpc>
                        <a:spcBef>
                          <a:spcPts val="0"/>
                        </a:spcBef>
                        <a:spcAft>
                          <a:spcPts val="0"/>
                        </a:spcAft>
                        <a:buNone/>
                      </a:pPr>
                      <a:r>
                        <a:rPr lang="en" sz="1600" u="sng">
                          <a:solidFill>
                            <a:schemeClr val="hlink"/>
                          </a:solidFill>
                          <a:latin typeface="Trebuchet MS"/>
                          <a:ea typeface="Trebuchet MS"/>
                          <a:cs typeface="Trebuchet MS"/>
                          <a:sym typeface="Trebuchet MS"/>
                          <a:hlinkClick r:id="rId6"/>
                        </a:rPr>
                        <a:t>:disabled</a:t>
                      </a:r>
                      <a:endParaRPr sz="1600" u="sng">
                        <a:solidFill>
                          <a:schemeClr val="hlink"/>
                        </a:solidFill>
                        <a:latin typeface="Trebuchet MS"/>
                        <a:ea typeface="Trebuchet MS"/>
                        <a:cs typeface="Trebuchet MS"/>
                        <a:sym typeface="Trebuchet MS"/>
                        <a:hlinkClick r:id="rId6"/>
                      </a:endParaRPr>
                    </a:p>
                  </a:txBody>
                  <a:tcPr marL="152400" marR="76200" marT="76200" marB="76200" anchor="ctr"/>
                </a:tc>
                <a:tc>
                  <a:txBody>
                    <a:bodyPr/>
                    <a:lstStyle/>
                    <a:p>
                      <a:pPr marL="0" lvl="0" indent="0" algn="ctr" rtl="0">
                        <a:lnSpc>
                          <a:spcPct val="115000"/>
                        </a:lnSpc>
                        <a:spcBef>
                          <a:spcPts val="0"/>
                        </a:spcBef>
                        <a:spcAft>
                          <a:spcPts val="0"/>
                        </a:spcAft>
                        <a:buNone/>
                      </a:pPr>
                      <a:r>
                        <a:rPr lang="en" sz="1600">
                          <a:latin typeface="Trebuchet MS"/>
                          <a:ea typeface="Trebuchet MS"/>
                          <a:cs typeface="Trebuchet MS"/>
                          <a:sym typeface="Trebuchet MS"/>
                        </a:rPr>
                        <a:t>input:disabled</a:t>
                      </a:r>
                      <a:endParaRPr sz="1600">
                        <a:latin typeface="Trebuchet MS"/>
                        <a:ea typeface="Trebuchet MS"/>
                        <a:cs typeface="Trebuchet MS"/>
                        <a:sym typeface="Trebuchet MS"/>
                      </a:endParaRPr>
                    </a:p>
                  </a:txBody>
                  <a:tcPr marL="76200" marR="76200" marT="76200" marB="76200" anchor="ctr"/>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every disabled &lt;input&gt; element</a:t>
                      </a:r>
                      <a:endParaRPr sz="1600">
                        <a:latin typeface="Trebuchet MS"/>
                        <a:ea typeface="Trebuchet MS"/>
                        <a:cs typeface="Trebuchet MS"/>
                        <a:sym typeface="Trebuchet MS"/>
                      </a:endParaRPr>
                    </a:p>
                  </a:txBody>
                  <a:tcPr marL="76200" marR="76200" marT="76200" marB="76200" anchor="ctr"/>
                </a:tc>
                <a:extLst>
                  <a:ext uri="{0D108BD9-81ED-4DB2-BD59-A6C34878D82A}">
                    <a16:rowId xmlns:a16="http://schemas.microsoft.com/office/drawing/2014/main" val="10003"/>
                  </a:ext>
                </a:extLst>
              </a:tr>
              <a:tr h="414000">
                <a:tc>
                  <a:txBody>
                    <a:bodyPr/>
                    <a:lstStyle/>
                    <a:p>
                      <a:pPr marL="0" lvl="0" indent="0" algn="ctr" rtl="0">
                        <a:lnSpc>
                          <a:spcPct val="115000"/>
                        </a:lnSpc>
                        <a:spcBef>
                          <a:spcPts val="0"/>
                        </a:spcBef>
                        <a:spcAft>
                          <a:spcPts val="0"/>
                        </a:spcAft>
                        <a:buNone/>
                      </a:pPr>
                      <a:r>
                        <a:rPr lang="en" sz="1600" u="sng">
                          <a:solidFill>
                            <a:schemeClr val="hlink"/>
                          </a:solidFill>
                          <a:latin typeface="Trebuchet MS"/>
                          <a:ea typeface="Trebuchet MS"/>
                          <a:cs typeface="Trebuchet MS"/>
                          <a:sym typeface="Trebuchet MS"/>
                          <a:hlinkClick r:id="rId7"/>
                        </a:rPr>
                        <a:t>:empty</a:t>
                      </a:r>
                      <a:endParaRPr sz="1600" u="sng">
                        <a:solidFill>
                          <a:schemeClr val="hlink"/>
                        </a:solidFill>
                        <a:latin typeface="Trebuchet MS"/>
                        <a:ea typeface="Trebuchet MS"/>
                        <a:cs typeface="Trebuchet MS"/>
                        <a:sym typeface="Trebuchet MS"/>
                        <a:hlinkClick r:id="rId7"/>
                      </a:endParaRPr>
                    </a:p>
                  </a:txBody>
                  <a:tcPr marL="152400" marR="76200" marT="76200" marB="76200" anchor="ctr"/>
                </a:tc>
                <a:tc>
                  <a:txBody>
                    <a:bodyPr/>
                    <a:lstStyle/>
                    <a:p>
                      <a:pPr marL="0" lvl="0" indent="0" algn="ctr" rtl="0">
                        <a:lnSpc>
                          <a:spcPct val="115000"/>
                        </a:lnSpc>
                        <a:spcBef>
                          <a:spcPts val="0"/>
                        </a:spcBef>
                        <a:spcAft>
                          <a:spcPts val="0"/>
                        </a:spcAft>
                        <a:buNone/>
                      </a:pPr>
                      <a:r>
                        <a:rPr lang="en" sz="1600">
                          <a:latin typeface="Trebuchet MS"/>
                          <a:ea typeface="Trebuchet MS"/>
                          <a:cs typeface="Trebuchet MS"/>
                          <a:sym typeface="Trebuchet MS"/>
                        </a:rPr>
                        <a:t>p:empty</a:t>
                      </a:r>
                      <a:endParaRPr sz="1600">
                        <a:latin typeface="Trebuchet MS"/>
                        <a:ea typeface="Trebuchet MS"/>
                        <a:cs typeface="Trebuchet MS"/>
                        <a:sym typeface="Trebuchet MS"/>
                      </a:endParaRPr>
                    </a:p>
                  </a:txBody>
                  <a:tcPr marL="76200" marR="76200" marT="76200" marB="76200" anchor="ctr"/>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every &lt;p&gt; element that has no children</a:t>
                      </a:r>
                      <a:endParaRPr sz="1600">
                        <a:latin typeface="Trebuchet MS"/>
                        <a:ea typeface="Trebuchet MS"/>
                        <a:cs typeface="Trebuchet MS"/>
                        <a:sym typeface="Trebuchet MS"/>
                      </a:endParaRPr>
                    </a:p>
                  </a:txBody>
                  <a:tcPr marL="76200" marR="76200" marT="76200" marB="76200" anchor="ctr"/>
                </a:tc>
                <a:extLst>
                  <a:ext uri="{0D108BD9-81ED-4DB2-BD59-A6C34878D82A}">
                    <a16:rowId xmlns:a16="http://schemas.microsoft.com/office/drawing/2014/main" val="10004"/>
                  </a:ext>
                </a:extLst>
              </a:tr>
              <a:tr h="516250">
                <a:tc>
                  <a:txBody>
                    <a:bodyPr/>
                    <a:lstStyle/>
                    <a:p>
                      <a:pPr marL="0" lvl="0" indent="0" algn="ctr" rtl="0">
                        <a:lnSpc>
                          <a:spcPct val="115000"/>
                        </a:lnSpc>
                        <a:spcBef>
                          <a:spcPts val="0"/>
                        </a:spcBef>
                        <a:spcAft>
                          <a:spcPts val="0"/>
                        </a:spcAft>
                        <a:buNone/>
                      </a:pPr>
                      <a:r>
                        <a:rPr lang="en" sz="1600" u="sng">
                          <a:solidFill>
                            <a:schemeClr val="hlink"/>
                          </a:solidFill>
                          <a:latin typeface="Trebuchet MS"/>
                          <a:ea typeface="Trebuchet MS"/>
                          <a:cs typeface="Trebuchet MS"/>
                          <a:sym typeface="Trebuchet MS"/>
                          <a:hlinkClick r:id="rId8"/>
                        </a:rPr>
                        <a:t>:enabled</a:t>
                      </a:r>
                      <a:endParaRPr sz="1600" u="sng">
                        <a:solidFill>
                          <a:schemeClr val="hlink"/>
                        </a:solidFill>
                        <a:latin typeface="Trebuchet MS"/>
                        <a:ea typeface="Trebuchet MS"/>
                        <a:cs typeface="Trebuchet MS"/>
                        <a:sym typeface="Trebuchet MS"/>
                        <a:hlinkClick r:id="rId8"/>
                      </a:endParaRPr>
                    </a:p>
                  </a:txBody>
                  <a:tcPr marL="152400" marR="76200" marT="76200" marB="76200" anchor="ctr">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Trebuchet MS"/>
                          <a:ea typeface="Trebuchet MS"/>
                          <a:cs typeface="Trebuchet MS"/>
                          <a:sym typeface="Trebuchet MS"/>
                        </a:rPr>
                        <a:t>input:enabled</a:t>
                      </a:r>
                      <a:endParaRPr sz="1600">
                        <a:latin typeface="Trebuchet MS"/>
                        <a:ea typeface="Trebuchet MS"/>
                        <a:cs typeface="Trebuchet MS"/>
                        <a:sym typeface="Trebuchet MS"/>
                      </a:endParaRPr>
                    </a:p>
                  </a:txBody>
                  <a:tcPr marL="76200" marR="76200" marT="76200" marB="76200" anchor="ctr">
                    <a:lnB w="9525" cap="flat" cmpd="sng">
                      <a:solidFill>
                        <a:srgbClr val="9E9E9E"/>
                      </a:solidFill>
                      <a:prstDash val="solid"/>
                      <a:round/>
                      <a:headEnd type="none" w="sm" len="sm"/>
                      <a:tailEnd type="none" w="sm" len="sm"/>
                    </a:lnB>
                  </a:tcPr>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every enabled &lt;input&gt; element</a:t>
                      </a:r>
                      <a:endParaRPr sz="1600">
                        <a:latin typeface="Trebuchet MS"/>
                        <a:ea typeface="Trebuchet MS"/>
                        <a:cs typeface="Trebuchet MS"/>
                        <a:sym typeface="Trebuchet MS"/>
                      </a:endParaRPr>
                    </a:p>
                  </a:txBody>
                  <a:tcPr marL="76200" marR="76200" marT="76200" marB="76200"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61950">
                <a:tc>
                  <a:txBody>
                    <a:bodyPr/>
                    <a:lstStyle/>
                    <a:p>
                      <a:pPr marL="0" lvl="0" indent="0" algn="ctr" rtl="0">
                        <a:lnSpc>
                          <a:spcPct val="100000"/>
                        </a:lnSpc>
                        <a:spcBef>
                          <a:spcPts val="0"/>
                        </a:spcBef>
                        <a:spcAft>
                          <a:spcPts val="0"/>
                        </a:spcAft>
                        <a:buNone/>
                      </a:pPr>
                      <a:r>
                        <a:rPr lang="en" sz="1600" u="sng">
                          <a:solidFill>
                            <a:schemeClr val="hlink"/>
                          </a:solidFill>
                          <a:latin typeface="Trebuchet MS"/>
                          <a:ea typeface="Trebuchet MS"/>
                          <a:cs typeface="Trebuchet MS"/>
                          <a:sym typeface="Trebuchet MS"/>
                          <a:hlinkClick r:id="rId9"/>
                        </a:rPr>
                        <a:t>:valid</a:t>
                      </a:r>
                      <a:endParaRPr sz="1600" u="sng">
                        <a:solidFill>
                          <a:schemeClr val="hlink"/>
                        </a:solidFill>
                        <a:latin typeface="Trebuchet MS"/>
                        <a:ea typeface="Trebuchet MS"/>
                        <a:cs typeface="Trebuchet MS"/>
                        <a:sym typeface="Trebuchet MS"/>
                        <a:hlinkClick r:id="rId9"/>
                      </a:endParaRPr>
                    </a:p>
                  </a:txBody>
                  <a:tcPr marL="1524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600">
                          <a:latin typeface="Trebuchet MS"/>
                          <a:ea typeface="Trebuchet MS"/>
                          <a:cs typeface="Trebuchet MS"/>
                          <a:sym typeface="Trebuchet MS"/>
                        </a:rPr>
                        <a:t>input:valid</a:t>
                      </a:r>
                      <a:endParaRPr sz="1600">
                        <a:latin typeface="Trebuchet MS"/>
                        <a:ea typeface="Trebuchet MS"/>
                        <a:cs typeface="Trebuchet MS"/>
                        <a:sym typeface="Trebuchet MS"/>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all &lt;input&gt; elements with a valid value</a:t>
                      </a:r>
                      <a:endParaRPr sz="1600">
                        <a:latin typeface="Trebuchet MS"/>
                        <a:ea typeface="Trebuchet MS"/>
                        <a:cs typeface="Trebuchet MS"/>
                        <a:sym typeface="Trebuchet MS"/>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509850">
                <a:tc>
                  <a:txBody>
                    <a:bodyPr/>
                    <a:lstStyle/>
                    <a:p>
                      <a:pPr marL="0" lvl="0" indent="0" algn="ctr" rtl="0">
                        <a:lnSpc>
                          <a:spcPct val="100000"/>
                        </a:lnSpc>
                        <a:spcBef>
                          <a:spcPts val="0"/>
                        </a:spcBef>
                        <a:spcAft>
                          <a:spcPts val="0"/>
                        </a:spcAft>
                        <a:buNone/>
                      </a:pPr>
                      <a:r>
                        <a:rPr lang="en" sz="1600" u="sng">
                          <a:solidFill>
                            <a:schemeClr val="hlink"/>
                          </a:solidFill>
                          <a:latin typeface="Trebuchet MS"/>
                          <a:ea typeface="Trebuchet MS"/>
                          <a:cs typeface="Trebuchet MS"/>
                          <a:sym typeface="Trebuchet MS"/>
                          <a:hlinkClick r:id="rId10"/>
                        </a:rPr>
                        <a:t>:visited</a:t>
                      </a:r>
                      <a:endParaRPr sz="1600" u="sng">
                        <a:solidFill>
                          <a:schemeClr val="hlink"/>
                        </a:solidFill>
                        <a:latin typeface="Trebuchet MS"/>
                        <a:ea typeface="Trebuchet MS"/>
                        <a:cs typeface="Trebuchet MS"/>
                        <a:sym typeface="Trebuchet MS"/>
                        <a:hlinkClick r:id="rId10"/>
                      </a:endParaRPr>
                    </a:p>
                  </a:txBody>
                  <a:tcPr marL="1524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600">
                          <a:latin typeface="Trebuchet MS"/>
                          <a:ea typeface="Trebuchet MS"/>
                          <a:cs typeface="Trebuchet MS"/>
                          <a:sym typeface="Trebuchet MS"/>
                        </a:rPr>
                        <a:t>a:visited</a:t>
                      </a:r>
                      <a:endParaRPr sz="1600">
                        <a:latin typeface="Trebuchet MS"/>
                        <a:ea typeface="Trebuchet MS"/>
                        <a:cs typeface="Trebuchet MS"/>
                        <a:sym typeface="Trebuchet MS"/>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all visited links</a:t>
                      </a:r>
                      <a:endParaRPr sz="1600">
                        <a:latin typeface="Trebuchet MS"/>
                        <a:ea typeface="Trebuchet MS"/>
                        <a:cs typeface="Trebuchet MS"/>
                        <a:sym typeface="Trebuchet MS"/>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Shape 1189"/>
          <p:cNvSpPr txBox="1">
            <a:spLocks noGrp="1"/>
          </p:cNvSpPr>
          <p:nvPr>
            <p:ph type="title"/>
          </p:nvPr>
        </p:nvSpPr>
        <p:spPr>
          <a:xfrm>
            <a:off x="6125275" y="2061900"/>
            <a:ext cx="2481600" cy="2005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100"/>
              <a:t>Translate has officially inspired me to learn French </a:t>
            </a:r>
            <a:endParaRPr sz="2100">
              <a:solidFill>
                <a:schemeClr val="lt1"/>
              </a:solidFill>
            </a:endParaRPr>
          </a:p>
          <a:p>
            <a:pPr marL="0" lvl="0" indent="0" rtl="0">
              <a:spcBef>
                <a:spcPts val="1200"/>
              </a:spcBef>
              <a:spcAft>
                <a:spcPts val="1200"/>
              </a:spcAft>
              <a:buNone/>
            </a:pPr>
            <a:r>
              <a:rPr lang="en" sz="1400" b="0"/>
              <a:t>Abby Author</a:t>
            </a:r>
            <a:r>
              <a:rPr lang="en" sz="1400" b="0">
                <a:solidFill>
                  <a:schemeClr val="lt1"/>
                </a:solidFill>
              </a:rPr>
              <a:t>, NYC</a:t>
            </a:r>
            <a:endParaRPr sz="1400" b="0">
              <a:solidFill>
                <a:schemeClr val="lt1"/>
              </a:solidFill>
            </a:endParaRPr>
          </a:p>
        </p:txBody>
      </p:sp>
      <p:sp>
        <p:nvSpPr>
          <p:cNvPr id="1190" name="Shape 1190"/>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i="1">
                <a:solidFill>
                  <a:schemeClr val="lt1"/>
                </a:solidFill>
                <a:latin typeface="Lato"/>
                <a:ea typeface="Lato"/>
                <a:cs typeface="Lato"/>
                <a:sym typeface="Lato"/>
              </a:rPr>
              <a:t>Quotes for illustration purposes only</a:t>
            </a:r>
            <a:endParaRPr sz="1200" i="1">
              <a:solidFill>
                <a:schemeClr val="accent5"/>
              </a:solidFill>
              <a:latin typeface="Lato"/>
              <a:ea typeface="Lato"/>
              <a:cs typeface="Lato"/>
              <a:sym typeface="Lato"/>
            </a:endParaRPr>
          </a:p>
        </p:txBody>
      </p:sp>
      <p:graphicFrame>
        <p:nvGraphicFramePr>
          <p:cNvPr id="1191" name="Shape 1191"/>
          <p:cNvGraphicFramePr/>
          <p:nvPr/>
        </p:nvGraphicFramePr>
        <p:xfrm>
          <a:off x="118275" y="121525"/>
          <a:ext cx="9025725" cy="4848220"/>
        </p:xfrm>
        <a:graphic>
          <a:graphicData uri="http://schemas.openxmlformats.org/drawingml/2006/table">
            <a:tbl>
              <a:tblPr>
                <a:noFill/>
                <a:tableStyleId>{DC652855-40D0-4555-9B27-D22FF7C89AB6}</a:tableStyleId>
              </a:tblPr>
              <a:tblGrid>
                <a:gridCol w="1760450">
                  <a:extLst>
                    <a:ext uri="{9D8B030D-6E8A-4147-A177-3AD203B41FA5}">
                      <a16:colId xmlns:a16="http://schemas.microsoft.com/office/drawing/2014/main" val="20000"/>
                    </a:ext>
                  </a:extLst>
                </a:gridCol>
                <a:gridCol w="1826175">
                  <a:extLst>
                    <a:ext uri="{9D8B030D-6E8A-4147-A177-3AD203B41FA5}">
                      <a16:colId xmlns:a16="http://schemas.microsoft.com/office/drawing/2014/main" val="20001"/>
                    </a:ext>
                  </a:extLst>
                </a:gridCol>
                <a:gridCol w="5439100">
                  <a:extLst>
                    <a:ext uri="{9D8B030D-6E8A-4147-A177-3AD203B41FA5}">
                      <a16:colId xmlns:a16="http://schemas.microsoft.com/office/drawing/2014/main" val="20002"/>
                    </a:ext>
                  </a:extLst>
                </a:gridCol>
              </a:tblGrid>
              <a:tr h="770875">
                <a:tc>
                  <a:txBody>
                    <a:bodyPr/>
                    <a:lstStyle/>
                    <a:p>
                      <a:pPr marL="0" lvl="0" indent="0" algn="ctr" rtl="0">
                        <a:lnSpc>
                          <a:spcPct val="100000"/>
                        </a:lnSpc>
                        <a:spcBef>
                          <a:spcPts val="0"/>
                        </a:spcBef>
                        <a:spcAft>
                          <a:spcPts val="0"/>
                        </a:spcAft>
                        <a:buNone/>
                      </a:pPr>
                      <a:r>
                        <a:rPr lang="en" sz="1600" u="sng" dirty="0">
                          <a:solidFill>
                            <a:schemeClr val="hlink"/>
                          </a:solidFill>
                          <a:latin typeface="Trebuchet MS"/>
                          <a:ea typeface="Trebuchet MS"/>
                          <a:cs typeface="Trebuchet MS"/>
                          <a:sym typeface="Trebuchet MS"/>
                          <a:hlinkClick r:id="rId3"/>
                        </a:rPr>
                        <a:t>:first-child</a:t>
                      </a:r>
                      <a:endParaRPr sz="1600" u="sng" dirty="0">
                        <a:solidFill>
                          <a:schemeClr val="hlink"/>
                        </a:solidFill>
                        <a:latin typeface="Trebuchet MS"/>
                        <a:ea typeface="Trebuchet MS"/>
                        <a:cs typeface="Trebuchet MS"/>
                        <a:sym typeface="Trebuchet MS"/>
                        <a:hlinkClick r:id="rId3"/>
                      </a:endParaRPr>
                    </a:p>
                  </a:txBody>
                  <a:tcPr marL="152400" marR="76200" marT="76200" marB="76200"/>
                </a:tc>
                <a:tc>
                  <a:txBody>
                    <a:bodyPr/>
                    <a:lstStyle/>
                    <a:p>
                      <a:pPr marL="0" lvl="0" indent="0" algn="ctr" rtl="0">
                        <a:lnSpc>
                          <a:spcPct val="100000"/>
                        </a:lnSpc>
                        <a:spcBef>
                          <a:spcPts val="0"/>
                        </a:spcBef>
                        <a:spcAft>
                          <a:spcPts val="0"/>
                        </a:spcAft>
                        <a:buNone/>
                      </a:pPr>
                      <a:r>
                        <a:rPr lang="en" sz="1600">
                          <a:latin typeface="Trebuchet MS"/>
                          <a:ea typeface="Trebuchet MS"/>
                          <a:cs typeface="Trebuchet MS"/>
                          <a:sym typeface="Trebuchet MS"/>
                        </a:rPr>
                        <a:t>p:first-child</a:t>
                      </a:r>
                      <a:endParaRPr sz="160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every &lt;p&gt; elements that is the first child of its parent</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0"/>
                  </a:ext>
                </a:extLst>
              </a:tr>
              <a:tr h="505675">
                <a:tc>
                  <a:txBody>
                    <a:bodyPr/>
                    <a:lstStyle/>
                    <a:p>
                      <a:pPr marL="0" lvl="0" indent="0" algn="ctr" rtl="0">
                        <a:lnSpc>
                          <a:spcPct val="100000"/>
                        </a:lnSpc>
                        <a:spcBef>
                          <a:spcPts val="0"/>
                        </a:spcBef>
                        <a:spcAft>
                          <a:spcPts val="0"/>
                        </a:spcAft>
                        <a:buNone/>
                      </a:pPr>
                      <a:r>
                        <a:rPr lang="en" sz="1600" u="sng" dirty="0">
                          <a:solidFill>
                            <a:schemeClr val="hlink"/>
                          </a:solidFill>
                          <a:latin typeface="Trebuchet MS"/>
                          <a:ea typeface="Trebuchet MS"/>
                          <a:cs typeface="Trebuchet MS"/>
                          <a:sym typeface="Trebuchet MS"/>
                          <a:hlinkClick r:id="rId4"/>
                        </a:rPr>
                        <a:t>:first-of-type</a:t>
                      </a:r>
                      <a:endParaRPr sz="1600" u="sng" dirty="0">
                        <a:solidFill>
                          <a:schemeClr val="hlink"/>
                        </a:solidFill>
                        <a:latin typeface="Trebuchet MS"/>
                        <a:ea typeface="Trebuchet MS"/>
                        <a:cs typeface="Trebuchet MS"/>
                        <a:sym typeface="Trebuchet MS"/>
                        <a:hlinkClick r:id="rId4"/>
                      </a:endParaRPr>
                    </a:p>
                  </a:txBody>
                  <a:tcPr marL="152400" marR="76200" marT="76200" marB="76200"/>
                </a:tc>
                <a:tc>
                  <a:txBody>
                    <a:bodyPr/>
                    <a:lstStyle/>
                    <a:p>
                      <a:pPr marL="0" lvl="0" indent="0" algn="ctr" rtl="0">
                        <a:lnSpc>
                          <a:spcPct val="100000"/>
                        </a:lnSpc>
                        <a:spcBef>
                          <a:spcPts val="0"/>
                        </a:spcBef>
                        <a:spcAft>
                          <a:spcPts val="0"/>
                        </a:spcAft>
                        <a:buNone/>
                      </a:pPr>
                      <a:r>
                        <a:rPr lang="en" sz="1600">
                          <a:latin typeface="Trebuchet MS"/>
                          <a:ea typeface="Trebuchet MS"/>
                          <a:cs typeface="Trebuchet MS"/>
                          <a:sym typeface="Trebuchet MS"/>
                        </a:rPr>
                        <a:t>p:first-of-type</a:t>
                      </a:r>
                      <a:endParaRPr sz="160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every &lt;p&gt; element that is the first &lt;p&gt; element of its parent</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1"/>
                  </a:ext>
                </a:extLst>
              </a:tr>
              <a:tr h="505675">
                <a:tc>
                  <a:txBody>
                    <a:bodyPr/>
                    <a:lstStyle/>
                    <a:p>
                      <a:pPr marL="0" lvl="0" indent="0" algn="ctr" rtl="0">
                        <a:lnSpc>
                          <a:spcPct val="100000"/>
                        </a:lnSpc>
                        <a:spcBef>
                          <a:spcPts val="0"/>
                        </a:spcBef>
                        <a:spcAft>
                          <a:spcPts val="0"/>
                        </a:spcAft>
                        <a:buNone/>
                      </a:pPr>
                      <a:r>
                        <a:rPr lang="en" sz="1600" u="sng" dirty="0">
                          <a:solidFill>
                            <a:schemeClr val="hlink"/>
                          </a:solidFill>
                          <a:latin typeface="Trebuchet MS"/>
                          <a:ea typeface="Trebuchet MS"/>
                          <a:cs typeface="Trebuchet MS"/>
                          <a:sym typeface="Trebuchet MS"/>
                          <a:hlinkClick r:id="rId5"/>
                        </a:rPr>
                        <a:t>:focus</a:t>
                      </a:r>
                      <a:endParaRPr sz="1600" u="sng" dirty="0">
                        <a:solidFill>
                          <a:schemeClr val="hlink"/>
                        </a:solidFill>
                        <a:latin typeface="Trebuchet MS"/>
                        <a:ea typeface="Trebuchet MS"/>
                        <a:cs typeface="Trebuchet MS"/>
                        <a:sym typeface="Trebuchet MS"/>
                        <a:hlinkClick r:id="rId5"/>
                      </a:endParaRPr>
                    </a:p>
                  </a:txBody>
                  <a:tcPr marL="152400" marR="76200" marT="76200" marB="76200"/>
                </a:tc>
                <a:tc>
                  <a:txBody>
                    <a:bodyPr/>
                    <a:lstStyle/>
                    <a:p>
                      <a:pPr marL="0" lvl="0" indent="0" algn="ctr" rtl="0">
                        <a:lnSpc>
                          <a:spcPct val="100000"/>
                        </a:lnSpc>
                        <a:spcBef>
                          <a:spcPts val="0"/>
                        </a:spcBef>
                        <a:spcAft>
                          <a:spcPts val="0"/>
                        </a:spcAft>
                        <a:buNone/>
                      </a:pPr>
                      <a:r>
                        <a:rPr lang="en" sz="1600">
                          <a:latin typeface="Trebuchet MS"/>
                          <a:ea typeface="Trebuchet MS"/>
                          <a:cs typeface="Trebuchet MS"/>
                          <a:sym typeface="Trebuchet MS"/>
                        </a:rPr>
                        <a:t>input:focus</a:t>
                      </a:r>
                      <a:endParaRPr sz="160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the &lt;input&gt; element that has focus</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2"/>
                  </a:ext>
                </a:extLst>
              </a:tr>
              <a:tr h="505675">
                <a:tc>
                  <a:txBody>
                    <a:bodyPr/>
                    <a:lstStyle/>
                    <a:p>
                      <a:pPr marL="0" lvl="0" indent="0" algn="ctr" rtl="0">
                        <a:lnSpc>
                          <a:spcPct val="100000"/>
                        </a:lnSpc>
                        <a:spcBef>
                          <a:spcPts val="0"/>
                        </a:spcBef>
                        <a:spcAft>
                          <a:spcPts val="0"/>
                        </a:spcAft>
                        <a:buNone/>
                      </a:pPr>
                      <a:r>
                        <a:rPr lang="en" sz="1600" u="sng" dirty="0">
                          <a:solidFill>
                            <a:schemeClr val="hlink"/>
                          </a:solidFill>
                          <a:latin typeface="Trebuchet MS"/>
                          <a:ea typeface="Trebuchet MS"/>
                          <a:cs typeface="Trebuchet MS"/>
                          <a:sym typeface="Trebuchet MS"/>
                          <a:hlinkClick r:id="rId6"/>
                        </a:rPr>
                        <a:t>:hover</a:t>
                      </a:r>
                      <a:endParaRPr sz="1600" u="sng" dirty="0">
                        <a:solidFill>
                          <a:schemeClr val="hlink"/>
                        </a:solidFill>
                        <a:latin typeface="Trebuchet MS"/>
                        <a:ea typeface="Trebuchet MS"/>
                        <a:cs typeface="Trebuchet MS"/>
                        <a:sym typeface="Trebuchet MS"/>
                        <a:hlinkClick r:id="rId6"/>
                      </a:endParaRPr>
                    </a:p>
                  </a:txBody>
                  <a:tcPr marL="152400" marR="76200" marT="76200" marB="76200"/>
                </a:tc>
                <a:tc>
                  <a:txBody>
                    <a:bodyPr/>
                    <a:lstStyle/>
                    <a:p>
                      <a:pPr marL="0" lvl="0" indent="0" algn="ctr" rtl="0">
                        <a:lnSpc>
                          <a:spcPct val="100000"/>
                        </a:lnSpc>
                        <a:spcBef>
                          <a:spcPts val="0"/>
                        </a:spcBef>
                        <a:spcAft>
                          <a:spcPts val="0"/>
                        </a:spcAft>
                        <a:buNone/>
                      </a:pPr>
                      <a:r>
                        <a:rPr lang="en" sz="1600">
                          <a:latin typeface="Trebuchet MS"/>
                          <a:ea typeface="Trebuchet MS"/>
                          <a:cs typeface="Trebuchet MS"/>
                          <a:sym typeface="Trebuchet MS"/>
                        </a:rPr>
                        <a:t>a:hover</a:t>
                      </a:r>
                      <a:endParaRPr sz="160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links on mouse over</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3"/>
                  </a:ext>
                </a:extLst>
              </a:tr>
              <a:tr h="505675">
                <a:tc>
                  <a:txBody>
                    <a:bodyPr/>
                    <a:lstStyle/>
                    <a:p>
                      <a:pPr marL="0" lvl="0" indent="0" algn="ctr" rtl="0">
                        <a:lnSpc>
                          <a:spcPct val="100000"/>
                        </a:lnSpc>
                        <a:spcBef>
                          <a:spcPts val="0"/>
                        </a:spcBef>
                        <a:spcAft>
                          <a:spcPts val="0"/>
                        </a:spcAft>
                        <a:buNone/>
                      </a:pPr>
                      <a:r>
                        <a:rPr lang="en" sz="1600" u="sng" dirty="0">
                          <a:solidFill>
                            <a:schemeClr val="hlink"/>
                          </a:solidFill>
                          <a:latin typeface="Trebuchet MS"/>
                          <a:ea typeface="Trebuchet MS"/>
                          <a:cs typeface="Trebuchet MS"/>
                          <a:sym typeface="Trebuchet MS"/>
                          <a:hlinkClick r:id="rId7"/>
                        </a:rPr>
                        <a:t>:in-range</a:t>
                      </a:r>
                      <a:endParaRPr sz="1600" u="sng" dirty="0">
                        <a:solidFill>
                          <a:schemeClr val="hlink"/>
                        </a:solidFill>
                        <a:latin typeface="Trebuchet MS"/>
                        <a:ea typeface="Trebuchet MS"/>
                        <a:cs typeface="Trebuchet MS"/>
                        <a:sym typeface="Trebuchet MS"/>
                        <a:hlinkClick r:id="rId7"/>
                      </a:endParaRPr>
                    </a:p>
                  </a:txBody>
                  <a:tcPr marL="152400" marR="76200" marT="76200" marB="76200"/>
                </a:tc>
                <a:tc>
                  <a:txBody>
                    <a:bodyPr/>
                    <a:lstStyle/>
                    <a:p>
                      <a:pPr marL="0" lvl="0" indent="0" algn="ctr" rtl="0">
                        <a:lnSpc>
                          <a:spcPct val="100000"/>
                        </a:lnSpc>
                        <a:spcBef>
                          <a:spcPts val="0"/>
                        </a:spcBef>
                        <a:spcAft>
                          <a:spcPts val="0"/>
                        </a:spcAft>
                        <a:buNone/>
                      </a:pPr>
                      <a:r>
                        <a:rPr lang="en" sz="1600">
                          <a:latin typeface="Trebuchet MS"/>
                          <a:ea typeface="Trebuchet MS"/>
                          <a:cs typeface="Trebuchet MS"/>
                          <a:sym typeface="Trebuchet MS"/>
                        </a:rPr>
                        <a:t>input:in-range</a:t>
                      </a:r>
                      <a:endParaRPr sz="160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&lt;input&gt; elements with a value within a specified range</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4"/>
                  </a:ext>
                </a:extLst>
              </a:tr>
              <a:tr h="505675">
                <a:tc>
                  <a:txBody>
                    <a:bodyPr/>
                    <a:lstStyle/>
                    <a:p>
                      <a:pPr marL="0" lvl="0" indent="0" algn="ctr" rtl="0">
                        <a:lnSpc>
                          <a:spcPct val="100000"/>
                        </a:lnSpc>
                        <a:spcBef>
                          <a:spcPts val="0"/>
                        </a:spcBef>
                        <a:spcAft>
                          <a:spcPts val="0"/>
                        </a:spcAft>
                        <a:buNone/>
                      </a:pPr>
                      <a:r>
                        <a:rPr lang="en" sz="1600" u="sng" dirty="0">
                          <a:solidFill>
                            <a:schemeClr val="hlink"/>
                          </a:solidFill>
                          <a:latin typeface="Trebuchet MS"/>
                          <a:ea typeface="Trebuchet MS"/>
                          <a:cs typeface="Trebuchet MS"/>
                          <a:sym typeface="Trebuchet MS"/>
                          <a:hlinkClick r:id="rId8"/>
                        </a:rPr>
                        <a:t>:invalid</a:t>
                      </a:r>
                      <a:endParaRPr sz="1600" u="sng" dirty="0">
                        <a:solidFill>
                          <a:schemeClr val="hlink"/>
                        </a:solidFill>
                        <a:latin typeface="Trebuchet MS"/>
                        <a:ea typeface="Trebuchet MS"/>
                        <a:cs typeface="Trebuchet MS"/>
                        <a:sym typeface="Trebuchet MS"/>
                        <a:hlinkClick r:id="rId8"/>
                      </a:endParaRPr>
                    </a:p>
                  </a:txBody>
                  <a:tcPr marL="152400" marR="76200" marT="76200" marB="76200"/>
                </a:tc>
                <a:tc>
                  <a:txBody>
                    <a:bodyPr/>
                    <a:lstStyle/>
                    <a:p>
                      <a:pPr marL="0" lvl="0" indent="0" algn="ctr" rtl="0">
                        <a:lnSpc>
                          <a:spcPct val="100000"/>
                        </a:lnSpc>
                        <a:spcBef>
                          <a:spcPts val="0"/>
                        </a:spcBef>
                        <a:spcAft>
                          <a:spcPts val="0"/>
                        </a:spcAft>
                        <a:buNone/>
                      </a:pPr>
                      <a:r>
                        <a:rPr lang="en" sz="1600">
                          <a:latin typeface="Trebuchet MS"/>
                          <a:ea typeface="Trebuchet MS"/>
                          <a:cs typeface="Trebuchet MS"/>
                          <a:sym typeface="Trebuchet MS"/>
                        </a:rPr>
                        <a:t>input:invalid</a:t>
                      </a:r>
                      <a:endParaRPr sz="160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all &lt;input&gt; elements with an invalid value</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5"/>
                  </a:ext>
                </a:extLst>
              </a:tr>
              <a:tr h="505675">
                <a:tc>
                  <a:txBody>
                    <a:bodyPr/>
                    <a:lstStyle/>
                    <a:p>
                      <a:pPr marL="0" lvl="0" indent="0" algn="ctr" rtl="0">
                        <a:lnSpc>
                          <a:spcPct val="100000"/>
                        </a:lnSpc>
                        <a:spcBef>
                          <a:spcPts val="0"/>
                        </a:spcBef>
                        <a:spcAft>
                          <a:spcPts val="0"/>
                        </a:spcAft>
                        <a:buNone/>
                      </a:pPr>
                      <a:r>
                        <a:rPr lang="en" sz="1600" u="sng" dirty="0">
                          <a:solidFill>
                            <a:schemeClr val="hlink"/>
                          </a:solidFill>
                          <a:latin typeface="Trebuchet MS"/>
                          <a:ea typeface="Trebuchet MS"/>
                          <a:cs typeface="Trebuchet MS"/>
                          <a:sym typeface="Trebuchet MS"/>
                          <a:hlinkClick r:id="rId9"/>
                        </a:rPr>
                        <a:t>:lang(</a:t>
                      </a:r>
                      <a:r>
                        <a:rPr lang="en" sz="1600" i="1" u="sng" dirty="0">
                          <a:solidFill>
                            <a:schemeClr val="hlink"/>
                          </a:solidFill>
                          <a:latin typeface="Trebuchet MS"/>
                          <a:ea typeface="Trebuchet MS"/>
                          <a:cs typeface="Trebuchet MS"/>
                          <a:sym typeface="Trebuchet MS"/>
                          <a:hlinkClick r:id="rId9"/>
                        </a:rPr>
                        <a:t>language</a:t>
                      </a:r>
                      <a:r>
                        <a:rPr lang="en" sz="1600" u="sng" dirty="0">
                          <a:solidFill>
                            <a:schemeClr val="hlink"/>
                          </a:solidFill>
                          <a:latin typeface="Trebuchet MS"/>
                          <a:ea typeface="Trebuchet MS"/>
                          <a:cs typeface="Trebuchet MS"/>
                          <a:sym typeface="Trebuchet MS"/>
                          <a:hlinkClick r:id="rId9"/>
                        </a:rPr>
                        <a:t>)</a:t>
                      </a:r>
                      <a:endParaRPr sz="1600" u="sng" dirty="0">
                        <a:solidFill>
                          <a:schemeClr val="hlink"/>
                        </a:solidFill>
                        <a:latin typeface="Trebuchet MS"/>
                        <a:ea typeface="Trebuchet MS"/>
                        <a:cs typeface="Trebuchet MS"/>
                        <a:sym typeface="Trebuchet MS"/>
                        <a:hlinkClick r:id="rId9"/>
                      </a:endParaRPr>
                    </a:p>
                  </a:txBody>
                  <a:tcPr marL="152400" marR="76200" marT="76200" marB="76200"/>
                </a:tc>
                <a:tc>
                  <a:txBody>
                    <a:bodyPr/>
                    <a:lstStyle/>
                    <a:p>
                      <a:pPr marL="0" lvl="0" indent="0" algn="ctr" rtl="0">
                        <a:lnSpc>
                          <a:spcPct val="100000"/>
                        </a:lnSpc>
                        <a:spcBef>
                          <a:spcPts val="0"/>
                        </a:spcBef>
                        <a:spcAft>
                          <a:spcPts val="0"/>
                        </a:spcAft>
                        <a:buNone/>
                      </a:pPr>
                      <a:r>
                        <a:rPr lang="en" sz="1600">
                          <a:latin typeface="Trebuchet MS"/>
                          <a:ea typeface="Trebuchet MS"/>
                          <a:cs typeface="Trebuchet MS"/>
                          <a:sym typeface="Trebuchet MS"/>
                        </a:rPr>
                        <a:t>p:lang(it)</a:t>
                      </a:r>
                      <a:endParaRPr sz="160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every &lt;p&gt; element with a lang attribute value starting with "it"</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6"/>
                  </a:ext>
                </a:extLst>
              </a:tr>
              <a:tr h="505675">
                <a:tc>
                  <a:txBody>
                    <a:bodyPr/>
                    <a:lstStyle/>
                    <a:p>
                      <a:pPr marL="0" lvl="0" indent="0" algn="ctr" rtl="0">
                        <a:lnSpc>
                          <a:spcPct val="100000"/>
                        </a:lnSpc>
                        <a:spcBef>
                          <a:spcPts val="0"/>
                        </a:spcBef>
                        <a:spcAft>
                          <a:spcPts val="0"/>
                        </a:spcAft>
                        <a:buNone/>
                      </a:pPr>
                      <a:r>
                        <a:rPr lang="en" sz="1600" u="sng" dirty="0">
                          <a:solidFill>
                            <a:schemeClr val="hlink"/>
                          </a:solidFill>
                          <a:latin typeface="Trebuchet MS"/>
                          <a:ea typeface="Trebuchet MS"/>
                          <a:cs typeface="Trebuchet MS"/>
                          <a:sym typeface="Trebuchet MS"/>
                          <a:hlinkClick r:id="rId10"/>
                        </a:rPr>
                        <a:t>:last-child</a:t>
                      </a:r>
                      <a:endParaRPr sz="1600" u="sng" dirty="0">
                        <a:solidFill>
                          <a:schemeClr val="hlink"/>
                        </a:solidFill>
                        <a:latin typeface="Trebuchet MS"/>
                        <a:ea typeface="Trebuchet MS"/>
                        <a:cs typeface="Trebuchet MS"/>
                        <a:sym typeface="Trebuchet MS"/>
                        <a:hlinkClick r:id="rId10"/>
                      </a:endParaRPr>
                    </a:p>
                  </a:txBody>
                  <a:tcPr marL="152400" marR="76200" marT="76200" marB="76200"/>
                </a:tc>
                <a:tc>
                  <a:txBody>
                    <a:bodyPr/>
                    <a:lstStyle/>
                    <a:p>
                      <a:pPr marL="0" lvl="0" indent="0" algn="ctr" rtl="0">
                        <a:lnSpc>
                          <a:spcPct val="100000"/>
                        </a:lnSpc>
                        <a:spcBef>
                          <a:spcPts val="0"/>
                        </a:spcBef>
                        <a:spcAft>
                          <a:spcPts val="0"/>
                        </a:spcAft>
                        <a:buNone/>
                      </a:pPr>
                      <a:r>
                        <a:rPr lang="en" sz="1600">
                          <a:latin typeface="Trebuchet MS"/>
                          <a:ea typeface="Trebuchet MS"/>
                          <a:cs typeface="Trebuchet MS"/>
                          <a:sym typeface="Trebuchet MS"/>
                        </a:rPr>
                        <a:t>p:last-child</a:t>
                      </a:r>
                      <a:endParaRPr sz="160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dirty="0">
                          <a:latin typeface="Trebuchet MS"/>
                          <a:ea typeface="Trebuchet MS"/>
                          <a:cs typeface="Trebuchet MS"/>
                          <a:sym typeface="Trebuchet MS"/>
                        </a:rPr>
                        <a:t>Selects every &lt;p&gt; elements that is the last child of its parent</a:t>
                      </a:r>
                      <a:endParaRPr sz="1600" dirty="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6" name="Shape 1196"/>
          <p:cNvSpPr txBox="1">
            <a:spLocks noGrp="1"/>
          </p:cNvSpPr>
          <p:nvPr>
            <p:ph type="title"/>
          </p:nvPr>
        </p:nvSpPr>
        <p:spPr>
          <a:xfrm>
            <a:off x="6125275" y="2061900"/>
            <a:ext cx="2481600" cy="2005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100"/>
              <a:t>Translate has officially inspired me to learn French </a:t>
            </a:r>
            <a:endParaRPr sz="2100">
              <a:solidFill>
                <a:schemeClr val="lt1"/>
              </a:solidFill>
            </a:endParaRPr>
          </a:p>
          <a:p>
            <a:pPr marL="0" lvl="0" indent="0" rtl="0">
              <a:spcBef>
                <a:spcPts val="1200"/>
              </a:spcBef>
              <a:spcAft>
                <a:spcPts val="1200"/>
              </a:spcAft>
              <a:buNone/>
            </a:pPr>
            <a:r>
              <a:rPr lang="en" sz="1400" b="0"/>
              <a:t>Abby Author</a:t>
            </a:r>
            <a:r>
              <a:rPr lang="en" sz="1400" b="0">
                <a:solidFill>
                  <a:schemeClr val="lt1"/>
                </a:solidFill>
              </a:rPr>
              <a:t>, NYC</a:t>
            </a:r>
            <a:endParaRPr sz="1400" b="0">
              <a:solidFill>
                <a:schemeClr val="lt1"/>
              </a:solidFill>
            </a:endParaRPr>
          </a:p>
        </p:txBody>
      </p:sp>
      <p:sp>
        <p:nvSpPr>
          <p:cNvPr id="1197" name="Shape 1197"/>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i="1">
                <a:solidFill>
                  <a:schemeClr val="lt1"/>
                </a:solidFill>
                <a:latin typeface="Lato"/>
                <a:ea typeface="Lato"/>
                <a:cs typeface="Lato"/>
                <a:sym typeface="Lato"/>
              </a:rPr>
              <a:t>Quotes for illustration purposes only</a:t>
            </a:r>
            <a:endParaRPr sz="1200" i="1">
              <a:solidFill>
                <a:schemeClr val="accent5"/>
              </a:solidFill>
              <a:latin typeface="Lato"/>
              <a:ea typeface="Lato"/>
              <a:cs typeface="Lato"/>
              <a:sym typeface="Lato"/>
            </a:endParaRPr>
          </a:p>
        </p:txBody>
      </p:sp>
      <p:graphicFrame>
        <p:nvGraphicFramePr>
          <p:cNvPr id="1198" name="Shape 1198"/>
          <p:cNvGraphicFramePr/>
          <p:nvPr/>
        </p:nvGraphicFramePr>
        <p:xfrm>
          <a:off x="118275" y="45325"/>
          <a:ext cx="9025725" cy="4982625"/>
        </p:xfrm>
        <a:graphic>
          <a:graphicData uri="http://schemas.openxmlformats.org/drawingml/2006/table">
            <a:tbl>
              <a:tblPr>
                <a:noFill/>
                <a:tableStyleId>{DC652855-40D0-4555-9B27-D22FF7C89AB6}</a:tableStyleId>
              </a:tblPr>
              <a:tblGrid>
                <a:gridCol w="1760450">
                  <a:extLst>
                    <a:ext uri="{9D8B030D-6E8A-4147-A177-3AD203B41FA5}">
                      <a16:colId xmlns:a16="http://schemas.microsoft.com/office/drawing/2014/main" val="20000"/>
                    </a:ext>
                  </a:extLst>
                </a:gridCol>
                <a:gridCol w="1826175">
                  <a:extLst>
                    <a:ext uri="{9D8B030D-6E8A-4147-A177-3AD203B41FA5}">
                      <a16:colId xmlns:a16="http://schemas.microsoft.com/office/drawing/2014/main" val="20001"/>
                    </a:ext>
                  </a:extLst>
                </a:gridCol>
                <a:gridCol w="5439100">
                  <a:extLst>
                    <a:ext uri="{9D8B030D-6E8A-4147-A177-3AD203B41FA5}">
                      <a16:colId xmlns:a16="http://schemas.microsoft.com/office/drawing/2014/main" val="20002"/>
                    </a:ext>
                  </a:extLst>
                </a:gridCol>
              </a:tblGrid>
              <a:tr h="770875">
                <a:tc>
                  <a:txBody>
                    <a:bodyPr/>
                    <a:lstStyle/>
                    <a:p>
                      <a:pPr marL="0" lvl="0" indent="0" rtl="0">
                        <a:lnSpc>
                          <a:spcPct val="100000"/>
                        </a:lnSpc>
                        <a:spcBef>
                          <a:spcPts val="0"/>
                        </a:spcBef>
                        <a:spcAft>
                          <a:spcPts val="0"/>
                        </a:spcAft>
                        <a:buNone/>
                      </a:pPr>
                      <a:r>
                        <a:rPr lang="en" sz="1600" u="sng" dirty="0">
                          <a:solidFill>
                            <a:schemeClr val="hlink"/>
                          </a:solidFill>
                          <a:latin typeface="Trebuchet MS"/>
                          <a:ea typeface="Trebuchet MS"/>
                          <a:cs typeface="Trebuchet MS"/>
                          <a:sym typeface="Trebuchet MS"/>
                          <a:hlinkClick r:id="rId3"/>
                        </a:rPr>
                        <a:t>:last-of-type</a:t>
                      </a:r>
                      <a:endParaRPr sz="1600" u="sng" dirty="0">
                        <a:solidFill>
                          <a:schemeClr val="hlink"/>
                        </a:solidFill>
                        <a:latin typeface="Trebuchet MS"/>
                        <a:ea typeface="Trebuchet MS"/>
                        <a:cs typeface="Trebuchet MS"/>
                        <a:sym typeface="Trebuchet MS"/>
                        <a:hlinkClick r:id="rId3"/>
                      </a:endParaRPr>
                    </a:p>
                  </a:txBody>
                  <a:tcPr marL="152400" marR="76200" marT="76200" marB="76200"/>
                </a:tc>
                <a:tc>
                  <a:txBody>
                    <a:bodyPr/>
                    <a:lstStyle/>
                    <a:p>
                      <a:pPr marL="0" lvl="0" indent="0" rtl="0">
                        <a:lnSpc>
                          <a:spcPct val="100000"/>
                        </a:lnSpc>
                        <a:spcBef>
                          <a:spcPts val="0"/>
                        </a:spcBef>
                        <a:spcAft>
                          <a:spcPts val="0"/>
                        </a:spcAft>
                        <a:buNone/>
                      </a:pPr>
                      <a:r>
                        <a:rPr lang="en" sz="1600" dirty="0">
                          <a:latin typeface="Trebuchet MS"/>
                          <a:ea typeface="Trebuchet MS"/>
                          <a:cs typeface="Trebuchet MS"/>
                          <a:sym typeface="Trebuchet MS"/>
                        </a:rPr>
                        <a:t>p:last-of-type</a:t>
                      </a:r>
                      <a:endParaRPr sz="1600" dirty="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every &lt;p&gt; element that is the last &lt;p&gt; element of its parent</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0"/>
                  </a:ext>
                </a:extLst>
              </a:tr>
              <a:tr h="505675">
                <a:tc>
                  <a:txBody>
                    <a:bodyPr/>
                    <a:lstStyle/>
                    <a:p>
                      <a:pPr marL="0" lvl="0" indent="0" rtl="0">
                        <a:lnSpc>
                          <a:spcPct val="100000"/>
                        </a:lnSpc>
                        <a:spcBef>
                          <a:spcPts val="0"/>
                        </a:spcBef>
                        <a:spcAft>
                          <a:spcPts val="0"/>
                        </a:spcAft>
                        <a:buNone/>
                      </a:pPr>
                      <a:r>
                        <a:rPr lang="en" sz="1600" u="sng">
                          <a:solidFill>
                            <a:schemeClr val="hlink"/>
                          </a:solidFill>
                          <a:latin typeface="Trebuchet MS"/>
                          <a:ea typeface="Trebuchet MS"/>
                          <a:cs typeface="Trebuchet MS"/>
                          <a:sym typeface="Trebuchet MS"/>
                          <a:hlinkClick r:id="rId4"/>
                        </a:rPr>
                        <a:t>:link</a:t>
                      </a:r>
                      <a:endParaRPr sz="1600" u="sng">
                        <a:solidFill>
                          <a:schemeClr val="hlink"/>
                        </a:solidFill>
                        <a:latin typeface="Trebuchet MS"/>
                        <a:ea typeface="Trebuchet MS"/>
                        <a:cs typeface="Trebuchet MS"/>
                        <a:sym typeface="Trebuchet MS"/>
                        <a:hlinkClick r:id="rId4"/>
                      </a:endParaRPr>
                    </a:p>
                  </a:txBody>
                  <a:tcPr marL="152400" marR="76200" marT="76200" marB="76200"/>
                </a:tc>
                <a:tc>
                  <a:txBody>
                    <a:bodyPr/>
                    <a:lstStyle/>
                    <a:p>
                      <a:pPr marL="0" lvl="0" indent="0" rtl="0">
                        <a:lnSpc>
                          <a:spcPct val="100000"/>
                        </a:lnSpc>
                        <a:spcBef>
                          <a:spcPts val="0"/>
                        </a:spcBef>
                        <a:spcAft>
                          <a:spcPts val="0"/>
                        </a:spcAft>
                        <a:buNone/>
                      </a:pPr>
                      <a:r>
                        <a:rPr lang="en" sz="1600" dirty="0">
                          <a:latin typeface="Trebuchet MS"/>
                          <a:ea typeface="Trebuchet MS"/>
                          <a:cs typeface="Trebuchet MS"/>
                          <a:sym typeface="Trebuchet MS"/>
                        </a:rPr>
                        <a:t>a:link</a:t>
                      </a:r>
                      <a:endParaRPr sz="1600" dirty="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all unvisited links</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1"/>
                  </a:ext>
                </a:extLst>
              </a:tr>
              <a:tr h="505675">
                <a:tc>
                  <a:txBody>
                    <a:bodyPr/>
                    <a:lstStyle/>
                    <a:p>
                      <a:pPr marL="0" lvl="0" indent="0" rtl="0">
                        <a:lnSpc>
                          <a:spcPct val="100000"/>
                        </a:lnSpc>
                        <a:spcBef>
                          <a:spcPts val="0"/>
                        </a:spcBef>
                        <a:spcAft>
                          <a:spcPts val="0"/>
                        </a:spcAft>
                        <a:buNone/>
                      </a:pPr>
                      <a:r>
                        <a:rPr lang="en" sz="1600" u="sng">
                          <a:solidFill>
                            <a:schemeClr val="hlink"/>
                          </a:solidFill>
                          <a:latin typeface="Trebuchet MS"/>
                          <a:ea typeface="Trebuchet MS"/>
                          <a:cs typeface="Trebuchet MS"/>
                          <a:sym typeface="Trebuchet MS"/>
                          <a:hlinkClick r:id="rId5"/>
                        </a:rPr>
                        <a:t>:not(selector)</a:t>
                      </a:r>
                      <a:endParaRPr sz="1600" u="sng">
                        <a:solidFill>
                          <a:schemeClr val="hlink"/>
                        </a:solidFill>
                        <a:latin typeface="Trebuchet MS"/>
                        <a:ea typeface="Trebuchet MS"/>
                        <a:cs typeface="Trebuchet MS"/>
                        <a:sym typeface="Trebuchet MS"/>
                        <a:hlinkClick r:id="rId5"/>
                      </a:endParaRPr>
                    </a:p>
                  </a:txBody>
                  <a:tcPr marL="152400" marR="76200" marT="76200" marB="76200"/>
                </a:tc>
                <a:tc>
                  <a:txBody>
                    <a:bodyPr/>
                    <a:lstStyle/>
                    <a:p>
                      <a:pPr marL="0" lvl="0" indent="0" rtl="0">
                        <a:lnSpc>
                          <a:spcPct val="100000"/>
                        </a:lnSpc>
                        <a:spcBef>
                          <a:spcPts val="0"/>
                        </a:spcBef>
                        <a:spcAft>
                          <a:spcPts val="0"/>
                        </a:spcAft>
                        <a:buNone/>
                      </a:pPr>
                      <a:r>
                        <a:rPr lang="en" sz="1600" dirty="0">
                          <a:latin typeface="Trebuchet MS"/>
                          <a:ea typeface="Trebuchet MS"/>
                          <a:cs typeface="Trebuchet MS"/>
                          <a:sym typeface="Trebuchet MS"/>
                        </a:rPr>
                        <a:t>:not(p)</a:t>
                      </a:r>
                      <a:endParaRPr sz="1600" dirty="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every element that is not a &lt;p&gt; element</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2"/>
                  </a:ext>
                </a:extLst>
              </a:tr>
              <a:tr h="505675">
                <a:tc>
                  <a:txBody>
                    <a:bodyPr/>
                    <a:lstStyle/>
                    <a:p>
                      <a:pPr marL="0" lvl="0" indent="0" rtl="0">
                        <a:lnSpc>
                          <a:spcPct val="100000"/>
                        </a:lnSpc>
                        <a:spcBef>
                          <a:spcPts val="0"/>
                        </a:spcBef>
                        <a:spcAft>
                          <a:spcPts val="0"/>
                        </a:spcAft>
                        <a:buNone/>
                      </a:pPr>
                      <a:r>
                        <a:rPr lang="en" sz="1600" u="sng">
                          <a:solidFill>
                            <a:schemeClr val="hlink"/>
                          </a:solidFill>
                          <a:latin typeface="Trebuchet MS"/>
                          <a:ea typeface="Trebuchet MS"/>
                          <a:cs typeface="Trebuchet MS"/>
                          <a:sym typeface="Trebuchet MS"/>
                          <a:hlinkClick r:id="rId6"/>
                        </a:rPr>
                        <a:t>:nth-child(n)</a:t>
                      </a:r>
                      <a:endParaRPr sz="1600" u="sng">
                        <a:solidFill>
                          <a:schemeClr val="hlink"/>
                        </a:solidFill>
                        <a:latin typeface="Trebuchet MS"/>
                        <a:ea typeface="Trebuchet MS"/>
                        <a:cs typeface="Trebuchet MS"/>
                        <a:sym typeface="Trebuchet MS"/>
                        <a:hlinkClick r:id="rId6"/>
                      </a:endParaRPr>
                    </a:p>
                  </a:txBody>
                  <a:tcPr marL="152400" marR="76200" marT="76200" marB="76200"/>
                </a:tc>
                <a:tc>
                  <a:txBody>
                    <a:bodyPr/>
                    <a:lstStyle/>
                    <a:p>
                      <a:pPr marL="0" lvl="0" indent="0" rtl="0">
                        <a:lnSpc>
                          <a:spcPct val="100000"/>
                        </a:lnSpc>
                        <a:spcBef>
                          <a:spcPts val="0"/>
                        </a:spcBef>
                        <a:spcAft>
                          <a:spcPts val="0"/>
                        </a:spcAft>
                        <a:buNone/>
                      </a:pPr>
                      <a:r>
                        <a:rPr lang="en" sz="1600" dirty="0">
                          <a:latin typeface="Trebuchet MS"/>
                          <a:ea typeface="Trebuchet MS"/>
                          <a:cs typeface="Trebuchet MS"/>
                          <a:sym typeface="Trebuchet MS"/>
                        </a:rPr>
                        <a:t>p:nth-child(2)</a:t>
                      </a:r>
                      <a:endParaRPr sz="1600" dirty="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every &lt;p&gt; element that is the second child of its parent</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3"/>
                  </a:ext>
                </a:extLst>
              </a:tr>
              <a:tr h="505675">
                <a:tc>
                  <a:txBody>
                    <a:bodyPr/>
                    <a:lstStyle/>
                    <a:p>
                      <a:pPr marL="0" lvl="0" indent="0" rtl="0">
                        <a:lnSpc>
                          <a:spcPct val="100000"/>
                        </a:lnSpc>
                        <a:spcBef>
                          <a:spcPts val="0"/>
                        </a:spcBef>
                        <a:spcAft>
                          <a:spcPts val="0"/>
                        </a:spcAft>
                        <a:buNone/>
                      </a:pPr>
                      <a:r>
                        <a:rPr lang="en" sz="1600" u="sng" dirty="0">
                          <a:solidFill>
                            <a:schemeClr val="hlink"/>
                          </a:solidFill>
                          <a:latin typeface="Trebuchet MS"/>
                          <a:ea typeface="Trebuchet MS"/>
                          <a:cs typeface="Trebuchet MS"/>
                          <a:sym typeface="Trebuchet MS"/>
                          <a:hlinkClick r:id="rId7"/>
                        </a:rPr>
                        <a:t>:nth-last-child(n)</a:t>
                      </a:r>
                      <a:endParaRPr sz="1600" u="sng" dirty="0">
                        <a:solidFill>
                          <a:schemeClr val="hlink"/>
                        </a:solidFill>
                        <a:latin typeface="Trebuchet MS"/>
                        <a:ea typeface="Trebuchet MS"/>
                        <a:cs typeface="Trebuchet MS"/>
                        <a:sym typeface="Trebuchet MS"/>
                        <a:hlinkClick r:id="rId7"/>
                      </a:endParaRPr>
                    </a:p>
                  </a:txBody>
                  <a:tcPr marL="152400" marR="76200" marT="76200" marB="76200"/>
                </a:tc>
                <a:tc>
                  <a:txBody>
                    <a:bodyPr/>
                    <a:lstStyle/>
                    <a:p>
                      <a:pPr marL="0" lvl="0" indent="0" rtl="0">
                        <a:lnSpc>
                          <a:spcPct val="100000"/>
                        </a:lnSpc>
                        <a:spcBef>
                          <a:spcPts val="0"/>
                        </a:spcBef>
                        <a:spcAft>
                          <a:spcPts val="0"/>
                        </a:spcAft>
                        <a:buNone/>
                      </a:pPr>
                      <a:r>
                        <a:rPr lang="en" sz="1600" dirty="0">
                          <a:latin typeface="Trebuchet MS"/>
                          <a:ea typeface="Trebuchet MS"/>
                          <a:cs typeface="Trebuchet MS"/>
                          <a:sym typeface="Trebuchet MS"/>
                        </a:rPr>
                        <a:t>p:nth-last-child(2)</a:t>
                      </a:r>
                      <a:endParaRPr sz="1600" dirty="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every &lt;p&gt; element that is the second child of its parent, counting from the last child</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4"/>
                  </a:ext>
                </a:extLst>
              </a:tr>
              <a:tr h="505675">
                <a:tc>
                  <a:txBody>
                    <a:bodyPr/>
                    <a:lstStyle/>
                    <a:p>
                      <a:pPr marL="0" lvl="0" indent="0" rtl="0">
                        <a:lnSpc>
                          <a:spcPct val="100000"/>
                        </a:lnSpc>
                        <a:spcBef>
                          <a:spcPts val="0"/>
                        </a:spcBef>
                        <a:spcAft>
                          <a:spcPts val="0"/>
                        </a:spcAft>
                        <a:buNone/>
                      </a:pPr>
                      <a:r>
                        <a:rPr lang="en" sz="1600" u="sng" dirty="0">
                          <a:solidFill>
                            <a:schemeClr val="hlink"/>
                          </a:solidFill>
                          <a:latin typeface="Trebuchet MS"/>
                          <a:ea typeface="Trebuchet MS"/>
                          <a:cs typeface="Trebuchet MS"/>
                          <a:sym typeface="Trebuchet MS"/>
                          <a:hlinkClick r:id="rId8"/>
                        </a:rPr>
                        <a:t>:nth-last-of-type(n)</a:t>
                      </a:r>
                      <a:endParaRPr sz="1600" u="sng" dirty="0">
                        <a:solidFill>
                          <a:schemeClr val="hlink"/>
                        </a:solidFill>
                        <a:latin typeface="Trebuchet MS"/>
                        <a:ea typeface="Trebuchet MS"/>
                        <a:cs typeface="Trebuchet MS"/>
                        <a:sym typeface="Trebuchet MS"/>
                        <a:hlinkClick r:id="rId8"/>
                      </a:endParaRPr>
                    </a:p>
                  </a:txBody>
                  <a:tcPr marL="152400" marR="76200" marT="76200" marB="76200"/>
                </a:tc>
                <a:tc>
                  <a:txBody>
                    <a:bodyPr/>
                    <a:lstStyle/>
                    <a:p>
                      <a:pPr marL="0" lvl="0" indent="0" rtl="0">
                        <a:lnSpc>
                          <a:spcPct val="100000"/>
                        </a:lnSpc>
                        <a:spcBef>
                          <a:spcPts val="0"/>
                        </a:spcBef>
                        <a:spcAft>
                          <a:spcPts val="0"/>
                        </a:spcAft>
                        <a:buNone/>
                      </a:pPr>
                      <a:r>
                        <a:rPr lang="en" sz="1600" dirty="0">
                          <a:latin typeface="Trebuchet MS"/>
                          <a:ea typeface="Trebuchet MS"/>
                          <a:cs typeface="Trebuchet MS"/>
                          <a:sym typeface="Trebuchet MS"/>
                        </a:rPr>
                        <a:t>p:nth-last-of-type(2)</a:t>
                      </a:r>
                      <a:endParaRPr sz="1600" dirty="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every &lt;p&gt; element that is the second &lt;p&gt; element of its parent, counting from the last child</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5"/>
                  </a:ext>
                </a:extLst>
              </a:tr>
              <a:tr h="505675">
                <a:tc>
                  <a:txBody>
                    <a:bodyPr/>
                    <a:lstStyle/>
                    <a:p>
                      <a:pPr marL="0" lvl="0" indent="0" rtl="0">
                        <a:lnSpc>
                          <a:spcPct val="100000"/>
                        </a:lnSpc>
                        <a:spcBef>
                          <a:spcPts val="0"/>
                        </a:spcBef>
                        <a:spcAft>
                          <a:spcPts val="0"/>
                        </a:spcAft>
                        <a:buNone/>
                      </a:pPr>
                      <a:r>
                        <a:rPr lang="en" sz="1600" u="sng" dirty="0">
                          <a:solidFill>
                            <a:schemeClr val="hlink"/>
                          </a:solidFill>
                          <a:latin typeface="Trebuchet MS"/>
                          <a:ea typeface="Trebuchet MS"/>
                          <a:cs typeface="Trebuchet MS"/>
                          <a:sym typeface="Trebuchet MS"/>
                          <a:hlinkClick r:id="rId9"/>
                        </a:rPr>
                        <a:t>:nth-of-type(n)</a:t>
                      </a:r>
                      <a:endParaRPr sz="1600" u="sng" dirty="0">
                        <a:solidFill>
                          <a:schemeClr val="hlink"/>
                        </a:solidFill>
                        <a:latin typeface="Trebuchet MS"/>
                        <a:ea typeface="Trebuchet MS"/>
                        <a:cs typeface="Trebuchet MS"/>
                        <a:sym typeface="Trebuchet MS"/>
                        <a:hlinkClick r:id="rId9"/>
                      </a:endParaRPr>
                    </a:p>
                  </a:txBody>
                  <a:tcPr marL="1524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p:nth-of-type(2)</a:t>
                      </a:r>
                      <a:endParaRPr sz="160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every &lt;p&gt; element that is the second &lt;p&gt; element of its parent</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6"/>
                  </a:ext>
                </a:extLst>
              </a:tr>
              <a:tr h="505675">
                <a:tc>
                  <a:txBody>
                    <a:bodyPr/>
                    <a:lstStyle/>
                    <a:p>
                      <a:pPr marL="0" lvl="0" indent="0" rtl="0">
                        <a:lnSpc>
                          <a:spcPct val="100000"/>
                        </a:lnSpc>
                        <a:spcBef>
                          <a:spcPts val="0"/>
                        </a:spcBef>
                        <a:spcAft>
                          <a:spcPts val="0"/>
                        </a:spcAft>
                        <a:buNone/>
                      </a:pPr>
                      <a:r>
                        <a:rPr lang="en" sz="1600" u="sng" dirty="0">
                          <a:solidFill>
                            <a:schemeClr val="hlink"/>
                          </a:solidFill>
                          <a:latin typeface="Trebuchet MS"/>
                          <a:ea typeface="Trebuchet MS"/>
                          <a:cs typeface="Trebuchet MS"/>
                          <a:sym typeface="Trebuchet MS"/>
                          <a:hlinkClick r:id="rId10"/>
                        </a:rPr>
                        <a:t>:only-of-type</a:t>
                      </a:r>
                      <a:endParaRPr sz="1600" u="sng" dirty="0">
                        <a:solidFill>
                          <a:schemeClr val="hlink"/>
                        </a:solidFill>
                        <a:latin typeface="Trebuchet MS"/>
                        <a:ea typeface="Trebuchet MS"/>
                        <a:cs typeface="Trebuchet MS"/>
                        <a:sym typeface="Trebuchet MS"/>
                        <a:hlinkClick r:id="rId10"/>
                      </a:endParaRPr>
                    </a:p>
                  </a:txBody>
                  <a:tcPr marL="1524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p:only-of-type</a:t>
                      </a:r>
                      <a:endParaRPr sz="160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dirty="0">
                          <a:latin typeface="Trebuchet MS"/>
                          <a:ea typeface="Trebuchet MS"/>
                          <a:cs typeface="Trebuchet MS"/>
                          <a:sym typeface="Trebuchet MS"/>
                        </a:rPr>
                        <a:t>Selects every &lt;p&gt; element that is the only &lt;p&gt; element of its parent</a:t>
                      </a:r>
                      <a:endParaRPr sz="1600" dirty="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Shape 365"/>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366" name="Shape 366"/>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Attribute Selectors (cont.) </a:t>
            </a:r>
            <a:endParaRPr sz="3000">
              <a:solidFill>
                <a:srgbClr val="0170BA"/>
              </a:solidFill>
              <a:latin typeface="Trebuchet MS"/>
              <a:ea typeface="Trebuchet MS"/>
              <a:cs typeface="Trebuchet MS"/>
              <a:sym typeface="Trebuchet MS"/>
            </a:endParaRPr>
          </a:p>
        </p:txBody>
      </p:sp>
      <p:sp>
        <p:nvSpPr>
          <p:cNvPr id="367" name="Shape 367"/>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600"/>
              </a:spcBef>
              <a:spcAft>
                <a:spcPts val="0"/>
              </a:spcAft>
              <a:buClr>
                <a:srgbClr val="353535"/>
              </a:buClr>
              <a:buSzPts val="1800"/>
              <a:buFont typeface="Trebuchet MS"/>
              <a:buChar char="➔"/>
            </a:pPr>
            <a:r>
              <a:rPr lang="en" sz="1800" b="0" i="1" dirty="0">
                <a:solidFill>
                  <a:srgbClr val="0170BA"/>
                </a:solidFill>
                <a:latin typeface="Trebuchet MS"/>
                <a:ea typeface="Trebuchet MS"/>
                <a:cs typeface="Trebuchet MS"/>
                <a:sym typeface="Trebuchet MS"/>
              </a:rPr>
              <a:t>CSS [attribute=“value”] Selector</a:t>
            </a:r>
            <a:r>
              <a:rPr lang="en" sz="1800" b="0" i="1" dirty="0">
                <a:solidFill>
                  <a:srgbClr val="353535"/>
                </a:solidFill>
                <a:latin typeface="Trebuchet MS"/>
                <a:ea typeface="Trebuchet MS"/>
                <a:cs typeface="Trebuchet MS"/>
                <a:sym typeface="Trebuchet MS"/>
              </a:rPr>
              <a:t> : </a:t>
            </a:r>
            <a:r>
              <a:rPr lang="en" sz="1800" b="0" dirty="0">
                <a:solidFill>
                  <a:srgbClr val="353535"/>
                </a:solidFill>
                <a:latin typeface="Trebuchet MS"/>
                <a:ea typeface="Trebuchet MS"/>
                <a:cs typeface="Trebuchet MS"/>
                <a:sym typeface="Trebuchet MS"/>
              </a:rPr>
              <a:t>Selector is used to select elements with a specified attribute and value.</a:t>
            </a:r>
            <a:endParaRPr sz="1800" b="0" dirty="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dirty="0">
                <a:solidFill>
                  <a:srgbClr val="0170BA"/>
                </a:solidFill>
                <a:latin typeface="Trebuchet MS"/>
                <a:ea typeface="Trebuchet MS"/>
                <a:cs typeface="Trebuchet MS"/>
                <a:sym typeface="Trebuchet MS"/>
              </a:rPr>
              <a:t>Example</a:t>
            </a:r>
            <a:r>
              <a:rPr lang="en" sz="1800" b="0" dirty="0">
                <a:solidFill>
                  <a:srgbClr val="353535"/>
                </a:solidFill>
                <a:latin typeface="Trebuchet MS"/>
                <a:ea typeface="Trebuchet MS"/>
                <a:cs typeface="Trebuchet MS"/>
                <a:sym typeface="Trebuchet MS"/>
              </a:rPr>
              <a:t>: 	</a:t>
            </a:r>
            <a:r>
              <a:rPr lang="en" sz="1600" b="0" dirty="0">
                <a:solidFill>
                  <a:srgbClr val="595959"/>
                </a:solidFill>
                <a:latin typeface="Trebuchet MS"/>
                <a:ea typeface="Trebuchet MS"/>
                <a:cs typeface="Trebuchet MS"/>
                <a:sym typeface="Trebuchet MS"/>
              </a:rPr>
              <a:t>a[target=“_blank”] {</a:t>
            </a:r>
            <a:endParaRPr sz="1600" b="0" dirty="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600" b="0" dirty="0">
                <a:solidFill>
                  <a:srgbClr val="595959"/>
                </a:solidFill>
                <a:latin typeface="Trebuchet MS"/>
                <a:ea typeface="Trebuchet MS"/>
                <a:cs typeface="Trebuchet MS"/>
                <a:sym typeface="Trebuchet MS"/>
              </a:rPr>
              <a:t>				background-color : yellow;</a:t>
            </a:r>
            <a:endParaRPr sz="1600" b="0" dirty="0">
              <a:solidFill>
                <a:srgbClr val="595959"/>
              </a:solidFill>
              <a:latin typeface="Trebuchet MS"/>
              <a:ea typeface="Trebuchet MS"/>
              <a:cs typeface="Trebuchet MS"/>
              <a:sym typeface="Trebuchet MS"/>
            </a:endParaRPr>
          </a:p>
          <a:p>
            <a:pPr marL="914400" lvl="0" indent="457200" rtl="0">
              <a:lnSpc>
                <a:spcPct val="100000"/>
              </a:lnSpc>
              <a:spcBef>
                <a:spcPts val="600"/>
              </a:spcBef>
              <a:spcAft>
                <a:spcPts val="0"/>
              </a:spcAft>
              <a:buNone/>
            </a:pPr>
            <a:r>
              <a:rPr lang="en" sz="1600" b="0" dirty="0">
                <a:solidFill>
                  <a:srgbClr val="595959"/>
                </a:solidFill>
                <a:latin typeface="Trebuchet MS"/>
                <a:ea typeface="Trebuchet MS"/>
                <a:cs typeface="Trebuchet MS"/>
                <a:sym typeface="Trebuchet MS"/>
              </a:rPr>
              <a:t>}</a:t>
            </a:r>
            <a:endParaRPr sz="1600" b="0" dirty="0">
              <a:solidFill>
                <a:srgbClr val="595959"/>
              </a:solidFill>
              <a:latin typeface="Trebuchet MS"/>
              <a:ea typeface="Trebuchet MS"/>
              <a:cs typeface="Trebuchet MS"/>
              <a:sym typeface="Trebuchet MS"/>
            </a:endParaRPr>
          </a:p>
          <a:p>
            <a:pPr marL="457200" lvl="0" indent="-342900" rtl="0">
              <a:spcBef>
                <a:spcPts val="600"/>
              </a:spcBef>
              <a:spcAft>
                <a:spcPts val="0"/>
              </a:spcAft>
              <a:buClr>
                <a:srgbClr val="353535"/>
              </a:buClr>
              <a:buSzPts val="1800"/>
              <a:buFont typeface="Trebuchet MS"/>
              <a:buChar char="➔"/>
            </a:pPr>
            <a:r>
              <a:rPr lang="en" sz="1800" b="0" i="1" dirty="0">
                <a:solidFill>
                  <a:srgbClr val="0170BA"/>
                </a:solidFill>
                <a:latin typeface="Trebuchet MS"/>
                <a:ea typeface="Trebuchet MS"/>
                <a:cs typeface="Trebuchet MS"/>
                <a:sym typeface="Trebuchet MS"/>
              </a:rPr>
              <a:t>CSS [attribute~=“value”] Selector</a:t>
            </a:r>
            <a:r>
              <a:rPr lang="en" sz="1800" b="0" i="1" dirty="0">
                <a:solidFill>
                  <a:srgbClr val="353535"/>
                </a:solidFill>
                <a:latin typeface="Trebuchet MS"/>
                <a:ea typeface="Trebuchet MS"/>
                <a:cs typeface="Trebuchet MS"/>
                <a:sym typeface="Trebuchet MS"/>
              </a:rPr>
              <a:t> : </a:t>
            </a:r>
            <a:r>
              <a:rPr lang="en" sz="1800" b="0" dirty="0">
                <a:solidFill>
                  <a:srgbClr val="353535"/>
                </a:solidFill>
                <a:highlight>
                  <a:srgbClr val="FFFFFF"/>
                </a:highlight>
                <a:latin typeface="Trebuchet MS"/>
                <a:ea typeface="Trebuchet MS"/>
                <a:cs typeface="Trebuchet MS"/>
                <a:sym typeface="Trebuchet MS"/>
              </a:rPr>
              <a:t>selector is used to select elements with an attribute value containing a specified word</a:t>
            </a:r>
            <a:endParaRPr sz="1800" b="0" dirty="0">
              <a:solidFill>
                <a:srgbClr val="353535"/>
              </a:solidFill>
              <a:latin typeface="Trebuchet MS"/>
              <a:ea typeface="Trebuchet MS"/>
              <a:cs typeface="Trebuchet MS"/>
              <a:sym typeface="Trebuchet MS"/>
            </a:endParaRPr>
          </a:p>
          <a:p>
            <a:pPr marL="0" lvl="0" indent="0" rtl="0">
              <a:spcBef>
                <a:spcPts val="600"/>
              </a:spcBef>
              <a:spcAft>
                <a:spcPts val="0"/>
              </a:spcAft>
              <a:buNone/>
            </a:pPr>
            <a:r>
              <a:rPr lang="en" sz="1800" b="0" dirty="0">
                <a:solidFill>
                  <a:srgbClr val="0170BA"/>
                </a:solidFill>
                <a:latin typeface="Trebuchet MS"/>
                <a:ea typeface="Trebuchet MS"/>
                <a:cs typeface="Trebuchet MS"/>
                <a:sym typeface="Trebuchet MS"/>
              </a:rPr>
              <a:t>Example</a:t>
            </a:r>
            <a:r>
              <a:rPr lang="en" sz="1800" b="0" dirty="0">
                <a:solidFill>
                  <a:srgbClr val="353535"/>
                </a:solidFill>
                <a:latin typeface="Trebuchet MS"/>
                <a:ea typeface="Trebuchet MS"/>
                <a:cs typeface="Trebuchet MS"/>
                <a:sym typeface="Trebuchet MS"/>
              </a:rPr>
              <a:t>: 	</a:t>
            </a:r>
            <a:r>
              <a:rPr lang="en" sz="1600" b="0" dirty="0">
                <a:solidFill>
                  <a:srgbClr val="595959"/>
                </a:solidFill>
                <a:latin typeface="Trebuchet MS"/>
                <a:ea typeface="Trebuchet MS"/>
                <a:cs typeface="Trebuchet MS"/>
                <a:sym typeface="Trebuchet MS"/>
              </a:rPr>
              <a:t>[title~=“flower”] {</a:t>
            </a:r>
            <a:endParaRPr sz="1600" b="0" dirty="0">
              <a:solidFill>
                <a:srgbClr val="595959"/>
              </a:solidFill>
              <a:latin typeface="Trebuchet MS"/>
              <a:ea typeface="Trebuchet MS"/>
              <a:cs typeface="Trebuchet MS"/>
              <a:sym typeface="Trebuchet MS"/>
            </a:endParaRPr>
          </a:p>
          <a:p>
            <a:pPr marL="0" lvl="0" indent="0" rtl="0">
              <a:spcBef>
                <a:spcPts val="600"/>
              </a:spcBef>
              <a:spcAft>
                <a:spcPts val="0"/>
              </a:spcAft>
              <a:buNone/>
            </a:pPr>
            <a:r>
              <a:rPr lang="en" sz="1600" b="0" dirty="0">
                <a:solidFill>
                  <a:srgbClr val="595959"/>
                </a:solidFill>
                <a:latin typeface="Trebuchet MS"/>
                <a:ea typeface="Trebuchet MS"/>
                <a:cs typeface="Trebuchet MS"/>
                <a:sym typeface="Trebuchet MS"/>
              </a:rPr>
              <a:t>				border : 5px solid yellow; </a:t>
            </a:r>
            <a:endParaRPr sz="1600" b="0" dirty="0">
              <a:solidFill>
                <a:srgbClr val="595959"/>
              </a:solidFill>
              <a:latin typeface="Trebuchet MS"/>
              <a:ea typeface="Trebuchet MS"/>
              <a:cs typeface="Trebuchet MS"/>
              <a:sym typeface="Trebuchet MS"/>
            </a:endParaRPr>
          </a:p>
          <a:p>
            <a:pPr marL="914400" lvl="0" indent="457200" rtl="0">
              <a:spcBef>
                <a:spcPts val="600"/>
              </a:spcBef>
              <a:spcAft>
                <a:spcPts val="0"/>
              </a:spcAft>
              <a:buNone/>
            </a:pPr>
            <a:r>
              <a:rPr lang="en" sz="1600" b="0" dirty="0">
                <a:solidFill>
                  <a:srgbClr val="595959"/>
                </a:solidFill>
                <a:latin typeface="Trebuchet MS"/>
                <a:ea typeface="Trebuchet MS"/>
                <a:cs typeface="Trebuchet MS"/>
                <a:sym typeface="Trebuchet MS"/>
              </a:rPr>
              <a:t>}</a:t>
            </a:r>
            <a:endParaRPr sz="1600" b="0" dirty="0">
              <a:solidFill>
                <a:srgbClr val="595959"/>
              </a:solidFill>
              <a:latin typeface="Trebuchet MS"/>
              <a:ea typeface="Trebuchet MS"/>
              <a:cs typeface="Trebuchet MS"/>
              <a:sym typeface="Trebuchet MS"/>
            </a:endParaRPr>
          </a:p>
          <a:p>
            <a:pPr marL="0" lvl="0" indent="0" rtl="0">
              <a:spcBef>
                <a:spcPts val="0"/>
              </a:spcBef>
              <a:spcAft>
                <a:spcPts val="0"/>
              </a:spcAft>
              <a:buNone/>
            </a:pPr>
            <a:endParaRPr sz="1800" b="0" dirty="0">
              <a:solidFill>
                <a:srgbClr val="353535"/>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Shape 1203"/>
          <p:cNvSpPr txBox="1">
            <a:spLocks noGrp="1"/>
          </p:cNvSpPr>
          <p:nvPr>
            <p:ph type="title"/>
          </p:nvPr>
        </p:nvSpPr>
        <p:spPr>
          <a:xfrm>
            <a:off x="6125275" y="2061900"/>
            <a:ext cx="2481600" cy="2005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100"/>
              <a:t>Translate has officially inspired me to learn French </a:t>
            </a:r>
            <a:endParaRPr sz="2100">
              <a:solidFill>
                <a:schemeClr val="lt1"/>
              </a:solidFill>
            </a:endParaRPr>
          </a:p>
          <a:p>
            <a:pPr marL="0" lvl="0" indent="0" rtl="0">
              <a:spcBef>
                <a:spcPts val="1200"/>
              </a:spcBef>
              <a:spcAft>
                <a:spcPts val="1200"/>
              </a:spcAft>
              <a:buNone/>
            </a:pPr>
            <a:r>
              <a:rPr lang="en" sz="1400" b="0"/>
              <a:t>Abby Author</a:t>
            </a:r>
            <a:r>
              <a:rPr lang="en" sz="1400" b="0">
                <a:solidFill>
                  <a:schemeClr val="lt1"/>
                </a:solidFill>
              </a:rPr>
              <a:t>, NYC</a:t>
            </a:r>
            <a:endParaRPr sz="1400" b="0">
              <a:solidFill>
                <a:schemeClr val="lt1"/>
              </a:solidFill>
            </a:endParaRPr>
          </a:p>
        </p:txBody>
      </p:sp>
      <p:sp>
        <p:nvSpPr>
          <p:cNvPr id="1204" name="Shape 1204"/>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i="1">
                <a:solidFill>
                  <a:schemeClr val="lt1"/>
                </a:solidFill>
                <a:latin typeface="Lato"/>
                <a:ea typeface="Lato"/>
                <a:cs typeface="Lato"/>
                <a:sym typeface="Lato"/>
              </a:rPr>
              <a:t>Quotes for illustration purposes only</a:t>
            </a:r>
            <a:endParaRPr sz="1200" i="1">
              <a:solidFill>
                <a:schemeClr val="accent5"/>
              </a:solidFill>
              <a:latin typeface="Lato"/>
              <a:ea typeface="Lato"/>
              <a:cs typeface="Lato"/>
              <a:sym typeface="Lato"/>
            </a:endParaRPr>
          </a:p>
        </p:txBody>
      </p:sp>
      <p:graphicFrame>
        <p:nvGraphicFramePr>
          <p:cNvPr id="1205" name="Shape 1205"/>
          <p:cNvGraphicFramePr/>
          <p:nvPr/>
        </p:nvGraphicFramePr>
        <p:xfrm>
          <a:off x="118275" y="121525"/>
          <a:ext cx="9025725" cy="4848220"/>
        </p:xfrm>
        <a:graphic>
          <a:graphicData uri="http://schemas.openxmlformats.org/drawingml/2006/table">
            <a:tbl>
              <a:tblPr>
                <a:noFill/>
                <a:tableStyleId>{DC652855-40D0-4555-9B27-D22FF7C89AB6}</a:tableStyleId>
              </a:tblPr>
              <a:tblGrid>
                <a:gridCol w="1760450">
                  <a:extLst>
                    <a:ext uri="{9D8B030D-6E8A-4147-A177-3AD203B41FA5}">
                      <a16:colId xmlns:a16="http://schemas.microsoft.com/office/drawing/2014/main" val="20000"/>
                    </a:ext>
                  </a:extLst>
                </a:gridCol>
                <a:gridCol w="1826175">
                  <a:extLst>
                    <a:ext uri="{9D8B030D-6E8A-4147-A177-3AD203B41FA5}">
                      <a16:colId xmlns:a16="http://schemas.microsoft.com/office/drawing/2014/main" val="20001"/>
                    </a:ext>
                  </a:extLst>
                </a:gridCol>
                <a:gridCol w="5439100">
                  <a:extLst>
                    <a:ext uri="{9D8B030D-6E8A-4147-A177-3AD203B41FA5}">
                      <a16:colId xmlns:a16="http://schemas.microsoft.com/office/drawing/2014/main" val="20002"/>
                    </a:ext>
                  </a:extLst>
                </a:gridCol>
              </a:tblGrid>
              <a:tr h="770875">
                <a:tc>
                  <a:txBody>
                    <a:bodyPr/>
                    <a:lstStyle/>
                    <a:p>
                      <a:pPr marL="0" lvl="0" indent="0" rtl="0">
                        <a:lnSpc>
                          <a:spcPct val="100000"/>
                        </a:lnSpc>
                        <a:spcBef>
                          <a:spcPts val="0"/>
                        </a:spcBef>
                        <a:spcAft>
                          <a:spcPts val="0"/>
                        </a:spcAft>
                        <a:buNone/>
                      </a:pPr>
                      <a:r>
                        <a:rPr lang="en" sz="1600" u="sng" dirty="0">
                          <a:solidFill>
                            <a:schemeClr val="hlink"/>
                          </a:solidFill>
                          <a:latin typeface="Trebuchet MS"/>
                          <a:ea typeface="Trebuchet MS"/>
                          <a:cs typeface="Trebuchet MS"/>
                          <a:sym typeface="Trebuchet MS"/>
                          <a:hlinkClick r:id="rId3"/>
                        </a:rPr>
                        <a:t>:only-child</a:t>
                      </a:r>
                      <a:endParaRPr sz="1600" u="sng" dirty="0">
                        <a:solidFill>
                          <a:schemeClr val="hlink"/>
                        </a:solidFill>
                        <a:latin typeface="Trebuchet MS"/>
                        <a:ea typeface="Trebuchet MS"/>
                        <a:cs typeface="Trebuchet MS"/>
                        <a:sym typeface="Trebuchet MS"/>
                        <a:hlinkClick r:id="rId3"/>
                      </a:endParaRPr>
                    </a:p>
                  </a:txBody>
                  <a:tcPr marL="1524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p:only-child</a:t>
                      </a:r>
                      <a:endParaRPr sz="160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every &lt;p&gt; element that is the only child of its parent</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0"/>
                  </a:ext>
                </a:extLst>
              </a:tr>
              <a:tr h="505675">
                <a:tc>
                  <a:txBody>
                    <a:bodyPr/>
                    <a:lstStyle/>
                    <a:p>
                      <a:pPr marL="0" lvl="0" indent="0" rtl="0">
                        <a:lnSpc>
                          <a:spcPct val="100000"/>
                        </a:lnSpc>
                        <a:spcBef>
                          <a:spcPts val="0"/>
                        </a:spcBef>
                        <a:spcAft>
                          <a:spcPts val="0"/>
                        </a:spcAft>
                        <a:buNone/>
                      </a:pPr>
                      <a:r>
                        <a:rPr lang="en" sz="1600" u="sng">
                          <a:solidFill>
                            <a:schemeClr val="hlink"/>
                          </a:solidFill>
                          <a:latin typeface="Trebuchet MS"/>
                          <a:ea typeface="Trebuchet MS"/>
                          <a:cs typeface="Trebuchet MS"/>
                          <a:sym typeface="Trebuchet MS"/>
                          <a:hlinkClick r:id="rId4"/>
                        </a:rPr>
                        <a:t>:optional</a:t>
                      </a:r>
                      <a:endParaRPr sz="1600" u="sng">
                        <a:solidFill>
                          <a:schemeClr val="hlink"/>
                        </a:solidFill>
                        <a:latin typeface="Trebuchet MS"/>
                        <a:ea typeface="Trebuchet MS"/>
                        <a:cs typeface="Trebuchet MS"/>
                        <a:sym typeface="Trebuchet MS"/>
                        <a:hlinkClick r:id="rId4"/>
                      </a:endParaRPr>
                    </a:p>
                  </a:txBody>
                  <a:tcPr marL="1524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input:optional</a:t>
                      </a:r>
                      <a:endParaRPr sz="160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&lt;input&gt; elements with no "required" attribute</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1"/>
                  </a:ext>
                </a:extLst>
              </a:tr>
              <a:tr h="505675">
                <a:tc>
                  <a:txBody>
                    <a:bodyPr/>
                    <a:lstStyle/>
                    <a:p>
                      <a:pPr marL="0" lvl="0" indent="0" rtl="0">
                        <a:lnSpc>
                          <a:spcPct val="100000"/>
                        </a:lnSpc>
                        <a:spcBef>
                          <a:spcPts val="0"/>
                        </a:spcBef>
                        <a:spcAft>
                          <a:spcPts val="0"/>
                        </a:spcAft>
                        <a:buNone/>
                      </a:pPr>
                      <a:r>
                        <a:rPr lang="en" sz="1600" u="sng">
                          <a:solidFill>
                            <a:schemeClr val="hlink"/>
                          </a:solidFill>
                          <a:latin typeface="Trebuchet MS"/>
                          <a:ea typeface="Trebuchet MS"/>
                          <a:cs typeface="Trebuchet MS"/>
                          <a:sym typeface="Trebuchet MS"/>
                          <a:hlinkClick r:id="rId5"/>
                        </a:rPr>
                        <a:t>:out-of-range</a:t>
                      </a:r>
                      <a:endParaRPr sz="1600" u="sng">
                        <a:solidFill>
                          <a:schemeClr val="hlink"/>
                        </a:solidFill>
                        <a:latin typeface="Trebuchet MS"/>
                        <a:ea typeface="Trebuchet MS"/>
                        <a:cs typeface="Trebuchet MS"/>
                        <a:sym typeface="Trebuchet MS"/>
                        <a:hlinkClick r:id="rId5"/>
                      </a:endParaRPr>
                    </a:p>
                  </a:txBody>
                  <a:tcPr marL="1524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input:out-of-range</a:t>
                      </a:r>
                      <a:endParaRPr sz="160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&lt;input&gt; elements with a value outside a specified range</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2"/>
                  </a:ext>
                </a:extLst>
              </a:tr>
              <a:tr h="505675">
                <a:tc>
                  <a:txBody>
                    <a:bodyPr/>
                    <a:lstStyle/>
                    <a:p>
                      <a:pPr marL="0" lvl="0" indent="0" rtl="0">
                        <a:lnSpc>
                          <a:spcPct val="100000"/>
                        </a:lnSpc>
                        <a:spcBef>
                          <a:spcPts val="0"/>
                        </a:spcBef>
                        <a:spcAft>
                          <a:spcPts val="0"/>
                        </a:spcAft>
                        <a:buNone/>
                      </a:pPr>
                      <a:r>
                        <a:rPr lang="en" sz="1600" u="sng">
                          <a:solidFill>
                            <a:schemeClr val="hlink"/>
                          </a:solidFill>
                          <a:latin typeface="Trebuchet MS"/>
                          <a:ea typeface="Trebuchet MS"/>
                          <a:cs typeface="Trebuchet MS"/>
                          <a:sym typeface="Trebuchet MS"/>
                          <a:hlinkClick r:id="rId6"/>
                        </a:rPr>
                        <a:t>:read-only</a:t>
                      </a:r>
                      <a:endParaRPr sz="1600" u="sng">
                        <a:solidFill>
                          <a:schemeClr val="hlink"/>
                        </a:solidFill>
                        <a:latin typeface="Trebuchet MS"/>
                        <a:ea typeface="Trebuchet MS"/>
                        <a:cs typeface="Trebuchet MS"/>
                        <a:sym typeface="Trebuchet MS"/>
                        <a:hlinkClick r:id="rId6"/>
                      </a:endParaRPr>
                    </a:p>
                  </a:txBody>
                  <a:tcPr marL="1524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input:read-only</a:t>
                      </a:r>
                      <a:endParaRPr sz="160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&lt;input&gt; elements with a "readonly" attribute specified</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3"/>
                  </a:ext>
                </a:extLst>
              </a:tr>
              <a:tr h="505675">
                <a:tc>
                  <a:txBody>
                    <a:bodyPr/>
                    <a:lstStyle/>
                    <a:p>
                      <a:pPr marL="0" lvl="0" indent="0" rtl="0">
                        <a:lnSpc>
                          <a:spcPct val="100000"/>
                        </a:lnSpc>
                        <a:spcBef>
                          <a:spcPts val="0"/>
                        </a:spcBef>
                        <a:spcAft>
                          <a:spcPts val="0"/>
                        </a:spcAft>
                        <a:buNone/>
                      </a:pPr>
                      <a:r>
                        <a:rPr lang="en" sz="1600" u="sng">
                          <a:solidFill>
                            <a:schemeClr val="hlink"/>
                          </a:solidFill>
                          <a:latin typeface="Trebuchet MS"/>
                          <a:ea typeface="Trebuchet MS"/>
                          <a:cs typeface="Trebuchet MS"/>
                          <a:sym typeface="Trebuchet MS"/>
                          <a:hlinkClick r:id="rId7"/>
                        </a:rPr>
                        <a:t>:read-write</a:t>
                      </a:r>
                      <a:endParaRPr sz="1600" u="sng">
                        <a:solidFill>
                          <a:schemeClr val="hlink"/>
                        </a:solidFill>
                        <a:latin typeface="Trebuchet MS"/>
                        <a:ea typeface="Trebuchet MS"/>
                        <a:cs typeface="Trebuchet MS"/>
                        <a:sym typeface="Trebuchet MS"/>
                        <a:hlinkClick r:id="rId7"/>
                      </a:endParaRPr>
                    </a:p>
                  </a:txBody>
                  <a:tcPr marL="1524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input:read-write</a:t>
                      </a:r>
                      <a:endParaRPr sz="160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&lt;input&gt; elements with no "readonly" attribute</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4"/>
                  </a:ext>
                </a:extLst>
              </a:tr>
              <a:tr h="505675">
                <a:tc>
                  <a:txBody>
                    <a:bodyPr/>
                    <a:lstStyle/>
                    <a:p>
                      <a:pPr marL="0" lvl="0" indent="0" rtl="0">
                        <a:lnSpc>
                          <a:spcPct val="100000"/>
                        </a:lnSpc>
                        <a:spcBef>
                          <a:spcPts val="0"/>
                        </a:spcBef>
                        <a:spcAft>
                          <a:spcPts val="0"/>
                        </a:spcAft>
                        <a:buNone/>
                      </a:pPr>
                      <a:r>
                        <a:rPr lang="en" sz="1600" u="sng">
                          <a:solidFill>
                            <a:schemeClr val="hlink"/>
                          </a:solidFill>
                          <a:latin typeface="Trebuchet MS"/>
                          <a:ea typeface="Trebuchet MS"/>
                          <a:cs typeface="Trebuchet MS"/>
                          <a:sym typeface="Trebuchet MS"/>
                          <a:hlinkClick r:id="rId8"/>
                        </a:rPr>
                        <a:t>:required</a:t>
                      </a:r>
                      <a:endParaRPr sz="1600" u="sng">
                        <a:solidFill>
                          <a:schemeClr val="hlink"/>
                        </a:solidFill>
                        <a:latin typeface="Trebuchet MS"/>
                        <a:ea typeface="Trebuchet MS"/>
                        <a:cs typeface="Trebuchet MS"/>
                        <a:sym typeface="Trebuchet MS"/>
                        <a:hlinkClick r:id="rId8"/>
                      </a:endParaRPr>
                    </a:p>
                  </a:txBody>
                  <a:tcPr marL="1524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input:required</a:t>
                      </a:r>
                      <a:endParaRPr sz="160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Selects &lt;input&gt; elements with a "required" attribute specified</a:t>
                      </a:r>
                      <a:endParaRPr sz="160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5"/>
                  </a:ext>
                </a:extLst>
              </a:tr>
              <a:tr h="505675">
                <a:tc>
                  <a:txBody>
                    <a:bodyPr/>
                    <a:lstStyle/>
                    <a:p>
                      <a:pPr marL="0" lvl="0" indent="0" rtl="0">
                        <a:lnSpc>
                          <a:spcPct val="100000"/>
                        </a:lnSpc>
                        <a:spcBef>
                          <a:spcPts val="0"/>
                        </a:spcBef>
                        <a:spcAft>
                          <a:spcPts val="0"/>
                        </a:spcAft>
                        <a:buNone/>
                      </a:pPr>
                      <a:r>
                        <a:rPr lang="en" sz="1600" u="sng" dirty="0">
                          <a:solidFill>
                            <a:schemeClr val="hlink"/>
                          </a:solidFill>
                          <a:latin typeface="Trebuchet MS"/>
                          <a:ea typeface="Trebuchet MS"/>
                          <a:cs typeface="Trebuchet MS"/>
                          <a:sym typeface="Trebuchet MS"/>
                          <a:hlinkClick r:id="rId9"/>
                        </a:rPr>
                        <a:t>:root</a:t>
                      </a:r>
                      <a:endParaRPr sz="1600" u="sng" dirty="0">
                        <a:solidFill>
                          <a:schemeClr val="hlink"/>
                        </a:solidFill>
                        <a:latin typeface="Trebuchet MS"/>
                        <a:ea typeface="Trebuchet MS"/>
                        <a:cs typeface="Trebuchet MS"/>
                        <a:sym typeface="Trebuchet MS"/>
                        <a:hlinkClick r:id="rId9"/>
                      </a:endParaRPr>
                    </a:p>
                  </a:txBody>
                  <a:tcPr marL="1524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root</a:t>
                      </a:r>
                      <a:endParaRPr sz="160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dirty="0">
                          <a:latin typeface="Trebuchet MS"/>
                          <a:ea typeface="Trebuchet MS"/>
                          <a:cs typeface="Trebuchet MS"/>
                          <a:sym typeface="Trebuchet MS"/>
                        </a:rPr>
                        <a:t>Selects the document's root element</a:t>
                      </a:r>
                      <a:endParaRPr sz="1600" dirty="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6"/>
                  </a:ext>
                </a:extLst>
              </a:tr>
              <a:tr h="505675">
                <a:tc>
                  <a:txBody>
                    <a:bodyPr/>
                    <a:lstStyle/>
                    <a:p>
                      <a:pPr marL="0" lvl="0" indent="0" rtl="0">
                        <a:lnSpc>
                          <a:spcPct val="100000"/>
                        </a:lnSpc>
                        <a:spcBef>
                          <a:spcPts val="0"/>
                        </a:spcBef>
                        <a:spcAft>
                          <a:spcPts val="0"/>
                        </a:spcAft>
                        <a:buNone/>
                      </a:pPr>
                      <a:r>
                        <a:rPr lang="en" sz="1600" u="sng">
                          <a:solidFill>
                            <a:schemeClr val="hlink"/>
                          </a:solidFill>
                          <a:latin typeface="Trebuchet MS"/>
                          <a:ea typeface="Trebuchet MS"/>
                          <a:cs typeface="Trebuchet MS"/>
                          <a:sym typeface="Trebuchet MS"/>
                          <a:hlinkClick r:id="rId10"/>
                        </a:rPr>
                        <a:t>:target</a:t>
                      </a:r>
                      <a:endParaRPr sz="1600" u="sng">
                        <a:solidFill>
                          <a:schemeClr val="hlink"/>
                        </a:solidFill>
                        <a:latin typeface="Trebuchet MS"/>
                        <a:ea typeface="Trebuchet MS"/>
                        <a:cs typeface="Trebuchet MS"/>
                        <a:sym typeface="Trebuchet MS"/>
                        <a:hlinkClick r:id="rId10"/>
                      </a:endParaRPr>
                    </a:p>
                  </a:txBody>
                  <a:tcPr marL="152400" marR="76200" marT="76200" marB="76200"/>
                </a:tc>
                <a:tc>
                  <a:txBody>
                    <a:bodyPr/>
                    <a:lstStyle/>
                    <a:p>
                      <a:pPr marL="0" lvl="0" indent="0" rtl="0">
                        <a:lnSpc>
                          <a:spcPct val="100000"/>
                        </a:lnSpc>
                        <a:spcBef>
                          <a:spcPts val="0"/>
                        </a:spcBef>
                        <a:spcAft>
                          <a:spcPts val="0"/>
                        </a:spcAft>
                        <a:buNone/>
                      </a:pPr>
                      <a:r>
                        <a:rPr lang="en" sz="1600">
                          <a:latin typeface="Trebuchet MS"/>
                          <a:ea typeface="Trebuchet MS"/>
                          <a:cs typeface="Trebuchet MS"/>
                          <a:sym typeface="Trebuchet MS"/>
                        </a:rPr>
                        <a:t>#news:target</a:t>
                      </a:r>
                      <a:endParaRPr sz="1600">
                        <a:latin typeface="Trebuchet MS"/>
                        <a:ea typeface="Trebuchet MS"/>
                        <a:cs typeface="Trebuchet MS"/>
                        <a:sym typeface="Trebuchet MS"/>
                      </a:endParaRPr>
                    </a:p>
                  </a:txBody>
                  <a:tcPr marL="76200" marR="76200" marT="76200" marB="76200"/>
                </a:tc>
                <a:tc>
                  <a:txBody>
                    <a:bodyPr/>
                    <a:lstStyle/>
                    <a:p>
                      <a:pPr marL="0" lvl="0" indent="0" rtl="0">
                        <a:lnSpc>
                          <a:spcPct val="100000"/>
                        </a:lnSpc>
                        <a:spcBef>
                          <a:spcPts val="0"/>
                        </a:spcBef>
                        <a:spcAft>
                          <a:spcPts val="0"/>
                        </a:spcAft>
                        <a:buNone/>
                      </a:pPr>
                      <a:r>
                        <a:rPr lang="en" sz="1600" dirty="0">
                          <a:latin typeface="Trebuchet MS"/>
                          <a:ea typeface="Trebuchet MS"/>
                          <a:cs typeface="Trebuchet MS"/>
                          <a:sym typeface="Trebuchet MS"/>
                        </a:rPr>
                        <a:t>Selects the current active #news element (clicked on a URL containing that anchor name)</a:t>
                      </a:r>
                      <a:endParaRPr sz="1600" dirty="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pic>
        <p:nvPicPr>
          <p:cNvPr id="1210" name="Shape 1210"/>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1211" name="Shape 1211"/>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Pseudo-element </a:t>
            </a:r>
            <a:endParaRPr sz="3000">
              <a:solidFill>
                <a:srgbClr val="0170BA"/>
              </a:solidFill>
              <a:latin typeface="Trebuchet MS"/>
              <a:ea typeface="Trebuchet MS"/>
              <a:cs typeface="Trebuchet MS"/>
              <a:sym typeface="Trebuchet MS"/>
            </a:endParaRPr>
          </a:p>
        </p:txBody>
      </p:sp>
      <p:sp>
        <p:nvSpPr>
          <p:cNvPr id="1212" name="Shape 1212"/>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CSS pseudo-element is used to style specified parts of an element.</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a:solidFill>
                  <a:srgbClr val="F16524"/>
                </a:solidFill>
                <a:latin typeface="Trebuchet MS"/>
                <a:ea typeface="Trebuchet MS"/>
                <a:cs typeface="Trebuchet MS"/>
                <a:sym typeface="Trebuchet MS"/>
              </a:rPr>
              <a:t>Syntax</a:t>
            </a:r>
            <a:r>
              <a:rPr lang="en" sz="1800">
                <a:solidFill>
                  <a:srgbClr val="353535"/>
                </a:solidFill>
                <a:latin typeface="Trebuchet MS"/>
                <a:ea typeface="Trebuchet MS"/>
                <a:cs typeface="Trebuchet MS"/>
                <a:sym typeface="Trebuchet MS"/>
              </a:rPr>
              <a:t>			</a:t>
            </a:r>
            <a:r>
              <a:rPr lang="en" sz="1800" b="0" i="1">
                <a:solidFill>
                  <a:srgbClr val="F16524"/>
                </a:solidFill>
                <a:latin typeface="Trebuchet MS"/>
                <a:ea typeface="Trebuchet MS"/>
                <a:cs typeface="Trebuchet MS"/>
                <a:sym typeface="Trebuchet MS"/>
              </a:rPr>
              <a:t>selector::pseudo-element { css declaration; }</a:t>
            </a:r>
            <a:endParaRPr sz="1800" b="0" i="1">
              <a:solidFill>
                <a:srgbClr val="F16524"/>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i="1">
                <a:solidFill>
                  <a:srgbClr val="F16524"/>
                </a:solidFill>
                <a:latin typeface="Trebuchet MS"/>
                <a:ea typeface="Trebuchet MS"/>
                <a:cs typeface="Trebuchet MS"/>
                <a:sym typeface="Trebuchet MS"/>
              </a:rPr>
              <a:t>							Or </a:t>
            </a:r>
            <a:endParaRPr sz="1800" b="0" i="1">
              <a:solidFill>
                <a:srgbClr val="F16524"/>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i="1">
                <a:solidFill>
                  <a:srgbClr val="F16524"/>
                </a:solidFill>
                <a:latin typeface="Trebuchet MS"/>
                <a:ea typeface="Trebuchet MS"/>
                <a:cs typeface="Trebuchet MS"/>
                <a:sym typeface="Trebuchet MS"/>
              </a:rPr>
              <a:t>			selector.class::pseudo-class { css declaration; }</a:t>
            </a:r>
            <a:endParaRPr sz="1800" b="0" i="1">
              <a:solidFill>
                <a:srgbClr val="F16524"/>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600" b="0">
                <a:solidFill>
                  <a:srgbClr val="2067BE"/>
                </a:solidFill>
                <a:latin typeface="Trebuchet MS"/>
                <a:ea typeface="Trebuchet MS"/>
                <a:cs typeface="Trebuchet MS"/>
                <a:sym typeface="Trebuchet MS"/>
              </a:rPr>
              <a:t>Example usage:</a:t>
            </a:r>
            <a:r>
              <a:rPr lang="en" sz="1600" b="0">
                <a:solidFill>
                  <a:srgbClr val="353535"/>
                </a:solidFill>
                <a:latin typeface="Trebuchet MS"/>
                <a:ea typeface="Trebuchet MS"/>
                <a:cs typeface="Trebuchet MS"/>
                <a:sym typeface="Trebuchet MS"/>
              </a:rPr>
              <a:t> </a:t>
            </a:r>
            <a:endParaRPr sz="1600" b="0">
              <a:solidFill>
                <a:srgbClr val="353535"/>
              </a:solidFill>
              <a:latin typeface="Trebuchet MS"/>
              <a:ea typeface="Trebuchet MS"/>
              <a:cs typeface="Trebuchet MS"/>
              <a:sym typeface="Trebuchet MS"/>
            </a:endParaRPr>
          </a:p>
          <a:p>
            <a:pPr marL="914400" lvl="0" indent="-330200" rtl="0">
              <a:lnSpc>
                <a:spcPct val="100000"/>
              </a:lnSpc>
              <a:spcBef>
                <a:spcPts val="60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Style the first letter, or line, of an element.</a:t>
            </a:r>
            <a:endParaRPr sz="1600" b="0">
              <a:solidFill>
                <a:srgbClr val="353535"/>
              </a:solidFill>
              <a:latin typeface="Trebuchet MS"/>
              <a:ea typeface="Trebuchet MS"/>
              <a:cs typeface="Trebuchet MS"/>
              <a:sym typeface="Trebuchet MS"/>
            </a:endParaRPr>
          </a:p>
          <a:p>
            <a:pPr marL="914400" lvl="0" indent="-330200"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Insert content before, or after, the content of an element.</a:t>
            </a:r>
            <a:endParaRPr sz="16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353535"/>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pic>
        <p:nvPicPr>
          <p:cNvPr id="1217" name="Shape 1217"/>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1218" name="Shape 1218"/>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219" name="Shape 1219"/>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The :first-line Pseudo-element</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first-line</a:t>
            </a:r>
            <a:r>
              <a:rPr lang="en" sz="1800" b="0">
                <a:solidFill>
                  <a:srgbClr val="353535"/>
                </a:solidFill>
                <a:latin typeface="Trebuchet MS"/>
                <a:ea typeface="Trebuchet MS"/>
                <a:cs typeface="Trebuchet MS"/>
                <a:sym typeface="Trebuchet MS"/>
              </a:rPr>
              <a:t>" pseudo-element is used to add a special style to the first line of a text.</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first-line</a:t>
            </a:r>
            <a:r>
              <a:rPr lang="en" sz="1800" b="0">
                <a:solidFill>
                  <a:srgbClr val="353535"/>
                </a:solidFill>
                <a:latin typeface="Trebuchet MS"/>
                <a:ea typeface="Trebuchet MS"/>
                <a:cs typeface="Trebuchet MS"/>
                <a:sym typeface="Trebuchet MS"/>
              </a:rPr>
              <a:t>" pseudo-element can only be applied to block-level elements.</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Format the first line of the text in p elements:</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p:first-line {</a:t>
            </a:r>
            <a:endParaRPr sz="1600" b="0">
              <a:solidFill>
                <a:srgbClr val="595959"/>
              </a:solidFill>
              <a:latin typeface="Trebuchet MS"/>
              <a:ea typeface="Trebuchet MS"/>
              <a:cs typeface="Trebuchet MS"/>
              <a:sym typeface="Trebuchet MS"/>
            </a:endParaRPr>
          </a:p>
          <a:p>
            <a:pPr marL="13716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color:#ff0000;</a:t>
            </a:r>
            <a:endParaRPr sz="1600" b="0">
              <a:solidFill>
                <a:srgbClr val="595959"/>
              </a:solidFill>
              <a:latin typeface="Trebuchet MS"/>
              <a:ea typeface="Trebuchet MS"/>
              <a:cs typeface="Trebuchet MS"/>
              <a:sym typeface="Trebuchet MS"/>
            </a:endParaRPr>
          </a:p>
          <a:p>
            <a:pPr marL="13716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font-variant:small-caps;</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595959"/>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pic>
        <p:nvPicPr>
          <p:cNvPr id="1224" name="Shape 1224"/>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1225" name="Shape 1225"/>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226" name="Shape 1226"/>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The :first-letter Pseudo-element</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first-letter</a:t>
            </a:r>
            <a:r>
              <a:rPr lang="en" sz="1800" b="0">
                <a:solidFill>
                  <a:srgbClr val="353535"/>
                </a:solidFill>
                <a:latin typeface="Trebuchet MS"/>
                <a:ea typeface="Trebuchet MS"/>
                <a:cs typeface="Trebuchet MS"/>
                <a:sym typeface="Trebuchet MS"/>
              </a:rPr>
              <a:t>" pseudo-element is used to add a special style to the first letter of a text.</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first-letter</a:t>
            </a:r>
            <a:r>
              <a:rPr lang="en" sz="1800" b="0">
                <a:solidFill>
                  <a:srgbClr val="353535"/>
                </a:solidFill>
                <a:latin typeface="Trebuchet MS"/>
                <a:ea typeface="Trebuchet MS"/>
                <a:cs typeface="Trebuchet MS"/>
                <a:sym typeface="Trebuchet MS"/>
              </a:rPr>
              <a:t>" pseudo-element can only be applied to block-level elements. </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Format the first letter of the text in p elements: </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p:first-letter {</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color:#ff0000;</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font-size:xx-large;</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pic>
        <p:nvPicPr>
          <p:cNvPr id="1231" name="Shape 1231"/>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1232" name="Shape 1232"/>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233" name="Shape 1233"/>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500"/>
              </a:spcBef>
              <a:spcAft>
                <a:spcPts val="0"/>
              </a:spcAft>
              <a:buNone/>
            </a:pPr>
            <a:r>
              <a:rPr lang="en" sz="1800" u="sng">
                <a:solidFill>
                  <a:srgbClr val="0170BA"/>
                </a:solidFill>
                <a:latin typeface="Trebuchet MS"/>
                <a:ea typeface="Trebuchet MS"/>
                <a:cs typeface="Trebuchet MS"/>
                <a:sym typeface="Trebuchet MS"/>
              </a:rPr>
              <a:t>Pseudo-elements and CSS Classes</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5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Pseudo-elements can be combined with CSS classes: </a:t>
            </a:r>
            <a:endParaRPr sz="1800" b="0">
              <a:solidFill>
                <a:srgbClr val="000000"/>
              </a:solidFill>
              <a:latin typeface="Trebuchet MS"/>
              <a:ea typeface="Trebuchet MS"/>
              <a:cs typeface="Trebuchet MS"/>
              <a:sym typeface="Trebuchet MS"/>
            </a:endParaRPr>
          </a:p>
          <a:p>
            <a:pPr marL="457200" lvl="0" indent="0" rtl="0">
              <a:lnSpc>
                <a:spcPct val="115000"/>
              </a:lnSpc>
              <a:spcBef>
                <a:spcPts val="400"/>
              </a:spcBef>
              <a:spcAft>
                <a:spcPts val="0"/>
              </a:spcAft>
              <a:buNone/>
            </a:pPr>
            <a:r>
              <a:rPr lang="en" sz="1600" b="0" i="1">
                <a:solidFill>
                  <a:srgbClr val="595959"/>
                </a:solidFill>
                <a:latin typeface="Trebuchet MS"/>
                <a:ea typeface="Trebuchet MS"/>
                <a:cs typeface="Trebuchet MS"/>
                <a:sym typeface="Trebuchet MS"/>
              </a:rPr>
              <a:t>p.article:first-letter {color:#ff0000;}</a:t>
            </a:r>
            <a:endParaRPr sz="1600" b="0" i="1">
              <a:solidFill>
                <a:srgbClr val="595959"/>
              </a:solidFill>
              <a:latin typeface="Trebuchet MS"/>
              <a:ea typeface="Trebuchet MS"/>
              <a:cs typeface="Trebuchet MS"/>
              <a:sym typeface="Trebuchet MS"/>
            </a:endParaRPr>
          </a:p>
          <a:p>
            <a:pPr marL="457200" lvl="0" indent="0" rtl="0">
              <a:lnSpc>
                <a:spcPct val="115000"/>
              </a:lnSpc>
              <a:spcBef>
                <a:spcPts val="400"/>
              </a:spcBef>
              <a:spcAft>
                <a:spcPts val="0"/>
              </a:spcAft>
              <a:buNone/>
            </a:pPr>
            <a:r>
              <a:rPr lang="en" sz="1600" b="0" i="1">
                <a:solidFill>
                  <a:srgbClr val="595959"/>
                </a:solidFill>
                <a:latin typeface="Trebuchet MS"/>
                <a:ea typeface="Trebuchet MS"/>
                <a:cs typeface="Trebuchet MS"/>
                <a:sym typeface="Trebuchet MS"/>
              </a:rPr>
              <a:t>&lt;p class="article"&gt;A paragraph in an article&lt;/p&gt;</a:t>
            </a:r>
            <a:endParaRPr sz="1600" b="0" i="1">
              <a:solidFill>
                <a:srgbClr val="595959"/>
              </a:solidFill>
              <a:latin typeface="Trebuchet MS"/>
              <a:ea typeface="Trebuchet MS"/>
              <a:cs typeface="Trebuchet MS"/>
              <a:sym typeface="Trebuchet MS"/>
            </a:endParaRPr>
          </a:p>
          <a:p>
            <a:pPr marL="457200" lvl="0" indent="-342900" rtl="0">
              <a:lnSpc>
                <a:spcPct val="115000"/>
              </a:lnSpc>
              <a:spcBef>
                <a:spcPts val="5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example above will display the first letter of all paragraphs with class="article", in red.</a:t>
            </a:r>
            <a:endParaRPr sz="1800" b="0">
              <a:solidFill>
                <a:srgbClr val="000000"/>
              </a:solidFill>
              <a:latin typeface="Trebuchet MS"/>
              <a:ea typeface="Trebuchet MS"/>
              <a:cs typeface="Trebuchet MS"/>
              <a:sym typeface="Trebuchet MS"/>
            </a:endParaRPr>
          </a:p>
          <a:p>
            <a:pPr marL="0" lvl="0" indent="0" rtl="0">
              <a:lnSpc>
                <a:spcPct val="115000"/>
              </a:lnSpc>
              <a:spcBef>
                <a:spcPts val="500"/>
              </a:spcBef>
              <a:spcAft>
                <a:spcPts val="0"/>
              </a:spcAft>
              <a:buNone/>
            </a:pPr>
            <a:endParaRPr sz="1800" b="0">
              <a:solidFill>
                <a:srgbClr val="000000"/>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pic>
        <p:nvPicPr>
          <p:cNvPr id="1238" name="Shape 1238"/>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1239" name="Shape 1239"/>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240" name="Shape 1240"/>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dirty="0">
                <a:solidFill>
                  <a:srgbClr val="0170BA"/>
                </a:solidFill>
                <a:latin typeface="Trebuchet MS"/>
                <a:ea typeface="Trebuchet MS"/>
                <a:cs typeface="Trebuchet MS"/>
                <a:sym typeface="Trebuchet MS"/>
              </a:rPr>
              <a:t>CSS - The :before Pseudo-element</a:t>
            </a:r>
            <a:endParaRPr sz="1800" u="sng" dirty="0">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":before" pseudo-element can be used to insert some content before the content of an element.</a:t>
            </a:r>
            <a:endParaRPr sz="1800" b="0" dirty="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following example inserts an image before each &lt;h1&gt; element:</a:t>
            </a:r>
            <a:endParaRPr sz="1800" b="0" dirty="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dirty="0">
                <a:solidFill>
                  <a:srgbClr val="0170BA"/>
                </a:solidFill>
                <a:latin typeface="Trebuchet MS"/>
                <a:ea typeface="Trebuchet MS"/>
                <a:cs typeface="Trebuchet MS"/>
                <a:sym typeface="Trebuchet MS"/>
              </a:rPr>
              <a:t>Example: 		</a:t>
            </a:r>
            <a:r>
              <a:rPr lang="en" sz="1600" b="0" dirty="0">
                <a:solidFill>
                  <a:srgbClr val="595959"/>
                </a:solidFill>
                <a:latin typeface="Trebuchet MS"/>
                <a:ea typeface="Trebuchet MS"/>
                <a:cs typeface="Trebuchet MS"/>
                <a:sym typeface="Trebuchet MS"/>
              </a:rPr>
              <a:t>h1:before { content:url(smiley.gif); }</a:t>
            </a:r>
            <a:endParaRPr sz="1600" b="0" dirty="0">
              <a:solidFill>
                <a:srgbClr val="595959"/>
              </a:solidFill>
              <a:latin typeface="Trebuchet MS"/>
              <a:ea typeface="Trebuchet MS"/>
              <a:cs typeface="Trebuchet MS"/>
              <a:sym typeface="Trebuchet MS"/>
            </a:endParaRPr>
          </a:p>
          <a:p>
            <a:pPr marL="0" lvl="0" indent="0" rtl="0">
              <a:lnSpc>
                <a:spcPct val="115000"/>
              </a:lnSpc>
              <a:spcBef>
                <a:spcPts val="500"/>
              </a:spcBef>
              <a:spcAft>
                <a:spcPts val="0"/>
              </a:spcAft>
              <a:buNone/>
            </a:pPr>
            <a:r>
              <a:rPr lang="en" sz="1800" u="sng" dirty="0">
                <a:solidFill>
                  <a:srgbClr val="0170BA"/>
                </a:solidFill>
                <a:latin typeface="Trebuchet MS"/>
                <a:ea typeface="Trebuchet MS"/>
                <a:cs typeface="Trebuchet MS"/>
                <a:sym typeface="Trebuchet MS"/>
              </a:rPr>
              <a:t>CSS - The :after Pseudo-element</a:t>
            </a:r>
            <a:endParaRPr sz="1800" u="sng" dirty="0">
              <a:solidFill>
                <a:srgbClr val="0170BA"/>
              </a:solidFill>
              <a:latin typeface="Trebuchet MS"/>
              <a:ea typeface="Trebuchet MS"/>
              <a:cs typeface="Trebuchet MS"/>
              <a:sym typeface="Trebuchet MS"/>
            </a:endParaRPr>
          </a:p>
          <a:p>
            <a:pPr marL="457200" lvl="0" indent="-342900" rtl="0">
              <a:lnSpc>
                <a:spcPct val="115000"/>
              </a:lnSpc>
              <a:spcBef>
                <a:spcPts val="5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":after" pseudo-element can be used to insert some content after the content of an element.</a:t>
            </a:r>
            <a:endParaRPr sz="1800" b="0" dirty="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following example inserts an image after each &lt;h1&gt; element:</a:t>
            </a:r>
            <a:endParaRPr sz="1800" b="0" dirty="0">
              <a:solidFill>
                <a:srgbClr val="353535"/>
              </a:solidFill>
              <a:latin typeface="Trebuchet MS"/>
              <a:ea typeface="Trebuchet MS"/>
              <a:cs typeface="Trebuchet MS"/>
              <a:sym typeface="Trebuchet MS"/>
            </a:endParaRPr>
          </a:p>
          <a:p>
            <a:pPr marL="0" lvl="0" indent="0" rtl="0">
              <a:lnSpc>
                <a:spcPct val="115000"/>
              </a:lnSpc>
              <a:spcBef>
                <a:spcPts val="500"/>
              </a:spcBef>
              <a:spcAft>
                <a:spcPts val="0"/>
              </a:spcAft>
              <a:buNone/>
            </a:pPr>
            <a:r>
              <a:rPr lang="en" sz="1800" b="0" dirty="0">
                <a:solidFill>
                  <a:srgbClr val="0170BA"/>
                </a:solidFill>
                <a:latin typeface="Trebuchet MS"/>
                <a:ea typeface="Trebuchet MS"/>
                <a:cs typeface="Trebuchet MS"/>
                <a:sym typeface="Trebuchet MS"/>
              </a:rPr>
              <a:t>Example:</a:t>
            </a:r>
            <a:r>
              <a:rPr lang="en" sz="1800" b="0" dirty="0">
                <a:solidFill>
                  <a:srgbClr val="000000"/>
                </a:solidFill>
                <a:latin typeface="Trebuchet MS"/>
                <a:ea typeface="Trebuchet MS"/>
                <a:cs typeface="Trebuchet MS"/>
                <a:sym typeface="Trebuchet MS"/>
              </a:rPr>
              <a:t> 		</a:t>
            </a:r>
            <a:r>
              <a:rPr lang="en" sz="1600" b="0" dirty="0">
                <a:solidFill>
                  <a:srgbClr val="595959"/>
                </a:solidFill>
                <a:latin typeface="Trebuchet MS"/>
                <a:ea typeface="Trebuchet MS"/>
                <a:cs typeface="Trebuchet MS"/>
                <a:sym typeface="Trebuchet MS"/>
              </a:rPr>
              <a:t>h1:after { content:url(smiley.gif); }</a:t>
            </a:r>
            <a:endParaRPr sz="1600" b="0" dirty="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600" b="0" dirty="0">
              <a:solidFill>
                <a:srgbClr val="595959"/>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pic>
        <p:nvPicPr>
          <p:cNvPr id="1245" name="Shape 1245"/>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1246" name="Shape 1246"/>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Media Types </a:t>
            </a:r>
            <a:endParaRPr sz="3000">
              <a:solidFill>
                <a:srgbClr val="0170BA"/>
              </a:solidFill>
              <a:latin typeface="Trebuchet MS"/>
              <a:ea typeface="Trebuchet MS"/>
              <a:cs typeface="Trebuchet MS"/>
              <a:sym typeface="Trebuchet MS"/>
            </a:endParaRPr>
          </a:p>
        </p:txBody>
      </p:sp>
      <p:sp>
        <p:nvSpPr>
          <p:cNvPr id="1247" name="Shape 1247"/>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By using the @media rule, a website can have a different layout for screen, print, mobile phone, tablet, etc.</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Media Types</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Some CSS properties are only designed for a certain media. For example the "voice-family" property is designed for aural user agents. Some other properties can be used for different media types.</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10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For example, the "font-size" property can be used for both screen and print media, but perhaps with different values. A document usually needs a larger font-size on a screen than on paper, and sans-serif fonts are easier to read on the screen, while serif fonts are easier to read on paper.</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pic>
        <p:nvPicPr>
          <p:cNvPr id="1252" name="Shape 1252"/>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1253" name="Shape 1253"/>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Media Types (cont.) </a:t>
            </a:r>
            <a:endParaRPr sz="3000">
              <a:solidFill>
                <a:srgbClr val="0170BA"/>
              </a:solidFill>
              <a:latin typeface="Trebuchet MS"/>
              <a:ea typeface="Trebuchet MS"/>
              <a:cs typeface="Trebuchet MS"/>
              <a:sym typeface="Trebuchet MS"/>
            </a:endParaRPr>
          </a:p>
        </p:txBody>
      </p:sp>
      <p:sp>
        <p:nvSpPr>
          <p:cNvPr id="1254" name="Shape 1254"/>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800" u="sng">
                <a:solidFill>
                  <a:srgbClr val="0170BA"/>
                </a:solidFill>
                <a:latin typeface="Trebuchet MS"/>
                <a:ea typeface="Trebuchet MS"/>
                <a:cs typeface="Trebuchet MS"/>
                <a:sym typeface="Trebuchet MS"/>
              </a:rPr>
              <a:t>The @media Rule</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1000"/>
              </a:spcBef>
              <a:spcAft>
                <a:spcPts val="0"/>
              </a:spcAft>
              <a:buClr>
                <a:srgbClr val="000000"/>
              </a:buClr>
              <a:buSzPts val="1800"/>
              <a:buChar char="❏"/>
            </a:pPr>
            <a:r>
              <a:rPr lang="en" sz="1800" b="0">
                <a:solidFill>
                  <a:srgbClr val="000000"/>
                </a:solidFill>
                <a:latin typeface="Trebuchet MS"/>
                <a:ea typeface="Trebuchet MS"/>
                <a:cs typeface="Trebuchet MS"/>
                <a:sym typeface="Trebuchet MS"/>
              </a:rPr>
              <a:t>The @media rule allows different style rules for different media in the same style sheet.</a:t>
            </a:r>
            <a:endParaRPr sz="1800" b="0">
              <a:solidFill>
                <a:srgbClr val="000000"/>
              </a:solidFill>
              <a:latin typeface="Trebuchet MS"/>
              <a:ea typeface="Trebuchet MS"/>
              <a:cs typeface="Trebuchet MS"/>
              <a:sym typeface="Trebuchet MS"/>
            </a:endParaRPr>
          </a:p>
          <a:p>
            <a:pPr marL="457200" lvl="0" indent="-342900" rtl="0">
              <a:lnSpc>
                <a:spcPct val="100000"/>
              </a:lnSpc>
              <a:spcBef>
                <a:spcPts val="1000"/>
              </a:spcBef>
              <a:spcAft>
                <a:spcPts val="0"/>
              </a:spcAft>
              <a:buClr>
                <a:srgbClr val="000000"/>
              </a:buClr>
              <a:buSzPts val="1800"/>
              <a:buChar char="❏"/>
            </a:pPr>
            <a:r>
              <a:rPr lang="en" sz="1800" b="0">
                <a:solidFill>
                  <a:srgbClr val="000000"/>
                </a:solidFill>
                <a:latin typeface="Trebuchet MS"/>
                <a:ea typeface="Trebuchet MS"/>
                <a:cs typeface="Trebuchet MS"/>
                <a:sym typeface="Trebuchet MS"/>
              </a:rPr>
              <a:t>The style in the example below tells the browser to display a 14 pixels Verdana font on the screen. But if the page is printed, it will be in a 20 pixels font, and in a red color. Notice that the font-weight is set to bold, both on screen and on paper:</a:t>
            </a:r>
            <a:endParaRPr sz="1800" b="0">
              <a:solidFill>
                <a:srgbClr val="000000"/>
              </a:solidFill>
              <a:latin typeface="Trebuchet MS"/>
              <a:ea typeface="Trebuchet MS"/>
              <a:cs typeface="Trebuchet MS"/>
              <a:sym typeface="Trebuchet MS"/>
            </a:endParaRPr>
          </a:p>
          <a:p>
            <a:pPr marL="0" lvl="0" indent="0" rtl="0">
              <a:lnSpc>
                <a:spcPct val="100000"/>
              </a:lnSpc>
              <a:spcBef>
                <a:spcPts val="1000"/>
              </a:spcBef>
              <a:spcAft>
                <a:spcPts val="0"/>
              </a:spcAft>
              <a:buNone/>
            </a:pPr>
            <a:endParaRPr sz="1800" b="0">
              <a:solidFill>
                <a:srgbClr val="353535"/>
              </a:solidFill>
              <a:latin typeface="Trebuchet MS"/>
              <a:ea typeface="Trebuchet MS"/>
              <a:cs typeface="Trebuchet MS"/>
              <a:sym typeface="Trebuchet MS"/>
            </a:endParaRPr>
          </a:p>
        </p:txBody>
      </p:sp>
      <p:sp>
        <p:nvSpPr>
          <p:cNvPr id="1255" name="Shape 1255"/>
          <p:cNvSpPr/>
          <p:nvPr/>
        </p:nvSpPr>
        <p:spPr>
          <a:xfrm>
            <a:off x="2429800" y="3787400"/>
            <a:ext cx="2062425" cy="709750"/>
          </a:xfrm>
          <a:custGeom>
            <a:avLst/>
            <a:gdLst/>
            <a:ahLst/>
            <a:cxnLst/>
            <a:rect l="0" t="0" r="0" b="0"/>
            <a:pathLst>
              <a:path w="82497" h="28390" extrusionOk="0">
                <a:moveTo>
                  <a:pt x="0" y="0"/>
                </a:moveTo>
                <a:cubicBezTo>
                  <a:pt x="19847" y="3969"/>
                  <a:pt x="41166" y="-459"/>
                  <a:pt x="60453" y="5678"/>
                </a:cubicBezTo>
                <a:cubicBezTo>
                  <a:pt x="67606" y="7954"/>
                  <a:pt x="68673" y="18281"/>
                  <a:pt x="73479" y="24048"/>
                </a:cubicBezTo>
                <a:cubicBezTo>
                  <a:pt x="75615" y="26611"/>
                  <a:pt x="79332" y="27335"/>
                  <a:pt x="82497" y="28390"/>
                </a:cubicBezTo>
              </a:path>
            </a:pathLst>
          </a:custGeom>
          <a:noFill/>
          <a:ln w="19050" cap="flat" cmpd="sng">
            <a:solidFill>
              <a:srgbClr val="0170BA"/>
            </a:solidFill>
            <a:prstDash val="solid"/>
            <a:round/>
            <a:headEnd type="none" w="med" len="med"/>
            <a:tailEnd type="none" w="med" len="med"/>
          </a:ln>
        </p:spPr>
      </p:sp>
      <p:sp>
        <p:nvSpPr>
          <p:cNvPr id="1256" name="Shape 1256"/>
          <p:cNvSpPr/>
          <p:nvPr/>
        </p:nvSpPr>
        <p:spPr>
          <a:xfrm>
            <a:off x="4358625" y="4396950"/>
            <a:ext cx="239525" cy="183700"/>
          </a:xfrm>
          <a:custGeom>
            <a:avLst/>
            <a:gdLst/>
            <a:ahLst/>
            <a:cxnLst/>
            <a:rect l="0" t="0" r="0" b="0"/>
            <a:pathLst>
              <a:path w="9581" h="7348" extrusionOk="0">
                <a:moveTo>
                  <a:pt x="0" y="7348"/>
                </a:moveTo>
                <a:cubicBezTo>
                  <a:pt x="3044" y="7071"/>
                  <a:pt x="6530" y="7455"/>
                  <a:pt x="9017" y="5678"/>
                </a:cubicBezTo>
                <a:cubicBezTo>
                  <a:pt x="10719" y="4462"/>
                  <a:pt x="7824" y="1479"/>
                  <a:pt x="6345" y="0"/>
                </a:cubicBezTo>
              </a:path>
            </a:pathLst>
          </a:custGeom>
          <a:noFill/>
          <a:ln w="19050" cap="flat" cmpd="sng">
            <a:solidFill>
              <a:srgbClr val="0170BA"/>
            </a:solidFill>
            <a:prstDash val="solid"/>
            <a:roun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pic>
        <p:nvPicPr>
          <p:cNvPr id="1261" name="Shape 1261"/>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1262" name="Shape 1262"/>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Media Types (cont.) </a:t>
            </a:r>
            <a:endParaRPr sz="3000">
              <a:solidFill>
                <a:srgbClr val="0170BA"/>
              </a:solidFill>
              <a:latin typeface="Trebuchet MS"/>
              <a:ea typeface="Trebuchet MS"/>
              <a:cs typeface="Trebuchet MS"/>
              <a:sym typeface="Trebuchet MS"/>
            </a:endParaRPr>
          </a:p>
        </p:txBody>
      </p:sp>
      <p:sp>
        <p:nvSpPr>
          <p:cNvPr id="1263" name="Shape 1263"/>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400"/>
              </a:spcBef>
              <a:spcAft>
                <a:spcPts val="0"/>
              </a:spcAft>
              <a:buNone/>
            </a:pPr>
            <a:r>
              <a:rPr lang="en" sz="1500" b="0" i="1">
                <a:solidFill>
                  <a:srgbClr val="7F7F7F"/>
                </a:solidFill>
                <a:latin typeface="Trebuchet MS"/>
                <a:ea typeface="Trebuchet MS"/>
                <a:cs typeface="Trebuchet MS"/>
                <a:sym typeface="Trebuchet MS"/>
              </a:rPr>
              <a:t>&lt;html&gt;</a:t>
            </a:r>
            <a:endParaRPr sz="1500" b="0" i="1">
              <a:solidFill>
                <a:srgbClr val="7F7F7F"/>
              </a:solidFill>
              <a:latin typeface="Trebuchet MS"/>
              <a:ea typeface="Trebuchet MS"/>
              <a:cs typeface="Trebuchet MS"/>
              <a:sym typeface="Trebuchet MS"/>
            </a:endParaRPr>
          </a:p>
          <a:p>
            <a:pPr marL="0" lvl="0" indent="0" rtl="0">
              <a:lnSpc>
                <a:spcPct val="100000"/>
              </a:lnSpc>
              <a:spcBef>
                <a:spcPts val="400"/>
              </a:spcBef>
              <a:spcAft>
                <a:spcPts val="0"/>
              </a:spcAft>
              <a:buNone/>
            </a:pPr>
            <a:r>
              <a:rPr lang="en" sz="1500" b="0" i="1">
                <a:solidFill>
                  <a:srgbClr val="7F7F7F"/>
                </a:solidFill>
                <a:latin typeface="Trebuchet MS"/>
                <a:ea typeface="Trebuchet MS"/>
                <a:cs typeface="Trebuchet MS"/>
                <a:sym typeface="Trebuchet MS"/>
              </a:rPr>
              <a:t>  &lt;head&gt;</a:t>
            </a:r>
            <a:endParaRPr sz="1500" b="0" i="1">
              <a:solidFill>
                <a:srgbClr val="7F7F7F"/>
              </a:solidFill>
              <a:latin typeface="Trebuchet MS"/>
              <a:ea typeface="Trebuchet MS"/>
              <a:cs typeface="Trebuchet MS"/>
              <a:sym typeface="Trebuchet MS"/>
            </a:endParaRPr>
          </a:p>
          <a:p>
            <a:pPr marL="0" lvl="0" indent="0" rtl="0">
              <a:lnSpc>
                <a:spcPct val="100000"/>
              </a:lnSpc>
              <a:spcBef>
                <a:spcPts val="400"/>
              </a:spcBef>
              <a:spcAft>
                <a:spcPts val="0"/>
              </a:spcAft>
              <a:buNone/>
            </a:pPr>
            <a:r>
              <a:rPr lang="en" sz="1500" b="0" i="1">
                <a:solidFill>
                  <a:srgbClr val="7F7F7F"/>
                </a:solidFill>
                <a:latin typeface="Trebuchet MS"/>
                <a:ea typeface="Trebuchet MS"/>
                <a:cs typeface="Trebuchet MS"/>
                <a:sym typeface="Trebuchet MS"/>
              </a:rPr>
              <a:t>	&lt;style&gt;</a:t>
            </a:r>
            <a:endParaRPr sz="1500" b="0" i="1">
              <a:solidFill>
                <a:srgbClr val="7F7F7F"/>
              </a:solidFill>
              <a:latin typeface="Trebuchet MS"/>
              <a:ea typeface="Trebuchet MS"/>
              <a:cs typeface="Trebuchet MS"/>
              <a:sym typeface="Trebuchet MS"/>
            </a:endParaRPr>
          </a:p>
          <a:p>
            <a:pPr marL="0" lvl="0" indent="0" rtl="0">
              <a:lnSpc>
                <a:spcPct val="100000"/>
              </a:lnSpc>
              <a:spcBef>
                <a:spcPts val="400"/>
              </a:spcBef>
              <a:spcAft>
                <a:spcPts val="0"/>
              </a:spcAft>
              <a:buNone/>
            </a:pPr>
            <a:r>
              <a:rPr lang="en" sz="1500" b="0" i="1">
                <a:solidFill>
                  <a:srgbClr val="7F7F7F"/>
                </a:solidFill>
                <a:latin typeface="Trebuchet MS"/>
                <a:ea typeface="Trebuchet MS"/>
                <a:cs typeface="Trebuchet MS"/>
                <a:sym typeface="Trebuchet MS"/>
              </a:rPr>
              <a:t>  	@media screen { </a:t>
            </a:r>
            <a:endParaRPr sz="1500" b="0" i="1">
              <a:solidFill>
                <a:srgbClr val="7F7F7F"/>
              </a:solidFill>
              <a:latin typeface="Trebuchet MS"/>
              <a:ea typeface="Trebuchet MS"/>
              <a:cs typeface="Trebuchet MS"/>
              <a:sym typeface="Trebuchet MS"/>
            </a:endParaRPr>
          </a:p>
          <a:p>
            <a:pPr marL="457200" lvl="0" indent="0" rtl="0">
              <a:lnSpc>
                <a:spcPct val="100000"/>
              </a:lnSpc>
              <a:spcBef>
                <a:spcPts val="400"/>
              </a:spcBef>
              <a:spcAft>
                <a:spcPts val="0"/>
              </a:spcAft>
              <a:buNone/>
            </a:pPr>
            <a:r>
              <a:rPr lang="en" sz="1500" b="0" i="1">
                <a:solidFill>
                  <a:srgbClr val="7F7F7F"/>
                </a:solidFill>
                <a:latin typeface="Trebuchet MS"/>
                <a:ea typeface="Trebuchet MS"/>
                <a:cs typeface="Trebuchet MS"/>
                <a:sym typeface="Trebuchet MS"/>
              </a:rPr>
              <a:t>  p.test {font-family:verdana,sans-serif;font-size:14px;}  }</a:t>
            </a:r>
            <a:endParaRPr sz="1500" b="0" i="1">
              <a:solidFill>
                <a:srgbClr val="7F7F7F"/>
              </a:solidFill>
              <a:latin typeface="Trebuchet MS"/>
              <a:ea typeface="Trebuchet MS"/>
              <a:cs typeface="Trebuchet MS"/>
              <a:sym typeface="Trebuchet MS"/>
            </a:endParaRPr>
          </a:p>
          <a:p>
            <a:pPr marL="457200" lvl="0" indent="0" rtl="0">
              <a:lnSpc>
                <a:spcPct val="100000"/>
              </a:lnSpc>
              <a:spcBef>
                <a:spcPts val="400"/>
              </a:spcBef>
              <a:spcAft>
                <a:spcPts val="0"/>
              </a:spcAft>
              <a:buNone/>
            </a:pPr>
            <a:r>
              <a:rPr lang="en" sz="1500" b="0" i="1">
                <a:solidFill>
                  <a:srgbClr val="7F7F7F"/>
                </a:solidFill>
                <a:latin typeface="Trebuchet MS"/>
                <a:ea typeface="Trebuchet MS"/>
                <a:cs typeface="Trebuchet MS"/>
                <a:sym typeface="Trebuchet MS"/>
              </a:rPr>
              <a:t>  	@media print { </a:t>
            </a:r>
            <a:endParaRPr sz="1500" b="0" i="1">
              <a:solidFill>
                <a:srgbClr val="7F7F7F"/>
              </a:solidFill>
              <a:latin typeface="Trebuchet MS"/>
              <a:ea typeface="Trebuchet MS"/>
              <a:cs typeface="Trebuchet MS"/>
              <a:sym typeface="Trebuchet MS"/>
            </a:endParaRPr>
          </a:p>
          <a:p>
            <a:pPr marL="457200" lvl="0" indent="0" rtl="0">
              <a:lnSpc>
                <a:spcPct val="100000"/>
              </a:lnSpc>
              <a:spcBef>
                <a:spcPts val="400"/>
              </a:spcBef>
              <a:spcAft>
                <a:spcPts val="0"/>
              </a:spcAft>
              <a:buNone/>
            </a:pPr>
            <a:r>
              <a:rPr lang="en" sz="1500" b="0" i="1">
                <a:solidFill>
                  <a:srgbClr val="7F7F7F"/>
                </a:solidFill>
                <a:latin typeface="Trebuchet MS"/>
                <a:ea typeface="Trebuchet MS"/>
                <a:cs typeface="Trebuchet MS"/>
                <a:sym typeface="Trebuchet MS"/>
              </a:rPr>
              <a:t>  p.test {font-size:20px;color:red;}  }</a:t>
            </a:r>
            <a:endParaRPr sz="1500" b="0" i="1">
              <a:solidFill>
                <a:srgbClr val="7F7F7F"/>
              </a:solidFill>
              <a:latin typeface="Trebuchet MS"/>
              <a:ea typeface="Trebuchet MS"/>
              <a:cs typeface="Trebuchet MS"/>
              <a:sym typeface="Trebuchet MS"/>
            </a:endParaRPr>
          </a:p>
          <a:p>
            <a:pPr marL="457200" lvl="0" indent="0" rtl="0">
              <a:lnSpc>
                <a:spcPct val="100000"/>
              </a:lnSpc>
              <a:spcBef>
                <a:spcPts val="400"/>
              </a:spcBef>
              <a:spcAft>
                <a:spcPts val="0"/>
              </a:spcAft>
              <a:buNone/>
            </a:pPr>
            <a:r>
              <a:rPr lang="en" sz="1500" b="0" i="1">
                <a:solidFill>
                  <a:srgbClr val="7F7F7F"/>
                </a:solidFill>
                <a:latin typeface="Trebuchet MS"/>
                <a:ea typeface="Trebuchet MS"/>
                <a:cs typeface="Trebuchet MS"/>
                <a:sym typeface="Trebuchet MS"/>
              </a:rPr>
              <a:t> 	@media screen,print { </a:t>
            </a:r>
            <a:endParaRPr sz="1500" b="0" i="1">
              <a:solidFill>
                <a:srgbClr val="7F7F7F"/>
              </a:solidFill>
              <a:latin typeface="Trebuchet MS"/>
              <a:ea typeface="Trebuchet MS"/>
              <a:cs typeface="Trebuchet MS"/>
              <a:sym typeface="Trebuchet MS"/>
            </a:endParaRPr>
          </a:p>
          <a:p>
            <a:pPr marL="457200" lvl="0" indent="0" rtl="0">
              <a:lnSpc>
                <a:spcPct val="100000"/>
              </a:lnSpc>
              <a:spcBef>
                <a:spcPts val="400"/>
              </a:spcBef>
              <a:spcAft>
                <a:spcPts val="0"/>
              </a:spcAft>
              <a:buNone/>
            </a:pPr>
            <a:r>
              <a:rPr lang="en" sz="1500" b="0" i="1">
                <a:solidFill>
                  <a:srgbClr val="7F7F7F"/>
                </a:solidFill>
                <a:latin typeface="Trebuchet MS"/>
                <a:ea typeface="Trebuchet MS"/>
                <a:cs typeface="Trebuchet MS"/>
                <a:sym typeface="Trebuchet MS"/>
              </a:rPr>
              <a:t>  p.test {font-weight:bold;}  }</a:t>
            </a:r>
            <a:endParaRPr sz="1500" b="0" i="1">
              <a:solidFill>
                <a:srgbClr val="7F7F7F"/>
              </a:solidFill>
              <a:latin typeface="Trebuchet MS"/>
              <a:ea typeface="Trebuchet MS"/>
              <a:cs typeface="Trebuchet MS"/>
              <a:sym typeface="Trebuchet MS"/>
            </a:endParaRPr>
          </a:p>
          <a:p>
            <a:pPr marL="0" lvl="0" indent="0" rtl="0">
              <a:lnSpc>
                <a:spcPct val="100000"/>
              </a:lnSpc>
              <a:spcBef>
                <a:spcPts val="400"/>
              </a:spcBef>
              <a:spcAft>
                <a:spcPts val="0"/>
              </a:spcAft>
              <a:buNone/>
            </a:pPr>
            <a:r>
              <a:rPr lang="en" sz="1500" b="0" i="1">
                <a:solidFill>
                  <a:srgbClr val="7F7F7F"/>
                </a:solidFill>
                <a:latin typeface="Trebuchet MS"/>
                <a:ea typeface="Trebuchet MS"/>
                <a:cs typeface="Trebuchet MS"/>
                <a:sym typeface="Trebuchet MS"/>
              </a:rPr>
              <a:t>    &lt;/style&gt;</a:t>
            </a:r>
            <a:endParaRPr sz="1500" b="0" i="1">
              <a:solidFill>
                <a:srgbClr val="7F7F7F"/>
              </a:solidFill>
              <a:latin typeface="Trebuchet MS"/>
              <a:ea typeface="Trebuchet MS"/>
              <a:cs typeface="Trebuchet MS"/>
              <a:sym typeface="Trebuchet MS"/>
            </a:endParaRPr>
          </a:p>
          <a:p>
            <a:pPr marL="0" lvl="0" indent="0" rtl="0">
              <a:lnSpc>
                <a:spcPct val="100000"/>
              </a:lnSpc>
              <a:spcBef>
                <a:spcPts val="400"/>
              </a:spcBef>
              <a:spcAft>
                <a:spcPts val="0"/>
              </a:spcAft>
              <a:buNone/>
            </a:pPr>
            <a:r>
              <a:rPr lang="en" sz="1500" b="0" i="1">
                <a:solidFill>
                  <a:srgbClr val="7F7F7F"/>
                </a:solidFill>
                <a:latin typeface="Trebuchet MS"/>
                <a:ea typeface="Trebuchet MS"/>
                <a:cs typeface="Trebuchet MS"/>
                <a:sym typeface="Trebuchet MS"/>
              </a:rPr>
              <a:t>  &lt;/head&gt;</a:t>
            </a:r>
            <a:endParaRPr sz="1500" b="0" i="1">
              <a:solidFill>
                <a:srgbClr val="7F7F7F"/>
              </a:solidFill>
              <a:latin typeface="Trebuchet MS"/>
              <a:ea typeface="Trebuchet MS"/>
              <a:cs typeface="Trebuchet MS"/>
              <a:sym typeface="Trebuchet MS"/>
            </a:endParaRPr>
          </a:p>
          <a:p>
            <a:pPr marL="0" lvl="0" indent="0" rtl="0">
              <a:lnSpc>
                <a:spcPct val="100000"/>
              </a:lnSpc>
              <a:spcBef>
                <a:spcPts val="400"/>
              </a:spcBef>
              <a:spcAft>
                <a:spcPts val="0"/>
              </a:spcAft>
              <a:buNone/>
            </a:pPr>
            <a:r>
              <a:rPr lang="en" sz="1500" b="0" i="1">
                <a:solidFill>
                  <a:srgbClr val="7F7F7F"/>
                </a:solidFill>
                <a:latin typeface="Trebuchet MS"/>
                <a:ea typeface="Trebuchet MS"/>
                <a:cs typeface="Trebuchet MS"/>
                <a:sym typeface="Trebuchet MS"/>
              </a:rPr>
              <a:t>  &lt;body&gt;   ....	&lt;/body&gt;</a:t>
            </a:r>
            <a:endParaRPr sz="1500" b="0" i="1">
              <a:solidFill>
                <a:srgbClr val="7F7F7F"/>
              </a:solidFill>
              <a:latin typeface="Trebuchet MS"/>
              <a:ea typeface="Trebuchet MS"/>
              <a:cs typeface="Trebuchet MS"/>
              <a:sym typeface="Trebuchet MS"/>
            </a:endParaRPr>
          </a:p>
          <a:p>
            <a:pPr marL="0" lvl="0" indent="0" rtl="0">
              <a:lnSpc>
                <a:spcPct val="100000"/>
              </a:lnSpc>
              <a:spcBef>
                <a:spcPts val="400"/>
              </a:spcBef>
              <a:spcAft>
                <a:spcPts val="0"/>
              </a:spcAft>
              <a:buNone/>
            </a:pPr>
            <a:r>
              <a:rPr lang="en" sz="1500" b="0" i="1">
                <a:solidFill>
                  <a:srgbClr val="7F7F7F"/>
                </a:solidFill>
                <a:latin typeface="Trebuchet MS"/>
                <a:ea typeface="Trebuchet MS"/>
                <a:cs typeface="Trebuchet MS"/>
                <a:sym typeface="Trebuchet MS"/>
              </a:rPr>
              <a:t>&lt;/html&gt;</a:t>
            </a:r>
            <a:endParaRPr sz="1500" b="0" i="1">
              <a:solidFill>
                <a:srgbClr val="7F7F7F"/>
              </a:solidFill>
              <a:latin typeface="Trebuchet MS"/>
              <a:ea typeface="Trebuchet MS"/>
              <a:cs typeface="Trebuchet MS"/>
              <a:sym typeface="Trebuchet MS"/>
            </a:endParaRPr>
          </a:p>
          <a:p>
            <a:pPr marL="0" lvl="0" indent="0" rtl="0">
              <a:lnSpc>
                <a:spcPct val="115000"/>
              </a:lnSpc>
              <a:spcBef>
                <a:spcPts val="400"/>
              </a:spcBef>
              <a:spcAft>
                <a:spcPts val="0"/>
              </a:spcAft>
              <a:buNone/>
            </a:pPr>
            <a:endParaRPr sz="1600" b="0">
              <a:solidFill>
                <a:srgbClr val="000000"/>
              </a:solidFill>
              <a:latin typeface="Arial"/>
              <a:ea typeface="Arial"/>
              <a:cs typeface="Arial"/>
              <a:sym typeface="Arial"/>
            </a:endParaRPr>
          </a:p>
          <a:p>
            <a:pPr marL="0" lvl="0" indent="0" rtl="0">
              <a:lnSpc>
                <a:spcPct val="100000"/>
              </a:lnSpc>
              <a:spcBef>
                <a:spcPts val="600"/>
              </a:spcBef>
              <a:spcAft>
                <a:spcPts val="0"/>
              </a:spcAft>
              <a:buNone/>
            </a:pPr>
            <a:endParaRPr sz="1800" b="0">
              <a:solidFill>
                <a:srgbClr val="353535"/>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Shape 1268"/>
          <p:cNvSpPr/>
          <p:nvPr/>
        </p:nvSpPr>
        <p:spPr>
          <a:xfrm>
            <a:off x="3257257" y="1449300"/>
            <a:ext cx="2629500" cy="2244900"/>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9" name="Shape 1269"/>
          <p:cNvSpPr txBox="1">
            <a:spLocks noGrp="1"/>
          </p:cNvSpPr>
          <p:nvPr>
            <p:ph type="title"/>
          </p:nvPr>
        </p:nvSpPr>
        <p:spPr>
          <a:xfrm>
            <a:off x="6125275" y="2061900"/>
            <a:ext cx="2481600" cy="2005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100"/>
              <a:t>Translate has officially inspired me to learn French </a:t>
            </a:r>
            <a:endParaRPr sz="2100">
              <a:solidFill>
                <a:schemeClr val="lt1"/>
              </a:solidFill>
            </a:endParaRPr>
          </a:p>
          <a:p>
            <a:pPr marL="0" lvl="0" indent="0" rtl="0">
              <a:spcBef>
                <a:spcPts val="1200"/>
              </a:spcBef>
              <a:spcAft>
                <a:spcPts val="1200"/>
              </a:spcAft>
              <a:buNone/>
            </a:pPr>
            <a:r>
              <a:rPr lang="en" sz="1400" b="0"/>
              <a:t>Abby Author</a:t>
            </a:r>
            <a:r>
              <a:rPr lang="en" sz="1400" b="0">
                <a:solidFill>
                  <a:schemeClr val="lt1"/>
                </a:solidFill>
              </a:rPr>
              <a:t>, NYC</a:t>
            </a:r>
            <a:endParaRPr sz="1400" b="0">
              <a:solidFill>
                <a:schemeClr val="lt1"/>
              </a:solidFill>
            </a:endParaRPr>
          </a:p>
        </p:txBody>
      </p:sp>
      <p:sp>
        <p:nvSpPr>
          <p:cNvPr id="1270" name="Shape 1270"/>
          <p:cNvSpPr txBox="1">
            <a:spLocks noGrp="1"/>
          </p:cNvSpPr>
          <p:nvPr>
            <p:ph type="title"/>
          </p:nvPr>
        </p:nvSpPr>
        <p:spPr>
          <a:xfrm>
            <a:off x="3333450" y="1522300"/>
            <a:ext cx="2481600" cy="20058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2100"/>
              <a:t>Thank you ^^</a:t>
            </a:r>
            <a:endParaRPr sz="1400" b="0">
              <a:solidFill>
                <a:schemeClr val="lt1"/>
              </a:solidFill>
            </a:endParaRPr>
          </a:p>
        </p:txBody>
      </p:sp>
      <p:sp>
        <p:nvSpPr>
          <p:cNvPr id="1271" name="Shape 1271"/>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i="1">
                <a:solidFill>
                  <a:schemeClr val="lt1"/>
                </a:solidFill>
                <a:latin typeface="Lato"/>
                <a:ea typeface="Lato"/>
                <a:cs typeface="Lato"/>
                <a:sym typeface="Lato"/>
              </a:rPr>
              <a:t>Quotes for illustration purposes only</a:t>
            </a:r>
            <a:endParaRPr sz="1200" i="1">
              <a:solidFill>
                <a:schemeClr val="accent5"/>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373" name="Shape 373"/>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Attribute Selectors (cont.) </a:t>
            </a:r>
            <a:endParaRPr sz="3000">
              <a:solidFill>
                <a:srgbClr val="0170BA"/>
              </a:solidFill>
              <a:latin typeface="Trebuchet MS"/>
              <a:ea typeface="Trebuchet MS"/>
              <a:cs typeface="Trebuchet MS"/>
              <a:sym typeface="Trebuchet MS"/>
            </a:endParaRPr>
          </a:p>
        </p:txBody>
      </p:sp>
      <p:sp>
        <p:nvSpPr>
          <p:cNvPr id="374" name="Shape 374"/>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600"/>
              </a:spcBef>
              <a:spcAft>
                <a:spcPts val="0"/>
              </a:spcAft>
              <a:buClr>
                <a:srgbClr val="353535"/>
              </a:buClr>
              <a:buSzPts val="1800"/>
              <a:buFont typeface="Trebuchet MS"/>
              <a:buChar char="➔"/>
            </a:pPr>
            <a:r>
              <a:rPr lang="en" sz="1800" b="0" i="1" dirty="0">
                <a:solidFill>
                  <a:srgbClr val="0170BA"/>
                </a:solidFill>
                <a:latin typeface="Trebuchet MS"/>
                <a:ea typeface="Trebuchet MS"/>
                <a:cs typeface="Trebuchet MS"/>
                <a:sym typeface="Trebuchet MS"/>
              </a:rPr>
              <a:t>CSS [attribute|=“value”] Selector</a:t>
            </a:r>
            <a:r>
              <a:rPr lang="en" sz="1800" b="0" i="1" dirty="0">
                <a:solidFill>
                  <a:srgbClr val="353535"/>
                </a:solidFill>
                <a:latin typeface="Trebuchet MS"/>
                <a:ea typeface="Trebuchet MS"/>
                <a:cs typeface="Trebuchet MS"/>
                <a:sym typeface="Trebuchet MS"/>
              </a:rPr>
              <a:t> : </a:t>
            </a:r>
            <a:r>
              <a:rPr lang="en" sz="1800" b="0" dirty="0">
                <a:solidFill>
                  <a:srgbClr val="353535"/>
                </a:solidFill>
                <a:highlight>
                  <a:srgbClr val="FFFFFF"/>
                </a:highlight>
                <a:latin typeface="Trebuchet MS"/>
                <a:ea typeface="Trebuchet MS"/>
                <a:cs typeface="Trebuchet MS"/>
                <a:sym typeface="Trebuchet MS"/>
              </a:rPr>
              <a:t>selector is used to select elements with the specified attribute starting with the specified value.</a:t>
            </a:r>
            <a:endParaRPr sz="1800" b="0" dirty="0">
              <a:solidFill>
                <a:srgbClr val="353535"/>
              </a:solidFill>
              <a:highlight>
                <a:srgbClr val="FFFFFF"/>
              </a:highlight>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i="1" dirty="0">
                <a:solidFill>
                  <a:srgbClr val="F16524"/>
                </a:solidFill>
                <a:highlight>
                  <a:srgbClr val="FFFFFF"/>
                </a:highlight>
                <a:latin typeface="Trebuchet MS"/>
                <a:ea typeface="Trebuchet MS"/>
                <a:cs typeface="Trebuchet MS"/>
                <a:sym typeface="Trebuchet MS"/>
              </a:rPr>
              <a:t>Note: The value has to be a whole word, either alone, like class="top", or followed by a hyphen( - ), like class="top-text"!</a:t>
            </a:r>
            <a:r>
              <a:rPr lang="en" sz="1800" b="0" dirty="0">
                <a:solidFill>
                  <a:srgbClr val="000000"/>
                </a:solidFill>
                <a:highlight>
                  <a:srgbClr val="FFFFFF"/>
                </a:highlight>
                <a:latin typeface="Trebuchet MS"/>
                <a:ea typeface="Trebuchet MS"/>
                <a:cs typeface="Trebuchet MS"/>
                <a:sym typeface="Trebuchet MS"/>
              </a:rPr>
              <a:t> </a:t>
            </a:r>
            <a:endParaRPr sz="1800" b="0" dirty="0">
              <a:solidFill>
                <a:srgbClr val="353535"/>
              </a:solidFill>
              <a:highlight>
                <a:srgbClr val="FFFFFF"/>
              </a:highlight>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dirty="0">
                <a:solidFill>
                  <a:srgbClr val="0170BA"/>
                </a:solidFill>
                <a:latin typeface="Trebuchet MS"/>
                <a:ea typeface="Trebuchet MS"/>
                <a:cs typeface="Trebuchet MS"/>
                <a:sym typeface="Trebuchet MS"/>
              </a:rPr>
              <a:t>Example</a:t>
            </a:r>
            <a:r>
              <a:rPr lang="en" sz="1800" b="0" dirty="0">
                <a:solidFill>
                  <a:srgbClr val="353535"/>
                </a:solidFill>
                <a:latin typeface="Trebuchet MS"/>
                <a:ea typeface="Trebuchet MS"/>
                <a:cs typeface="Trebuchet MS"/>
                <a:sym typeface="Trebuchet MS"/>
              </a:rPr>
              <a:t>: 	</a:t>
            </a:r>
            <a:r>
              <a:rPr lang="en" sz="1600" b="0" dirty="0">
                <a:solidFill>
                  <a:srgbClr val="595959"/>
                </a:solidFill>
                <a:latin typeface="Trebuchet MS"/>
                <a:ea typeface="Trebuchet MS"/>
                <a:cs typeface="Trebuchet MS"/>
                <a:sym typeface="Trebuchet MS"/>
              </a:rPr>
              <a:t>[class|=“top”] {</a:t>
            </a:r>
            <a:endParaRPr sz="1600" b="0" dirty="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600" b="0" dirty="0">
                <a:solidFill>
                  <a:srgbClr val="595959"/>
                </a:solidFill>
                <a:latin typeface="Trebuchet MS"/>
                <a:ea typeface="Trebuchet MS"/>
                <a:cs typeface="Trebuchet MS"/>
                <a:sym typeface="Trebuchet MS"/>
              </a:rPr>
              <a:t>				background : yellow;</a:t>
            </a:r>
            <a:endParaRPr sz="1600" b="0" dirty="0">
              <a:solidFill>
                <a:srgbClr val="595959"/>
              </a:solidFill>
              <a:latin typeface="Trebuchet MS"/>
              <a:ea typeface="Trebuchet MS"/>
              <a:cs typeface="Trebuchet MS"/>
              <a:sym typeface="Trebuchet MS"/>
            </a:endParaRPr>
          </a:p>
          <a:p>
            <a:pPr marL="914400" lvl="0" indent="457200" rtl="0">
              <a:lnSpc>
                <a:spcPct val="100000"/>
              </a:lnSpc>
              <a:spcBef>
                <a:spcPts val="600"/>
              </a:spcBef>
              <a:spcAft>
                <a:spcPts val="0"/>
              </a:spcAft>
              <a:buNone/>
            </a:pPr>
            <a:r>
              <a:rPr lang="en" sz="1600" b="0" dirty="0">
                <a:solidFill>
                  <a:srgbClr val="595959"/>
                </a:solidFill>
                <a:latin typeface="Trebuchet MS"/>
                <a:ea typeface="Trebuchet MS"/>
                <a:cs typeface="Trebuchet MS"/>
                <a:sym typeface="Trebuchet MS"/>
              </a:rPr>
              <a:t>}</a:t>
            </a:r>
            <a:endParaRPr sz="1600" b="0" dirty="0">
              <a:solidFill>
                <a:srgbClr val="595959"/>
              </a:solidFill>
              <a:latin typeface="Trebuchet MS"/>
              <a:ea typeface="Trebuchet MS"/>
              <a:cs typeface="Trebuchet MS"/>
              <a:sym typeface="Trebuchet MS"/>
            </a:endParaRPr>
          </a:p>
          <a:p>
            <a:pPr marL="457200" lvl="0" indent="-342900" rtl="0">
              <a:spcBef>
                <a:spcPts val="600"/>
              </a:spcBef>
              <a:spcAft>
                <a:spcPts val="0"/>
              </a:spcAft>
              <a:buClr>
                <a:srgbClr val="353535"/>
              </a:buClr>
              <a:buSzPts val="1800"/>
              <a:buFont typeface="Trebuchet MS"/>
              <a:buChar char="➔"/>
            </a:pPr>
            <a:r>
              <a:rPr lang="en" sz="1800" b="0" i="1" dirty="0">
                <a:solidFill>
                  <a:srgbClr val="0170BA"/>
                </a:solidFill>
                <a:latin typeface="Trebuchet MS"/>
                <a:ea typeface="Trebuchet MS"/>
                <a:cs typeface="Trebuchet MS"/>
                <a:sym typeface="Trebuchet MS"/>
              </a:rPr>
              <a:t>CSS [attribute^=“value”] Selector</a:t>
            </a:r>
            <a:r>
              <a:rPr lang="en" sz="1800" b="0" i="1" dirty="0">
                <a:solidFill>
                  <a:srgbClr val="353535"/>
                </a:solidFill>
                <a:latin typeface="Trebuchet MS"/>
                <a:ea typeface="Trebuchet MS"/>
                <a:cs typeface="Trebuchet MS"/>
                <a:sym typeface="Trebuchet MS"/>
              </a:rPr>
              <a:t> : </a:t>
            </a:r>
            <a:r>
              <a:rPr lang="en" sz="1800" b="0" dirty="0">
                <a:solidFill>
                  <a:srgbClr val="353535"/>
                </a:solidFill>
                <a:highlight>
                  <a:srgbClr val="FFFFFF"/>
                </a:highlight>
                <a:latin typeface="Trebuchet MS"/>
                <a:ea typeface="Trebuchet MS"/>
                <a:cs typeface="Trebuchet MS"/>
                <a:sym typeface="Trebuchet MS"/>
              </a:rPr>
              <a:t>selector is used to select elements whose attribute value begins with a specified value. </a:t>
            </a:r>
            <a:endParaRPr sz="1800" b="0" dirty="0">
              <a:solidFill>
                <a:srgbClr val="353535"/>
              </a:solidFill>
              <a:highlight>
                <a:srgbClr val="FFFFFF"/>
              </a:highlight>
              <a:latin typeface="Trebuchet MS"/>
              <a:ea typeface="Trebuchet MS"/>
              <a:cs typeface="Trebuchet MS"/>
              <a:sym typeface="Trebuchet MS"/>
            </a:endParaRPr>
          </a:p>
          <a:p>
            <a:pPr marL="0" lvl="0" indent="0" rtl="0">
              <a:spcBef>
                <a:spcPts val="600"/>
              </a:spcBef>
              <a:spcAft>
                <a:spcPts val="0"/>
              </a:spcAft>
              <a:buNone/>
            </a:pPr>
            <a:r>
              <a:rPr lang="en" sz="1800" i="1" dirty="0">
                <a:solidFill>
                  <a:srgbClr val="F16524"/>
                </a:solidFill>
                <a:highlight>
                  <a:srgbClr val="FFFFFF"/>
                </a:highlight>
                <a:latin typeface="Trebuchet MS"/>
                <a:ea typeface="Trebuchet MS"/>
                <a:cs typeface="Trebuchet MS"/>
                <a:sym typeface="Trebuchet MS"/>
              </a:rPr>
              <a:t>Note:</a:t>
            </a:r>
            <a:r>
              <a:rPr lang="en" sz="1800" b="0" i="1" dirty="0">
                <a:solidFill>
                  <a:srgbClr val="F16524"/>
                </a:solidFill>
                <a:highlight>
                  <a:srgbClr val="FFFFFF"/>
                </a:highlight>
                <a:latin typeface="Trebuchet MS"/>
                <a:ea typeface="Trebuchet MS"/>
                <a:cs typeface="Trebuchet MS"/>
                <a:sym typeface="Trebuchet MS"/>
              </a:rPr>
              <a:t> The value does not have to be a whole word! </a:t>
            </a:r>
            <a:endParaRPr sz="1800" b="0" i="1" dirty="0">
              <a:solidFill>
                <a:srgbClr val="F16524"/>
              </a:solidFill>
              <a:latin typeface="Trebuchet MS"/>
              <a:ea typeface="Trebuchet MS"/>
              <a:cs typeface="Trebuchet MS"/>
              <a:sym typeface="Trebuchet MS"/>
            </a:endParaRPr>
          </a:p>
          <a:p>
            <a:pPr marL="0" lvl="0" indent="0" rtl="0">
              <a:spcBef>
                <a:spcPts val="600"/>
              </a:spcBef>
              <a:spcAft>
                <a:spcPts val="0"/>
              </a:spcAft>
              <a:buNone/>
            </a:pPr>
            <a:r>
              <a:rPr lang="en" sz="1800" b="0" dirty="0">
                <a:solidFill>
                  <a:srgbClr val="0170BA"/>
                </a:solidFill>
                <a:latin typeface="Trebuchet MS"/>
                <a:ea typeface="Trebuchet MS"/>
                <a:cs typeface="Trebuchet MS"/>
                <a:sym typeface="Trebuchet MS"/>
              </a:rPr>
              <a:t>Example</a:t>
            </a:r>
            <a:r>
              <a:rPr lang="en" sz="1800" b="0" dirty="0">
                <a:solidFill>
                  <a:srgbClr val="353535"/>
                </a:solidFill>
                <a:latin typeface="Trebuchet MS"/>
                <a:ea typeface="Trebuchet MS"/>
                <a:cs typeface="Trebuchet MS"/>
                <a:sym typeface="Trebuchet MS"/>
              </a:rPr>
              <a:t>: 	</a:t>
            </a:r>
            <a:r>
              <a:rPr lang="en" sz="1600" b="0" dirty="0">
                <a:solidFill>
                  <a:srgbClr val="595959"/>
                </a:solidFill>
                <a:latin typeface="Trebuchet MS"/>
                <a:ea typeface="Trebuchet MS"/>
                <a:cs typeface="Trebuchet MS"/>
                <a:sym typeface="Trebuchet MS"/>
              </a:rPr>
              <a:t>[class^=“top”] { background : yellow; }</a:t>
            </a:r>
            <a:endParaRPr sz="1600" b="0" dirty="0">
              <a:solidFill>
                <a:srgbClr val="595959"/>
              </a:solidFill>
              <a:latin typeface="Trebuchet MS"/>
              <a:ea typeface="Trebuchet MS"/>
              <a:cs typeface="Trebuchet MS"/>
              <a:sym typeface="Trebuchet MS"/>
            </a:endParaRPr>
          </a:p>
          <a:p>
            <a:pPr marL="0" lvl="0" indent="0" rtl="0">
              <a:spcBef>
                <a:spcPts val="600"/>
              </a:spcBef>
              <a:spcAft>
                <a:spcPts val="0"/>
              </a:spcAft>
              <a:buNone/>
            </a:pPr>
            <a:endParaRPr sz="1600" b="0" dirty="0">
              <a:solidFill>
                <a:srgbClr val="595959"/>
              </a:solidFill>
              <a:latin typeface="Trebuchet MS"/>
              <a:ea typeface="Trebuchet MS"/>
              <a:cs typeface="Trebuchet MS"/>
              <a:sym typeface="Trebuchet MS"/>
            </a:endParaRPr>
          </a:p>
          <a:p>
            <a:pPr marL="0" lvl="0" indent="0" rtl="0">
              <a:spcBef>
                <a:spcPts val="0"/>
              </a:spcBef>
              <a:spcAft>
                <a:spcPts val="0"/>
              </a:spcAft>
              <a:buNone/>
            </a:pPr>
            <a:endParaRPr sz="1800" b="0" dirty="0">
              <a:solidFill>
                <a:srgbClr val="353535"/>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Shape 379"/>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380" name="Shape 380"/>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Attribute Selectors (cont.) </a:t>
            </a:r>
            <a:endParaRPr sz="3000">
              <a:solidFill>
                <a:srgbClr val="0170BA"/>
              </a:solidFill>
              <a:latin typeface="Trebuchet MS"/>
              <a:ea typeface="Trebuchet MS"/>
              <a:cs typeface="Trebuchet MS"/>
              <a:sym typeface="Trebuchet MS"/>
            </a:endParaRPr>
          </a:p>
        </p:txBody>
      </p:sp>
      <p:sp>
        <p:nvSpPr>
          <p:cNvPr id="381" name="Shape 381"/>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600"/>
              </a:spcBef>
              <a:spcAft>
                <a:spcPts val="0"/>
              </a:spcAft>
              <a:buClr>
                <a:srgbClr val="353535"/>
              </a:buClr>
              <a:buSzPts val="1800"/>
              <a:buFont typeface="Trebuchet MS"/>
              <a:buChar char="➔"/>
            </a:pPr>
            <a:r>
              <a:rPr lang="en" sz="1800" b="0" i="1" dirty="0">
                <a:solidFill>
                  <a:srgbClr val="0170BA"/>
                </a:solidFill>
                <a:latin typeface="Trebuchet MS"/>
                <a:ea typeface="Trebuchet MS"/>
                <a:cs typeface="Trebuchet MS"/>
                <a:sym typeface="Trebuchet MS"/>
              </a:rPr>
              <a:t>CSS [attribute$=“value”] Selector</a:t>
            </a:r>
            <a:r>
              <a:rPr lang="en" sz="1800" b="0" i="1" dirty="0">
                <a:solidFill>
                  <a:srgbClr val="353535"/>
                </a:solidFill>
                <a:latin typeface="Trebuchet MS"/>
                <a:ea typeface="Trebuchet MS"/>
                <a:cs typeface="Trebuchet MS"/>
                <a:sym typeface="Trebuchet MS"/>
              </a:rPr>
              <a:t> : </a:t>
            </a:r>
            <a:r>
              <a:rPr lang="en" sz="1800" b="0" dirty="0">
                <a:solidFill>
                  <a:srgbClr val="353535"/>
                </a:solidFill>
                <a:highlight>
                  <a:srgbClr val="FFFFFF"/>
                </a:highlight>
                <a:latin typeface="Trebuchet MS"/>
                <a:ea typeface="Trebuchet MS"/>
                <a:cs typeface="Trebuchet MS"/>
                <a:sym typeface="Trebuchet MS"/>
              </a:rPr>
              <a:t>selector is used to select elements whose attribute value ends with a specified value.</a:t>
            </a:r>
            <a:endParaRPr sz="1800" b="0" dirty="0">
              <a:solidFill>
                <a:srgbClr val="353535"/>
              </a:solidFill>
              <a:highlight>
                <a:srgbClr val="FFFFFF"/>
              </a:highlight>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i="1" dirty="0">
                <a:solidFill>
                  <a:srgbClr val="F16524"/>
                </a:solidFill>
                <a:highlight>
                  <a:srgbClr val="FFFFFF"/>
                </a:highlight>
                <a:latin typeface="Trebuchet MS"/>
                <a:ea typeface="Trebuchet MS"/>
                <a:cs typeface="Trebuchet MS"/>
                <a:sym typeface="Trebuchet MS"/>
              </a:rPr>
              <a:t>Note: The value does not have to be a whole word! </a:t>
            </a:r>
            <a:endParaRPr sz="1800" b="0" i="1" dirty="0">
              <a:solidFill>
                <a:srgbClr val="F16524"/>
              </a:solidFill>
              <a:highlight>
                <a:srgbClr val="FFFFFF"/>
              </a:highlight>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dirty="0">
                <a:solidFill>
                  <a:srgbClr val="0170BA"/>
                </a:solidFill>
                <a:latin typeface="Trebuchet MS"/>
                <a:ea typeface="Trebuchet MS"/>
                <a:cs typeface="Trebuchet MS"/>
                <a:sym typeface="Trebuchet MS"/>
              </a:rPr>
              <a:t>Example</a:t>
            </a:r>
            <a:r>
              <a:rPr lang="en" sz="1800" b="0" dirty="0">
                <a:solidFill>
                  <a:srgbClr val="353535"/>
                </a:solidFill>
                <a:latin typeface="Trebuchet MS"/>
                <a:ea typeface="Trebuchet MS"/>
                <a:cs typeface="Trebuchet MS"/>
                <a:sym typeface="Trebuchet MS"/>
              </a:rPr>
              <a:t>: 	</a:t>
            </a:r>
            <a:r>
              <a:rPr lang="en" sz="1600" b="0" dirty="0">
                <a:solidFill>
                  <a:srgbClr val="595959"/>
                </a:solidFill>
                <a:latin typeface="Trebuchet MS"/>
                <a:ea typeface="Trebuchet MS"/>
                <a:cs typeface="Trebuchet MS"/>
                <a:sym typeface="Trebuchet MS"/>
              </a:rPr>
              <a:t>[class$=“top”] {</a:t>
            </a:r>
            <a:endParaRPr sz="1600" b="0" dirty="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600" b="0" dirty="0">
                <a:solidFill>
                  <a:srgbClr val="595959"/>
                </a:solidFill>
                <a:latin typeface="Trebuchet MS"/>
                <a:ea typeface="Trebuchet MS"/>
                <a:cs typeface="Trebuchet MS"/>
                <a:sym typeface="Trebuchet MS"/>
              </a:rPr>
              <a:t>				background : yellow;</a:t>
            </a:r>
            <a:endParaRPr sz="1600" b="0" dirty="0">
              <a:solidFill>
                <a:srgbClr val="595959"/>
              </a:solidFill>
              <a:latin typeface="Trebuchet MS"/>
              <a:ea typeface="Trebuchet MS"/>
              <a:cs typeface="Trebuchet MS"/>
              <a:sym typeface="Trebuchet MS"/>
            </a:endParaRPr>
          </a:p>
          <a:p>
            <a:pPr marL="914400" lvl="0" indent="457200" rtl="0">
              <a:lnSpc>
                <a:spcPct val="100000"/>
              </a:lnSpc>
              <a:spcBef>
                <a:spcPts val="600"/>
              </a:spcBef>
              <a:spcAft>
                <a:spcPts val="0"/>
              </a:spcAft>
              <a:buNone/>
            </a:pPr>
            <a:r>
              <a:rPr lang="en" sz="1600" b="0" dirty="0">
                <a:solidFill>
                  <a:srgbClr val="595959"/>
                </a:solidFill>
                <a:latin typeface="Trebuchet MS"/>
                <a:ea typeface="Trebuchet MS"/>
                <a:cs typeface="Trebuchet MS"/>
                <a:sym typeface="Trebuchet MS"/>
              </a:rPr>
              <a:t>}</a:t>
            </a:r>
            <a:endParaRPr sz="1600" b="0" dirty="0">
              <a:solidFill>
                <a:srgbClr val="595959"/>
              </a:solidFill>
              <a:latin typeface="Trebuchet MS"/>
              <a:ea typeface="Trebuchet MS"/>
              <a:cs typeface="Trebuchet MS"/>
              <a:sym typeface="Trebuchet MS"/>
            </a:endParaRPr>
          </a:p>
          <a:p>
            <a:pPr marL="457200" lvl="0" indent="-342900" rtl="0">
              <a:spcBef>
                <a:spcPts val="600"/>
              </a:spcBef>
              <a:spcAft>
                <a:spcPts val="0"/>
              </a:spcAft>
              <a:buClr>
                <a:srgbClr val="353535"/>
              </a:buClr>
              <a:buSzPts val="1800"/>
              <a:buFont typeface="Trebuchet MS"/>
              <a:buChar char="➔"/>
            </a:pPr>
            <a:r>
              <a:rPr lang="en" sz="1800" b="0" i="1" dirty="0">
                <a:solidFill>
                  <a:srgbClr val="0170BA"/>
                </a:solidFill>
                <a:latin typeface="Trebuchet MS"/>
                <a:ea typeface="Trebuchet MS"/>
                <a:cs typeface="Trebuchet MS"/>
                <a:sym typeface="Trebuchet MS"/>
              </a:rPr>
              <a:t>CSS [attribute*=“value”] Selector</a:t>
            </a:r>
            <a:r>
              <a:rPr lang="en" sz="1800" b="0" i="1" dirty="0">
                <a:solidFill>
                  <a:srgbClr val="353535"/>
                </a:solidFill>
                <a:latin typeface="Trebuchet MS"/>
                <a:ea typeface="Trebuchet MS"/>
                <a:cs typeface="Trebuchet MS"/>
                <a:sym typeface="Trebuchet MS"/>
              </a:rPr>
              <a:t> : </a:t>
            </a:r>
            <a:r>
              <a:rPr lang="en" sz="1800" b="0" dirty="0">
                <a:solidFill>
                  <a:srgbClr val="353535"/>
                </a:solidFill>
                <a:highlight>
                  <a:srgbClr val="FFFFFF"/>
                </a:highlight>
                <a:latin typeface="Trebuchet MS"/>
                <a:ea typeface="Trebuchet MS"/>
                <a:cs typeface="Trebuchet MS"/>
                <a:sym typeface="Trebuchet MS"/>
              </a:rPr>
              <a:t>selector is used to select elements whose attribute value contains a specified value.</a:t>
            </a:r>
            <a:endParaRPr sz="1800" b="0" dirty="0">
              <a:solidFill>
                <a:srgbClr val="353535"/>
              </a:solidFill>
              <a:highlight>
                <a:srgbClr val="FFFFFF"/>
              </a:highlight>
              <a:latin typeface="Trebuchet MS"/>
              <a:ea typeface="Trebuchet MS"/>
              <a:cs typeface="Trebuchet MS"/>
              <a:sym typeface="Trebuchet MS"/>
            </a:endParaRPr>
          </a:p>
          <a:p>
            <a:pPr marL="0" lvl="0" indent="0" rtl="0">
              <a:spcBef>
                <a:spcPts val="600"/>
              </a:spcBef>
              <a:spcAft>
                <a:spcPts val="0"/>
              </a:spcAft>
              <a:buNone/>
            </a:pPr>
            <a:r>
              <a:rPr lang="en" sz="1800" b="0" i="1" dirty="0">
                <a:solidFill>
                  <a:srgbClr val="F16524"/>
                </a:solidFill>
                <a:highlight>
                  <a:srgbClr val="FFFFFF"/>
                </a:highlight>
                <a:latin typeface="Trebuchet MS"/>
                <a:ea typeface="Trebuchet MS"/>
                <a:cs typeface="Trebuchet MS"/>
                <a:sym typeface="Trebuchet MS"/>
              </a:rPr>
              <a:t>Note: The value does not have to be a whole word! </a:t>
            </a:r>
            <a:endParaRPr sz="1800" b="0" dirty="0">
              <a:solidFill>
                <a:srgbClr val="353535"/>
              </a:solidFill>
              <a:highlight>
                <a:srgbClr val="FFFFFF"/>
              </a:highlight>
              <a:latin typeface="Trebuchet MS"/>
              <a:ea typeface="Trebuchet MS"/>
              <a:cs typeface="Trebuchet MS"/>
              <a:sym typeface="Trebuchet MS"/>
            </a:endParaRPr>
          </a:p>
          <a:p>
            <a:pPr marL="0" lvl="0" indent="0" rtl="0">
              <a:spcBef>
                <a:spcPts val="600"/>
              </a:spcBef>
              <a:spcAft>
                <a:spcPts val="0"/>
              </a:spcAft>
              <a:buNone/>
            </a:pPr>
            <a:r>
              <a:rPr lang="en" sz="1800" b="0" dirty="0">
                <a:solidFill>
                  <a:srgbClr val="0170BA"/>
                </a:solidFill>
                <a:latin typeface="Trebuchet MS"/>
                <a:ea typeface="Trebuchet MS"/>
                <a:cs typeface="Trebuchet MS"/>
                <a:sym typeface="Trebuchet MS"/>
              </a:rPr>
              <a:t>Example</a:t>
            </a:r>
            <a:r>
              <a:rPr lang="en" sz="1800" b="0" dirty="0">
                <a:solidFill>
                  <a:srgbClr val="353535"/>
                </a:solidFill>
                <a:latin typeface="Trebuchet MS"/>
                <a:ea typeface="Trebuchet MS"/>
                <a:cs typeface="Trebuchet MS"/>
                <a:sym typeface="Trebuchet MS"/>
              </a:rPr>
              <a:t>: 	</a:t>
            </a:r>
            <a:r>
              <a:rPr lang="en" sz="1600" b="0" dirty="0">
                <a:solidFill>
                  <a:srgbClr val="595959"/>
                </a:solidFill>
                <a:latin typeface="Trebuchet MS"/>
                <a:ea typeface="Trebuchet MS"/>
                <a:cs typeface="Trebuchet MS"/>
                <a:sym typeface="Trebuchet MS"/>
              </a:rPr>
              <a:t>[class*=“te”] {</a:t>
            </a:r>
            <a:endParaRPr sz="1600" b="0" dirty="0">
              <a:solidFill>
                <a:srgbClr val="595959"/>
              </a:solidFill>
              <a:latin typeface="Trebuchet MS"/>
              <a:ea typeface="Trebuchet MS"/>
              <a:cs typeface="Trebuchet MS"/>
              <a:sym typeface="Trebuchet MS"/>
            </a:endParaRPr>
          </a:p>
          <a:p>
            <a:pPr marL="0" lvl="0" indent="0" rtl="0">
              <a:spcBef>
                <a:spcPts val="600"/>
              </a:spcBef>
              <a:spcAft>
                <a:spcPts val="0"/>
              </a:spcAft>
              <a:buNone/>
            </a:pPr>
            <a:r>
              <a:rPr lang="en" sz="1600" b="0" dirty="0">
                <a:solidFill>
                  <a:srgbClr val="595959"/>
                </a:solidFill>
                <a:latin typeface="Trebuchet MS"/>
                <a:ea typeface="Trebuchet MS"/>
                <a:cs typeface="Trebuchet MS"/>
                <a:sym typeface="Trebuchet MS"/>
              </a:rPr>
              <a:t>				background : yellow; }</a:t>
            </a:r>
            <a:endParaRPr sz="1600" b="0" dirty="0">
              <a:solidFill>
                <a:srgbClr val="595959"/>
              </a:solidFill>
              <a:latin typeface="Trebuchet MS"/>
              <a:ea typeface="Trebuchet MS"/>
              <a:cs typeface="Trebuchet MS"/>
              <a:sym typeface="Trebuchet MS"/>
            </a:endParaRPr>
          </a:p>
          <a:p>
            <a:pPr marL="0" lvl="0" indent="0" rtl="0">
              <a:spcBef>
                <a:spcPts val="600"/>
              </a:spcBef>
              <a:spcAft>
                <a:spcPts val="0"/>
              </a:spcAft>
              <a:buNone/>
            </a:pPr>
            <a:endParaRPr sz="1600" b="0" dirty="0">
              <a:solidFill>
                <a:srgbClr val="595959"/>
              </a:solidFill>
              <a:latin typeface="Trebuchet MS"/>
              <a:ea typeface="Trebuchet MS"/>
              <a:cs typeface="Trebuchet MS"/>
              <a:sym typeface="Trebuchet MS"/>
            </a:endParaRPr>
          </a:p>
          <a:p>
            <a:pPr marL="0" lvl="0" indent="0" rtl="0">
              <a:spcBef>
                <a:spcPts val="0"/>
              </a:spcBef>
              <a:spcAft>
                <a:spcPts val="0"/>
              </a:spcAft>
              <a:buNone/>
            </a:pPr>
            <a:endParaRPr sz="1800" b="0" dirty="0">
              <a:solidFill>
                <a:srgbClr val="353535"/>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How to</a:t>
            </a:r>
            <a:endParaRPr sz="3000">
              <a:solidFill>
                <a:srgbClr val="0170BA"/>
              </a:solidFill>
              <a:latin typeface="Trebuchet MS"/>
              <a:ea typeface="Trebuchet MS"/>
              <a:cs typeface="Trebuchet MS"/>
              <a:sym typeface="Trebuchet MS"/>
            </a:endParaRPr>
          </a:p>
        </p:txBody>
      </p:sp>
      <p:sp>
        <p:nvSpPr>
          <p:cNvPr id="387" name="Shape 387"/>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When a browser reads a style sheet, it will format the document according to it.</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Three Ways to Insert CSS</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There are three ways of inserting a style sheet:</a:t>
            </a:r>
            <a:endParaRPr sz="1800" b="0">
              <a:solidFill>
                <a:srgbClr val="353535"/>
              </a:solidFill>
              <a:latin typeface="Trebuchet MS"/>
              <a:ea typeface="Trebuchet MS"/>
              <a:cs typeface="Trebuchet MS"/>
              <a:sym typeface="Trebuchet MS"/>
            </a:endParaRPr>
          </a:p>
          <a:p>
            <a:pPr marL="1371600" lvl="1"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External style sheet</a:t>
            </a:r>
            <a:endParaRPr sz="1800" b="0">
              <a:solidFill>
                <a:srgbClr val="353535"/>
              </a:solidFill>
              <a:latin typeface="Trebuchet MS"/>
              <a:ea typeface="Trebuchet MS"/>
              <a:cs typeface="Trebuchet MS"/>
              <a:sym typeface="Trebuchet MS"/>
            </a:endParaRPr>
          </a:p>
          <a:p>
            <a:pPr marL="1371600" lvl="1"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Internal style sheet</a:t>
            </a:r>
            <a:endParaRPr sz="1800" b="0">
              <a:solidFill>
                <a:srgbClr val="353535"/>
              </a:solidFill>
              <a:latin typeface="Trebuchet MS"/>
              <a:ea typeface="Trebuchet MS"/>
              <a:cs typeface="Trebuchet MS"/>
              <a:sym typeface="Trebuchet MS"/>
            </a:endParaRPr>
          </a:p>
          <a:p>
            <a:pPr marL="1371600" lvl="1"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Inline style</a:t>
            </a:r>
            <a:endParaRPr sz="1800" u="sng">
              <a:solidFill>
                <a:srgbClr val="353535"/>
              </a:solidFill>
              <a:latin typeface="Trebuchet MS"/>
              <a:ea typeface="Trebuchet MS"/>
              <a:cs typeface="Trebuchet MS"/>
              <a:sym typeface="Trebuchet MS"/>
            </a:endParaRPr>
          </a:p>
        </p:txBody>
      </p:sp>
      <p:pic>
        <p:nvPicPr>
          <p:cNvPr id="388" name="Shape 388"/>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394" name="Shape 394"/>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External Style Sheet</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6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An external style sheet is ideal when the style is applied to many pages. With an external style sheet, you can change the look of an entire Web site by changing one file. Each page must link to the style sheet using the &lt;link&gt; tag. </a:t>
            </a:r>
            <a:endParaRPr sz="1800" b="0">
              <a:solidFill>
                <a:srgbClr val="000000"/>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&lt;link&gt; tag goes inside the head section:</a:t>
            </a:r>
            <a:endParaRPr sz="1800" b="0">
              <a:solidFill>
                <a:srgbClr val="000000"/>
              </a:solidFill>
              <a:latin typeface="Trebuchet MS"/>
              <a:ea typeface="Trebuchet MS"/>
              <a:cs typeface="Trebuchet MS"/>
              <a:sym typeface="Trebuchet MS"/>
            </a:endParaRPr>
          </a:p>
          <a:p>
            <a:pPr marL="914400" lvl="0" indent="0" rtl="0">
              <a:lnSpc>
                <a:spcPct val="115000"/>
              </a:lnSpc>
              <a:spcBef>
                <a:spcPts val="500"/>
              </a:spcBef>
              <a:spcAft>
                <a:spcPts val="0"/>
              </a:spcAft>
              <a:buNone/>
            </a:pPr>
            <a:r>
              <a:rPr lang="en" sz="1800" b="0">
                <a:solidFill>
                  <a:srgbClr val="595959"/>
                </a:solidFill>
                <a:latin typeface="Trebuchet MS"/>
                <a:ea typeface="Trebuchet MS"/>
                <a:cs typeface="Trebuchet MS"/>
                <a:sym typeface="Trebuchet MS"/>
              </a:rPr>
              <a:t>&lt;head&gt;</a:t>
            </a:r>
            <a:endParaRPr sz="1800" b="0">
              <a:solidFill>
                <a:srgbClr val="595959"/>
              </a:solidFill>
              <a:latin typeface="Trebuchet MS"/>
              <a:ea typeface="Trebuchet MS"/>
              <a:cs typeface="Trebuchet MS"/>
              <a:sym typeface="Trebuchet MS"/>
            </a:endParaRPr>
          </a:p>
          <a:p>
            <a:pPr marL="914400" lvl="0" indent="0" rtl="0">
              <a:lnSpc>
                <a:spcPct val="115000"/>
              </a:lnSpc>
              <a:spcBef>
                <a:spcPts val="500"/>
              </a:spcBef>
              <a:spcAft>
                <a:spcPts val="0"/>
              </a:spcAft>
              <a:buNone/>
            </a:pPr>
            <a:r>
              <a:rPr lang="en" sz="1800" b="0">
                <a:solidFill>
                  <a:srgbClr val="595959"/>
                </a:solidFill>
                <a:latin typeface="Trebuchet MS"/>
                <a:ea typeface="Trebuchet MS"/>
                <a:cs typeface="Trebuchet MS"/>
                <a:sym typeface="Trebuchet MS"/>
              </a:rPr>
              <a:t>&lt;link rel="stylesheet" type="text/css" href="mystyle.css"&gt;</a:t>
            </a:r>
            <a:endParaRPr sz="1800" b="0">
              <a:solidFill>
                <a:srgbClr val="595959"/>
              </a:solidFill>
              <a:latin typeface="Trebuchet MS"/>
              <a:ea typeface="Trebuchet MS"/>
              <a:cs typeface="Trebuchet MS"/>
              <a:sym typeface="Trebuchet MS"/>
            </a:endParaRPr>
          </a:p>
          <a:p>
            <a:pPr marL="914400" lvl="0" indent="0" rtl="0">
              <a:lnSpc>
                <a:spcPct val="115000"/>
              </a:lnSpc>
              <a:spcBef>
                <a:spcPts val="500"/>
              </a:spcBef>
              <a:spcAft>
                <a:spcPts val="0"/>
              </a:spcAft>
              <a:buNone/>
            </a:pPr>
            <a:r>
              <a:rPr lang="en" sz="1800" b="0">
                <a:solidFill>
                  <a:srgbClr val="595959"/>
                </a:solidFill>
                <a:latin typeface="Trebuchet MS"/>
                <a:ea typeface="Trebuchet MS"/>
                <a:cs typeface="Trebuchet MS"/>
                <a:sym typeface="Trebuchet MS"/>
              </a:rPr>
              <a:t>&lt;/head&gt;</a:t>
            </a:r>
            <a:endParaRPr sz="1800" b="0">
              <a:solidFill>
                <a:srgbClr val="595959"/>
              </a:solidFill>
              <a:latin typeface="Trebuchet MS"/>
              <a:ea typeface="Trebuchet MS"/>
              <a:cs typeface="Trebuchet MS"/>
              <a:sym typeface="Trebuchet MS"/>
            </a:endParaRPr>
          </a:p>
        </p:txBody>
      </p:sp>
      <p:pic>
        <p:nvPicPr>
          <p:cNvPr id="395" name="Shape 395"/>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01" name="Shape 401"/>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An external style sheet can be written in any text editor. The file should not contain any html tags. Your style sheet should be saved with a .css extension. </a:t>
            </a:r>
            <a:endParaRPr sz="1800" b="0" dirty="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An example of a style sheet file is shown below:</a:t>
            </a:r>
            <a:endParaRPr sz="1800" b="0" dirty="0">
              <a:solidFill>
                <a:srgbClr val="353535"/>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800" b="0" dirty="0">
                <a:solidFill>
                  <a:srgbClr val="595959"/>
                </a:solidFill>
                <a:latin typeface="Trebuchet MS"/>
                <a:ea typeface="Trebuchet MS"/>
                <a:cs typeface="Trebuchet MS"/>
                <a:sym typeface="Trebuchet MS"/>
              </a:rPr>
              <a:t>hr {color:sienna;}</a:t>
            </a:r>
            <a:endParaRPr sz="1800" b="0" dirty="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800" b="0" dirty="0">
                <a:solidFill>
                  <a:srgbClr val="595959"/>
                </a:solidFill>
                <a:latin typeface="Trebuchet MS"/>
                <a:ea typeface="Trebuchet MS"/>
                <a:cs typeface="Trebuchet MS"/>
                <a:sym typeface="Trebuchet MS"/>
              </a:rPr>
              <a:t>p {margin-left:20px;}</a:t>
            </a:r>
            <a:endParaRPr sz="1800" b="0" dirty="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800" b="0" dirty="0">
                <a:solidFill>
                  <a:srgbClr val="595959"/>
                </a:solidFill>
                <a:latin typeface="Trebuchet MS"/>
                <a:ea typeface="Trebuchet MS"/>
                <a:cs typeface="Trebuchet MS"/>
                <a:sym typeface="Trebuchet MS"/>
              </a:rPr>
              <a:t>body {background-image:url("images/background.gif");}</a:t>
            </a:r>
            <a:endParaRPr sz="1800" b="0" dirty="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endParaRPr sz="1800" b="0" dirty="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i="1" dirty="0">
                <a:solidFill>
                  <a:srgbClr val="F16524"/>
                </a:solidFill>
                <a:latin typeface="Trebuchet MS"/>
                <a:ea typeface="Trebuchet MS"/>
                <a:cs typeface="Trebuchet MS"/>
                <a:sym typeface="Trebuchet MS"/>
              </a:rPr>
              <a:t>Note: Do not add a space between the property value and the unit (such as margin-left:20 px). The correct way is: margin-left:20px.</a:t>
            </a:r>
            <a:endParaRPr sz="1800" b="0" i="1" dirty="0">
              <a:solidFill>
                <a:srgbClr val="F16524"/>
              </a:solidFill>
              <a:latin typeface="Trebuchet MS"/>
              <a:ea typeface="Trebuchet MS"/>
              <a:cs typeface="Trebuchet MS"/>
              <a:sym typeface="Trebuchet MS"/>
            </a:endParaRPr>
          </a:p>
          <a:p>
            <a:pPr marL="0" lvl="0" indent="0" rtl="0">
              <a:lnSpc>
                <a:spcPct val="100000"/>
              </a:lnSpc>
              <a:spcBef>
                <a:spcPts val="500"/>
              </a:spcBef>
              <a:spcAft>
                <a:spcPts val="0"/>
              </a:spcAft>
              <a:buNone/>
            </a:pPr>
            <a:endParaRPr sz="1800" b="0" dirty="0">
              <a:solidFill>
                <a:srgbClr val="353535"/>
              </a:solidFill>
              <a:latin typeface="Trebuchet MS"/>
              <a:ea typeface="Trebuchet MS"/>
              <a:cs typeface="Trebuchet MS"/>
              <a:sym typeface="Trebuchet MS"/>
            </a:endParaRPr>
          </a:p>
        </p:txBody>
      </p:sp>
      <p:pic>
        <p:nvPicPr>
          <p:cNvPr id="402" name="Shape 402"/>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08" name="Shape 408"/>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Inline Styles</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inline style loses many of the advantages of style sheets by mixing content with presentation. Use this method sparingly!</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use inline styles you use the style attribute in the relevant tag. The style attribute can contain any CSS property. The example shows how to change the color and the left margin of a paragraph:</a:t>
            </a:r>
            <a:endParaRPr sz="1800" b="0">
              <a:solidFill>
                <a:srgbClr val="353535"/>
              </a:solidFill>
              <a:latin typeface="Trebuchet MS"/>
              <a:ea typeface="Trebuchet MS"/>
              <a:cs typeface="Trebuchet MS"/>
              <a:sym typeface="Trebuchet MS"/>
            </a:endParaRPr>
          </a:p>
          <a:p>
            <a:pPr marL="0" lvl="0" indent="457200" rtl="0">
              <a:lnSpc>
                <a:spcPct val="100000"/>
              </a:lnSpc>
              <a:spcBef>
                <a:spcPts val="600"/>
              </a:spcBef>
              <a:spcAft>
                <a:spcPts val="0"/>
              </a:spcAft>
              <a:buNone/>
            </a:pPr>
            <a:r>
              <a:rPr lang="en" sz="1800" b="0">
                <a:solidFill>
                  <a:srgbClr val="595959"/>
                </a:solidFill>
                <a:latin typeface="Trebuchet MS"/>
                <a:ea typeface="Trebuchet MS"/>
                <a:cs typeface="Trebuchet MS"/>
                <a:sym typeface="Trebuchet MS"/>
              </a:rPr>
              <a:t>&lt;p style="color:sienna;margin-left:20px;"&gt;This is a   paragraph.&lt;/p&gt;</a:t>
            </a:r>
            <a:endParaRPr sz="18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endParaRPr sz="1800" u="sng">
              <a:solidFill>
                <a:srgbClr val="0170BA"/>
              </a:solidFill>
              <a:latin typeface="Trebuchet MS"/>
              <a:ea typeface="Trebuchet MS"/>
              <a:cs typeface="Trebuchet MS"/>
              <a:sym typeface="Trebuchet MS"/>
            </a:endParaRPr>
          </a:p>
        </p:txBody>
      </p:sp>
      <p:pic>
        <p:nvPicPr>
          <p:cNvPr id="409" name="Shape 409"/>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Introduction</a:t>
            </a:r>
            <a:endParaRPr sz="3000">
              <a:solidFill>
                <a:srgbClr val="0170BA"/>
              </a:solidFill>
              <a:latin typeface="Trebuchet MS"/>
              <a:ea typeface="Trebuchet MS"/>
              <a:cs typeface="Trebuchet MS"/>
              <a:sym typeface="Trebuchet MS"/>
            </a:endParaRPr>
          </a:p>
        </p:txBody>
      </p:sp>
      <p:sp>
        <p:nvSpPr>
          <p:cNvPr id="285" name="Shape 285"/>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500"/>
              </a:spcBef>
              <a:spcAft>
                <a:spcPts val="0"/>
              </a:spcAft>
              <a:buNone/>
            </a:pPr>
            <a:r>
              <a:rPr lang="en" sz="1800" u="sng">
                <a:solidFill>
                  <a:srgbClr val="0170BA"/>
                </a:solidFill>
                <a:latin typeface="Trebuchet MS"/>
                <a:ea typeface="Trebuchet MS"/>
                <a:cs typeface="Trebuchet MS"/>
                <a:sym typeface="Trebuchet MS"/>
              </a:rPr>
              <a:t>What is CSS?</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500"/>
              </a:spcBef>
              <a:spcAft>
                <a:spcPts val="0"/>
              </a:spcAft>
              <a:buClr>
                <a:srgbClr val="353535"/>
              </a:buClr>
              <a:buSzPts val="1800"/>
              <a:buFont typeface="Trebuchet MS"/>
              <a:buChar char="❏"/>
            </a:pPr>
            <a:r>
              <a:rPr lang="en" sz="1800">
                <a:solidFill>
                  <a:srgbClr val="29A9DF"/>
                </a:solidFill>
                <a:latin typeface="Trebuchet MS"/>
                <a:ea typeface="Trebuchet MS"/>
                <a:cs typeface="Trebuchet MS"/>
                <a:sym typeface="Trebuchet MS"/>
              </a:rPr>
              <a:t>CSS</a:t>
            </a:r>
            <a:r>
              <a:rPr lang="en" sz="1800" b="0">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stands for</a:t>
            </a:r>
            <a:r>
              <a:rPr lang="en" sz="1800" b="0">
                <a:solidFill>
                  <a:srgbClr val="000000"/>
                </a:solidFill>
                <a:latin typeface="Trebuchet MS"/>
                <a:ea typeface="Trebuchet MS"/>
                <a:cs typeface="Trebuchet MS"/>
                <a:sym typeface="Trebuchet MS"/>
              </a:rPr>
              <a:t> </a:t>
            </a:r>
            <a:r>
              <a:rPr lang="en" sz="1800">
                <a:solidFill>
                  <a:srgbClr val="29A9DF"/>
                </a:solidFill>
                <a:latin typeface="Trebuchet MS"/>
                <a:ea typeface="Trebuchet MS"/>
                <a:cs typeface="Trebuchet MS"/>
                <a:sym typeface="Trebuchet MS"/>
              </a:rPr>
              <a:t>C</a:t>
            </a:r>
            <a:r>
              <a:rPr lang="en" sz="1800" b="0">
                <a:solidFill>
                  <a:srgbClr val="29A9DF"/>
                </a:solidFill>
                <a:latin typeface="Trebuchet MS"/>
                <a:ea typeface="Trebuchet MS"/>
                <a:cs typeface="Trebuchet MS"/>
                <a:sym typeface="Trebuchet MS"/>
              </a:rPr>
              <a:t>ascading </a:t>
            </a:r>
            <a:r>
              <a:rPr lang="en" sz="1800">
                <a:solidFill>
                  <a:srgbClr val="29A9DF"/>
                </a:solidFill>
                <a:latin typeface="Trebuchet MS"/>
                <a:ea typeface="Trebuchet MS"/>
                <a:cs typeface="Trebuchet MS"/>
                <a:sym typeface="Trebuchet MS"/>
              </a:rPr>
              <a:t>S</a:t>
            </a:r>
            <a:r>
              <a:rPr lang="en" sz="1800" b="0">
                <a:solidFill>
                  <a:srgbClr val="29A9DF"/>
                </a:solidFill>
                <a:latin typeface="Trebuchet MS"/>
                <a:ea typeface="Trebuchet MS"/>
                <a:cs typeface="Trebuchet MS"/>
                <a:sym typeface="Trebuchet MS"/>
              </a:rPr>
              <a:t>tyle </a:t>
            </a:r>
            <a:r>
              <a:rPr lang="en" sz="1800">
                <a:solidFill>
                  <a:srgbClr val="29A9DF"/>
                </a:solidFill>
                <a:latin typeface="Trebuchet MS"/>
                <a:ea typeface="Trebuchet MS"/>
                <a:cs typeface="Trebuchet MS"/>
                <a:sym typeface="Trebuchet MS"/>
              </a:rPr>
              <a:t>S</a:t>
            </a:r>
            <a:r>
              <a:rPr lang="en" sz="1800" b="0">
                <a:solidFill>
                  <a:srgbClr val="29A9DF"/>
                </a:solidFill>
                <a:latin typeface="Trebuchet MS"/>
                <a:ea typeface="Trebuchet MS"/>
                <a:cs typeface="Trebuchet MS"/>
                <a:sym typeface="Trebuchet MS"/>
              </a:rPr>
              <a:t>heets</a:t>
            </a:r>
            <a:endParaRPr sz="1800" b="0">
              <a:solidFill>
                <a:srgbClr val="29A9DF"/>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Styles define </a:t>
            </a:r>
            <a:r>
              <a:rPr lang="en" sz="1800">
                <a:solidFill>
                  <a:srgbClr val="353535"/>
                </a:solidFill>
                <a:latin typeface="Trebuchet MS"/>
                <a:ea typeface="Trebuchet MS"/>
                <a:cs typeface="Trebuchet MS"/>
                <a:sym typeface="Trebuchet MS"/>
              </a:rPr>
              <a:t>how to display</a:t>
            </a:r>
            <a:r>
              <a:rPr lang="en" sz="1800" b="0">
                <a:solidFill>
                  <a:srgbClr val="353535"/>
                </a:solidFill>
                <a:latin typeface="Trebuchet MS"/>
                <a:ea typeface="Trebuchet MS"/>
                <a:cs typeface="Trebuchet MS"/>
                <a:sym typeface="Trebuchet MS"/>
              </a:rPr>
              <a:t> HTML elements</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Styles were added to HTML 4.0 </a:t>
            </a:r>
            <a:r>
              <a:rPr lang="en" sz="1800">
                <a:solidFill>
                  <a:srgbClr val="353535"/>
                </a:solidFill>
                <a:latin typeface="Trebuchet MS"/>
                <a:ea typeface="Trebuchet MS"/>
                <a:cs typeface="Trebuchet MS"/>
                <a:sym typeface="Trebuchet MS"/>
              </a:rPr>
              <a:t>to solve a problem</a:t>
            </a:r>
            <a:endParaRPr sz="180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a:solidFill>
                  <a:srgbClr val="353535"/>
                </a:solidFill>
                <a:latin typeface="Trebuchet MS"/>
                <a:ea typeface="Trebuchet MS"/>
                <a:cs typeface="Trebuchet MS"/>
                <a:sym typeface="Trebuchet MS"/>
              </a:rPr>
              <a:t>External Style Sheets</a:t>
            </a:r>
            <a:r>
              <a:rPr lang="en" sz="1800" b="0">
                <a:solidFill>
                  <a:srgbClr val="353535"/>
                </a:solidFill>
                <a:latin typeface="Trebuchet MS"/>
                <a:ea typeface="Trebuchet MS"/>
                <a:cs typeface="Trebuchet MS"/>
                <a:sym typeface="Trebuchet MS"/>
              </a:rPr>
              <a:t> can save a lot of work</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External Style Sheets are stored in </a:t>
            </a:r>
            <a:r>
              <a:rPr lang="en" sz="1800">
                <a:solidFill>
                  <a:srgbClr val="353535"/>
                </a:solidFill>
                <a:latin typeface="Trebuchet MS"/>
                <a:ea typeface="Trebuchet MS"/>
                <a:cs typeface="Trebuchet MS"/>
                <a:sym typeface="Trebuchet MS"/>
              </a:rPr>
              <a:t>CSS files</a:t>
            </a:r>
            <a:endParaRPr sz="1800">
              <a:solidFill>
                <a:srgbClr val="353535"/>
              </a:solidFill>
              <a:latin typeface="Trebuchet MS"/>
              <a:ea typeface="Trebuchet MS"/>
              <a:cs typeface="Trebuchet MS"/>
              <a:sym typeface="Trebuchet MS"/>
            </a:endParaRPr>
          </a:p>
          <a:p>
            <a:pPr marL="0" lvl="0" indent="0" rtl="0">
              <a:lnSpc>
                <a:spcPct val="115000"/>
              </a:lnSpc>
              <a:spcBef>
                <a:spcPts val="500"/>
              </a:spcBef>
              <a:spcAft>
                <a:spcPts val="0"/>
              </a:spcAft>
              <a:buNone/>
            </a:pPr>
            <a:r>
              <a:rPr lang="en" sz="1800" u="sng">
                <a:solidFill>
                  <a:srgbClr val="0170BA"/>
                </a:solidFill>
                <a:latin typeface="Trebuchet MS"/>
                <a:ea typeface="Trebuchet MS"/>
                <a:cs typeface="Trebuchet MS"/>
                <a:sym typeface="Trebuchet MS"/>
              </a:rPr>
              <a:t>CSS Saves a Lot of Work!</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CSS defines HOW HTML elements are to be displayed.</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Styles are normally saved in external .css files. External style sheets enable you to change the appearance and layout of all the pages in a Web site, just by editing one single file!</a:t>
            </a:r>
            <a:endParaRPr sz="1800" b="0">
              <a:solidFill>
                <a:srgbClr val="353535"/>
              </a:solidFill>
              <a:latin typeface="Trebuchet MS"/>
              <a:ea typeface="Trebuchet MS"/>
              <a:cs typeface="Trebuchet MS"/>
              <a:sym typeface="Trebuchet MS"/>
            </a:endParaRPr>
          </a:p>
          <a:p>
            <a:pPr marL="0" lvl="0" indent="0" rtl="0">
              <a:lnSpc>
                <a:spcPct val="114000"/>
              </a:lnSpc>
              <a:spcBef>
                <a:spcPts val="600"/>
              </a:spcBef>
              <a:spcAft>
                <a:spcPts val="0"/>
              </a:spcAft>
              <a:buNone/>
            </a:pPr>
            <a:endParaRPr sz="1800" b="0">
              <a:solidFill>
                <a:srgbClr val="20124D"/>
              </a:solidFill>
              <a:latin typeface="Trebuchet MS"/>
              <a:ea typeface="Trebuchet MS"/>
              <a:cs typeface="Trebuchet MS"/>
              <a:sym typeface="Trebuchet MS"/>
            </a:endParaRPr>
          </a:p>
        </p:txBody>
      </p:sp>
      <p:pic>
        <p:nvPicPr>
          <p:cNvPr id="286" name="Shape 286"/>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15" name="Shape 415"/>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Multiple Style Sheets</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some properties have been set for the same selector in different style sheets, the values will be inherited from the more specific style sheet. </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For example, an external style sheet has these properties for the h3 selector:</a:t>
            </a:r>
            <a:endParaRPr sz="1800" b="0">
              <a:solidFill>
                <a:srgbClr val="353535"/>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h3 {</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  color:red;</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  text-align:left;</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  font-size:8pt;</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 </a:t>
            </a:r>
            <a:endParaRPr sz="1800" u="sng">
              <a:solidFill>
                <a:srgbClr val="595959"/>
              </a:solidFill>
              <a:latin typeface="Trebuchet MS"/>
              <a:ea typeface="Trebuchet MS"/>
              <a:cs typeface="Trebuchet MS"/>
              <a:sym typeface="Trebuchet MS"/>
            </a:endParaRPr>
          </a:p>
        </p:txBody>
      </p:sp>
      <p:pic>
        <p:nvPicPr>
          <p:cNvPr id="416" name="Shape 416"/>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22" name="Shape 422"/>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And an internal style sheet has these properties for the h3 selector:</a:t>
            </a:r>
            <a:endParaRPr sz="1800" b="0">
              <a:solidFill>
                <a:srgbClr val="353535"/>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h3{</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  text-align:right;</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  font-size:20pt;</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 </a:t>
            </a:r>
            <a:endParaRPr sz="1600" b="0">
              <a:solidFill>
                <a:srgbClr val="595959"/>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the page with the internal style sheet also links to the external style sheet the properties for h3 will be:</a:t>
            </a:r>
            <a:endParaRPr sz="1800" b="0">
              <a:solidFill>
                <a:srgbClr val="353535"/>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color:red;</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text-align:right;</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Font-size:20pt;</a:t>
            </a:r>
            <a:endParaRPr sz="1600" b="0">
              <a:solidFill>
                <a:srgbClr val="595959"/>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color is inherited from the external style sheet and the text-alignment and the font-size is replaced by the internal style sheet.</a:t>
            </a:r>
            <a:endParaRPr sz="1800" b="0">
              <a:solidFill>
                <a:srgbClr val="353535"/>
              </a:solidFill>
              <a:latin typeface="Trebuchet MS"/>
              <a:ea typeface="Trebuchet MS"/>
              <a:cs typeface="Trebuchet MS"/>
              <a:sym typeface="Trebuchet MS"/>
            </a:endParaRPr>
          </a:p>
          <a:p>
            <a:pPr marL="914400" lvl="0" indent="0" rtl="0">
              <a:lnSpc>
                <a:spcPct val="100000"/>
              </a:lnSpc>
              <a:spcBef>
                <a:spcPts val="500"/>
              </a:spcBef>
              <a:spcAft>
                <a:spcPts val="0"/>
              </a:spcAft>
              <a:buNone/>
            </a:pPr>
            <a:endParaRPr sz="1800" u="sng">
              <a:solidFill>
                <a:srgbClr val="353535"/>
              </a:solidFill>
              <a:latin typeface="Trebuchet MS"/>
              <a:ea typeface="Trebuchet MS"/>
              <a:cs typeface="Trebuchet MS"/>
              <a:sym typeface="Trebuchet MS"/>
            </a:endParaRPr>
          </a:p>
        </p:txBody>
      </p:sp>
      <p:pic>
        <p:nvPicPr>
          <p:cNvPr id="423" name="Shape 423"/>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29" name="Shape 429"/>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Multiple Styles Will Cascade into One</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Styles can be specified:</a:t>
            </a:r>
            <a:endParaRPr sz="1800" b="0">
              <a:solidFill>
                <a:srgbClr val="353535"/>
              </a:solidFill>
              <a:latin typeface="Trebuchet MS"/>
              <a:ea typeface="Trebuchet MS"/>
              <a:cs typeface="Trebuchet MS"/>
              <a:sym typeface="Trebuchet MS"/>
            </a:endParaRPr>
          </a:p>
          <a:p>
            <a:pPr marL="9144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inside an HTML element</a:t>
            </a:r>
            <a:endParaRPr sz="1800" b="0">
              <a:solidFill>
                <a:srgbClr val="353535"/>
              </a:solidFill>
              <a:latin typeface="Trebuchet MS"/>
              <a:ea typeface="Trebuchet MS"/>
              <a:cs typeface="Trebuchet MS"/>
              <a:sym typeface="Trebuchet MS"/>
            </a:endParaRPr>
          </a:p>
          <a:p>
            <a:pPr marL="9144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inside the head section of an HTML page</a:t>
            </a:r>
            <a:endParaRPr sz="1800" b="0">
              <a:solidFill>
                <a:srgbClr val="353535"/>
              </a:solidFill>
              <a:latin typeface="Trebuchet MS"/>
              <a:ea typeface="Trebuchet MS"/>
              <a:cs typeface="Trebuchet MS"/>
              <a:sym typeface="Trebuchet MS"/>
            </a:endParaRPr>
          </a:p>
          <a:p>
            <a:pPr marL="9144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an external CSS file</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i="1">
                <a:solidFill>
                  <a:srgbClr val="F16524"/>
                </a:solidFill>
                <a:latin typeface="Trebuchet MS"/>
                <a:ea typeface="Trebuchet MS"/>
                <a:cs typeface="Trebuchet MS"/>
                <a:sym typeface="Trebuchet MS"/>
              </a:rPr>
              <a:t>Tip</a:t>
            </a:r>
            <a:r>
              <a:rPr lang="en" sz="1800" b="0" i="1">
                <a:solidFill>
                  <a:srgbClr val="F16524"/>
                </a:solidFill>
                <a:latin typeface="Trebuchet MS"/>
                <a:ea typeface="Trebuchet MS"/>
                <a:cs typeface="Trebuchet MS"/>
                <a:sym typeface="Trebuchet MS"/>
              </a:rPr>
              <a:t>: Even multiple external style sheets can be referenced inside a single HTML document.</a:t>
            </a:r>
            <a:endParaRPr sz="1800" b="0" i="1">
              <a:solidFill>
                <a:srgbClr val="F16524"/>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00000"/>
                </a:solidFill>
                <a:latin typeface="Trebuchet MS"/>
                <a:ea typeface="Trebuchet MS"/>
                <a:cs typeface="Trebuchet MS"/>
                <a:sym typeface="Trebuchet MS"/>
              </a:rPr>
              <a:t> </a:t>
            </a:r>
            <a:endParaRPr sz="1800" b="0">
              <a:solidFill>
                <a:srgbClr val="000000"/>
              </a:solidFill>
              <a:latin typeface="Trebuchet MS"/>
              <a:ea typeface="Trebuchet MS"/>
              <a:cs typeface="Trebuchet MS"/>
              <a:sym typeface="Trebuchet MS"/>
            </a:endParaRPr>
          </a:p>
          <a:p>
            <a:pPr marL="914400" lvl="0" indent="0" rtl="0">
              <a:lnSpc>
                <a:spcPct val="100000"/>
              </a:lnSpc>
              <a:spcBef>
                <a:spcPts val="500"/>
              </a:spcBef>
              <a:spcAft>
                <a:spcPts val="0"/>
              </a:spcAft>
              <a:buNone/>
            </a:pPr>
            <a:endParaRPr sz="1800" b="0">
              <a:solidFill>
                <a:srgbClr val="000000"/>
              </a:solidFill>
              <a:latin typeface="Trebuchet MS"/>
              <a:ea typeface="Trebuchet MS"/>
              <a:cs typeface="Trebuchet MS"/>
              <a:sym typeface="Trebuchet MS"/>
            </a:endParaRPr>
          </a:p>
        </p:txBody>
      </p:sp>
      <p:pic>
        <p:nvPicPr>
          <p:cNvPr id="430" name="Shape 430"/>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36" name="Shape 436"/>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a:solidFill>
                  <a:srgbClr val="0170BA"/>
                </a:solidFill>
                <a:latin typeface="Trebuchet MS"/>
                <a:ea typeface="Trebuchet MS"/>
                <a:cs typeface="Trebuchet MS"/>
                <a:sym typeface="Trebuchet MS"/>
              </a:rPr>
              <a:t>Cascading order</a:t>
            </a:r>
            <a:endParaRPr sz="1800">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What style will be used when there is more than one style specified for an HTML element?</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Generally speaking, we can say that all the styles will "cascade" into a new "virtual" stylesheet by the following rules, where number four has the highest priority:</a:t>
            </a:r>
            <a:endParaRPr sz="1800" b="0">
              <a:solidFill>
                <a:srgbClr val="353535"/>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800" b="0">
                <a:solidFill>
                  <a:srgbClr val="F16524"/>
                </a:solidFill>
                <a:latin typeface="Trebuchet MS"/>
                <a:ea typeface="Trebuchet MS"/>
                <a:cs typeface="Trebuchet MS"/>
                <a:sym typeface="Trebuchet MS"/>
              </a:rPr>
              <a:t>1.Browser default</a:t>
            </a:r>
            <a:endParaRPr sz="1800" b="0">
              <a:solidFill>
                <a:srgbClr val="F16524"/>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800" b="0">
                <a:solidFill>
                  <a:srgbClr val="F16524"/>
                </a:solidFill>
                <a:latin typeface="Trebuchet MS"/>
                <a:ea typeface="Trebuchet MS"/>
                <a:cs typeface="Trebuchet MS"/>
                <a:sym typeface="Trebuchet MS"/>
              </a:rPr>
              <a:t>2.External style sheet</a:t>
            </a:r>
            <a:endParaRPr sz="1800" b="0">
              <a:solidFill>
                <a:srgbClr val="F16524"/>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800" b="0">
                <a:solidFill>
                  <a:srgbClr val="F16524"/>
                </a:solidFill>
                <a:latin typeface="Trebuchet MS"/>
                <a:ea typeface="Trebuchet MS"/>
                <a:cs typeface="Trebuchet MS"/>
                <a:sym typeface="Trebuchet MS"/>
              </a:rPr>
              <a:t>3.Internal style sheet (in the head section)</a:t>
            </a:r>
            <a:endParaRPr sz="1800" b="0">
              <a:solidFill>
                <a:srgbClr val="F16524"/>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800" b="0">
                <a:solidFill>
                  <a:srgbClr val="F16524"/>
                </a:solidFill>
                <a:latin typeface="Trebuchet MS"/>
                <a:ea typeface="Trebuchet MS"/>
                <a:cs typeface="Trebuchet MS"/>
                <a:sym typeface="Trebuchet MS"/>
              </a:rPr>
              <a:t>4.Inline style (inside an HTML element)</a:t>
            </a:r>
            <a:endParaRPr sz="1800" u="sng">
              <a:solidFill>
                <a:srgbClr val="F16524"/>
              </a:solidFill>
              <a:latin typeface="Trebuchet MS"/>
              <a:ea typeface="Trebuchet MS"/>
              <a:cs typeface="Trebuchet MS"/>
              <a:sym typeface="Trebuchet MS"/>
            </a:endParaRPr>
          </a:p>
        </p:txBody>
      </p:sp>
      <p:pic>
        <p:nvPicPr>
          <p:cNvPr id="437" name="Shape 437"/>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43" name="Shape 443"/>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a:solidFill>
                  <a:srgbClr val="0170BA"/>
                </a:solidFill>
                <a:latin typeface="Trebuchet MS"/>
                <a:ea typeface="Trebuchet MS"/>
                <a:cs typeface="Trebuchet MS"/>
                <a:sym typeface="Trebuchet MS"/>
              </a:rPr>
              <a:t>Cascading order</a:t>
            </a:r>
            <a:endParaRPr sz="1800" b="0">
              <a:solidFill>
                <a:srgbClr val="000000"/>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So,</a:t>
            </a:r>
            <a:r>
              <a:rPr lang="en" sz="1800" b="0">
                <a:solidFill>
                  <a:srgbClr val="000000"/>
                </a:solidFill>
                <a:latin typeface="Trebuchet MS"/>
                <a:ea typeface="Trebuchet MS"/>
                <a:cs typeface="Trebuchet MS"/>
                <a:sym typeface="Trebuchet MS"/>
              </a:rPr>
              <a:t> </a:t>
            </a:r>
            <a:r>
              <a:rPr lang="en" sz="1800">
                <a:solidFill>
                  <a:srgbClr val="0170BA"/>
                </a:solidFill>
                <a:latin typeface="Trebuchet MS"/>
                <a:ea typeface="Trebuchet MS"/>
                <a:cs typeface="Trebuchet MS"/>
                <a:sym typeface="Trebuchet MS"/>
              </a:rPr>
              <a:t>an inline style</a:t>
            </a:r>
            <a:r>
              <a:rPr lang="en" sz="180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(inside an HTML element) has the highest priority, which means that it will override a style defined inside the &lt;head&gt; tag, or in an external style sheet, or in a browser (a default value).</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endParaRPr sz="1800" b="0">
              <a:solidFill>
                <a:srgbClr val="000000"/>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i="1">
                <a:solidFill>
                  <a:srgbClr val="F16524"/>
                </a:solidFill>
                <a:latin typeface="Trebuchet MS"/>
                <a:ea typeface="Trebuchet MS"/>
                <a:cs typeface="Trebuchet MS"/>
                <a:sym typeface="Trebuchet MS"/>
              </a:rPr>
              <a:t>Note</a:t>
            </a:r>
            <a:r>
              <a:rPr lang="en" sz="1800" b="0" i="1">
                <a:solidFill>
                  <a:srgbClr val="F16524"/>
                </a:solidFill>
                <a:latin typeface="Trebuchet MS"/>
                <a:ea typeface="Trebuchet MS"/>
                <a:cs typeface="Trebuchet MS"/>
                <a:sym typeface="Trebuchet MS"/>
              </a:rPr>
              <a:t>: If the link to the external style sheet is placed after the internal style sheet in HTML &lt;head&gt;, the external style sheet will override the internal style sheet!</a:t>
            </a:r>
            <a:endParaRPr sz="1800" b="0" i="1">
              <a:solidFill>
                <a:srgbClr val="F16524"/>
              </a:solidFill>
              <a:latin typeface="Trebuchet MS"/>
              <a:ea typeface="Trebuchet MS"/>
              <a:cs typeface="Trebuchet MS"/>
              <a:sym typeface="Trebuchet MS"/>
            </a:endParaRPr>
          </a:p>
          <a:p>
            <a:pPr marL="914400" lvl="0" indent="0" rtl="0">
              <a:lnSpc>
                <a:spcPct val="100000"/>
              </a:lnSpc>
              <a:spcBef>
                <a:spcPts val="500"/>
              </a:spcBef>
              <a:spcAft>
                <a:spcPts val="0"/>
              </a:spcAft>
              <a:buNone/>
            </a:pPr>
            <a:endParaRPr sz="1800" u="sng">
              <a:solidFill>
                <a:srgbClr val="000000"/>
              </a:solidFill>
              <a:latin typeface="Trebuchet MS"/>
              <a:ea typeface="Trebuchet MS"/>
              <a:cs typeface="Trebuchet MS"/>
              <a:sym typeface="Trebuchet MS"/>
            </a:endParaRPr>
          </a:p>
        </p:txBody>
      </p:sp>
      <p:pic>
        <p:nvPicPr>
          <p:cNvPr id="444" name="Shape 444"/>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a:t>
            </a:r>
            <a:endParaRPr sz="3000">
              <a:solidFill>
                <a:srgbClr val="0170BA"/>
              </a:solidFill>
              <a:latin typeface="Trebuchet MS"/>
              <a:ea typeface="Trebuchet MS"/>
              <a:cs typeface="Trebuchet MS"/>
              <a:sym typeface="Trebuchet MS"/>
            </a:endParaRPr>
          </a:p>
        </p:txBody>
      </p:sp>
      <p:sp>
        <p:nvSpPr>
          <p:cNvPr id="450" name="Shape 450"/>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CSS background properties are used to define the background effects of an element.</a:t>
            </a:r>
            <a:endParaRPr sz="1800" b="0" dirty="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CSS properties used for background effects:</a:t>
            </a:r>
            <a:endParaRPr sz="1800" b="0" dirty="0">
              <a:solidFill>
                <a:srgbClr val="353535"/>
              </a:solidFill>
              <a:latin typeface="Trebuchet MS"/>
              <a:ea typeface="Trebuchet MS"/>
              <a:cs typeface="Trebuchet MS"/>
              <a:sym typeface="Trebuchet MS"/>
            </a:endParaRPr>
          </a:p>
          <a:p>
            <a:pPr marL="1371600" lvl="0"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background-color</a:t>
            </a:r>
            <a:endParaRPr sz="1800" b="0" dirty="0">
              <a:solidFill>
                <a:srgbClr val="353535"/>
              </a:solidFill>
              <a:latin typeface="Trebuchet MS"/>
              <a:ea typeface="Trebuchet MS"/>
              <a:cs typeface="Trebuchet MS"/>
              <a:sym typeface="Trebuchet MS"/>
            </a:endParaRPr>
          </a:p>
          <a:p>
            <a:pPr marL="1371600" lvl="0"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background-image</a:t>
            </a:r>
            <a:endParaRPr sz="1800" b="0" dirty="0">
              <a:solidFill>
                <a:srgbClr val="353535"/>
              </a:solidFill>
              <a:latin typeface="Trebuchet MS"/>
              <a:ea typeface="Trebuchet MS"/>
              <a:cs typeface="Trebuchet MS"/>
              <a:sym typeface="Trebuchet MS"/>
            </a:endParaRPr>
          </a:p>
          <a:p>
            <a:pPr marL="1371600" lvl="0"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background-repeat</a:t>
            </a:r>
            <a:endParaRPr sz="1800" b="0" dirty="0">
              <a:solidFill>
                <a:srgbClr val="353535"/>
              </a:solidFill>
              <a:latin typeface="Trebuchet MS"/>
              <a:ea typeface="Trebuchet MS"/>
              <a:cs typeface="Trebuchet MS"/>
              <a:sym typeface="Trebuchet MS"/>
            </a:endParaRPr>
          </a:p>
          <a:p>
            <a:pPr marL="1371600" lvl="0"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background-attachment</a:t>
            </a:r>
            <a:endParaRPr sz="1800" b="0" dirty="0">
              <a:solidFill>
                <a:srgbClr val="353535"/>
              </a:solidFill>
              <a:latin typeface="Trebuchet MS"/>
              <a:ea typeface="Trebuchet MS"/>
              <a:cs typeface="Trebuchet MS"/>
              <a:sym typeface="Trebuchet MS"/>
            </a:endParaRPr>
          </a:p>
          <a:p>
            <a:pPr marL="1371600" lvl="0"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background-position</a:t>
            </a:r>
            <a:endParaRPr sz="1800" b="0" dirty="0">
              <a:solidFill>
                <a:srgbClr val="353535"/>
              </a:solidFill>
              <a:latin typeface="Trebuchet MS"/>
              <a:ea typeface="Trebuchet MS"/>
              <a:cs typeface="Trebuchet MS"/>
              <a:sym typeface="Trebuchet MS"/>
            </a:endParaRPr>
          </a:p>
          <a:p>
            <a:pPr marL="1371600" lvl="0" indent="-342900" rtl="0">
              <a:lnSpc>
                <a:spcPct val="100000"/>
              </a:lnSpc>
              <a:spcBef>
                <a:spcPts val="0"/>
              </a:spcBef>
              <a:spcAft>
                <a:spcPts val="0"/>
              </a:spcAft>
              <a:buClr>
                <a:srgbClr val="29A9DF"/>
              </a:buClr>
              <a:buSzPts val="1800"/>
              <a:buFont typeface="Trebuchet MS"/>
              <a:buChar char="➔"/>
            </a:pPr>
            <a:r>
              <a:rPr lang="en" sz="1800" i="1" dirty="0">
                <a:solidFill>
                  <a:srgbClr val="29A9DF"/>
                </a:solidFill>
                <a:latin typeface="Trebuchet MS"/>
                <a:ea typeface="Trebuchet MS"/>
                <a:cs typeface="Trebuchet MS"/>
                <a:sym typeface="Trebuchet MS"/>
              </a:rPr>
              <a:t>background-size</a:t>
            </a:r>
            <a:endParaRPr sz="1800" i="1" dirty="0">
              <a:solidFill>
                <a:srgbClr val="29A9DF"/>
              </a:solidFill>
              <a:latin typeface="Trebuchet MS"/>
              <a:ea typeface="Trebuchet MS"/>
              <a:cs typeface="Trebuchet MS"/>
              <a:sym typeface="Trebuchet MS"/>
            </a:endParaRPr>
          </a:p>
          <a:p>
            <a:pPr marL="1371600" lvl="0" indent="-342900" rtl="0">
              <a:lnSpc>
                <a:spcPct val="100000"/>
              </a:lnSpc>
              <a:spcBef>
                <a:spcPts val="0"/>
              </a:spcBef>
              <a:spcAft>
                <a:spcPts val="0"/>
              </a:spcAft>
              <a:buClr>
                <a:srgbClr val="29A9DF"/>
              </a:buClr>
              <a:buSzPts val="1800"/>
              <a:buFont typeface="Trebuchet MS"/>
              <a:buChar char="➔"/>
            </a:pPr>
            <a:r>
              <a:rPr lang="en" sz="1800" i="1" dirty="0">
                <a:solidFill>
                  <a:srgbClr val="29A9DF"/>
                </a:solidFill>
                <a:latin typeface="Trebuchet MS"/>
                <a:ea typeface="Trebuchet MS"/>
                <a:cs typeface="Trebuchet MS"/>
                <a:sym typeface="Trebuchet MS"/>
              </a:rPr>
              <a:t>background-origin</a:t>
            </a:r>
            <a:endParaRPr sz="1800" i="1" dirty="0">
              <a:solidFill>
                <a:srgbClr val="29A9DF"/>
              </a:solidFill>
              <a:latin typeface="Trebuchet MS"/>
              <a:ea typeface="Trebuchet MS"/>
              <a:cs typeface="Trebuchet MS"/>
              <a:sym typeface="Trebuchet MS"/>
            </a:endParaRPr>
          </a:p>
          <a:p>
            <a:pPr marL="1371600" lvl="0" indent="-342900" rtl="0">
              <a:lnSpc>
                <a:spcPct val="100000"/>
              </a:lnSpc>
              <a:spcBef>
                <a:spcPts val="0"/>
              </a:spcBef>
              <a:spcAft>
                <a:spcPts val="0"/>
              </a:spcAft>
              <a:buClr>
                <a:srgbClr val="29A9DF"/>
              </a:buClr>
              <a:buSzPts val="1800"/>
              <a:buFont typeface="Trebuchet MS"/>
              <a:buChar char="➔"/>
            </a:pPr>
            <a:r>
              <a:rPr lang="en" sz="1800" i="1" dirty="0">
                <a:solidFill>
                  <a:srgbClr val="29A9DF"/>
                </a:solidFill>
                <a:latin typeface="Trebuchet MS"/>
                <a:ea typeface="Trebuchet MS"/>
                <a:cs typeface="Trebuchet MS"/>
                <a:sym typeface="Trebuchet MS"/>
              </a:rPr>
              <a:t>background-clip</a:t>
            </a:r>
            <a:endParaRPr sz="1800" i="1" dirty="0">
              <a:solidFill>
                <a:srgbClr val="29A9DF"/>
              </a:solidFill>
              <a:latin typeface="Trebuchet MS"/>
              <a:ea typeface="Trebuchet MS"/>
              <a:cs typeface="Trebuchet MS"/>
              <a:sym typeface="Trebuchet MS"/>
            </a:endParaRPr>
          </a:p>
          <a:p>
            <a:pPr marL="914400" lvl="0" indent="0" rtl="0">
              <a:lnSpc>
                <a:spcPct val="100000"/>
              </a:lnSpc>
              <a:spcBef>
                <a:spcPts val="500"/>
              </a:spcBef>
              <a:spcAft>
                <a:spcPts val="0"/>
              </a:spcAft>
              <a:buNone/>
            </a:pPr>
            <a:endParaRPr sz="1800" dirty="0">
              <a:solidFill>
                <a:srgbClr val="0170BA"/>
              </a:solidFill>
              <a:latin typeface="Trebuchet MS"/>
              <a:ea typeface="Trebuchet MS"/>
              <a:cs typeface="Trebuchet MS"/>
              <a:sym typeface="Trebuchet MS"/>
            </a:endParaRPr>
          </a:p>
        </p:txBody>
      </p:sp>
      <p:pic>
        <p:nvPicPr>
          <p:cNvPr id="451" name="Shape 451"/>
          <p:cNvPicPr preferRelativeResize="0"/>
          <p:nvPr/>
        </p:nvPicPr>
        <p:blipFill rotWithShape="1">
          <a:blip r:embed="rId3">
            <a:alphaModFix/>
          </a:blip>
          <a:srcRect t="3462" b="3462"/>
          <a:stretch/>
        </p:blipFill>
        <p:spPr>
          <a:xfrm>
            <a:off x="8221848" y="148500"/>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57" name="Shape 457"/>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dirty="0">
                <a:solidFill>
                  <a:srgbClr val="0170BA"/>
                </a:solidFill>
                <a:latin typeface="Trebuchet MS"/>
                <a:ea typeface="Trebuchet MS"/>
                <a:cs typeface="Trebuchet MS"/>
                <a:sym typeface="Trebuchet MS"/>
              </a:rPr>
              <a:t>Background Color</a:t>
            </a:r>
            <a:endParaRPr sz="1800" u="sng" dirty="0">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000000"/>
              </a:buClr>
              <a:buSzPts val="1800"/>
              <a:buFont typeface="Trebuchet MS"/>
              <a:buChar char="❏"/>
            </a:pPr>
            <a:r>
              <a:rPr lang="en" sz="1800" b="0" dirty="0">
                <a:solidFill>
                  <a:srgbClr val="353535"/>
                </a:solidFill>
                <a:latin typeface="Trebuchet MS"/>
                <a:ea typeface="Trebuchet MS"/>
                <a:cs typeface="Trebuchet MS"/>
                <a:sym typeface="Trebuchet MS"/>
              </a:rPr>
              <a:t>The</a:t>
            </a:r>
            <a:r>
              <a:rPr lang="en" sz="1800" b="0" dirty="0">
                <a:solidFill>
                  <a:srgbClr val="000000"/>
                </a:solidFill>
                <a:latin typeface="Trebuchet MS"/>
                <a:ea typeface="Trebuchet MS"/>
                <a:cs typeface="Trebuchet MS"/>
                <a:sym typeface="Trebuchet MS"/>
              </a:rPr>
              <a:t> </a:t>
            </a:r>
            <a:r>
              <a:rPr lang="en" sz="1800" dirty="0">
                <a:solidFill>
                  <a:srgbClr val="29A9DF"/>
                </a:solidFill>
                <a:latin typeface="Trebuchet MS"/>
                <a:ea typeface="Trebuchet MS"/>
                <a:cs typeface="Trebuchet MS"/>
                <a:sym typeface="Trebuchet MS"/>
              </a:rPr>
              <a:t>background-color</a:t>
            </a:r>
            <a:r>
              <a:rPr lang="en" sz="1800" b="0" dirty="0">
                <a:solidFill>
                  <a:srgbClr val="000000"/>
                </a:solidFill>
                <a:latin typeface="Trebuchet MS"/>
                <a:ea typeface="Trebuchet MS"/>
                <a:cs typeface="Trebuchet MS"/>
                <a:sym typeface="Trebuchet MS"/>
              </a:rPr>
              <a:t> </a:t>
            </a:r>
            <a:r>
              <a:rPr lang="en" sz="1800" b="0" dirty="0">
                <a:solidFill>
                  <a:srgbClr val="353535"/>
                </a:solidFill>
                <a:latin typeface="Trebuchet MS"/>
                <a:ea typeface="Trebuchet MS"/>
                <a:cs typeface="Trebuchet MS"/>
                <a:sym typeface="Trebuchet MS"/>
              </a:rPr>
              <a:t>property specifies the background color of an element.</a:t>
            </a:r>
            <a:endParaRPr sz="1800" b="0" dirty="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background color of a page is defined in the body selector:</a:t>
            </a:r>
            <a:endParaRPr sz="1800" b="0" dirty="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dirty="0">
                <a:solidFill>
                  <a:srgbClr val="0170BA"/>
                </a:solidFill>
                <a:latin typeface="Trebuchet MS"/>
                <a:ea typeface="Trebuchet MS"/>
                <a:cs typeface="Trebuchet MS"/>
                <a:sym typeface="Trebuchet MS"/>
              </a:rPr>
              <a:t>Example:</a:t>
            </a:r>
            <a:endParaRPr sz="1800" dirty="0">
              <a:solidFill>
                <a:srgbClr val="0170BA"/>
              </a:solidFill>
              <a:latin typeface="Trebuchet MS"/>
              <a:ea typeface="Trebuchet MS"/>
              <a:cs typeface="Trebuchet MS"/>
              <a:sym typeface="Trebuchet MS"/>
            </a:endParaRPr>
          </a:p>
          <a:p>
            <a:pPr marL="0" lvl="0" indent="457200" rtl="0">
              <a:lnSpc>
                <a:spcPct val="100000"/>
              </a:lnSpc>
              <a:spcBef>
                <a:spcPts val="600"/>
              </a:spcBef>
              <a:spcAft>
                <a:spcPts val="0"/>
              </a:spcAft>
              <a:buNone/>
            </a:pPr>
            <a:r>
              <a:rPr lang="en" sz="1600" b="0" dirty="0">
                <a:solidFill>
                  <a:srgbClr val="595959"/>
                </a:solidFill>
                <a:latin typeface="Trebuchet MS"/>
                <a:ea typeface="Trebuchet MS"/>
                <a:cs typeface="Trebuchet MS"/>
                <a:sym typeface="Trebuchet MS"/>
              </a:rPr>
              <a:t>body {background-color:#b0c4de;}</a:t>
            </a:r>
            <a:endParaRPr sz="1600" b="0" dirty="0">
              <a:solidFill>
                <a:srgbClr val="595959"/>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With CSS, a color is most often specified by:</a:t>
            </a:r>
            <a:endParaRPr sz="1800" b="0" dirty="0">
              <a:solidFill>
                <a:srgbClr val="353535"/>
              </a:solidFill>
              <a:latin typeface="Trebuchet MS"/>
              <a:ea typeface="Trebuchet MS"/>
              <a:cs typeface="Trebuchet MS"/>
              <a:sym typeface="Trebuchet MS"/>
            </a:endParaRPr>
          </a:p>
          <a:p>
            <a:pPr marL="914400" lvl="1"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a HEX value - like "#ff0000"</a:t>
            </a:r>
            <a:endParaRPr sz="1800" b="0" dirty="0">
              <a:solidFill>
                <a:srgbClr val="353535"/>
              </a:solidFill>
              <a:latin typeface="Trebuchet MS"/>
              <a:ea typeface="Trebuchet MS"/>
              <a:cs typeface="Trebuchet MS"/>
              <a:sym typeface="Trebuchet MS"/>
            </a:endParaRPr>
          </a:p>
          <a:p>
            <a:pPr marL="914400" lvl="1"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an RGB value - like "rgb(255,0,0)“ and “rgba(0,255,255,0.4)</a:t>
            </a:r>
            <a:endParaRPr sz="1800" b="0" dirty="0">
              <a:solidFill>
                <a:srgbClr val="353535"/>
              </a:solidFill>
              <a:latin typeface="Trebuchet MS"/>
              <a:ea typeface="Trebuchet MS"/>
              <a:cs typeface="Trebuchet MS"/>
              <a:sym typeface="Trebuchet MS"/>
            </a:endParaRPr>
          </a:p>
          <a:p>
            <a:pPr marL="914400" lvl="1"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a color name - like "red"</a:t>
            </a:r>
            <a:endParaRPr sz="1800" b="0" dirty="0">
              <a:solidFill>
                <a:srgbClr val="353535"/>
              </a:solidFill>
              <a:latin typeface="Trebuchet MS"/>
              <a:ea typeface="Trebuchet MS"/>
              <a:cs typeface="Trebuchet MS"/>
              <a:sym typeface="Trebuchet MS"/>
            </a:endParaRPr>
          </a:p>
          <a:p>
            <a:pPr marL="914400" lvl="0" indent="0" rtl="0">
              <a:lnSpc>
                <a:spcPct val="100000"/>
              </a:lnSpc>
              <a:spcBef>
                <a:spcPts val="500"/>
              </a:spcBef>
              <a:spcAft>
                <a:spcPts val="0"/>
              </a:spcAft>
              <a:buNone/>
            </a:pPr>
            <a:endParaRPr sz="1800" b="0" dirty="0">
              <a:solidFill>
                <a:srgbClr val="000000"/>
              </a:solidFill>
              <a:latin typeface="Trebuchet MS"/>
              <a:ea typeface="Trebuchet MS"/>
              <a:cs typeface="Trebuchet MS"/>
              <a:sym typeface="Trebuchet MS"/>
            </a:endParaRPr>
          </a:p>
        </p:txBody>
      </p:sp>
      <p:pic>
        <p:nvPicPr>
          <p:cNvPr id="458" name="Shape 458"/>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64" name="Shape 464"/>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In the example below, the h1, p, and div elements have different background colors:</a:t>
            </a:r>
            <a:endParaRPr sz="1800" b="0" dirty="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dirty="0">
                <a:solidFill>
                  <a:srgbClr val="595959"/>
                </a:solidFill>
                <a:latin typeface="Trebuchet MS"/>
                <a:ea typeface="Trebuchet MS"/>
                <a:cs typeface="Trebuchet MS"/>
                <a:sym typeface="Trebuchet MS"/>
              </a:rPr>
              <a:t>h1 {background-color:#6495ed;}</a:t>
            </a:r>
            <a:endParaRPr sz="1600" b="0" dirty="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dirty="0">
                <a:solidFill>
                  <a:srgbClr val="595959"/>
                </a:solidFill>
                <a:latin typeface="Trebuchet MS"/>
                <a:ea typeface="Trebuchet MS"/>
                <a:cs typeface="Trebuchet MS"/>
                <a:sym typeface="Trebuchet MS"/>
              </a:rPr>
              <a:t>p {background-color:#e0ffff;}</a:t>
            </a:r>
            <a:endParaRPr sz="1600" b="0" dirty="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dirty="0">
                <a:solidFill>
                  <a:srgbClr val="595959"/>
                </a:solidFill>
                <a:latin typeface="Trebuchet MS"/>
                <a:ea typeface="Trebuchet MS"/>
                <a:cs typeface="Trebuchet MS"/>
                <a:sym typeface="Trebuchet MS"/>
              </a:rPr>
              <a:t>div {background-color:#b0c4de;}</a:t>
            </a:r>
            <a:endParaRPr sz="1600" b="0" dirty="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dirty="0">
                <a:solidFill>
                  <a:srgbClr val="595959"/>
                </a:solidFill>
                <a:latin typeface="Trebuchet MS"/>
                <a:ea typeface="Trebuchet MS"/>
                <a:cs typeface="Trebuchet MS"/>
                <a:sym typeface="Trebuchet MS"/>
              </a:rPr>
              <a:t> </a:t>
            </a:r>
            <a:endParaRPr sz="1600" b="0" dirty="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u="sng" dirty="0">
                <a:solidFill>
                  <a:srgbClr val="0170BA"/>
                </a:solidFill>
                <a:latin typeface="Trebuchet MS"/>
                <a:ea typeface="Trebuchet MS"/>
                <a:cs typeface="Trebuchet MS"/>
                <a:sym typeface="Trebuchet MS"/>
              </a:rPr>
              <a:t>Background Image</a:t>
            </a:r>
            <a:endParaRPr sz="1800" u="sng" dirty="0">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background-image property specifies an image to use as the background of an element.</a:t>
            </a:r>
            <a:endParaRPr sz="1800" b="0" dirty="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By default, the image is repeated so it covers the entire element.</a:t>
            </a:r>
            <a:endParaRPr sz="1800" b="0" dirty="0">
              <a:solidFill>
                <a:srgbClr val="353535"/>
              </a:solidFill>
              <a:latin typeface="Trebuchet MS"/>
              <a:ea typeface="Trebuchet MS"/>
              <a:cs typeface="Trebuchet MS"/>
              <a:sym typeface="Trebuchet MS"/>
            </a:endParaRPr>
          </a:p>
          <a:p>
            <a:pPr marL="914400" lvl="0" indent="0" rtl="0">
              <a:lnSpc>
                <a:spcPct val="100000"/>
              </a:lnSpc>
              <a:spcBef>
                <a:spcPts val="500"/>
              </a:spcBef>
              <a:spcAft>
                <a:spcPts val="0"/>
              </a:spcAft>
              <a:buNone/>
            </a:pPr>
            <a:endParaRPr sz="1800" u="sng" dirty="0">
              <a:solidFill>
                <a:srgbClr val="0170BA"/>
              </a:solidFill>
              <a:latin typeface="Trebuchet MS"/>
              <a:ea typeface="Trebuchet MS"/>
              <a:cs typeface="Trebuchet MS"/>
              <a:sym typeface="Trebuchet MS"/>
            </a:endParaRPr>
          </a:p>
        </p:txBody>
      </p:sp>
      <p:pic>
        <p:nvPicPr>
          <p:cNvPr id="465" name="Shape 465"/>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71" name="Shape 471"/>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background image for a page can be set like this:</a:t>
            </a:r>
            <a:endParaRPr sz="1800" b="0" dirty="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dirty="0">
                <a:solidFill>
                  <a:srgbClr val="595959"/>
                </a:solidFill>
                <a:latin typeface="Trebuchet MS"/>
                <a:ea typeface="Trebuchet MS"/>
                <a:cs typeface="Trebuchet MS"/>
                <a:sym typeface="Trebuchet MS"/>
              </a:rPr>
              <a:t>body {background-image:url("paper.gif");}</a:t>
            </a:r>
            <a:endParaRPr sz="1600" b="0" dirty="0">
              <a:solidFill>
                <a:srgbClr val="595959"/>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Below is an example of a bad combination of text and background image. The text is almost not readable:</a:t>
            </a:r>
            <a:endParaRPr sz="1800" b="0" dirty="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0" lvl="0" indent="457200" rtl="0">
              <a:lnSpc>
                <a:spcPct val="100000"/>
              </a:lnSpc>
              <a:spcBef>
                <a:spcPts val="600"/>
              </a:spcBef>
              <a:spcAft>
                <a:spcPts val="0"/>
              </a:spcAft>
              <a:buNone/>
            </a:pPr>
            <a:r>
              <a:rPr lang="en" sz="1600" b="0" dirty="0">
                <a:solidFill>
                  <a:srgbClr val="595959"/>
                </a:solidFill>
                <a:latin typeface="Trebuchet MS"/>
                <a:ea typeface="Trebuchet MS"/>
                <a:cs typeface="Trebuchet MS"/>
                <a:sym typeface="Trebuchet MS"/>
              </a:rPr>
              <a:t>body {background-image:url("bgdesert.jpg");}</a:t>
            </a:r>
            <a:endParaRPr sz="1600" b="0" dirty="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endParaRPr sz="1800" b="0" dirty="0">
              <a:solidFill>
                <a:srgbClr val="000000"/>
              </a:solidFill>
              <a:latin typeface="Trebuchet MS"/>
              <a:ea typeface="Trebuchet MS"/>
              <a:cs typeface="Trebuchet MS"/>
              <a:sym typeface="Trebuchet MS"/>
            </a:endParaRPr>
          </a:p>
        </p:txBody>
      </p:sp>
      <p:pic>
        <p:nvPicPr>
          <p:cNvPr id="472" name="Shape 472"/>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78" name="Shape 478"/>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dirty="0">
                <a:solidFill>
                  <a:srgbClr val="0170BA"/>
                </a:solidFill>
                <a:latin typeface="Trebuchet MS"/>
                <a:ea typeface="Trebuchet MS"/>
                <a:cs typeface="Trebuchet MS"/>
                <a:sym typeface="Trebuchet MS"/>
              </a:rPr>
              <a:t>Background Image - Repeat Horizontally or Vertically</a:t>
            </a:r>
            <a:endParaRPr sz="1800" u="sng" dirty="0">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By default, the background-image property repeats an image both horizontally and vertically.</a:t>
            </a:r>
            <a:endParaRPr sz="1800" b="0" dirty="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Some images should be repeated only horizontally or vertically, or they will look strange, like this:</a:t>
            </a:r>
            <a:endParaRPr sz="1800" b="0" dirty="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457200" lvl="0" indent="0" rtl="0">
              <a:lnSpc>
                <a:spcPct val="100000"/>
              </a:lnSpc>
              <a:spcBef>
                <a:spcPts val="500"/>
              </a:spcBef>
              <a:spcAft>
                <a:spcPts val="0"/>
              </a:spcAft>
              <a:buNone/>
            </a:pPr>
            <a:r>
              <a:rPr lang="en" sz="1600" b="0" dirty="0">
                <a:solidFill>
                  <a:srgbClr val="595959"/>
                </a:solidFill>
                <a:latin typeface="Trebuchet MS"/>
                <a:ea typeface="Trebuchet MS"/>
                <a:cs typeface="Trebuchet MS"/>
                <a:sym typeface="Trebuchet MS"/>
              </a:rPr>
              <a:t>body {</a:t>
            </a:r>
            <a:endParaRPr sz="1600" b="0" dirty="0">
              <a:solidFill>
                <a:srgbClr val="595959"/>
              </a:solidFill>
              <a:latin typeface="Trebuchet MS"/>
              <a:ea typeface="Trebuchet MS"/>
              <a:cs typeface="Trebuchet MS"/>
              <a:sym typeface="Trebuchet MS"/>
            </a:endParaRPr>
          </a:p>
          <a:p>
            <a:pPr marL="457200" lvl="0" indent="0" rtl="0">
              <a:lnSpc>
                <a:spcPct val="100000"/>
              </a:lnSpc>
              <a:spcBef>
                <a:spcPts val="500"/>
              </a:spcBef>
              <a:spcAft>
                <a:spcPts val="0"/>
              </a:spcAft>
              <a:buNone/>
            </a:pPr>
            <a:r>
              <a:rPr lang="en" sz="1600" b="0" dirty="0">
                <a:solidFill>
                  <a:srgbClr val="595959"/>
                </a:solidFill>
                <a:latin typeface="Trebuchet MS"/>
                <a:ea typeface="Trebuchet MS"/>
                <a:cs typeface="Trebuchet MS"/>
                <a:sym typeface="Trebuchet MS"/>
              </a:rPr>
              <a:t>  background-image:url("gradient2.png");</a:t>
            </a:r>
            <a:endParaRPr sz="1600" b="0" dirty="0">
              <a:solidFill>
                <a:srgbClr val="595959"/>
              </a:solidFill>
              <a:latin typeface="Trebuchet MS"/>
              <a:ea typeface="Trebuchet MS"/>
              <a:cs typeface="Trebuchet MS"/>
              <a:sym typeface="Trebuchet MS"/>
            </a:endParaRPr>
          </a:p>
          <a:p>
            <a:pPr marL="457200" lvl="0" indent="0" rtl="0">
              <a:lnSpc>
                <a:spcPct val="100000"/>
              </a:lnSpc>
              <a:spcBef>
                <a:spcPts val="500"/>
              </a:spcBef>
              <a:spcAft>
                <a:spcPts val="0"/>
              </a:spcAft>
              <a:buNone/>
            </a:pPr>
            <a:r>
              <a:rPr lang="en" sz="1600" b="0" dirty="0">
                <a:solidFill>
                  <a:srgbClr val="595959"/>
                </a:solidFill>
                <a:latin typeface="Trebuchet MS"/>
                <a:ea typeface="Trebuchet MS"/>
                <a:cs typeface="Trebuchet MS"/>
                <a:sym typeface="Trebuchet MS"/>
              </a:rPr>
              <a:t>}</a:t>
            </a:r>
            <a:endParaRPr sz="1800" b="0" dirty="0">
              <a:solidFill>
                <a:srgbClr val="000000"/>
              </a:solidFill>
              <a:latin typeface="Trebuchet MS"/>
              <a:ea typeface="Trebuchet MS"/>
              <a:cs typeface="Trebuchet MS"/>
              <a:sym typeface="Trebuchet MS"/>
            </a:endParaRPr>
          </a:p>
        </p:txBody>
      </p:sp>
      <p:pic>
        <p:nvPicPr>
          <p:cNvPr id="479" name="Shape 479"/>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Syntax</a:t>
            </a:r>
            <a:endParaRPr sz="3000">
              <a:solidFill>
                <a:srgbClr val="0170BA"/>
              </a:solidFill>
              <a:latin typeface="Trebuchet MS"/>
              <a:ea typeface="Trebuchet MS"/>
              <a:cs typeface="Trebuchet MS"/>
              <a:sym typeface="Trebuchet MS"/>
            </a:endParaRPr>
          </a:p>
        </p:txBody>
      </p:sp>
      <p:sp>
        <p:nvSpPr>
          <p:cNvPr id="292" name="Shape 292"/>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500"/>
              </a:spcBef>
              <a:spcAft>
                <a:spcPts val="0"/>
              </a:spcAft>
              <a:buNone/>
            </a:pPr>
            <a:r>
              <a:rPr lang="en" sz="1800" u="sng">
                <a:solidFill>
                  <a:srgbClr val="0170BA"/>
                </a:solidFill>
                <a:latin typeface="Trebuchet MS"/>
                <a:ea typeface="Trebuchet MS"/>
                <a:cs typeface="Trebuchet MS"/>
                <a:sym typeface="Trebuchet MS"/>
              </a:rPr>
              <a:t>CSS Syntax</a:t>
            </a:r>
            <a:endParaRPr sz="1800" u="sng">
              <a:solidFill>
                <a:srgbClr val="0170BA"/>
              </a:solidFill>
              <a:latin typeface="Trebuchet MS"/>
              <a:ea typeface="Trebuchet MS"/>
              <a:cs typeface="Trebuchet MS"/>
              <a:sym typeface="Trebuchet MS"/>
            </a:endParaRPr>
          </a:p>
          <a:p>
            <a:pPr marL="0" lvl="0" indent="0" rtl="0">
              <a:lnSpc>
                <a:spcPct val="115000"/>
              </a:lnSpc>
              <a:spcBef>
                <a:spcPts val="500"/>
              </a:spcBef>
              <a:spcAft>
                <a:spcPts val="0"/>
              </a:spcAft>
              <a:buNone/>
            </a:pPr>
            <a:endParaRPr sz="1800">
              <a:solidFill>
                <a:srgbClr val="29A9DF"/>
              </a:solidFill>
              <a:latin typeface="Trebuchet MS"/>
              <a:ea typeface="Trebuchet MS"/>
              <a:cs typeface="Trebuchet MS"/>
              <a:sym typeface="Trebuchet MS"/>
            </a:endParaRPr>
          </a:p>
          <a:p>
            <a:pPr marL="0" lvl="0" indent="0" rtl="0">
              <a:lnSpc>
                <a:spcPct val="115000"/>
              </a:lnSpc>
              <a:spcBef>
                <a:spcPts val="500"/>
              </a:spcBef>
              <a:spcAft>
                <a:spcPts val="0"/>
              </a:spcAft>
              <a:buNone/>
            </a:pPr>
            <a:endParaRPr sz="1800" u="sng">
              <a:solidFill>
                <a:srgbClr val="0170BA"/>
              </a:solidFill>
              <a:latin typeface="Trebuchet MS"/>
              <a:ea typeface="Trebuchet MS"/>
              <a:cs typeface="Trebuchet MS"/>
              <a:sym typeface="Trebuchet MS"/>
            </a:endParaRPr>
          </a:p>
          <a:p>
            <a:pPr marL="0" lvl="0" indent="0" rtl="0">
              <a:lnSpc>
                <a:spcPct val="115000"/>
              </a:lnSpc>
              <a:spcBef>
                <a:spcPts val="500"/>
              </a:spcBef>
              <a:spcAft>
                <a:spcPts val="0"/>
              </a:spcAft>
              <a:buNone/>
            </a:pP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selector is normally the HTML element you want to style.</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Each declaration consists of a </a:t>
            </a:r>
            <a:r>
              <a:rPr lang="en" sz="1800">
                <a:solidFill>
                  <a:srgbClr val="353535"/>
                </a:solidFill>
                <a:latin typeface="Trebuchet MS"/>
                <a:ea typeface="Trebuchet MS"/>
                <a:cs typeface="Trebuchet MS"/>
                <a:sym typeface="Trebuchet MS"/>
              </a:rPr>
              <a:t>property </a:t>
            </a:r>
            <a:r>
              <a:rPr lang="en" sz="1800" b="0">
                <a:solidFill>
                  <a:srgbClr val="353535"/>
                </a:solidFill>
                <a:latin typeface="Trebuchet MS"/>
                <a:ea typeface="Trebuchet MS"/>
                <a:cs typeface="Trebuchet MS"/>
                <a:sym typeface="Trebuchet MS"/>
              </a:rPr>
              <a:t>and</a:t>
            </a:r>
            <a:r>
              <a:rPr lang="en" sz="1800">
                <a:solidFill>
                  <a:srgbClr val="353535"/>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a</a:t>
            </a:r>
            <a:r>
              <a:rPr lang="en" sz="1800">
                <a:solidFill>
                  <a:srgbClr val="353535"/>
                </a:solidFill>
                <a:latin typeface="Trebuchet MS"/>
                <a:ea typeface="Trebuchet MS"/>
                <a:cs typeface="Trebuchet MS"/>
                <a:sym typeface="Trebuchet MS"/>
              </a:rPr>
              <a:t> value</a:t>
            </a:r>
            <a:r>
              <a:rPr lang="en" sz="1800" b="0">
                <a:solidFill>
                  <a:srgbClr val="353535"/>
                </a:solidFill>
                <a:latin typeface="Trebuchet MS"/>
                <a:ea typeface="Trebuchet MS"/>
                <a:cs typeface="Trebuchet MS"/>
                <a:sym typeface="Trebuchet MS"/>
              </a:rPr>
              <a:t>.</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property is the style attribute you want to change. Each property has a value.</a:t>
            </a:r>
            <a:endParaRPr sz="1800" b="0">
              <a:solidFill>
                <a:srgbClr val="353535"/>
              </a:solidFill>
              <a:latin typeface="Trebuchet MS"/>
              <a:ea typeface="Trebuchet MS"/>
              <a:cs typeface="Trebuchet MS"/>
              <a:sym typeface="Trebuchet MS"/>
            </a:endParaRPr>
          </a:p>
          <a:p>
            <a:pPr marL="0" lvl="0" indent="0" rtl="0">
              <a:lnSpc>
                <a:spcPct val="115000"/>
              </a:lnSpc>
              <a:spcBef>
                <a:spcPts val="500"/>
              </a:spcBef>
              <a:spcAft>
                <a:spcPts val="0"/>
              </a:spcAft>
              <a:buNone/>
            </a:pPr>
            <a:endParaRPr sz="1800" b="0">
              <a:solidFill>
                <a:srgbClr val="000000"/>
              </a:solidFill>
              <a:latin typeface="Trebuchet MS"/>
              <a:ea typeface="Trebuchet MS"/>
              <a:cs typeface="Trebuchet MS"/>
              <a:sym typeface="Trebuchet MS"/>
            </a:endParaRPr>
          </a:p>
          <a:p>
            <a:pPr marL="0" lvl="0" indent="0" rtl="0">
              <a:lnSpc>
                <a:spcPct val="114000"/>
              </a:lnSpc>
              <a:spcBef>
                <a:spcPts val="600"/>
              </a:spcBef>
              <a:spcAft>
                <a:spcPts val="0"/>
              </a:spcAft>
              <a:buNone/>
            </a:pPr>
            <a:endParaRPr sz="1800" b="0">
              <a:solidFill>
                <a:srgbClr val="20124D"/>
              </a:solidFill>
              <a:latin typeface="Trebuchet MS"/>
              <a:ea typeface="Trebuchet MS"/>
              <a:cs typeface="Trebuchet MS"/>
              <a:sym typeface="Trebuchet MS"/>
            </a:endParaRPr>
          </a:p>
        </p:txBody>
      </p:sp>
      <p:pic>
        <p:nvPicPr>
          <p:cNvPr id="293" name="Shape 293"/>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pic>
        <p:nvPicPr>
          <p:cNvPr id="294" name="Shape 294"/>
          <p:cNvPicPr preferRelativeResize="0"/>
          <p:nvPr/>
        </p:nvPicPr>
        <p:blipFill>
          <a:blip r:embed="rId4">
            <a:alphaModFix/>
          </a:blip>
          <a:stretch>
            <a:fillRect/>
          </a:stretch>
        </p:blipFill>
        <p:spPr>
          <a:xfrm>
            <a:off x="1986913" y="1763525"/>
            <a:ext cx="5170176" cy="1081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85" name="Shape 485"/>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Background Image - Repeat Horizontally or Vertically</a:t>
            </a:r>
            <a:endParaRPr sz="1600" b="0">
              <a:solidFill>
                <a:srgbClr val="595959"/>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the image is repeated only horizontally (repeat-x), the background will look better:</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body {</a:t>
            </a:r>
            <a:endParaRPr sz="1600" b="0">
              <a:solidFill>
                <a:srgbClr val="595959"/>
              </a:solidFill>
              <a:latin typeface="Trebuchet MS"/>
              <a:ea typeface="Trebuchet MS"/>
              <a:cs typeface="Trebuchet MS"/>
              <a:sym typeface="Trebuchet MS"/>
            </a:endParaRPr>
          </a:p>
          <a:p>
            <a:pPr marL="4572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  background-image:url("gradient2.png");</a:t>
            </a:r>
            <a:endParaRPr sz="1600" b="0">
              <a:solidFill>
                <a:srgbClr val="595959"/>
              </a:solidFill>
              <a:latin typeface="Trebuchet MS"/>
              <a:ea typeface="Trebuchet MS"/>
              <a:cs typeface="Trebuchet MS"/>
              <a:sym typeface="Trebuchet MS"/>
            </a:endParaRPr>
          </a:p>
          <a:p>
            <a:pPr marL="4572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  background-repeat:repeat-x;</a:t>
            </a:r>
            <a:endParaRPr sz="1600" b="0">
              <a:solidFill>
                <a:srgbClr val="595959"/>
              </a:solidFill>
              <a:latin typeface="Trebuchet MS"/>
              <a:ea typeface="Trebuchet MS"/>
              <a:cs typeface="Trebuchet MS"/>
              <a:sym typeface="Trebuchet MS"/>
            </a:endParaRPr>
          </a:p>
          <a:p>
            <a:pPr marL="4572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endParaRPr sz="1800" b="0">
              <a:solidFill>
                <a:srgbClr val="000000"/>
              </a:solidFill>
              <a:latin typeface="Trebuchet MS"/>
              <a:ea typeface="Trebuchet MS"/>
              <a:cs typeface="Trebuchet MS"/>
              <a:sym typeface="Trebuchet MS"/>
            </a:endParaRPr>
          </a:p>
        </p:txBody>
      </p:sp>
      <p:pic>
        <p:nvPicPr>
          <p:cNvPr id="486" name="Shape 486"/>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92" name="Shape 492"/>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Background Image - Set position and no-repeat</a:t>
            </a:r>
            <a:endParaRPr sz="1800" u="sng">
              <a:solidFill>
                <a:srgbClr val="0170BA"/>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00000"/>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i="1">
                <a:solidFill>
                  <a:srgbClr val="F16524"/>
                </a:solidFill>
                <a:latin typeface="Trebuchet MS"/>
                <a:ea typeface="Trebuchet MS"/>
                <a:cs typeface="Trebuchet MS"/>
                <a:sym typeface="Trebuchet MS"/>
              </a:rPr>
              <a:t>Note</a:t>
            </a:r>
            <a:r>
              <a:rPr lang="en" sz="1800" b="0" i="1">
                <a:solidFill>
                  <a:srgbClr val="F16524"/>
                </a:solidFill>
                <a:latin typeface="Trebuchet MS"/>
                <a:ea typeface="Trebuchet MS"/>
                <a:cs typeface="Trebuchet MS"/>
                <a:sym typeface="Trebuchet MS"/>
              </a:rPr>
              <a:t>: When using a background image, use an image that does not disturb the text.</a:t>
            </a:r>
            <a:endParaRPr sz="1800" b="0" i="1">
              <a:solidFill>
                <a:srgbClr val="F16524"/>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Showing the image only once is specified by the background-repeat property:</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body {</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  background-image:url("img_tree.png");</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  background-repeat:no-repeat;</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a:t>
            </a:r>
            <a:endParaRPr sz="1600" u="sng">
              <a:solidFill>
                <a:srgbClr val="595959"/>
              </a:solidFill>
              <a:latin typeface="Trebuchet MS"/>
              <a:ea typeface="Trebuchet MS"/>
              <a:cs typeface="Trebuchet MS"/>
              <a:sym typeface="Trebuchet MS"/>
            </a:endParaRPr>
          </a:p>
        </p:txBody>
      </p:sp>
      <p:pic>
        <p:nvPicPr>
          <p:cNvPr id="493" name="Shape 493"/>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99" name="Shape 499"/>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the example above, the background image is shown in the same place as the text. We want to change the position of the image, so that it does not disturb the text too much.</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position of the image is specified by the background-position property:</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body {</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  background-image:url("img_tree.png");</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  background-repeat:no-repeat;</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  background-position:right top;</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endParaRPr sz="1800" u="sng">
              <a:solidFill>
                <a:srgbClr val="0170BA"/>
              </a:solidFill>
              <a:latin typeface="Trebuchet MS"/>
              <a:ea typeface="Trebuchet MS"/>
              <a:cs typeface="Trebuchet MS"/>
              <a:sym typeface="Trebuchet MS"/>
            </a:endParaRPr>
          </a:p>
        </p:txBody>
      </p:sp>
      <p:pic>
        <p:nvPicPr>
          <p:cNvPr id="500" name="Shape 500"/>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06" name="Shape 506"/>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Background - Shorthand property</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As you can see from the examples above, there are many properties to consider when dealing with backgrounds.</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shorten the code, it is also possible to specify all the properties in one single property. This is called a shorthand property.</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shorthand property for background is simply "background":</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rtl="0">
              <a:lnSpc>
                <a:spcPct val="100000"/>
              </a:lnSpc>
              <a:spcBef>
                <a:spcPts val="500"/>
              </a:spcBef>
              <a:spcAft>
                <a:spcPts val="0"/>
              </a:spcAft>
              <a:buNone/>
            </a:pPr>
            <a:r>
              <a:rPr lang="en" sz="1600" b="0">
                <a:solidFill>
                  <a:srgbClr val="7F7F7F"/>
                </a:solidFill>
                <a:latin typeface="Trebuchet MS"/>
                <a:ea typeface="Trebuchet MS"/>
                <a:cs typeface="Trebuchet MS"/>
                <a:sym typeface="Trebuchet MS"/>
              </a:rPr>
              <a:t>body {background:#ffffff url("img_tree.png") no-repeat right top;}</a:t>
            </a:r>
            <a:endParaRPr sz="1600" b="0">
              <a:solidFill>
                <a:srgbClr val="7F7F7F"/>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When using the shorthand property the order of the property values is:</a:t>
            </a:r>
            <a:endParaRPr sz="1800" b="0">
              <a:solidFill>
                <a:srgbClr val="353535"/>
              </a:solidFill>
              <a:latin typeface="Trebuchet MS"/>
              <a:ea typeface="Trebuchet MS"/>
              <a:cs typeface="Trebuchet MS"/>
              <a:sym typeface="Trebuchet MS"/>
            </a:endParaRPr>
          </a:p>
          <a:p>
            <a:pPr marL="9144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background-color</a:t>
            </a:r>
            <a:endParaRPr sz="1800" b="0">
              <a:solidFill>
                <a:srgbClr val="353535"/>
              </a:solidFill>
              <a:latin typeface="Trebuchet MS"/>
              <a:ea typeface="Trebuchet MS"/>
              <a:cs typeface="Trebuchet MS"/>
              <a:sym typeface="Trebuchet MS"/>
            </a:endParaRPr>
          </a:p>
          <a:p>
            <a:pPr marL="9144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background-image</a:t>
            </a:r>
            <a:endParaRPr sz="1800" b="0">
              <a:solidFill>
                <a:srgbClr val="353535"/>
              </a:solidFill>
              <a:latin typeface="Trebuchet MS"/>
              <a:ea typeface="Trebuchet MS"/>
              <a:cs typeface="Trebuchet MS"/>
              <a:sym typeface="Trebuchet MS"/>
            </a:endParaRPr>
          </a:p>
          <a:p>
            <a:pPr marL="9144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background-repeat</a:t>
            </a:r>
            <a:endParaRPr sz="1800" b="0">
              <a:solidFill>
                <a:srgbClr val="353535"/>
              </a:solidFill>
              <a:latin typeface="Trebuchet MS"/>
              <a:ea typeface="Trebuchet MS"/>
              <a:cs typeface="Trebuchet MS"/>
              <a:sym typeface="Trebuchet MS"/>
            </a:endParaRPr>
          </a:p>
          <a:p>
            <a:pPr marL="914400" lvl="0" indent="0" rtl="0">
              <a:lnSpc>
                <a:spcPct val="100000"/>
              </a:lnSpc>
              <a:spcBef>
                <a:spcPts val="500"/>
              </a:spcBef>
              <a:spcAft>
                <a:spcPts val="0"/>
              </a:spcAft>
              <a:buNone/>
            </a:pPr>
            <a:endParaRPr sz="1800" b="0">
              <a:solidFill>
                <a:srgbClr val="000000"/>
              </a:solidFill>
              <a:latin typeface="Trebuchet MS"/>
              <a:ea typeface="Trebuchet MS"/>
              <a:cs typeface="Trebuchet MS"/>
              <a:sym typeface="Trebuchet MS"/>
            </a:endParaRPr>
          </a:p>
        </p:txBody>
      </p:sp>
      <p:pic>
        <p:nvPicPr>
          <p:cNvPr id="507" name="Shape 507"/>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Shape 512"/>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13" name="Shape 513"/>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Background - Shorthand property</a:t>
            </a:r>
            <a:endParaRPr sz="1800" b="0">
              <a:solidFill>
                <a:srgbClr val="000000"/>
              </a:solidFill>
              <a:latin typeface="Trebuchet MS"/>
              <a:ea typeface="Trebuchet MS"/>
              <a:cs typeface="Trebuchet MS"/>
              <a:sym typeface="Trebuchet MS"/>
            </a:endParaRPr>
          </a:p>
          <a:p>
            <a:pPr marL="9144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background-attachment</a:t>
            </a:r>
            <a:endParaRPr sz="1800" b="0">
              <a:solidFill>
                <a:srgbClr val="353535"/>
              </a:solidFill>
              <a:latin typeface="Trebuchet MS"/>
              <a:ea typeface="Trebuchet MS"/>
              <a:cs typeface="Trebuchet MS"/>
              <a:sym typeface="Trebuchet MS"/>
            </a:endParaRPr>
          </a:p>
          <a:p>
            <a:pPr marL="9144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background-position</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does not matter if one of the property values is missing, as long as the ones that are present are in this order.</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endParaRPr sz="1800" b="0">
              <a:solidFill>
                <a:srgbClr val="000000"/>
              </a:solidFill>
              <a:latin typeface="Trebuchet MS"/>
              <a:ea typeface="Trebuchet MS"/>
              <a:cs typeface="Trebuchet MS"/>
              <a:sym typeface="Trebuchet MS"/>
            </a:endParaRPr>
          </a:p>
          <a:p>
            <a:pPr marL="914400" lvl="0" indent="0" rtl="0">
              <a:lnSpc>
                <a:spcPct val="100000"/>
              </a:lnSpc>
              <a:spcBef>
                <a:spcPts val="500"/>
              </a:spcBef>
              <a:spcAft>
                <a:spcPts val="0"/>
              </a:spcAft>
              <a:buNone/>
            </a:pPr>
            <a:endParaRPr sz="1800" b="0">
              <a:solidFill>
                <a:srgbClr val="000000"/>
              </a:solidFill>
              <a:latin typeface="Trebuchet MS"/>
              <a:ea typeface="Trebuchet MS"/>
              <a:cs typeface="Trebuchet MS"/>
              <a:sym typeface="Trebuchet MS"/>
            </a:endParaRPr>
          </a:p>
        </p:txBody>
      </p:sp>
      <p:pic>
        <p:nvPicPr>
          <p:cNvPr id="514" name="Shape 514"/>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20" name="Shape 520"/>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a:solidFill>
                  <a:srgbClr val="0170BA"/>
                </a:solidFill>
                <a:latin typeface="Trebuchet MS"/>
                <a:ea typeface="Trebuchet MS"/>
                <a:cs typeface="Trebuchet MS"/>
                <a:sym typeface="Trebuchet MS"/>
              </a:rPr>
              <a:t>CSS3 Multiple Background</a:t>
            </a:r>
            <a:endParaRPr sz="1800">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CSS3 allows you to add multiple background images for an element, through the </a:t>
            </a:r>
            <a:r>
              <a:rPr lang="en" sz="1800">
                <a:solidFill>
                  <a:srgbClr val="353535"/>
                </a:solidFill>
                <a:latin typeface="Trebuchet MS"/>
                <a:ea typeface="Trebuchet MS"/>
                <a:cs typeface="Trebuchet MS"/>
                <a:sym typeface="Trebuchet MS"/>
              </a:rPr>
              <a:t>background-image</a:t>
            </a:r>
            <a:r>
              <a:rPr lang="en" sz="1800" b="0">
                <a:solidFill>
                  <a:srgbClr val="353535"/>
                </a:solidFill>
                <a:latin typeface="Trebuchet MS"/>
                <a:ea typeface="Trebuchet MS"/>
                <a:cs typeface="Trebuchet MS"/>
                <a:sym typeface="Trebuchet MS"/>
              </a:rPr>
              <a:t> property</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different background images are separated by commas, and the images are stacked on top of each other, where the first image is closest to the viewer.</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000000"/>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000000"/>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above has two background images, the 1</a:t>
            </a:r>
            <a:r>
              <a:rPr lang="en" sz="1800" b="0" baseline="30000">
                <a:solidFill>
                  <a:srgbClr val="353535"/>
                </a:solidFill>
                <a:latin typeface="Trebuchet MS"/>
                <a:ea typeface="Trebuchet MS"/>
                <a:cs typeface="Trebuchet MS"/>
                <a:sym typeface="Trebuchet MS"/>
              </a:rPr>
              <a:t>st</a:t>
            </a:r>
            <a:r>
              <a:rPr lang="en" sz="1800" b="0">
                <a:solidFill>
                  <a:srgbClr val="353535"/>
                </a:solidFill>
                <a:latin typeface="Trebuchet MS"/>
                <a:ea typeface="Trebuchet MS"/>
                <a:cs typeface="Trebuchet MS"/>
                <a:sym typeface="Trebuchet MS"/>
              </a:rPr>
              <a:t> images is a flower (aligned to the bottom and right) &amp; the 2</a:t>
            </a:r>
            <a:r>
              <a:rPr lang="en" sz="1800" b="0" baseline="30000">
                <a:solidFill>
                  <a:srgbClr val="353535"/>
                </a:solidFill>
                <a:latin typeface="Trebuchet MS"/>
                <a:ea typeface="Trebuchet MS"/>
                <a:cs typeface="Trebuchet MS"/>
                <a:sym typeface="Trebuchet MS"/>
              </a:rPr>
              <a:t>nd</a:t>
            </a:r>
            <a:r>
              <a:rPr lang="en" sz="1800" b="0">
                <a:solidFill>
                  <a:srgbClr val="353535"/>
                </a:solidFill>
                <a:latin typeface="Trebuchet MS"/>
                <a:ea typeface="Trebuchet MS"/>
                <a:cs typeface="Trebuchet MS"/>
                <a:sym typeface="Trebuchet MS"/>
              </a:rPr>
              <a:t> image is paper background (aligned to the top-left corner)</a:t>
            </a:r>
            <a:endParaRPr sz="1800" b="0">
              <a:solidFill>
                <a:srgbClr val="353535"/>
              </a:solidFill>
              <a:latin typeface="Trebuchet MS"/>
              <a:ea typeface="Trebuchet MS"/>
              <a:cs typeface="Trebuchet MS"/>
              <a:sym typeface="Trebuchet MS"/>
            </a:endParaRPr>
          </a:p>
          <a:p>
            <a:pPr marL="91440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521" name="Shape 521"/>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522" name="Shape 522"/>
          <p:cNvSpPr txBox="1"/>
          <p:nvPr/>
        </p:nvSpPr>
        <p:spPr>
          <a:xfrm>
            <a:off x="1677550" y="3201875"/>
            <a:ext cx="7003200" cy="11553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solidFill>
                  <a:srgbClr val="353535"/>
                </a:solidFill>
                <a:latin typeface="Trebuchet MS"/>
                <a:ea typeface="Trebuchet MS"/>
                <a:cs typeface="Trebuchet MS"/>
                <a:sym typeface="Trebuchet MS"/>
              </a:rPr>
              <a:t>#example1 {</a:t>
            </a:r>
            <a:endParaRPr>
              <a:solidFill>
                <a:srgbClr val="353535"/>
              </a:solidFill>
              <a:latin typeface="Trebuchet MS"/>
              <a:ea typeface="Trebuchet MS"/>
              <a:cs typeface="Trebuchet MS"/>
              <a:sym typeface="Trebuchet MS"/>
            </a:endParaRPr>
          </a:p>
          <a:p>
            <a:pPr marL="0" lvl="0" indent="0" rtl="0">
              <a:lnSpc>
                <a:spcPct val="115000"/>
              </a:lnSpc>
              <a:spcBef>
                <a:spcPts val="0"/>
              </a:spcBef>
              <a:spcAft>
                <a:spcPts val="0"/>
              </a:spcAft>
              <a:buNone/>
            </a:pPr>
            <a:r>
              <a:rPr lang="en">
                <a:solidFill>
                  <a:srgbClr val="353535"/>
                </a:solidFill>
                <a:latin typeface="Trebuchet MS"/>
                <a:ea typeface="Trebuchet MS"/>
                <a:cs typeface="Trebuchet MS"/>
                <a:sym typeface="Trebuchet MS"/>
              </a:rPr>
              <a:t>	background-image: url(img_flwr.gif), url(paper.gif);</a:t>
            </a:r>
            <a:endParaRPr>
              <a:solidFill>
                <a:srgbClr val="353535"/>
              </a:solidFill>
              <a:latin typeface="Trebuchet MS"/>
              <a:ea typeface="Trebuchet MS"/>
              <a:cs typeface="Trebuchet MS"/>
              <a:sym typeface="Trebuchet MS"/>
            </a:endParaRPr>
          </a:p>
          <a:p>
            <a:pPr marL="0" lvl="0" indent="0" rtl="0">
              <a:lnSpc>
                <a:spcPct val="115000"/>
              </a:lnSpc>
              <a:spcBef>
                <a:spcPts val="0"/>
              </a:spcBef>
              <a:spcAft>
                <a:spcPts val="0"/>
              </a:spcAft>
              <a:buNone/>
            </a:pPr>
            <a:r>
              <a:rPr lang="en">
                <a:solidFill>
                  <a:srgbClr val="353535"/>
                </a:solidFill>
                <a:latin typeface="Trebuchet MS"/>
                <a:ea typeface="Trebuchet MS"/>
                <a:cs typeface="Trebuchet MS"/>
                <a:sym typeface="Trebuchet MS"/>
              </a:rPr>
              <a:t>	background-position: right bottom, left top;</a:t>
            </a:r>
            <a:endParaRPr>
              <a:solidFill>
                <a:srgbClr val="353535"/>
              </a:solidFill>
              <a:latin typeface="Trebuchet MS"/>
              <a:ea typeface="Trebuchet MS"/>
              <a:cs typeface="Trebuchet MS"/>
              <a:sym typeface="Trebuchet MS"/>
            </a:endParaRPr>
          </a:p>
          <a:p>
            <a:pPr marL="0" lvl="0" indent="0" rtl="0">
              <a:lnSpc>
                <a:spcPct val="115000"/>
              </a:lnSpc>
              <a:spcBef>
                <a:spcPts val="0"/>
              </a:spcBef>
              <a:spcAft>
                <a:spcPts val="0"/>
              </a:spcAft>
              <a:buNone/>
            </a:pPr>
            <a:r>
              <a:rPr lang="en">
                <a:solidFill>
                  <a:srgbClr val="353535"/>
                </a:solidFill>
                <a:latin typeface="Trebuchet MS"/>
                <a:ea typeface="Trebuchet MS"/>
                <a:cs typeface="Trebuchet MS"/>
                <a:sym typeface="Trebuchet MS"/>
              </a:rPr>
              <a:t>	background-repeat: no-repeat, repeat;</a:t>
            </a:r>
            <a:endParaRPr>
              <a:solidFill>
                <a:srgbClr val="353535"/>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28" name="Shape 528"/>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a:solidFill>
                  <a:srgbClr val="0170BA"/>
                </a:solidFill>
                <a:latin typeface="Trebuchet MS"/>
                <a:ea typeface="Trebuchet MS"/>
                <a:cs typeface="Trebuchet MS"/>
                <a:sym typeface="Trebuchet MS"/>
              </a:rPr>
              <a:t>CSS3 Multiple Background</a:t>
            </a:r>
            <a:endParaRPr sz="1800">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Multiple background images can be specified using either the individual background properties (as above) or the background shorthand property.</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 </a:t>
            </a:r>
            <a:endParaRPr sz="1800" b="0">
              <a:solidFill>
                <a:srgbClr val="000000"/>
              </a:solidFill>
              <a:latin typeface="Trebuchet MS"/>
              <a:ea typeface="Trebuchet MS"/>
              <a:cs typeface="Trebuchet MS"/>
              <a:sym typeface="Trebuchet MS"/>
            </a:endParaRPr>
          </a:p>
          <a:p>
            <a:pPr marL="914400" lvl="0" indent="0" rtl="0">
              <a:lnSpc>
                <a:spcPct val="100000"/>
              </a:lnSpc>
              <a:spcBef>
                <a:spcPts val="600"/>
              </a:spcBef>
              <a:spcAft>
                <a:spcPts val="0"/>
              </a:spcAft>
              <a:buNone/>
            </a:pPr>
            <a:endParaRPr sz="1800">
              <a:solidFill>
                <a:srgbClr val="0170BA"/>
              </a:solidFill>
              <a:latin typeface="Trebuchet MS"/>
              <a:ea typeface="Trebuchet MS"/>
              <a:cs typeface="Trebuchet MS"/>
              <a:sym typeface="Trebuchet MS"/>
            </a:endParaRPr>
          </a:p>
        </p:txBody>
      </p:sp>
      <p:pic>
        <p:nvPicPr>
          <p:cNvPr id="529" name="Shape 529"/>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530" name="Shape 530"/>
          <p:cNvSpPr txBox="1"/>
          <p:nvPr/>
        </p:nvSpPr>
        <p:spPr>
          <a:xfrm>
            <a:off x="1722300" y="2861600"/>
            <a:ext cx="7003200" cy="11553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600">
                <a:solidFill>
                  <a:srgbClr val="595959"/>
                </a:solidFill>
                <a:latin typeface="Trebuchet MS"/>
                <a:ea typeface="Trebuchet MS"/>
                <a:cs typeface="Trebuchet MS"/>
                <a:sym typeface="Trebuchet MS"/>
              </a:rPr>
              <a:t>#example1 {</a:t>
            </a:r>
            <a:endParaRPr sz="1600">
              <a:solidFill>
                <a:srgbClr val="595959"/>
              </a:solidFill>
              <a:latin typeface="Trebuchet MS"/>
              <a:ea typeface="Trebuchet MS"/>
              <a:cs typeface="Trebuchet MS"/>
              <a:sym typeface="Trebuchet MS"/>
            </a:endParaRPr>
          </a:p>
          <a:p>
            <a:pPr marL="0" lvl="0" indent="0" rtl="0">
              <a:lnSpc>
                <a:spcPct val="115000"/>
              </a:lnSpc>
              <a:spcBef>
                <a:spcPts val="0"/>
              </a:spcBef>
              <a:spcAft>
                <a:spcPts val="0"/>
              </a:spcAft>
              <a:buNone/>
            </a:pPr>
            <a:r>
              <a:rPr lang="en" sz="1600">
                <a:solidFill>
                  <a:srgbClr val="595959"/>
                </a:solidFill>
                <a:latin typeface="Trebuchet MS"/>
                <a:ea typeface="Trebuchet MS"/>
                <a:cs typeface="Trebuchet MS"/>
                <a:sym typeface="Trebuchet MS"/>
              </a:rPr>
              <a:t>	background: url(img_flwr.gif) right bottom no-repeat,  url(paper.gif) left top repeat;</a:t>
            </a:r>
            <a:endParaRPr sz="1600">
              <a:solidFill>
                <a:srgbClr val="595959"/>
              </a:solidFill>
              <a:latin typeface="Trebuchet MS"/>
              <a:ea typeface="Trebuchet MS"/>
              <a:cs typeface="Trebuchet MS"/>
              <a:sym typeface="Trebuchet MS"/>
            </a:endParaRPr>
          </a:p>
          <a:p>
            <a:pPr marL="0" lvl="0" indent="0" rtl="0">
              <a:lnSpc>
                <a:spcPct val="115000"/>
              </a:lnSpc>
              <a:spcBef>
                <a:spcPts val="0"/>
              </a:spcBef>
              <a:spcAft>
                <a:spcPts val="0"/>
              </a:spcAft>
              <a:buNone/>
            </a:pPr>
            <a:r>
              <a:rPr lang="en" sz="1600">
                <a:solidFill>
                  <a:srgbClr val="595959"/>
                </a:solidFill>
                <a:latin typeface="Trebuchet MS"/>
                <a:ea typeface="Trebuchet MS"/>
                <a:cs typeface="Trebuchet MS"/>
                <a:sym typeface="Trebuchet MS"/>
              </a:rPr>
              <a:t>}</a:t>
            </a:r>
            <a:endParaRPr sz="1600">
              <a:solidFill>
                <a:srgbClr val="595959"/>
              </a:solidFill>
              <a:latin typeface="Trebuchet MS"/>
              <a:ea typeface="Trebuchet MS"/>
              <a:cs typeface="Trebuchet MS"/>
              <a:sym typeface="Trebuchet MS"/>
            </a:endParaRPr>
          </a:p>
          <a:p>
            <a:pPr marL="0" lvl="0" indent="0" rtl="0">
              <a:lnSpc>
                <a:spcPct val="115000"/>
              </a:lnSpc>
              <a:spcBef>
                <a:spcPts val="0"/>
              </a:spcBef>
              <a:spcAft>
                <a:spcPts val="0"/>
              </a:spcAft>
              <a:buNone/>
            </a:pPr>
            <a:endParaRPr sz="1600">
              <a:solidFill>
                <a:srgbClr val="353535"/>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36" name="Shape 536"/>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a:solidFill>
                  <a:srgbClr val="0170BA"/>
                </a:solidFill>
                <a:latin typeface="Trebuchet MS"/>
                <a:ea typeface="Trebuchet MS"/>
                <a:cs typeface="Trebuchet MS"/>
                <a:sym typeface="Trebuchet MS"/>
              </a:rPr>
              <a:t>CSS3 Background Size</a:t>
            </a:r>
            <a:endParaRPr sz="1800">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CSS3 </a:t>
            </a:r>
            <a:r>
              <a:rPr lang="en" sz="1800" i="1">
                <a:solidFill>
                  <a:srgbClr val="29A9DF"/>
                </a:solidFill>
                <a:latin typeface="Trebuchet MS"/>
                <a:ea typeface="Trebuchet MS"/>
                <a:cs typeface="Trebuchet MS"/>
                <a:sym typeface="Trebuchet MS"/>
              </a:rPr>
              <a:t>background-size</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allows you to specify the size of background images.</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Before CSS3, the size of a background image was the actual size of the image. CSS3 allows us to re-use background images in different contexts.</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size can be specified in lengths, percentages, or by using one of the two keywords: </a:t>
            </a:r>
            <a:r>
              <a:rPr lang="en" sz="1800" b="0" i="1">
                <a:solidFill>
                  <a:srgbClr val="F16524"/>
                </a:solidFill>
                <a:latin typeface="Trebuchet MS"/>
                <a:ea typeface="Trebuchet MS"/>
                <a:cs typeface="Trebuchet MS"/>
                <a:sym typeface="Trebuchet MS"/>
              </a:rPr>
              <a:t>contain </a:t>
            </a:r>
            <a:r>
              <a:rPr lang="en" sz="1800" b="0">
                <a:solidFill>
                  <a:srgbClr val="353535"/>
                </a:solidFill>
                <a:latin typeface="Trebuchet MS"/>
                <a:ea typeface="Trebuchet MS"/>
                <a:cs typeface="Trebuchet MS"/>
                <a:sym typeface="Trebuchet MS"/>
              </a:rPr>
              <a:t>or </a:t>
            </a:r>
            <a:r>
              <a:rPr lang="en" sz="1800" b="0" i="1">
                <a:solidFill>
                  <a:srgbClr val="F16524"/>
                </a:solidFill>
                <a:latin typeface="Trebuchet MS"/>
                <a:ea typeface="Trebuchet MS"/>
                <a:cs typeface="Trebuchet MS"/>
                <a:sym typeface="Trebuchet MS"/>
              </a:rPr>
              <a:t>cover</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a:solidFill>
                <a:srgbClr val="0170BA"/>
              </a:solidFill>
              <a:latin typeface="Trebuchet MS"/>
              <a:ea typeface="Trebuchet MS"/>
              <a:cs typeface="Trebuchet MS"/>
              <a:sym typeface="Trebuchet MS"/>
            </a:endParaRPr>
          </a:p>
        </p:txBody>
      </p:sp>
      <p:pic>
        <p:nvPicPr>
          <p:cNvPr id="537" name="Shape 537"/>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43" name="Shape 543"/>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0"/>
              </a:spcBef>
              <a:spcAft>
                <a:spcPts val="0"/>
              </a:spcAft>
              <a:buClr>
                <a:srgbClr val="353535"/>
              </a:buClr>
              <a:buSzPts val="1800"/>
              <a:buChar char="❏"/>
            </a:pPr>
            <a:r>
              <a:rPr lang="en" sz="1800" b="0">
                <a:solidFill>
                  <a:srgbClr val="353535"/>
                </a:solidFill>
                <a:latin typeface="Trebuchet MS"/>
                <a:ea typeface="Trebuchet MS"/>
                <a:cs typeface="Trebuchet MS"/>
                <a:sym typeface="Trebuchet MS"/>
              </a:rPr>
              <a:t>The following example resizes a background image to much smaller than the original image (using pixels):</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a:solidFill>
                <a:srgbClr val="0170BA"/>
              </a:solidFill>
              <a:latin typeface="Trebuchet MS"/>
              <a:ea typeface="Trebuchet MS"/>
              <a:cs typeface="Trebuchet MS"/>
              <a:sym typeface="Trebuchet MS"/>
            </a:endParaRPr>
          </a:p>
        </p:txBody>
      </p:sp>
      <p:pic>
        <p:nvPicPr>
          <p:cNvPr id="544" name="Shape 544"/>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545" name="Shape 545"/>
          <p:cNvSpPr txBox="1"/>
          <p:nvPr/>
        </p:nvSpPr>
        <p:spPr>
          <a:xfrm>
            <a:off x="542400" y="2222100"/>
            <a:ext cx="3410400" cy="5319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800">
                <a:solidFill>
                  <a:srgbClr val="353535"/>
                </a:solidFill>
                <a:latin typeface="Trebuchet MS"/>
                <a:ea typeface="Trebuchet MS"/>
                <a:cs typeface="Trebuchet MS"/>
                <a:sym typeface="Trebuchet MS"/>
              </a:rPr>
              <a:t>Original background image:</a:t>
            </a:r>
            <a:endParaRPr sz="1800">
              <a:solidFill>
                <a:srgbClr val="353535"/>
              </a:solidFill>
              <a:latin typeface="Trebuchet MS"/>
              <a:ea typeface="Trebuchet MS"/>
              <a:cs typeface="Trebuchet MS"/>
              <a:sym typeface="Trebuchet MS"/>
            </a:endParaRPr>
          </a:p>
          <a:p>
            <a:pPr marL="0" lvl="0" indent="0">
              <a:spcBef>
                <a:spcPts val="0"/>
              </a:spcBef>
              <a:spcAft>
                <a:spcPts val="0"/>
              </a:spcAft>
              <a:buNone/>
            </a:pPr>
            <a:endParaRPr sz="1800">
              <a:solidFill>
                <a:srgbClr val="353535"/>
              </a:solidFill>
              <a:latin typeface="Trebuchet MS"/>
              <a:ea typeface="Trebuchet MS"/>
              <a:cs typeface="Trebuchet MS"/>
              <a:sym typeface="Trebuchet MS"/>
            </a:endParaRPr>
          </a:p>
        </p:txBody>
      </p:sp>
      <p:sp>
        <p:nvSpPr>
          <p:cNvPr id="546" name="Shape 546"/>
          <p:cNvSpPr txBox="1"/>
          <p:nvPr/>
        </p:nvSpPr>
        <p:spPr>
          <a:xfrm>
            <a:off x="5009075" y="2222100"/>
            <a:ext cx="3410400" cy="5319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800">
                <a:solidFill>
                  <a:srgbClr val="353535"/>
                </a:solidFill>
                <a:latin typeface="Trebuchet MS"/>
                <a:ea typeface="Trebuchet MS"/>
                <a:cs typeface="Trebuchet MS"/>
                <a:sym typeface="Trebuchet MS"/>
              </a:rPr>
              <a:t>Resized background image:</a:t>
            </a:r>
            <a:endParaRPr sz="1800">
              <a:solidFill>
                <a:srgbClr val="353535"/>
              </a:solidFill>
              <a:latin typeface="Trebuchet MS"/>
              <a:ea typeface="Trebuchet MS"/>
              <a:cs typeface="Trebuchet MS"/>
              <a:sym typeface="Trebuchet MS"/>
            </a:endParaRPr>
          </a:p>
          <a:p>
            <a:pPr marL="0" lvl="0" indent="0" rtl="0">
              <a:spcBef>
                <a:spcPts val="0"/>
              </a:spcBef>
              <a:spcAft>
                <a:spcPts val="0"/>
              </a:spcAft>
              <a:buNone/>
            </a:pPr>
            <a:endParaRPr sz="1800">
              <a:solidFill>
                <a:srgbClr val="353535"/>
              </a:solidFill>
              <a:latin typeface="Trebuchet MS"/>
              <a:ea typeface="Trebuchet MS"/>
              <a:cs typeface="Trebuchet MS"/>
              <a:sym typeface="Trebuchet MS"/>
            </a:endParaRPr>
          </a:p>
        </p:txBody>
      </p:sp>
      <p:pic>
        <p:nvPicPr>
          <p:cNvPr id="547" name="Shape 547"/>
          <p:cNvPicPr preferRelativeResize="0"/>
          <p:nvPr/>
        </p:nvPicPr>
        <p:blipFill>
          <a:blip r:embed="rId4">
            <a:alphaModFix/>
          </a:blip>
          <a:stretch>
            <a:fillRect/>
          </a:stretch>
        </p:blipFill>
        <p:spPr>
          <a:xfrm>
            <a:off x="249600" y="2754011"/>
            <a:ext cx="3896700" cy="2051290"/>
          </a:xfrm>
          <a:prstGeom prst="rect">
            <a:avLst/>
          </a:prstGeom>
          <a:noFill/>
          <a:ln>
            <a:noFill/>
          </a:ln>
        </p:spPr>
      </p:pic>
      <p:pic>
        <p:nvPicPr>
          <p:cNvPr id="548" name="Shape 548"/>
          <p:cNvPicPr preferRelativeResize="0"/>
          <p:nvPr/>
        </p:nvPicPr>
        <p:blipFill>
          <a:blip r:embed="rId5">
            <a:alphaModFix/>
          </a:blip>
          <a:stretch>
            <a:fillRect/>
          </a:stretch>
        </p:blipFill>
        <p:spPr>
          <a:xfrm>
            <a:off x="4542225" y="2754000"/>
            <a:ext cx="4344099" cy="19977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Shape 553"/>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54" name="Shape 554"/>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000000"/>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000000"/>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000000"/>
              </a:solidFill>
              <a:latin typeface="Trebuchet MS"/>
              <a:ea typeface="Trebuchet MS"/>
              <a:cs typeface="Trebuchet MS"/>
              <a:sym typeface="Trebuchet MS"/>
            </a:endParaRPr>
          </a:p>
          <a:p>
            <a:pPr marL="457200" lvl="0" indent="-342900" rtl="0">
              <a:lnSpc>
                <a:spcPct val="115000"/>
              </a:lnSpc>
              <a:spcBef>
                <a:spcPts val="600"/>
              </a:spcBef>
              <a:spcAft>
                <a:spcPts val="0"/>
              </a:spcAft>
              <a:buClr>
                <a:srgbClr val="353535"/>
              </a:buClr>
              <a:buSzPts val="1800"/>
              <a:buChar char="❏"/>
            </a:pPr>
            <a:r>
              <a:rPr lang="en" sz="1800" b="0">
                <a:solidFill>
                  <a:srgbClr val="353535"/>
                </a:solidFill>
                <a:latin typeface="Trebuchet MS"/>
                <a:ea typeface="Trebuchet MS"/>
                <a:cs typeface="Trebuchet MS"/>
                <a:sym typeface="Trebuchet MS"/>
              </a:rPr>
              <a:t>The two other possible values for background-size are contain and cover.</a:t>
            </a:r>
            <a:endParaRPr sz="1800" b="0">
              <a:solidFill>
                <a:srgbClr val="353535"/>
              </a:solidFill>
              <a:latin typeface="Trebuchet MS"/>
              <a:ea typeface="Trebuchet MS"/>
              <a:cs typeface="Trebuchet MS"/>
              <a:sym typeface="Trebuchet MS"/>
            </a:endParaRPr>
          </a:p>
          <a:p>
            <a:pPr marL="914400" lvl="0" indent="-342900" rtl="0">
              <a:lnSpc>
                <a:spcPct val="115000"/>
              </a:lnSpc>
              <a:spcBef>
                <a:spcPts val="0"/>
              </a:spcBef>
              <a:spcAft>
                <a:spcPts val="0"/>
              </a:spcAft>
              <a:buSzPts val="1800"/>
              <a:buChar char="➔"/>
            </a:pPr>
            <a:r>
              <a:rPr lang="en" sz="1800" b="0">
                <a:solidFill>
                  <a:srgbClr val="353535"/>
                </a:solidFill>
                <a:latin typeface="Trebuchet MS"/>
                <a:ea typeface="Trebuchet MS"/>
                <a:cs typeface="Trebuchet MS"/>
                <a:sym typeface="Trebuchet MS"/>
              </a:rPr>
              <a:t>The </a:t>
            </a:r>
            <a:r>
              <a:rPr lang="en" sz="1800">
                <a:solidFill>
                  <a:srgbClr val="353535"/>
                </a:solidFill>
                <a:latin typeface="Trebuchet MS"/>
                <a:ea typeface="Trebuchet MS"/>
                <a:cs typeface="Trebuchet MS"/>
                <a:sym typeface="Trebuchet MS"/>
              </a:rPr>
              <a:t>contain</a:t>
            </a:r>
            <a:r>
              <a:rPr lang="en" sz="1800" b="0">
                <a:solidFill>
                  <a:srgbClr val="353535"/>
                </a:solidFill>
                <a:latin typeface="Trebuchet MS"/>
                <a:ea typeface="Trebuchet MS"/>
                <a:cs typeface="Trebuchet MS"/>
                <a:sym typeface="Trebuchet MS"/>
              </a:rPr>
              <a:t> keyword: </a:t>
            </a:r>
            <a:r>
              <a:rPr lang="en" sz="1800" i="1">
                <a:solidFill>
                  <a:srgbClr val="29A9DF"/>
                </a:solidFill>
                <a:latin typeface="Trebuchet MS"/>
                <a:ea typeface="Trebuchet MS"/>
                <a:cs typeface="Trebuchet MS"/>
                <a:sym typeface="Trebuchet MS"/>
              </a:rPr>
              <a:t>scales the background image to be as large as possible (but both its width and its height must fit inside the content area)</a:t>
            </a:r>
            <a:r>
              <a:rPr lang="en" sz="1800" b="0" i="1">
                <a:solidFill>
                  <a:srgbClr val="29A9DF"/>
                </a:solidFill>
                <a:latin typeface="Trebuchet MS"/>
                <a:ea typeface="Trebuchet MS"/>
                <a:cs typeface="Trebuchet MS"/>
                <a:sym typeface="Trebuchet MS"/>
              </a:rPr>
              <a:t>.</a:t>
            </a:r>
            <a:r>
              <a:rPr lang="en" sz="1800" b="0" i="1">
                <a:solidFill>
                  <a:srgbClr val="2067BE"/>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As such, depending on the proportions of the background image and the background positioning area, there may be some areas of the background which are not covered by the background image.</a:t>
            </a:r>
            <a:endParaRPr sz="1800">
              <a:solidFill>
                <a:srgbClr val="353535"/>
              </a:solidFill>
              <a:latin typeface="Trebuchet MS"/>
              <a:ea typeface="Trebuchet MS"/>
              <a:cs typeface="Trebuchet MS"/>
              <a:sym typeface="Trebuchet MS"/>
            </a:endParaRPr>
          </a:p>
        </p:txBody>
      </p:sp>
      <p:pic>
        <p:nvPicPr>
          <p:cNvPr id="555" name="Shape 555"/>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556" name="Shape 556"/>
          <p:cNvSpPr txBox="1"/>
          <p:nvPr/>
        </p:nvSpPr>
        <p:spPr>
          <a:xfrm>
            <a:off x="1722300" y="1353150"/>
            <a:ext cx="7003200" cy="11553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600">
                <a:solidFill>
                  <a:srgbClr val="595959"/>
                </a:solidFill>
                <a:latin typeface="Trebuchet MS"/>
                <a:ea typeface="Trebuchet MS"/>
                <a:cs typeface="Trebuchet MS"/>
                <a:sym typeface="Trebuchet MS"/>
              </a:rPr>
              <a:t>#div1 {</a:t>
            </a:r>
            <a:endParaRPr sz="1600">
              <a:solidFill>
                <a:srgbClr val="595959"/>
              </a:solidFill>
              <a:latin typeface="Trebuchet MS"/>
              <a:ea typeface="Trebuchet MS"/>
              <a:cs typeface="Trebuchet MS"/>
              <a:sym typeface="Trebuchet MS"/>
            </a:endParaRPr>
          </a:p>
          <a:p>
            <a:pPr marL="0" lvl="0" indent="0" rtl="0">
              <a:lnSpc>
                <a:spcPct val="115000"/>
              </a:lnSpc>
              <a:spcBef>
                <a:spcPts val="0"/>
              </a:spcBef>
              <a:spcAft>
                <a:spcPts val="0"/>
              </a:spcAft>
              <a:buNone/>
            </a:pPr>
            <a:r>
              <a:rPr lang="en" sz="1600">
                <a:solidFill>
                  <a:srgbClr val="595959"/>
                </a:solidFill>
                <a:latin typeface="Trebuchet MS"/>
                <a:ea typeface="Trebuchet MS"/>
                <a:cs typeface="Trebuchet MS"/>
                <a:sym typeface="Trebuchet MS"/>
              </a:rPr>
              <a:t>	background: url(img_flower.jpg);</a:t>
            </a:r>
            <a:endParaRPr sz="1600">
              <a:solidFill>
                <a:srgbClr val="595959"/>
              </a:solidFill>
              <a:latin typeface="Trebuchet MS"/>
              <a:ea typeface="Trebuchet MS"/>
              <a:cs typeface="Trebuchet MS"/>
              <a:sym typeface="Trebuchet MS"/>
            </a:endParaRPr>
          </a:p>
          <a:p>
            <a:pPr marL="0" lvl="0" indent="0" rtl="0">
              <a:lnSpc>
                <a:spcPct val="115000"/>
              </a:lnSpc>
              <a:spcBef>
                <a:spcPts val="0"/>
              </a:spcBef>
              <a:spcAft>
                <a:spcPts val="0"/>
              </a:spcAft>
              <a:buNone/>
            </a:pPr>
            <a:r>
              <a:rPr lang="en" sz="1600">
                <a:solidFill>
                  <a:srgbClr val="595959"/>
                </a:solidFill>
                <a:latin typeface="Trebuchet MS"/>
                <a:ea typeface="Trebuchet MS"/>
                <a:cs typeface="Trebuchet MS"/>
                <a:sym typeface="Trebuchet MS"/>
              </a:rPr>
              <a:t>	background-size: 100px 80px;</a:t>
            </a:r>
            <a:endParaRPr sz="1600">
              <a:solidFill>
                <a:srgbClr val="595959"/>
              </a:solidFill>
              <a:latin typeface="Trebuchet MS"/>
              <a:ea typeface="Trebuchet MS"/>
              <a:cs typeface="Trebuchet MS"/>
              <a:sym typeface="Trebuchet MS"/>
            </a:endParaRPr>
          </a:p>
          <a:p>
            <a:pPr marL="0" lvl="0" indent="0" rtl="0">
              <a:lnSpc>
                <a:spcPct val="115000"/>
              </a:lnSpc>
              <a:spcBef>
                <a:spcPts val="0"/>
              </a:spcBef>
              <a:spcAft>
                <a:spcPts val="0"/>
              </a:spcAft>
              <a:buNone/>
            </a:pPr>
            <a:r>
              <a:rPr lang="en" sz="1600">
                <a:solidFill>
                  <a:srgbClr val="595959"/>
                </a:solidFill>
                <a:latin typeface="Trebuchet MS"/>
                <a:ea typeface="Trebuchet MS"/>
                <a:cs typeface="Trebuchet MS"/>
                <a:sym typeface="Trebuchet MS"/>
              </a:rPr>
              <a:t>	background-repeat: no-repeat;</a:t>
            </a:r>
            <a:endParaRPr sz="1600">
              <a:solidFill>
                <a:srgbClr val="595959"/>
              </a:solidFill>
              <a:latin typeface="Trebuchet MS"/>
              <a:ea typeface="Trebuchet MS"/>
              <a:cs typeface="Trebuchet MS"/>
              <a:sym typeface="Trebuchet MS"/>
            </a:endParaRPr>
          </a:p>
          <a:p>
            <a:pPr marL="0" lvl="0" indent="0" rtl="0">
              <a:lnSpc>
                <a:spcPct val="115000"/>
              </a:lnSpc>
              <a:spcBef>
                <a:spcPts val="0"/>
              </a:spcBef>
              <a:spcAft>
                <a:spcPts val="0"/>
              </a:spcAft>
              <a:buNone/>
            </a:pPr>
            <a:r>
              <a:rPr lang="en" sz="1600">
                <a:solidFill>
                  <a:srgbClr val="595959"/>
                </a:solidFill>
                <a:latin typeface="Trebuchet MS"/>
                <a:ea typeface="Trebuchet MS"/>
                <a:cs typeface="Trebuchet MS"/>
                <a:sym typeface="Trebuchet MS"/>
              </a:rPr>
              <a:t>}</a:t>
            </a:r>
            <a:endParaRPr sz="1600">
              <a:solidFill>
                <a:srgbClr val="595959"/>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Syntax (cont.)</a:t>
            </a:r>
            <a:endParaRPr sz="3000">
              <a:solidFill>
                <a:srgbClr val="0170BA"/>
              </a:solidFill>
              <a:latin typeface="Trebuchet MS"/>
              <a:ea typeface="Trebuchet MS"/>
              <a:cs typeface="Trebuchet MS"/>
              <a:sym typeface="Trebuchet MS"/>
            </a:endParaRPr>
          </a:p>
        </p:txBody>
      </p:sp>
      <p:sp>
        <p:nvSpPr>
          <p:cNvPr id="300" name="Shape 300"/>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CSS Example</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CSS declaration always ends with a semicolon, and declaration groups are surrounded by curly brackets:</a:t>
            </a:r>
            <a:endParaRPr sz="1800" b="0">
              <a:solidFill>
                <a:srgbClr val="353535"/>
              </a:solidFill>
              <a:latin typeface="Trebuchet MS"/>
              <a:ea typeface="Trebuchet MS"/>
              <a:cs typeface="Trebuchet MS"/>
              <a:sym typeface="Trebuchet MS"/>
            </a:endParaRPr>
          </a:p>
          <a:p>
            <a:pPr marL="914400" lvl="0" indent="457200" rtl="0">
              <a:lnSpc>
                <a:spcPct val="100000"/>
              </a:lnSpc>
              <a:spcBef>
                <a:spcPts val="600"/>
              </a:spcBef>
              <a:spcAft>
                <a:spcPts val="0"/>
              </a:spcAft>
              <a:buNone/>
            </a:pPr>
            <a:r>
              <a:rPr lang="en" sz="1800" b="0">
                <a:solidFill>
                  <a:srgbClr val="595959"/>
                </a:solidFill>
                <a:latin typeface="Trebuchet MS"/>
                <a:ea typeface="Trebuchet MS"/>
                <a:cs typeface="Trebuchet MS"/>
                <a:sym typeface="Trebuchet MS"/>
              </a:rPr>
              <a:t>p {color:red;text-align:center;}</a:t>
            </a:r>
            <a:endParaRPr sz="1800" b="0">
              <a:solidFill>
                <a:srgbClr val="595959"/>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make the CSS more readable, you can put one declaration on each line, like this:</a:t>
            </a:r>
            <a:endParaRPr sz="1800" b="0">
              <a:solidFill>
                <a:srgbClr val="353535"/>
              </a:solidFill>
              <a:latin typeface="Trebuchet MS"/>
              <a:ea typeface="Trebuchet MS"/>
              <a:cs typeface="Trebuchet MS"/>
              <a:sym typeface="Trebuchet MS"/>
            </a:endParaRPr>
          </a:p>
          <a:p>
            <a:pPr marL="1371600" lvl="0" indent="0" rtl="0">
              <a:lnSpc>
                <a:spcPct val="100000"/>
              </a:lnSpc>
              <a:spcBef>
                <a:spcPts val="600"/>
              </a:spcBef>
              <a:spcAft>
                <a:spcPts val="0"/>
              </a:spcAft>
              <a:buNone/>
            </a:pPr>
            <a:r>
              <a:rPr lang="en" sz="1800" b="0">
                <a:solidFill>
                  <a:srgbClr val="595959"/>
                </a:solidFill>
                <a:latin typeface="Trebuchet MS"/>
                <a:ea typeface="Trebuchet MS"/>
                <a:cs typeface="Trebuchet MS"/>
                <a:sym typeface="Trebuchet MS"/>
              </a:rPr>
              <a:t>p {</a:t>
            </a:r>
            <a:endParaRPr sz="1800" b="0">
              <a:solidFill>
                <a:srgbClr val="595959"/>
              </a:solidFill>
              <a:latin typeface="Trebuchet MS"/>
              <a:ea typeface="Trebuchet MS"/>
              <a:cs typeface="Trebuchet MS"/>
              <a:sym typeface="Trebuchet MS"/>
            </a:endParaRPr>
          </a:p>
          <a:p>
            <a:pPr marL="1371600" lvl="0" indent="0" rtl="0">
              <a:lnSpc>
                <a:spcPct val="100000"/>
              </a:lnSpc>
              <a:spcBef>
                <a:spcPts val="600"/>
              </a:spcBef>
              <a:spcAft>
                <a:spcPts val="0"/>
              </a:spcAft>
              <a:buNone/>
            </a:pPr>
            <a:r>
              <a:rPr lang="en" sz="1800" b="0">
                <a:solidFill>
                  <a:srgbClr val="595959"/>
                </a:solidFill>
                <a:latin typeface="Trebuchet MS"/>
                <a:ea typeface="Trebuchet MS"/>
                <a:cs typeface="Trebuchet MS"/>
                <a:sym typeface="Trebuchet MS"/>
              </a:rPr>
              <a:t>  color:red;</a:t>
            </a:r>
            <a:endParaRPr sz="1800" b="0">
              <a:solidFill>
                <a:srgbClr val="595959"/>
              </a:solidFill>
              <a:latin typeface="Trebuchet MS"/>
              <a:ea typeface="Trebuchet MS"/>
              <a:cs typeface="Trebuchet MS"/>
              <a:sym typeface="Trebuchet MS"/>
            </a:endParaRPr>
          </a:p>
          <a:p>
            <a:pPr marL="1371600" lvl="0" indent="0" rtl="0">
              <a:lnSpc>
                <a:spcPct val="100000"/>
              </a:lnSpc>
              <a:spcBef>
                <a:spcPts val="600"/>
              </a:spcBef>
              <a:spcAft>
                <a:spcPts val="0"/>
              </a:spcAft>
              <a:buNone/>
            </a:pPr>
            <a:r>
              <a:rPr lang="en" sz="1800" b="0">
                <a:solidFill>
                  <a:srgbClr val="595959"/>
                </a:solidFill>
                <a:latin typeface="Trebuchet MS"/>
                <a:ea typeface="Trebuchet MS"/>
                <a:cs typeface="Trebuchet MS"/>
                <a:sym typeface="Trebuchet MS"/>
              </a:rPr>
              <a:t>  text-align:center;</a:t>
            </a:r>
            <a:endParaRPr sz="1800" b="0">
              <a:solidFill>
                <a:srgbClr val="595959"/>
              </a:solidFill>
              <a:latin typeface="Trebuchet MS"/>
              <a:ea typeface="Trebuchet MS"/>
              <a:cs typeface="Trebuchet MS"/>
              <a:sym typeface="Trebuchet MS"/>
            </a:endParaRPr>
          </a:p>
          <a:p>
            <a:pPr marL="1371600" lvl="0" indent="0" rtl="0">
              <a:lnSpc>
                <a:spcPct val="100000"/>
              </a:lnSpc>
              <a:spcBef>
                <a:spcPts val="600"/>
              </a:spcBef>
              <a:spcAft>
                <a:spcPts val="0"/>
              </a:spcAft>
              <a:buNone/>
            </a:pPr>
            <a:r>
              <a:rPr lang="en" sz="1800" b="0">
                <a:solidFill>
                  <a:srgbClr val="595959"/>
                </a:solidFill>
                <a:latin typeface="Trebuchet MS"/>
                <a:ea typeface="Trebuchet MS"/>
                <a:cs typeface="Trebuchet MS"/>
                <a:sym typeface="Trebuchet MS"/>
              </a:rPr>
              <a:t>}</a:t>
            </a:r>
            <a:endParaRPr sz="1800" b="0">
              <a:solidFill>
                <a:srgbClr val="595959"/>
              </a:solidFill>
              <a:latin typeface="Trebuchet MS"/>
              <a:ea typeface="Trebuchet MS"/>
              <a:cs typeface="Trebuchet MS"/>
              <a:sym typeface="Trebuchet MS"/>
            </a:endParaRPr>
          </a:p>
        </p:txBody>
      </p:sp>
      <p:pic>
        <p:nvPicPr>
          <p:cNvPr id="301" name="Shape 301"/>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62" name="Shape 562"/>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914400" lvl="0" indent="-342900" rtl="0">
              <a:lnSpc>
                <a:spcPct val="115000"/>
              </a:lnSpc>
              <a:spcBef>
                <a:spcPts val="600"/>
              </a:spcBef>
              <a:spcAft>
                <a:spcPts val="0"/>
              </a:spcAft>
              <a:buSzPts val="1800"/>
              <a:buChar char="➔"/>
            </a:pPr>
            <a:r>
              <a:rPr lang="en" sz="1800" b="0">
                <a:solidFill>
                  <a:srgbClr val="353535"/>
                </a:solidFill>
                <a:latin typeface="Trebuchet MS"/>
                <a:ea typeface="Trebuchet MS"/>
                <a:cs typeface="Trebuchet MS"/>
                <a:sym typeface="Trebuchet MS"/>
              </a:rPr>
              <a:t>The </a:t>
            </a:r>
            <a:r>
              <a:rPr lang="en" sz="1800">
                <a:solidFill>
                  <a:srgbClr val="353535"/>
                </a:solidFill>
                <a:latin typeface="Trebuchet MS"/>
                <a:ea typeface="Trebuchet MS"/>
                <a:cs typeface="Trebuchet MS"/>
                <a:sym typeface="Trebuchet MS"/>
              </a:rPr>
              <a:t>cover</a:t>
            </a:r>
            <a:r>
              <a:rPr lang="en" sz="1800" b="0">
                <a:solidFill>
                  <a:srgbClr val="353535"/>
                </a:solidFill>
                <a:latin typeface="Trebuchet MS"/>
                <a:ea typeface="Trebuchet MS"/>
                <a:cs typeface="Trebuchet MS"/>
                <a:sym typeface="Trebuchet MS"/>
              </a:rPr>
              <a:t> keyword:</a:t>
            </a:r>
            <a:r>
              <a:rPr lang="en" sz="1800" b="0">
                <a:solidFill>
                  <a:srgbClr val="000000"/>
                </a:solidFill>
                <a:latin typeface="Trebuchet MS"/>
                <a:ea typeface="Trebuchet MS"/>
                <a:cs typeface="Trebuchet MS"/>
                <a:sym typeface="Trebuchet MS"/>
              </a:rPr>
              <a:t> </a:t>
            </a:r>
            <a:r>
              <a:rPr lang="en" sz="1800" i="1">
                <a:solidFill>
                  <a:srgbClr val="29A9DF"/>
                </a:solidFill>
                <a:latin typeface="Trebuchet MS"/>
                <a:ea typeface="Trebuchet MS"/>
                <a:cs typeface="Trebuchet MS"/>
                <a:sym typeface="Trebuchet MS"/>
              </a:rPr>
              <a:t>scales the background image so that the content area is completely covered by the background image (both its width and height are equal to or exceed the content area).</a:t>
            </a:r>
            <a:r>
              <a:rPr lang="en" sz="1800">
                <a:solidFill>
                  <a:srgbClr val="2067BE"/>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As such, some parts of the background image may not be visible in the background positioning area.</a:t>
            </a:r>
            <a:endParaRPr sz="1800" b="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endParaRPr sz="1800">
              <a:solidFill>
                <a:srgbClr val="0170BA"/>
              </a:solidFill>
              <a:latin typeface="Trebuchet MS"/>
              <a:ea typeface="Trebuchet MS"/>
              <a:cs typeface="Trebuchet MS"/>
              <a:sym typeface="Trebuchet MS"/>
            </a:endParaRPr>
          </a:p>
        </p:txBody>
      </p:sp>
      <p:pic>
        <p:nvPicPr>
          <p:cNvPr id="563" name="Shape 563"/>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69" name="Shape 569"/>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r>
              <a:rPr lang="en" sz="1800" b="0">
                <a:solidFill>
                  <a:srgbClr val="FF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This example illustrates the use of</a:t>
            </a:r>
            <a:r>
              <a:rPr lang="en" sz="1800" b="0">
                <a:solidFill>
                  <a:srgbClr val="000000"/>
                </a:solidFill>
                <a:latin typeface="Trebuchet MS"/>
                <a:ea typeface="Trebuchet MS"/>
                <a:cs typeface="Trebuchet MS"/>
                <a:sym typeface="Trebuchet MS"/>
              </a:rPr>
              <a:t> </a:t>
            </a:r>
            <a:r>
              <a:rPr lang="en" sz="1800" b="0" i="1">
                <a:solidFill>
                  <a:srgbClr val="F16524"/>
                </a:solidFill>
                <a:latin typeface="Trebuchet MS"/>
                <a:ea typeface="Trebuchet MS"/>
                <a:cs typeface="Trebuchet MS"/>
                <a:sym typeface="Trebuchet MS"/>
              </a:rPr>
              <a:t>contain </a:t>
            </a:r>
            <a:r>
              <a:rPr lang="en" sz="1800" b="0">
                <a:solidFill>
                  <a:srgbClr val="353535"/>
                </a:solidFill>
                <a:latin typeface="Trebuchet MS"/>
                <a:ea typeface="Trebuchet MS"/>
                <a:cs typeface="Trebuchet MS"/>
                <a:sym typeface="Trebuchet MS"/>
              </a:rPr>
              <a:t>and </a:t>
            </a:r>
            <a:r>
              <a:rPr lang="en" sz="1800" b="0" i="1">
                <a:solidFill>
                  <a:srgbClr val="F16524"/>
                </a:solidFill>
                <a:latin typeface="Trebuchet MS"/>
                <a:ea typeface="Trebuchet MS"/>
                <a:cs typeface="Trebuchet MS"/>
                <a:sym typeface="Trebuchet MS"/>
              </a:rPr>
              <a:t>cover.</a:t>
            </a:r>
            <a:endParaRPr sz="1800" b="0" i="1">
              <a:solidFill>
                <a:srgbClr val="F16524"/>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#div1 {</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    background: url(img_flower.jpg);</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    background-size: contain;</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    background-repeat: no-repeat;</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#div2 {</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    background: url(img_flower.jpg);</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    background-size: cover;</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    background-repeat: no-repeat;</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353535"/>
              </a:solidFill>
              <a:latin typeface="Trebuchet MS"/>
              <a:ea typeface="Trebuchet MS"/>
              <a:cs typeface="Trebuchet MS"/>
              <a:sym typeface="Trebuchet MS"/>
            </a:endParaRPr>
          </a:p>
        </p:txBody>
      </p:sp>
      <p:pic>
        <p:nvPicPr>
          <p:cNvPr id="570" name="Shape 570"/>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76" name="Shape 576"/>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600"/>
              </a:spcBef>
              <a:spcAft>
                <a:spcPts val="0"/>
              </a:spcAft>
              <a:buNone/>
            </a:pPr>
            <a:r>
              <a:rPr lang="en" sz="1800">
                <a:solidFill>
                  <a:srgbClr val="0170BA"/>
                </a:solidFill>
                <a:latin typeface="Trebuchet MS"/>
                <a:ea typeface="Trebuchet MS"/>
                <a:cs typeface="Trebuchet MS"/>
                <a:sym typeface="Trebuchet MS"/>
              </a:rPr>
              <a:t>Define Sizes of Multiple Background Images</a:t>
            </a:r>
            <a:endParaRPr sz="1800">
              <a:solidFill>
                <a:srgbClr val="0170BA"/>
              </a:solidFill>
              <a:latin typeface="Trebuchet MS"/>
              <a:ea typeface="Trebuchet MS"/>
              <a:cs typeface="Trebuchet MS"/>
              <a:sym typeface="Trebuchet MS"/>
            </a:endParaRPr>
          </a:p>
          <a:p>
            <a:pPr marL="457200" lvl="0" indent="-342900"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i="1">
                <a:solidFill>
                  <a:srgbClr val="29A9DF"/>
                </a:solidFill>
                <a:latin typeface="Trebuchet MS"/>
                <a:ea typeface="Trebuchet MS"/>
                <a:cs typeface="Trebuchet MS"/>
                <a:sym typeface="Trebuchet MS"/>
              </a:rPr>
              <a:t>background-size</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also accepts multiple values for background size (using a comma-separated list), when working with multiple backgrounds.</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has three background images specified, with different background-size value for each image:</a:t>
            </a:r>
            <a:endParaRPr sz="1800" b="0">
              <a:solidFill>
                <a:srgbClr val="353535"/>
              </a:solidFill>
              <a:latin typeface="Trebuchet MS"/>
              <a:ea typeface="Trebuchet MS"/>
              <a:cs typeface="Trebuchet MS"/>
              <a:sym typeface="Trebuchet MS"/>
            </a:endParaRPr>
          </a:p>
          <a:p>
            <a:pPr marL="914400" lvl="0" indent="0" rtl="0">
              <a:lnSpc>
                <a:spcPct val="115000"/>
              </a:lnSpc>
              <a:spcBef>
                <a:spcPts val="600"/>
              </a:spcBef>
              <a:spcAft>
                <a:spcPts val="0"/>
              </a:spcAft>
              <a:buNone/>
            </a:pPr>
            <a:r>
              <a:rPr lang="en" sz="1600" b="0">
                <a:solidFill>
                  <a:srgbClr val="595959"/>
                </a:solidFill>
                <a:latin typeface="Trebuchet MS"/>
                <a:ea typeface="Trebuchet MS"/>
                <a:cs typeface="Trebuchet MS"/>
                <a:sym typeface="Trebuchet MS"/>
              </a:rPr>
              <a:t>#example1 {</a:t>
            </a:r>
            <a:endParaRPr sz="1600" b="0">
              <a:solidFill>
                <a:srgbClr val="595959"/>
              </a:solidFill>
              <a:latin typeface="Trebuchet MS"/>
              <a:ea typeface="Trebuchet MS"/>
              <a:cs typeface="Trebuchet MS"/>
              <a:sym typeface="Trebuchet MS"/>
            </a:endParaRPr>
          </a:p>
          <a:p>
            <a:pPr marL="914400" lvl="0" indent="0" rtl="0">
              <a:lnSpc>
                <a:spcPct val="115000"/>
              </a:lnSpc>
              <a:spcBef>
                <a:spcPts val="600"/>
              </a:spcBef>
              <a:spcAft>
                <a:spcPts val="0"/>
              </a:spcAft>
              <a:buNone/>
            </a:pPr>
            <a:r>
              <a:rPr lang="en" sz="1600" b="0">
                <a:solidFill>
                  <a:srgbClr val="595959"/>
                </a:solidFill>
                <a:latin typeface="Trebuchet MS"/>
                <a:ea typeface="Trebuchet MS"/>
                <a:cs typeface="Trebuchet MS"/>
                <a:sym typeface="Trebuchet MS"/>
              </a:rPr>
              <a:t>	background: url(img_flwr.gif) left top no-repeat, url(img_flwr.gif) right bottom no-repeat, url(paper.gif) left top repeat;</a:t>
            </a:r>
            <a:endParaRPr sz="1600" b="0">
              <a:solidFill>
                <a:srgbClr val="595959"/>
              </a:solidFill>
              <a:latin typeface="Trebuchet MS"/>
              <a:ea typeface="Trebuchet MS"/>
              <a:cs typeface="Trebuchet MS"/>
              <a:sym typeface="Trebuchet MS"/>
            </a:endParaRPr>
          </a:p>
          <a:p>
            <a:pPr marL="914400" lvl="0" indent="0" rtl="0">
              <a:lnSpc>
                <a:spcPct val="115000"/>
              </a:lnSpc>
              <a:spcBef>
                <a:spcPts val="600"/>
              </a:spcBef>
              <a:spcAft>
                <a:spcPts val="0"/>
              </a:spcAft>
              <a:buNone/>
            </a:pPr>
            <a:r>
              <a:rPr lang="en" sz="1600" b="0">
                <a:solidFill>
                  <a:srgbClr val="595959"/>
                </a:solidFill>
                <a:latin typeface="Trebuchet MS"/>
                <a:ea typeface="Trebuchet MS"/>
                <a:cs typeface="Trebuchet MS"/>
                <a:sym typeface="Trebuchet MS"/>
              </a:rPr>
              <a:t>	background-size: 50px, 130px, auto;</a:t>
            </a:r>
            <a:endParaRPr sz="1600" b="0">
              <a:solidFill>
                <a:srgbClr val="595959"/>
              </a:solidFill>
              <a:latin typeface="Trebuchet MS"/>
              <a:ea typeface="Trebuchet MS"/>
              <a:cs typeface="Trebuchet MS"/>
              <a:sym typeface="Trebuchet MS"/>
            </a:endParaRPr>
          </a:p>
          <a:p>
            <a:pPr marL="914400" lvl="0" indent="0" rtl="0">
              <a:lnSpc>
                <a:spcPct val="115000"/>
              </a:lnSpc>
              <a:spcBef>
                <a:spcPts val="600"/>
              </a:spcBef>
              <a:spcAft>
                <a:spcPts val="0"/>
              </a:spcAft>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rtl="0">
              <a:lnSpc>
                <a:spcPct val="115000"/>
              </a:lnSpc>
              <a:spcBef>
                <a:spcPts val="600"/>
              </a:spcBef>
              <a:spcAft>
                <a:spcPts val="0"/>
              </a:spcAft>
              <a:buNone/>
            </a:pPr>
            <a:endParaRPr sz="1800" b="0">
              <a:solidFill>
                <a:srgbClr val="0170BA"/>
              </a:solidFill>
              <a:latin typeface="Trebuchet MS"/>
              <a:ea typeface="Trebuchet MS"/>
              <a:cs typeface="Trebuchet MS"/>
              <a:sym typeface="Trebuchet MS"/>
            </a:endParaRPr>
          </a:p>
        </p:txBody>
      </p:sp>
      <p:pic>
        <p:nvPicPr>
          <p:cNvPr id="577" name="Shape 577"/>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Shape 582"/>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83" name="Shape 583"/>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4000"/>
              </a:lnSpc>
              <a:spcBef>
                <a:spcPts val="600"/>
              </a:spcBef>
              <a:spcAft>
                <a:spcPts val="0"/>
              </a:spcAft>
              <a:buNone/>
            </a:pPr>
            <a:r>
              <a:rPr lang="en" sz="1800">
                <a:solidFill>
                  <a:srgbClr val="0170BA"/>
                </a:solidFill>
                <a:latin typeface="Trebuchet MS"/>
                <a:ea typeface="Trebuchet MS"/>
                <a:cs typeface="Trebuchet MS"/>
                <a:sym typeface="Trebuchet MS"/>
              </a:rPr>
              <a:t>Full Size Background Image</a:t>
            </a:r>
            <a:endParaRPr sz="1800">
              <a:solidFill>
                <a:srgbClr val="0170BA"/>
              </a:solidFill>
              <a:latin typeface="Trebuchet MS"/>
              <a:ea typeface="Trebuchet MS"/>
              <a:cs typeface="Trebuchet MS"/>
              <a:sym typeface="Trebuchet MS"/>
            </a:endParaRPr>
          </a:p>
          <a:p>
            <a:pPr marL="457200" lvl="0" indent="-342900" rtl="0">
              <a:lnSpc>
                <a:spcPct val="114000"/>
              </a:lnSpc>
              <a:spcBef>
                <a:spcPts val="6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Now we want to have a background image on a website that covers the entire browser window at all times.</a:t>
            </a:r>
            <a:endParaRPr sz="1800" b="0">
              <a:solidFill>
                <a:srgbClr val="000000"/>
              </a:solidFill>
              <a:latin typeface="Trebuchet MS"/>
              <a:ea typeface="Trebuchet MS"/>
              <a:cs typeface="Trebuchet MS"/>
              <a:sym typeface="Trebuchet MS"/>
            </a:endParaRPr>
          </a:p>
          <a:p>
            <a:pPr marL="457200" lvl="0" indent="-342900"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requirements are as follows:</a:t>
            </a:r>
            <a:endParaRPr sz="1800" b="0">
              <a:solidFill>
                <a:srgbClr val="000000"/>
              </a:solidFill>
              <a:latin typeface="Trebuchet MS"/>
              <a:ea typeface="Trebuchet MS"/>
              <a:cs typeface="Trebuchet MS"/>
              <a:sym typeface="Trebuchet MS"/>
            </a:endParaRPr>
          </a:p>
          <a:p>
            <a:pPr marL="914400" lvl="0" indent="-342900"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Fill the entire page with the image (no white space)</a:t>
            </a:r>
            <a:endParaRPr sz="1800" b="0">
              <a:solidFill>
                <a:srgbClr val="000000"/>
              </a:solidFill>
              <a:latin typeface="Trebuchet MS"/>
              <a:ea typeface="Trebuchet MS"/>
              <a:cs typeface="Trebuchet MS"/>
              <a:sym typeface="Trebuchet MS"/>
            </a:endParaRPr>
          </a:p>
          <a:p>
            <a:pPr marL="914400" lvl="0" indent="-342900"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Scale image as needed</a:t>
            </a:r>
            <a:endParaRPr sz="1800" b="0">
              <a:solidFill>
                <a:srgbClr val="000000"/>
              </a:solidFill>
              <a:latin typeface="Trebuchet MS"/>
              <a:ea typeface="Trebuchet MS"/>
              <a:cs typeface="Trebuchet MS"/>
              <a:sym typeface="Trebuchet MS"/>
            </a:endParaRPr>
          </a:p>
          <a:p>
            <a:pPr marL="914400" lvl="0" indent="-342900"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Center image on page</a:t>
            </a:r>
            <a:endParaRPr sz="1800" b="0">
              <a:solidFill>
                <a:srgbClr val="000000"/>
              </a:solidFill>
              <a:latin typeface="Trebuchet MS"/>
              <a:ea typeface="Trebuchet MS"/>
              <a:cs typeface="Trebuchet MS"/>
              <a:sym typeface="Trebuchet MS"/>
            </a:endParaRPr>
          </a:p>
          <a:p>
            <a:pPr marL="914400" lvl="0" indent="-342900"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Do not cause scrollbars</a:t>
            </a:r>
            <a:endParaRPr sz="1800" b="0">
              <a:solidFill>
                <a:srgbClr val="000000"/>
              </a:solidFill>
              <a:latin typeface="Trebuchet MS"/>
              <a:ea typeface="Trebuchet MS"/>
              <a:cs typeface="Trebuchet MS"/>
              <a:sym typeface="Trebuchet MS"/>
            </a:endParaRPr>
          </a:p>
          <a:p>
            <a:pPr marL="0" lvl="0" indent="0" rtl="0">
              <a:lnSpc>
                <a:spcPct val="114000"/>
              </a:lnSpc>
              <a:spcBef>
                <a:spcPts val="600"/>
              </a:spcBef>
              <a:spcAft>
                <a:spcPts val="0"/>
              </a:spcAft>
              <a:buNone/>
            </a:pPr>
            <a:endParaRPr sz="1800">
              <a:solidFill>
                <a:srgbClr val="0170BA"/>
              </a:solidFill>
              <a:latin typeface="Trebuchet MS"/>
              <a:ea typeface="Trebuchet MS"/>
              <a:cs typeface="Trebuchet MS"/>
              <a:sym typeface="Trebuchet MS"/>
            </a:endParaRPr>
          </a:p>
        </p:txBody>
      </p:sp>
      <p:pic>
        <p:nvPicPr>
          <p:cNvPr id="584" name="Shape 584"/>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90" name="Shape 590"/>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shows how to do it; Use the html element (the html element is always at least the height of the browser window). Then set a fixed and centered background on it. Then adjust its size with the background-size property:</a:t>
            </a:r>
            <a:endParaRPr sz="1800" b="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rtl="0">
              <a:lnSpc>
                <a:spcPct val="115000"/>
              </a:lnSpc>
              <a:spcBef>
                <a:spcPts val="600"/>
              </a:spcBef>
              <a:spcAft>
                <a:spcPts val="0"/>
              </a:spcAft>
              <a:buNone/>
            </a:pPr>
            <a:r>
              <a:rPr lang="en" sz="1600" b="0">
                <a:solidFill>
                  <a:srgbClr val="595959"/>
                </a:solidFill>
                <a:latin typeface="Trebuchet MS"/>
                <a:ea typeface="Trebuchet MS"/>
                <a:cs typeface="Trebuchet MS"/>
                <a:sym typeface="Trebuchet MS"/>
              </a:rPr>
              <a:t>html {</a:t>
            </a:r>
            <a:endParaRPr sz="1600" b="0">
              <a:solidFill>
                <a:srgbClr val="595959"/>
              </a:solidFill>
              <a:latin typeface="Trebuchet MS"/>
              <a:ea typeface="Trebuchet MS"/>
              <a:cs typeface="Trebuchet MS"/>
              <a:sym typeface="Trebuchet MS"/>
            </a:endParaRPr>
          </a:p>
          <a:p>
            <a:pPr marL="457200" lvl="0" indent="0" rtl="0">
              <a:lnSpc>
                <a:spcPct val="115000"/>
              </a:lnSpc>
              <a:spcBef>
                <a:spcPts val="600"/>
              </a:spcBef>
              <a:spcAft>
                <a:spcPts val="0"/>
              </a:spcAft>
              <a:buNone/>
            </a:pPr>
            <a:r>
              <a:rPr lang="en" sz="1600" b="0">
                <a:solidFill>
                  <a:srgbClr val="595959"/>
                </a:solidFill>
                <a:latin typeface="Trebuchet MS"/>
                <a:ea typeface="Trebuchet MS"/>
                <a:cs typeface="Trebuchet MS"/>
                <a:sym typeface="Trebuchet MS"/>
              </a:rPr>
              <a:t>	background: url(img_flower.jpg) no-repeat center fixed; </a:t>
            </a:r>
            <a:endParaRPr sz="1600" b="0">
              <a:solidFill>
                <a:srgbClr val="595959"/>
              </a:solidFill>
              <a:latin typeface="Trebuchet MS"/>
              <a:ea typeface="Trebuchet MS"/>
              <a:cs typeface="Trebuchet MS"/>
              <a:sym typeface="Trebuchet MS"/>
            </a:endParaRPr>
          </a:p>
          <a:p>
            <a:pPr marL="457200" lvl="0" indent="0" rtl="0">
              <a:lnSpc>
                <a:spcPct val="115000"/>
              </a:lnSpc>
              <a:spcBef>
                <a:spcPts val="600"/>
              </a:spcBef>
              <a:spcAft>
                <a:spcPts val="0"/>
              </a:spcAft>
              <a:buNone/>
            </a:pPr>
            <a:r>
              <a:rPr lang="en" sz="1600" b="0">
                <a:solidFill>
                  <a:srgbClr val="595959"/>
                </a:solidFill>
                <a:latin typeface="Trebuchet MS"/>
                <a:ea typeface="Trebuchet MS"/>
                <a:cs typeface="Trebuchet MS"/>
                <a:sym typeface="Trebuchet MS"/>
              </a:rPr>
              <a:t>	background-size: cover;</a:t>
            </a:r>
            <a:endParaRPr sz="1600" b="0">
              <a:solidFill>
                <a:srgbClr val="595959"/>
              </a:solidFill>
              <a:latin typeface="Trebuchet MS"/>
              <a:ea typeface="Trebuchet MS"/>
              <a:cs typeface="Trebuchet MS"/>
              <a:sym typeface="Trebuchet MS"/>
            </a:endParaRPr>
          </a:p>
          <a:p>
            <a:pPr marL="457200" lvl="0" indent="0" rtl="0">
              <a:lnSpc>
                <a:spcPct val="115000"/>
              </a:lnSpc>
              <a:spcBef>
                <a:spcPts val="600"/>
              </a:spcBef>
              <a:spcAft>
                <a:spcPts val="0"/>
              </a:spcAft>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rtl="0">
              <a:lnSpc>
                <a:spcPct val="115000"/>
              </a:lnSpc>
              <a:spcBef>
                <a:spcPts val="600"/>
              </a:spcBef>
              <a:spcAft>
                <a:spcPts val="0"/>
              </a:spcAft>
              <a:buNone/>
            </a:pPr>
            <a:endParaRPr sz="1800">
              <a:solidFill>
                <a:srgbClr val="0170BA"/>
              </a:solidFill>
              <a:latin typeface="Trebuchet MS"/>
              <a:ea typeface="Trebuchet MS"/>
              <a:cs typeface="Trebuchet MS"/>
              <a:sym typeface="Trebuchet MS"/>
            </a:endParaRPr>
          </a:p>
        </p:txBody>
      </p:sp>
      <p:pic>
        <p:nvPicPr>
          <p:cNvPr id="591" name="Shape 591"/>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97" name="Shape 597"/>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600"/>
              </a:spcBef>
              <a:spcAft>
                <a:spcPts val="0"/>
              </a:spcAft>
              <a:buNone/>
            </a:pPr>
            <a:r>
              <a:rPr lang="en" sz="1800" dirty="0">
                <a:solidFill>
                  <a:srgbClr val="0170BA"/>
                </a:solidFill>
                <a:latin typeface="Trebuchet MS"/>
                <a:ea typeface="Trebuchet MS"/>
                <a:cs typeface="Trebuchet MS"/>
                <a:sym typeface="Trebuchet MS"/>
              </a:rPr>
              <a:t>CSS3 Background-origin Property</a:t>
            </a:r>
            <a:endParaRPr sz="1800" dirty="0">
              <a:solidFill>
                <a:srgbClr val="0170BA"/>
              </a:solidFill>
              <a:latin typeface="Trebuchet MS"/>
              <a:ea typeface="Trebuchet MS"/>
              <a:cs typeface="Trebuchet MS"/>
              <a:sym typeface="Trebuchet MS"/>
            </a:endParaRPr>
          </a:p>
          <a:p>
            <a:pPr marL="457200" lvl="0" indent="-342900" rtl="0">
              <a:lnSpc>
                <a:spcPct val="115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CSS3 background-origin property specifies where the background image is positioned.</a:t>
            </a:r>
            <a:endParaRPr sz="1800" b="0" dirty="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property takes three different values:</a:t>
            </a:r>
            <a:endParaRPr sz="1800" b="0" dirty="0">
              <a:solidFill>
                <a:srgbClr val="353535"/>
              </a:solidFill>
              <a:latin typeface="Trebuchet MS"/>
              <a:ea typeface="Trebuchet MS"/>
              <a:cs typeface="Trebuchet MS"/>
              <a:sym typeface="Trebuchet MS"/>
            </a:endParaRPr>
          </a:p>
          <a:p>
            <a:pPr marL="914400" lvl="1" indent="-342900" rtl="0">
              <a:lnSpc>
                <a:spcPct val="115000"/>
              </a:lnSpc>
              <a:spcBef>
                <a:spcPts val="0"/>
              </a:spcBef>
              <a:spcAft>
                <a:spcPts val="0"/>
              </a:spcAft>
              <a:buClr>
                <a:srgbClr val="000000"/>
              </a:buClr>
              <a:buSzPts val="1800"/>
              <a:buFont typeface="Trebuchet MS"/>
              <a:buChar char="◆"/>
            </a:pPr>
            <a:r>
              <a:rPr lang="en" sz="1800" i="1" dirty="0">
                <a:solidFill>
                  <a:srgbClr val="29A9DF"/>
                </a:solidFill>
                <a:latin typeface="Trebuchet MS"/>
                <a:ea typeface="Trebuchet MS"/>
                <a:cs typeface="Trebuchet MS"/>
                <a:sym typeface="Trebuchet MS"/>
              </a:rPr>
              <a:t>border-box</a:t>
            </a:r>
            <a:r>
              <a:rPr lang="en" sz="1800" b="0" dirty="0">
                <a:solidFill>
                  <a:srgbClr val="000000"/>
                </a:solidFill>
                <a:latin typeface="Trebuchet MS"/>
                <a:ea typeface="Trebuchet MS"/>
                <a:cs typeface="Trebuchet MS"/>
                <a:sym typeface="Trebuchet MS"/>
              </a:rPr>
              <a:t> </a:t>
            </a:r>
            <a:r>
              <a:rPr lang="en" sz="1800" b="0" dirty="0">
                <a:solidFill>
                  <a:srgbClr val="353535"/>
                </a:solidFill>
                <a:latin typeface="Trebuchet MS"/>
                <a:ea typeface="Trebuchet MS"/>
                <a:cs typeface="Trebuchet MS"/>
                <a:sym typeface="Trebuchet MS"/>
              </a:rPr>
              <a:t>- the background image starts from the upper left corner of the border</a:t>
            </a:r>
            <a:endParaRPr sz="1800" b="0" dirty="0">
              <a:solidFill>
                <a:srgbClr val="353535"/>
              </a:solidFill>
              <a:latin typeface="Trebuchet MS"/>
              <a:ea typeface="Trebuchet MS"/>
              <a:cs typeface="Trebuchet MS"/>
              <a:sym typeface="Trebuchet MS"/>
            </a:endParaRPr>
          </a:p>
          <a:p>
            <a:pPr marL="914400" lvl="1" indent="-342900" rtl="0">
              <a:lnSpc>
                <a:spcPct val="115000"/>
              </a:lnSpc>
              <a:spcBef>
                <a:spcPts val="0"/>
              </a:spcBef>
              <a:spcAft>
                <a:spcPts val="0"/>
              </a:spcAft>
              <a:buClr>
                <a:srgbClr val="000000"/>
              </a:buClr>
              <a:buSzPts val="1800"/>
              <a:buFont typeface="Trebuchet MS"/>
              <a:buChar char="◆"/>
            </a:pPr>
            <a:r>
              <a:rPr lang="en" sz="1800" i="1" dirty="0">
                <a:solidFill>
                  <a:srgbClr val="29A9DF"/>
                </a:solidFill>
                <a:latin typeface="Trebuchet MS"/>
                <a:ea typeface="Trebuchet MS"/>
                <a:cs typeface="Trebuchet MS"/>
                <a:sym typeface="Trebuchet MS"/>
              </a:rPr>
              <a:t>padding-box</a:t>
            </a:r>
            <a:r>
              <a:rPr lang="en" sz="1800" b="0" dirty="0">
                <a:solidFill>
                  <a:srgbClr val="000000"/>
                </a:solidFill>
                <a:latin typeface="Trebuchet MS"/>
                <a:ea typeface="Trebuchet MS"/>
                <a:cs typeface="Trebuchet MS"/>
                <a:sym typeface="Trebuchet MS"/>
              </a:rPr>
              <a:t> </a:t>
            </a:r>
            <a:r>
              <a:rPr lang="en" sz="1800" b="0" dirty="0">
                <a:solidFill>
                  <a:srgbClr val="353535"/>
                </a:solidFill>
                <a:latin typeface="Trebuchet MS"/>
                <a:ea typeface="Trebuchet MS"/>
                <a:cs typeface="Trebuchet MS"/>
                <a:sym typeface="Trebuchet MS"/>
              </a:rPr>
              <a:t>- (default) the background image starts from the upper left corner of the padding edge</a:t>
            </a:r>
            <a:endParaRPr sz="1800" b="0" dirty="0">
              <a:solidFill>
                <a:srgbClr val="353535"/>
              </a:solidFill>
              <a:latin typeface="Trebuchet MS"/>
              <a:ea typeface="Trebuchet MS"/>
              <a:cs typeface="Trebuchet MS"/>
              <a:sym typeface="Trebuchet MS"/>
            </a:endParaRPr>
          </a:p>
          <a:p>
            <a:pPr marL="914400" lvl="1" indent="-342900" rtl="0">
              <a:lnSpc>
                <a:spcPct val="115000"/>
              </a:lnSpc>
              <a:spcBef>
                <a:spcPts val="0"/>
              </a:spcBef>
              <a:spcAft>
                <a:spcPts val="0"/>
              </a:spcAft>
              <a:buClr>
                <a:srgbClr val="000000"/>
              </a:buClr>
              <a:buSzPts val="1800"/>
              <a:buFont typeface="Trebuchet MS"/>
              <a:buChar char="◆"/>
            </a:pPr>
            <a:r>
              <a:rPr lang="en" sz="1800" i="1" dirty="0">
                <a:solidFill>
                  <a:srgbClr val="29A9DF"/>
                </a:solidFill>
                <a:latin typeface="Trebuchet MS"/>
                <a:ea typeface="Trebuchet MS"/>
                <a:cs typeface="Trebuchet MS"/>
                <a:sym typeface="Trebuchet MS"/>
              </a:rPr>
              <a:t>content-box</a:t>
            </a:r>
            <a:r>
              <a:rPr lang="en" sz="1800" b="0" dirty="0">
                <a:solidFill>
                  <a:srgbClr val="000000"/>
                </a:solidFill>
                <a:latin typeface="Trebuchet MS"/>
                <a:ea typeface="Trebuchet MS"/>
                <a:cs typeface="Trebuchet MS"/>
                <a:sym typeface="Trebuchet MS"/>
              </a:rPr>
              <a:t> </a:t>
            </a:r>
            <a:r>
              <a:rPr lang="en" sz="1800" b="0" dirty="0">
                <a:solidFill>
                  <a:srgbClr val="353535"/>
                </a:solidFill>
                <a:latin typeface="Trebuchet MS"/>
                <a:ea typeface="Trebuchet MS"/>
                <a:cs typeface="Trebuchet MS"/>
                <a:sym typeface="Trebuchet MS"/>
              </a:rPr>
              <a:t>- the background image starts from the upper left corner of the content</a:t>
            </a:r>
            <a:endParaRPr sz="1800" b="0" dirty="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endParaRPr sz="1800" b="0" dirty="0">
              <a:solidFill>
                <a:srgbClr val="353535"/>
              </a:solidFill>
              <a:latin typeface="Trebuchet MS"/>
              <a:ea typeface="Trebuchet MS"/>
              <a:cs typeface="Trebuchet MS"/>
              <a:sym typeface="Trebuchet MS"/>
            </a:endParaRPr>
          </a:p>
        </p:txBody>
      </p:sp>
      <p:pic>
        <p:nvPicPr>
          <p:cNvPr id="598" name="Shape 598"/>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604" name="Shape 604"/>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#example1 {</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	border: 10px solid black;</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	padding: 35px;</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	background: url(img_flwr.gif);</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	background-repeat: no-repeat;</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	background-origin: content-box;</a:t>
            </a:r>
            <a:endParaRPr sz="1600" b="0">
              <a:solidFill>
                <a:srgbClr val="595959"/>
              </a:solidFill>
              <a:latin typeface="Trebuchet MS"/>
              <a:ea typeface="Trebuchet MS"/>
              <a:cs typeface="Trebuchet MS"/>
              <a:sym typeface="Trebuchet MS"/>
            </a:endParaRPr>
          </a:p>
          <a:p>
            <a:pPr marL="4572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a:solidFill>
                <a:srgbClr val="0170BA"/>
              </a:solidFill>
              <a:latin typeface="Trebuchet MS"/>
              <a:ea typeface="Trebuchet MS"/>
              <a:cs typeface="Trebuchet MS"/>
              <a:sym typeface="Trebuchet MS"/>
            </a:endParaRPr>
          </a:p>
        </p:txBody>
      </p:sp>
      <p:pic>
        <p:nvPicPr>
          <p:cNvPr id="605" name="Shape 605"/>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611" name="Shape 611"/>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dirty="0">
                <a:solidFill>
                  <a:srgbClr val="0170BA"/>
                </a:solidFill>
                <a:latin typeface="Trebuchet MS"/>
                <a:ea typeface="Trebuchet MS"/>
                <a:cs typeface="Trebuchet MS"/>
                <a:sym typeface="Trebuchet MS"/>
              </a:rPr>
              <a:t>CSS3 </a:t>
            </a:r>
            <a:r>
              <a:rPr lang="en" sz="1800" i="1" dirty="0">
                <a:solidFill>
                  <a:srgbClr val="0170BA"/>
                </a:solidFill>
                <a:latin typeface="Trebuchet MS"/>
                <a:ea typeface="Trebuchet MS"/>
                <a:cs typeface="Trebuchet MS"/>
                <a:sym typeface="Trebuchet MS"/>
              </a:rPr>
              <a:t>background-clip</a:t>
            </a:r>
            <a:r>
              <a:rPr lang="en" sz="1800" dirty="0">
                <a:solidFill>
                  <a:srgbClr val="0170BA"/>
                </a:solidFill>
                <a:latin typeface="Trebuchet MS"/>
                <a:ea typeface="Trebuchet MS"/>
                <a:cs typeface="Trebuchet MS"/>
                <a:sym typeface="Trebuchet MS"/>
              </a:rPr>
              <a:t> property</a:t>
            </a:r>
            <a:endParaRPr sz="1800" dirty="0">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CSS3 background-clip property specifies the painting area of the background.</a:t>
            </a:r>
            <a:endParaRPr sz="1800" b="0" dirty="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property takes three different values:</a:t>
            </a:r>
            <a:endParaRPr sz="1800" b="0" dirty="0">
              <a:solidFill>
                <a:srgbClr val="353535"/>
              </a:solidFill>
              <a:latin typeface="Trebuchet MS"/>
              <a:ea typeface="Trebuchet MS"/>
              <a:cs typeface="Trebuchet MS"/>
              <a:sym typeface="Trebuchet MS"/>
            </a:endParaRPr>
          </a:p>
          <a:p>
            <a:pPr marL="914400" lvl="1"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border-box - (default) the background is painted to the outside edge of the border</a:t>
            </a:r>
            <a:endParaRPr sz="1800" b="0" dirty="0">
              <a:solidFill>
                <a:srgbClr val="353535"/>
              </a:solidFill>
              <a:latin typeface="Trebuchet MS"/>
              <a:ea typeface="Trebuchet MS"/>
              <a:cs typeface="Trebuchet MS"/>
              <a:sym typeface="Trebuchet MS"/>
            </a:endParaRPr>
          </a:p>
          <a:p>
            <a:pPr marL="914400" lvl="1"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padding-box - the background is painted to the outside edge of the padding</a:t>
            </a:r>
            <a:endParaRPr sz="1800" b="0" dirty="0">
              <a:solidFill>
                <a:srgbClr val="353535"/>
              </a:solidFill>
              <a:latin typeface="Trebuchet MS"/>
              <a:ea typeface="Trebuchet MS"/>
              <a:cs typeface="Trebuchet MS"/>
              <a:sym typeface="Trebuchet MS"/>
            </a:endParaRPr>
          </a:p>
          <a:p>
            <a:pPr marL="914400" lvl="1" indent="-342900"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content-box - the background is painted within the content box</a:t>
            </a:r>
            <a:endParaRPr sz="1800" b="0" dirty="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dirty="0">
                <a:solidFill>
                  <a:srgbClr val="0170BA"/>
                </a:solidFill>
                <a:latin typeface="Trebuchet MS"/>
                <a:ea typeface="Trebuchet MS"/>
                <a:cs typeface="Trebuchet MS"/>
                <a:sym typeface="Trebuchet MS"/>
              </a:rPr>
              <a:t>Example</a:t>
            </a:r>
            <a:r>
              <a:rPr lang="en" sz="1800" b="0" dirty="0">
                <a:solidFill>
                  <a:srgbClr val="000000"/>
                </a:solidFill>
                <a:latin typeface="Trebuchet MS"/>
                <a:ea typeface="Trebuchet MS"/>
                <a:cs typeface="Trebuchet MS"/>
                <a:sym typeface="Trebuchet MS"/>
              </a:rPr>
              <a:t>: </a:t>
            </a:r>
            <a:r>
              <a:rPr lang="en" sz="1600" b="0" dirty="0">
                <a:solidFill>
                  <a:srgbClr val="595959"/>
                </a:solidFill>
                <a:latin typeface="Trebuchet MS"/>
                <a:ea typeface="Trebuchet MS"/>
                <a:cs typeface="Trebuchet MS"/>
                <a:sym typeface="Trebuchet MS"/>
              </a:rPr>
              <a:t>#example {</a:t>
            </a:r>
            <a:endParaRPr sz="1600" b="0" dirty="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600" b="0" dirty="0">
                <a:solidFill>
                  <a:srgbClr val="595959"/>
                </a:solidFill>
                <a:latin typeface="Trebuchet MS"/>
                <a:ea typeface="Trebuchet MS"/>
                <a:cs typeface="Trebuchet MS"/>
                <a:sym typeface="Trebuchet MS"/>
              </a:rPr>
              <a:t>   	border: 10px dotted black;	padding: 35px;    background: yellow;</a:t>
            </a:r>
            <a:endParaRPr sz="1600" b="0" dirty="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600" b="0" dirty="0">
                <a:solidFill>
                  <a:srgbClr val="595959"/>
                </a:solidFill>
                <a:latin typeface="Trebuchet MS"/>
                <a:ea typeface="Trebuchet MS"/>
                <a:cs typeface="Trebuchet MS"/>
                <a:sym typeface="Trebuchet MS"/>
              </a:rPr>
              <a:t>	background-clip: content-box;	}</a:t>
            </a:r>
            <a:endParaRPr sz="1600" b="0" dirty="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dirty="0">
              <a:solidFill>
                <a:srgbClr val="0170BA"/>
              </a:solidFill>
              <a:latin typeface="Trebuchet MS"/>
              <a:ea typeface="Trebuchet MS"/>
              <a:cs typeface="Trebuchet MS"/>
              <a:sym typeface="Trebuchet MS"/>
            </a:endParaRPr>
          </a:p>
        </p:txBody>
      </p:sp>
      <p:pic>
        <p:nvPicPr>
          <p:cNvPr id="612" name="Shape 612"/>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Borders</a:t>
            </a:r>
            <a:endParaRPr sz="3000">
              <a:solidFill>
                <a:srgbClr val="0170BA"/>
              </a:solidFill>
              <a:latin typeface="Trebuchet MS"/>
              <a:ea typeface="Trebuchet MS"/>
              <a:cs typeface="Trebuchet MS"/>
              <a:sym typeface="Trebuchet MS"/>
            </a:endParaRPr>
          </a:p>
        </p:txBody>
      </p:sp>
      <p:sp>
        <p:nvSpPr>
          <p:cNvPr id="618" name="Shape 618"/>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CSS Border Properties</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border properties allow you to specify the style and color of an element's border.</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Border Style</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border-style property specifies what kind of border to display.</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i="1">
                <a:solidFill>
                  <a:srgbClr val="F16524"/>
                </a:solidFill>
                <a:latin typeface="Trebuchet MS"/>
                <a:ea typeface="Trebuchet MS"/>
                <a:cs typeface="Trebuchet MS"/>
                <a:sym typeface="Trebuchet MS"/>
              </a:rPr>
              <a:t>Note</a:t>
            </a:r>
            <a:r>
              <a:rPr lang="en" sz="1800" b="0" i="1">
                <a:solidFill>
                  <a:srgbClr val="F16524"/>
                </a:solidFill>
                <a:latin typeface="Trebuchet MS"/>
                <a:ea typeface="Trebuchet MS"/>
                <a:cs typeface="Trebuchet MS"/>
                <a:sym typeface="Trebuchet MS"/>
              </a:rPr>
              <a:t>: None of the border properties will have ANY effect unless the border-style property is set!</a:t>
            </a:r>
            <a:endParaRPr sz="1800" b="0" i="1">
              <a:solidFill>
                <a:srgbClr val="F16524"/>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a:solidFill>
                  <a:srgbClr val="353535"/>
                </a:solidFill>
                <a:latin typeface="Trebuchet MS"/>
                <a:ea typeface="Trebuchet MS"/>
                <a:cs typeface="Trebuchet MS"/>
                <a:sym typeface="Trebuchet MS"/>
              </a:rPr>
              <a:t>border-style values:</a:t>
            </a:r>
            <a:endParaRPr sz="1800">
              <a:solidFill>
                <a:srgbClr val="353535"/>
              </a:solidFill>
              <a:latin typeface="Trebuchet MS"/>
              <a:ea typeface="Trebuchet MS"/>
              <a:cs typeface="Trebuchet MS"/>
              <a:sym typeface="Trebuchet MS"/>
            </a:endParaRPr>
          </a:p>
          <a:p>
            <a:pPr marL="914400" lvl="1" indent="-330200"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none</a:t>
            </a:r>
            <a:endParaRPr sz="1600" b="0">
              <a:solidFill>
                <a:srgbClr val="353535"/>
              </a:solidFill>
              <a:latin typeface="Trebuchet MS"/>
              <a:ea typeface="Trebuchet MS"/>
              <a:cs typeface="Trebuchet MS"/>
              <a:sym typeface="Trebuchet MS"/>
            </a:endParaRPr>
          </a:p>
          <a:p>
            <a:pPr marL="914400" lvl="1" indent="-330200"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dotted</a:t>
            </a:r>
            <a:endParaRPr sz="1600" b="0">
              <a:solidFill>
                <a:srgbClr val="353535"/>
              </a:solidFill>
              <a:latin typeface="Trebuchet MS"/>
              <a:ea typeface="Trebuchet MS"/>
              <a:cs typeface="Trebuchet MS"/>
              <a:sym typeface="Trebuchet MS"/>
            </a:endParaRPr>
          </a:p>
          <a:p>
            <a:pPr marL="914400" lvl="1" indent="-330200"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dashed</a:t>
            </a:r>
            <a:endParaRPr sz="1600" b="0">
              <a:solidFill>
                <a:srgbClr val="353535"/>
              </a:solidFill>
              <a:latin typeface="Trebuchet MS"/>
              <a:ea typeface="Trebuchet MS"/>
              <a:cs typeface="Trebuchet MS"/>
              <a:sym typeface="Trebuchet MS"/>
            </a:endParaRPr>
          </a:p>
          <a:p>
            <a:pPr marL="914400" lvl="1" indent="-330200"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solid</a:t>
            </a:r>
            <a:endParaRPr sz="1600" b="0">
              <a:solidFill>
                <a:srgbClr val="353535"/>
              </a:solidFill>
              <a:latin typeface="Trebuchet MS"/>
              <a:ea typeface="Trebuchet MS"/>
              <a:cs typeface="Trebuchet MS"/>
              <a:sym typeface="Trebuchet MS"/>
            </a:endParaRPr>
          </a:p>
          <a:p>
            <a:pPr marL="0" lvl="0" indent="0" rtl="0">
              <a:lnSpc>
                <a:spcPct val="100000"/>
              </a:lnSpc>
              <a:spcBef>
                <a:spcPts val="400"/>
              </a:spcBef>
              <a:spcAft>
                <a:spcPts val="0"/>
              </a:spcAft>
              <a:buNone/>
            </a:pPr>
            <a:endParaRPr sz="1800">
              <a:solidFill>
                <a:srgbClr val="0170BA"/>
              </a:solidFill>
              <a:latin typeface="Trebuchet MS"/>
              <a:ea typeface="Trebuchet MS"/>
              <a:cs typeface="Trebuchet MS"/>
              <a:sym typeface="Trebuchet MS"/>
            </a:endParaRPr>
          </a:p>
        </p:txBody>
      </p:sp>
      <p:pic>
        <p:nvPicPr>
          <p:cNvPr id="619" name="Shape 619"/>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620" name="Shape 620"/>
          <p:cNvSpPr txBox="1"/>
          <p:nvPr/>
        </p:nvSpPr>
        <p:spPr>
          <a:xfrm>
            <a:off x="3822025" y="3608400"/>
            <a:ext cx="2476800" cy="1535100"/>
          </a:xfrm>
          <a:prstGeom prst="rect">
            <a:avLst/>
          </a:prstGeom>
          <a:noFill/>
          <a:ln>
            <a:noFill/>
          </a:ln>
        </p:spPr>
        <p:txBody>
          <a:bodyPr spcFirstLastPara="1" wrap="square" lIns="91425" tIns="91425" rIns="91425" bIns="91425" anchor="t" anchorCtr="0">
            <a:noAutofit/>
          </a:bodyPr>
          <a:lstStyle/>
          <a:p>
            <a:pPr marL="914400" lvl="1" indent="-330200" rtl="0">
              <a:spcBef>
                <a:spcPts val="400"/>
              </a:spcBef>
              <a:spcAft>
                <a:spcPts val="0"/>
              </a:spcAft>
              <a:buClr>
                <a:srgbClr val="000000"/>
              </a:buClr>
              <a:buSzPts val="1600"/>
              <a:buFont typeface="Trebuchet MS"/>
              <a:buChar char="◆"/>
            </a:pPr>
            <a:r>
              <a:rPr lang="en" sz="1600">
                <a:latin typeface="Trebuchet MS"/>
                <a:ea typeface="Trebuchet MS"/>
                <a:cs typeface="Trebuchet MS"/>
                <a:sym typeface="Trebuchet MS"/>
              </a:rPr>
              <a:t>Double</a:t>
            </a:r>
            <a:endParaRPr sz="1600">
              <a:latin typeface="Trebuchet MS"/>
              <a:ea typeface="Trebuchet MS"/>
              <a:cs typeface="Trebuchet MS"/>
              <a:sym typeface="Trebuchet MS"/>
            </a:endParaRPr>
          </a:p>
          <a:p>
            <a:pPr marL="914400" lvl="1" indent="-330200" rtl="0">
              <a:spcBef>
                <a:spcPts val="0"/>
              </a:spcBef>
              <a:spcAft>
                <a:spcPts val="0"/>
              </a:spcAft>
              <a:buClr>
                <a:srgbClr val="000000"/>
              </a:buClr>
              <a:buSzPts val="1600"/>
              <a:buFont typeface="Trebuchet MS"/>
              <a:buChar char="◆"/>
            </a:pPr>
            <a:r>
              <a:rPr lang="en" sz="1600">
                <a:latin typeface="Trebuchet MS"/>
                <a:ea typeface="Trebuchet MS"/>
                <a:cs typeface="Trebuchet MS"/>
                <a:sym typeface="Trebuchet MS"/>
              </a:rPr>
              <a:t>Groove</a:t>
            </a:r>
            <a:endParaRPr sz="1600">
              <a:latin typeface="Trebuchet MS"/>
              <a:ea typeface="Trebuchet MS"/>
              <a:cs typeface="Trebuchet MS"/>
              <a:sym typeface="Trebuchet MS"/>
            </a:endParaRPr>
          </a:p>
          <a:p>
            <a:pPr marL="914400" lvl="1" indent="-330200" rtl="0">
              <a:spcBef>
                <a:spcPts val="0"/>
              </a:spcBef>
              <a:spcAft>
                <a:spcPts val="0"/>
              </a:spcAft>
              <a:buClr>
                <a:srgbClr val="000000"/>
              </a:buClr>
              <a:buSzPts val="1600"/>
              <a:buFont typeface="Trebuchet MS"/>
              <a:buChar char="◆"/>
            </a:pPr>
            <a:r>
              <a:rPr lang="en" sz="1600">
                <a:latin typeface="Trebuchet MS"/>
                <a:ea typeface="Trebuchet MS"/>
                <a:cs typeface="Trebuchet MS"/>
                <a:sym typeface="Trebuchet MS"/>
              </a:rPr>
              <a:t>Ridge</a:t>
            </a:r>
            <a:endParaRPr sz="1600">
              <a:latin typeface="Trebuchet MS"/>
              <a:ea typeface="Trebuchet MS"/>
              <a:cs typeface="Trebuchet MS"/>
              <a:sym typeface="Trebuchet MS"/>
            </a:endParaRPr>
          </a:p>
          <a:p>
            <a:pPr marL="914400" lvl="1" indent="-330200" rtl="0">
              <a:spcBef>
                <a:spcPts val="0"/>
              </a:spcBef>
              <a:spcAft>
                <a:spcPts val="0"/>
              </a:spcAft>
              <a:buClr>
                <a:srgbClr val="000000"/>
              </a:buClr>
              <a:buSzPts val="1600"/>
              <a:buFont typeface="Trebuchet MS"/>
              <a:buChar char="◆"/>
            </a:pPr>
            <a:r>
              <a:rPr lang="en" sz="1600">
                <a:latin typeface="Trebuchet MS"/>
                <a:ea typeface="Trebuchet MS"/>
                <a:cs typeface="Trebuchet MS"/>
                <a:sym typeface="Trebuchet MS"/>
              </a:rPr>
              <a:t>Inset</a:t>
            </a:r>
            <a:endParaRPr sz="1600">
              <a:latin typeface="Trebuchet MS"/>
              <a:ea typeface="Trebuchet MS"/>
              <a:cs typeface="Trebuchet MS"/>
              <a:sym typeface="Trebuchet MS"/>
            </a:endParaRPr>
          </a:p>
          <a:p>
            <a:pPr marL="914400" lvl="1" indent="-330200" rtl="0">
              <a:spcBef>
                <a:spcPts val="0"/>
              </a:spcBef>
              <a:spcAft>
                <a:spcPts val="0"/>
              </a:spcAft>
              <a:buClr>
                <a:srgbClr val="000000"/>
              </a:buClr>
              <a:buSzPts val="1600"/>
              <a:buFont typeface="Trebuchet MS"/>
              <a:buChar char="◆"/>
            </a:pPr>
            <a:r>
              <a:rPr lang="en" sz="1600">
                <a:latin typeface="Trebuchet MS"/>
                <a:ea typeface="Trebuchet MS"/>
                <a:cs typeface="Trebuchet MS"/>
                <a:sym typeface="Trebuchet MS"/>
              </a:rPr>
              <a:t>outset</a:t>
            </a:r>
            <a:endParaRPr sz="1600">
              <a:latin typeface="Trebuchet MS"/>
              <a:ea typeface="Trebuchet MS"/>
              <a:cs typeface="Trebuchet MS"/>
              <a:sym typeface="Trebuchet MS"/>
            </a:endParaRPr>
          </a:p>
          <a:p>
            <a:pPr marL="0" lvl="0" indent="0" rtl="0">
              <a:spcBef>
                <a:spcPts val="600"/>
              </a:spcBef>
              <a:spcAft>
                <a:spcPts val="0"/>
              </a:spcAft>
              <a:buNone/>
            </a:pPr>
            <a:endParaRPr sz="1600" b="1">
              <a:solidFill>
                <a:srgbClr val="0170BA"/>
              </a:solidFill>
              <a:latin typeface="Trebuchet MS"/>
              <a:ea typeface="Trebuchet MS"/>
              <a:cs typeface="Trebuchet MS"/>
              <a:sym typeface="Trebuchet MS"/>
            </a:endParaRPr>
          </a:p>
          <a:p>
            <a:pPr marL="0" lvl="0" indent="0">
              <a:spcBef>
                <a:spcPts val="0"/>
              </a:spcBef>
              <a:spcAft>
                <a:spcPts val="0"/>
              </a:spcAft>
              <a:buNone/>
            </a:pPr>
            <a:endParaRPr sz="1600">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26" name="Shape 626"/>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Border Width</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border-width property is used to set the width of the border.</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width is set in pixels, or by using one of the three pre-defined values: thin, medium, or thick.</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i="1">
                <a:solidFill>
                  <a:srgbClr val="F16524"/>
                </a:solidFill>
                <a:latin typeface="Trebuchet MS"/>
                <a:ea typeface="Trebuchet MS"/>
                <a:cs typeface="Trebuchet MS"/>
                <a:sym typeface="Trebuchet MS"/>
              </a:rPr>
              <a:t>Note</a:t>
            </a:r>
            <a:r>
              <a:rPr lang="en" sz="1800" b="0" i="1">
                <a:solidFill>
                  <a:srgbClr val="F16524"/>
                </a:solidFill>
                <a:latin typeface="Trebuchet MS"/>
                <a:ea typeface="Trebuchet MS"/>
                <a:cs typeface="Trebuchet MS"/>
                <a:sym typeface="Trebuchet MS"/>
              </a:rPr>
              <a:t>: The "border-width" property does not work if it is used alone. Use the "border-style" property to set the borders first.</a:t>
            </a:r>
            <a:endParaRPr sz="1800" b="0" i="1">
              <a:solidFill>
                <a:srgbClr val="F16524"/>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p.one {</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border-style:solid;</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border-width:5px;</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627" name="Shape 627"/>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628" name="Shape 628"/>
          <p:cNvSpPr txBox="1"/>
          <p:nvPr/>
        </p:nvSpPr>
        <p:spPr>
          <a:xfrm>
            <a:off x="4462975" y="3481750"/>
            <a:ext cx="2476800" cy="1535100"/>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 sz="1600">
                <a:solidFill>
                  <a:srgbClr val="595959"/>
                </a:solidFill>
                <a:latin typeface="Trebuchet MS"/>
                <a:ea typeface="Trebuchet MS"/>
                <a:cs typeface="Trebuchet MS"/>
                <a:sym typeface="Trebuchet MS"/>
              </a:rPr>
              <a:t>p.two {</a:t>
            </a:r>
            <a:endParaRPr sz="1600">
              <a:solidFill>
                <a:srgbClr val="595959"/>
              </a:solidFill>
              <a:latin typeface="Trebuchet MS"/>
              <a:ea typeface="Trebuchet MS"/>
              <a:cs typeface="Trebuchet MS"/>
              <a:sym typeface="Trebuchet MS"/>
            </a:endParaRPr>
          </a:p>
          <a:p>
            <a:pPr marL="0" lvl="0" indent="0" rtl="0">
              <a:spcBef>
                <a:spcPts val="600"/>
              </a:spcBef>
              <a:spcAft>
                <a:spcPts val="0"/>
              </a:spcAft>
              <a:buNone/>
            </a:pPr>
            <a:r>
              <a:rPr lang="en" sz="1600">
                <a:solidFill>
                  <a:srgbClr val="595959"/>
                </a:solidFill>
                <a:latin typeface="Trebuchet MS"/>
                <a:ea typeface="Trebuchet MS"/>
                <a:cs typeface="Trebuchet MS"/>
                <a:sym typeface="Trebuchet MS"/>
              </a:rPr>
              <a:t>border-style:solid;</a:t>
            </a:r>
            <a:endParaRPr sz="1600">
              <a:solidFill>
                <a:srgbClr val="595959"/>
              </a:solidFill>
              <a:latin typeface="Trebuchet MS"/>
              <a:ea typeface="Trebuchet MS"/>
              <a:cs typeface="Trebuchet MS"/>
              <a:sym typeface="Trebuchet MS"/>
            </a:endParaRPr>
          </a:p>
          <a:p>
            <a:pPr marL="0" lvl="0" indent="0" rtl="0">
              <a:spcBef>
                <a:spcPts val="600"/>
              </a:spcBef>
              <a:spcAft>
                <a:spcPts val="0"/>
              </a:spcAft>
              <a:buNone/>
            </a:pPr>
            <a:r>
              <a:rPr lang="en" sz="1600">
                <a:solidFill>
                  <a:srgbClr val="595959"/>
                </a:solidFill>
                <a:latin typeface="Trebuchet MS"/>
                <a:ea typeface="Trebuchet MS"/>
                <a:cs typeface="Trebuchet MS"/>
                <a:sym typeface="Trebuchet MS"/>
              </a:rPr>
              <a:t>border-width:medium;</a:t>
            </a:r>
            <a:endParaRPr sz="1600">
              <a:solidFill>
                <a:srgbClr val="595959"/>
              </a:solidFill>
              <a:latin typeface="Trebuchet MS"/>
              <a:ea typeface="Trebuchet MS"/>
              <a:cs typeface="Trebuchet MS"/>
              <a:sym typeface="Trebuchet MS"/>
            </a:endParaRPr>
          </a:p>
          <a:p>
            <a:pPr marL="0" lvl="0" indent="0" rtl="0">
              <a:spcBef>
                <a:spcPts val="600"/>
              </a:spcBef>
              <a:spcAft>
                <a:spcPts val="0"/>
              </a:spcAft>
              <a:buNone/>
            </a:pPr>
            <a:r>
              <a:rPr lang="en" sz="1600">
                <a:solidFill>
                  <a:srgbClr val="595959"/>
                </a:solidFill>
                <a:latin typeface="Trebuchet MS"/>
                <a:ea typeface="Trebuchet MS"/>
                <a:cs typeface="Trebuchet MS"/>
                <a:sym typeface="Trebuchet MS"/>
              </a:rPr>
              <a:t>}</a:t>
            </a:r>
            <a:endParaRPr sz="1600">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Syntax (cont.)</a:t>
            </a:r>
            <a:endParaRPr sz="3000">
              <a:solidFill>
                <a:srgbClr val="0170BA"/>
              </a:solidFill>
              <a:latin typeface="Trebuchet MS"/>
              <a:ea typeface="Trebuchet MS"/>
              <a:cs typeface="Trebuchet MS"/>
              <a:sym typeface="Trebuchet MS"/>
            </a:endParaRPr>
          </a:p>
        </p:txBody>
      </p:sp>
      <p:sp>
        <p:nvSpPr>
          <p:cNvPr id="307" name="Shape 307"/>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CSS Comments</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Comments are used to explain your code, and may help you when you edit the source code at a later date. Comments are ignored by browsers.</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CSS comment begins with "/*", and ends with "*/", like this:</a:t>
            </a:r>
            <a:endParaRPr sz="1800" b="0">
              <a:solidFill>
                <a:srgbClr val="353535"/>
              </a:solidFill>
              <a:latin typeface="Trebuchet MS"/>
              <a:ea typeface="Trebuchet MS"/>
              <a:cs typeface="Trebuchet MS"/>
              <a:sym typeface="Trebuchet MS"/>
            </a:endParaRPr>
          </a:p>
          <a:p>
            <a:pPr marL="914400" lvl="0" indent="457200" rtl="0">
              <a:lnSpc>
                <a:spcPct val="100000"/>
              </a:lnSpc>
              <a:spcBef>
                <a:spcPts val="600"/>
              </a:spcBef>
              <a:spcAft>
                <a:spcPts val="0"/>
              </a:spcAft>
              <a:buNone/>
            </a:pPr>
            <a:r>
              <a:rPr lang="en" sz="1600" b="0">
                <a:solidFill>
                  <a:srgbClr val="7F7F7F"/>
                </a:solidFill>
                <a:latin typeface="Trebuchet MS"/>
                <a:ea typeface="Trebuchet MS"/>
                <a:cs typeface="Trebuchet MS"/>
                <a:sym typeface="Trebuchet MS"/>
              </a:rPr>
              <a:t>/</a:t>
            </a:r>
            <a:r>
              <a:rPr lang="en" sz="1600" b="0">
                <a:solidFill>
                  <a:srgbClr val="595959"/>
                </a:solidFill>
                <a:latin typeface="Trebuchet MS"/>
                <a:ea typeface="Trebuchet MS"/>
                <a:cs typeface="Trebuchet MS"/>
                <a:sym typeface="Trebuchet MS"/>
              </a:rPr>
              <a:t>*This is a comment*/</a:t>
            </a:r>
            <a:endParaRPr sz="1600" b="0">
              <a:solidFill>
                <a:srgbClr val="595959"/>
              </a:solidFill>
              <a:latin typeface="Trebuchet MS"/>
              <a:ea typeface="Trebuchet MS"/>
              <a:cs typeface="Trebuchet MS"/>
              <a:sym typeface="Trebuchet MS"/>
            </a:endParaRPr>
          </a:p>
          <a:p>
            <a:pPr marL="13716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p {</a:t>
            </a:r>
            <a:endParaRPr sz="1600" b="0">
              <a:solidFill>
                <a:srgbClr val="595959"/>
              </a:solidFill>
              <a:latin typeface="Trebuchet MS"/>
              <a:ea typeface="Trebuchet MS"/>
              <a:cs typeface="Trebuchet MS"/>
              <a:sym typeface="Trebuchet MS"/>
            </a:endParaRPr>
          </a:p>
          <a:p>
            <a:pPr marL="13716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text-align:center;</a:t>
            </a:r>
            <a:endParaRPr sz="1600" b="0">
              <a:solidFill>
                <a:srgbClr val="595959"/>
              </a:solidFill>
              <a:latin typeface="Trebuchet MS"/>
              <a:ea typeface="Trebuchet MS"/>
              <a:cs typeface="Trebuchet MS"/>
              <a:sym typeface="Trebuchet MS"/>
            </a:endParaRPr>
          </a:p>
          <a:p>
            <a:pPr marL="13716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/*This is another comment*/</a:t>
            </a:r>
            <a:endParaRPr sz="1600" b="0">
              <a:solidFill>
                <a:srgbClr val="595959"/>
              </a:solidFill>
              <a:latin typeface="Trebuchet MS"/>
              <a:ea typeface="Trebuchet MS"/>
              <a:cs typeface="Trebuchet MS"/>
              <a:sym typeface="Trebuchet MS"/>
            </a:endParaRPr>
          </a:p>
          <a:p>
            <a:pPr marL="13716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color:black;</a:t>
            </a:r>
            <a:endParaRPr sz="1600" b="0">
              <a:solidFill>
                <a:srgbClr val="595959"/>
              </a:solidFill>
              <a:latin typeface="Trebuchet MS"/>
              <a:ea typeface="Trebuchet MS"/>
              <a:cs typeface="Trebuchet MS"/>
              <a:sym typeface="Trebuchet MS"/>
            </a:endParaRPr>
          </a:p>
          <a:p>
            <a:pPr marL="13716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font-family:arial;</a:t>
            </a:r>
            <a:endParaRPr sz="1600" b="0">
              <a:solidFill>
                <a:srgbClr val="595959"/>
              </a:solidFill>
              <a:latin typeface="Trebuchet MS"/>
              <a:ea typeface="Trebuchet MS"/>
              <a:cs typeface="Trebuchet MS"/>
              <a:sym typeface="Trebuchet MS"/>
            </a:endParaRPr>
          </a:p>
          <a:p>
            <a:pPr marL="13716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1371600" lvl="0" indent="0" rtl="0">
              <a:lnSpc>
                <a:spcPct val="100000"/>
              </a:lnSpc>
              <a:spcBef>
                <a:spcPts val="600"/>
              </a:spcBef>
              <a:spcAft>
                <a:spcPts val="0"/>
              </a:spcAft>
              <a:buNone/>
            </a:pPr>
            <a:endParaRPr sz="1800" b="0">
              <a:solidFill>
                <a:srgbClr val="353535"/>
              </a:solidFill>
              <a:latin typeface="Trebuchet MS"/>
              <a:ea typeface="Trebuchet MS"/>
              <a:cs typeface="Trebuchet MS"/>
              <a:sym typeface="Trebuchet MS"/>
            </a:endParaRPr>
          </a:p>
        </p:txBody>
      </p:sp>
      <p:pic>
        <p:nvPicPr>
          <p:cNvPr id="308" name="Shape 308"/>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Shape 633"/>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34" name="Shape 634"/>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Border Color</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border-color property is used to set the color of the border.</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You can also set the border color to "transparent".</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a:solidFill>
                  <a:srgbClr val="000000"/>
                </a:solidFill>
                <a:latin typeface="Trebuchet MS"/>
                <a:ea typeface="Trebuchet MS"/>
                <a:cs typeface="Trebuchet MS"/>
                <a:sym typeface="Trebuchet MS"/>
              </a:rPr>
              <a:t> </a:t>
            </a:r>
            <a:endParaRPr sz="1800">
              <a:solidFill>
                <a:srgbClr val="000000"/>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i="1">
                <a:solidFill>
                  <a:srgbClr val="F16524"/>
                </a:solidFill>
                <a:latin typeface="Trebuchet MS"/>
                <a:ea typeface="Trebuchet MS"/>
                <a:cs typeface="Trebuchet MS"/>
                <a:sym typeface="Trebuchet MS"/>
              </a:rPr>
              <a:t>Note</a:t>
            </a:r>
            <a:r>
              <a:rPr lang="en" sz="1800" b="0" i="1">
                <a:solidFill>
                  <a:srgbClr val="F16524"/>
                </a:solidFill>
                <a:latin typeface="Trebuchet MS"/>
                <a:ea typeface="Trebuchet MS"/>
                <a:cs typeface="Trebuchet MS"/>
                <a:sym typeface="Trebuchet MS"/>
              </a:rPr>
              <a:t>: The "border-color" property does not work if it is used alone. Use the "border-style" property to set the borders first.</a:t>
            </a:r>
            <a:endParaRPr sz="1800" b="0" i="1">
              <a:solidFill>
                <a:srgbClr val="F16524"/>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p.one {</a:t>
            </a:r>
            <a:endParaRPr sz="1600" b="0">
              <a:solidFill>
                <a:srgbClr val="595959"/>
              </a:solidFill>
              <a:latin typeface="Trebuchet MS"/>
              <a:ea typeface="Trebuchet MS"/>
              <a:cs typeface="Trebuchet MS"/>
              <a:sym typeface="Trebuchet MS"/>
            </a:endParaRPr>
          </a:p>
          <a:p>
            <a:pPr marL="13716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border-style:solid;</a:t>
            </a:r>
            <a:endParaRPr sz="1600" b="0">
              <a:solidFill>
                <a:srgbClr val="595959"/>
              </a:solidFill>
              <a:latin typeface="Trebuchet MS"/>
              <a:ea typeface="Trebuchet MS"/>
              <a:cs typeface="Trebuchet MS"/>
              <a:sym typeface="Trebuchet MS"/>
            </a:endParaRPr>
          </a:p>
          <a:p>
            <a:pPr marL="13716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border-color:red;</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635" name="Shape 635"/>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636" name="Shape 636"/>
          <p:cNvSpPr txBox="1"/>
          <p:nvPr/>
        </p:nvSpPr>
        <p:spPr>
          <a:xfrm>
            <a:off x="4462975" y="3521300"/>
            <a:ext cx="3434400" cy="1535100"/>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 sz="1600">
                <a:solidFill>
                  <a:srgbClr val="595959"/>
                </a:solidFill>
                <a:latin typeface="Trebuchet MS"/>
                <a:ea typeface="Trebuchet MS"/>
                <a:cs typeface="Trebuchet MS"/>
                <a:sym typeface="Trebuchet MS"/>
              </a:rPr>
              <a:t>p.two {</a:t>
            </a:r>
            <a:endParaRPr sz="1600">
              <a:solidFill>
                <a:srgbClr val="595959"/>
              </a:solidFill>
              <a:latin typeface="Trebuchet MS"/>
              <a:ea typeface="Trebuchet MS"/>
              <a:cs typeface="Trebuchet MS"/>
              <a:sym typeface="Trebuchet MS"/>
            </a:endParaRPr>
          </a:p>
          <a:p>
            <a:pPr marL="0" lvl="0" indent="0" rtl="0">
              <a:spcBef>
                <a:spcPts val="600"/>
              </a:spcBef>
              <a:spcAft>
                <a:spcPts val="0"/>
              </a:spcAft>
              <a:buNone/>
            </a:pPr>
            <a:r>
              <a:rPr lang="en" sz="1600">
                <a:solidFill>
                  <a:srgbClr val="595959"/>
                </a:solidFill>
                <a:latin typeface="Trebuchet MS"/>
                <a:ea typeface="Trebuchet MS"/>
                <a:cs typeface="Trebuchet MS"/>
                <a:sym typeface="Trebuchet MS"/>
              </a:rPr>
              <a:t>border-style:solid;</a:t>
            </a:r>
            <a:endParaRPr sz="1600">
              <a:solidFill>
                <a:srgbClr val="595959"/>
              </a:solidFill>
              <a:latin typeface="Trebuchet MS"/>
              <a:ea typeface="Trebuchet MS"/>
              <a:cs typeface="Trebuchet MS"/>
              <a:sym typeface="Trebuchet MS"/>
            </a:endParaRPr>
          </a:p>
          <a:p>
            <a:pPr marL="0" lvl="0" indent="0" rtl="0">
              <a:spcBef>
                <a:spcPts val="600"/>
              </a:spcBef>
              <a:spcAft>
                <a:spcPts val="0"/>
              </a:spcAft>
              <a:buNone/>
            </a:pPr>
            <a:r>
              <a:rPr lang="en" sz="1600">
                <a:solidFill>
                  <a:srgbClr val="595959"/>
                </a:solidFill>
                <a:latin typeface="Trebuchet MS"/>
                <a:ea typeface="Trebuchet MS"/>
                <a:cs typeface="Trebuchet MS"/>
                <a:sym typeface="Trebuchet MS"/>
              </a:rPr>
              <a:t>Border-color: #98bf21;</a:t>
            </a:r>
            <a:endParaRPr sz="1600">
              <a:solidFill>
                <a:srgbClr val="595959"/>
              </a:solidFill>
              <a:latin typeface="Trebuchet MS"/>
              <a:ea typeface="Trebuchet MS"/>
              <a:cs typeface="Trebuchet MS"/>
              <a:sym typeface="Trebuchet MS"/>
            </a:endParaRPr>
          </a:p>
          <a:p>
            <a:pPr marL="0" lvl="0" indent="0" rtl="0">
              <a:spcBef>
                <a:spcPts val="600"/>
              </a:spcBef>
              <a:spcAft>
                <a:spcPts val="0"/>
              </a:spcAft>
              <a:buNone/>
            </a:pPr>
            <a:r>
              <a:rPr lang="en" sz="1600">
                <a:solidFill>
                  <a:srgbClr val="595959"/>
                </a:solidFill>
                <a:latin typeface="Trebuchet MS"/>
                <a:ea typeface="Trebuchet MS"/>
                <a:cs typeface="Trebuchet MS"/>
                <a:sym typeface="Trebuchet MS"/>
              </a:rPr>
              <a:t>}</a:t>
            </a:r>
            <a:endParaRPr sz="1600">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Shape 641"/>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42" name="Shape 642"/>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Border - Individual sides</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CSS it is possible to specify different borders for different sides:</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p {</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border-top-style:dotted;</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border-right-style:solid;</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border-bottom-style:dotted;</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border-left-style:solid;</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above can also be set with a single property:</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b="0">
                <a:solidFill>
                  <a:srgbClr val="0170BA"/>
                </a:solidFill>
                <a:latin typeface="Trebuchet MS"/>
                <a:ea typeface="Trebuchet MS"/>
                <a:cs typeface="Trebuchet MS"/>
                <a:sym typeface="Trebuchet MS"/>
              </a:rPr>
              <a:t>Example: 	</a:t>
            </a:r>
            <a:r>
              <a:rPr lang="en" sz="1600" b="0">
                <a:solidFill>
                  <a:srgbClr val="595959"/>
                </a:solidFill>
                <a:latin typeface="Trebuchet MS"/>
                <a:ea typeface="Trebuchet MS"/>
                <a:cs typeface="Trebuchet MS"/>
                <a:sym typeface="Trebuchet MS"/>
              </a:rPr>
              <a:t>border-style:dotted solid;</a:t>
            </a:r>
            <a:endParaRPr sz="1800" u="sng">
              <a:solidFill>
                <a:srgbClr val="595959"/>
              </a:solidFill>
              <a:latin typeface="Trebuchet MS"/>
              <a:ea typeface="Trebuchet MS"/>
              <a:cs typeface="Trebuchet MS"/>
              <a:sym typeface="Trebuchet MS"/>
            </a:endParaRPr>
          </a:p>
        </p:txBody>
      </p:sp>
      <p:pic>
        <p:nvPicPr>
          <p:cNvPr id="643" name="Shape 643"/>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49" name="Shape 649"/>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15000"/>
              </a:lnSpc>
              <a:spcBef>
                <a:spcPts val="5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i="1">
                <a:solidFill>
                  <a:srgbClr val="29A9DF"/>
                </a:solidFill>
                <a:latin typeface="Trebuchet MS"/>
                <a:ea typeface="Trebuchet MS"/>
                <a:cs typeface="Trebuchet MS"/>
                <a:sym typeface="Trebuchet MS"/>
              </a:rPr>
              <a:t>border-style </a:t>
            </a:r>
            <a:r>
              <a:rPr lang="en" sz="1800" b="0">
                <a:solidFill>
                  <a:srgbClr val="353535"/>
                </a:solidFill>
                <a:latin typeface="Trebuchet MS"/>
                <a:ea typeface="Trebuchet MS"/>
                <a:cs typeface="Trebuchet MS"/>
                <a:sym typeface="Trebuchet MS"/>
              </a:rPr>
              <a:t>property can have from one to four values</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914400" lvl="0" indent="-342900" rtl="0">
              <a:lnSpc>
                <a:spcPct val="115000"/>
              </a:lnSpc>
              <a:spcBef>
                <a:spcPts val="0"/>
              </a:spcBef>
              <a:spcAft>
                <a:spcPts val="0"/>
              </a:spcAft>
              <a:buClr>
                <a:srgbClr val="000000"/>
              </a:buClr>
              <a:buSzPts val="1800"/>
              <a:buFont typeface="Trebuchet MS"/>
              <a:buChar char="➔"/>
            </a:pPr>
            <a:r>
              <a:rPr lang="en" sz="1800" b="0" i="1">
                <a:solidFill>
                  <a:srgbClr val="29A9DF"/>
                </a:solidFill>
                <a:latin typeface="Trebuchet MS"/>
                <a:ea typeface="Trebuchet MS"/>
                <a:cs typeface="Trebuchet MS"/>
                <a:sym typeface="Trebuchet MS"/>
              </a:rPr>
              <a:t>border-style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dotted solid double dashed;</a:t>
            </a:r>
            <a:endParaRPr sz="1800" b="0">
              <a:solidFill>
                <a:srgbClr val="353535"/>
              </a:solidFill>
              <a:latin typeface="Trebuchet MS"/>
              <a:ea typeface="Trebuchet MS"/>
              <a:cs typeface="Trebuchet MS"/>
              <a:sym typeface="Trebuchet MS"/>
            </a:endParaRPr>
          </a:p>
          <a:p>
            <a:pPr marL="1371600" lvl="1" indent="-330200" rtl="0">
              <a:lnSpc>
                <a:spcPct val="115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top border is dotted</a:t>
            </a:r>
            <a:endParaRPr sz="1600" b="0">
              <a:solidFill>
                <a:srgbClr val="353535"/>
              </a:solidFill>
              <a:latin typeface="Trebuchet MS"/>
              <a:ea typeface="Trebuchet MS"/>
              <a:cs typeface="Trebuchet MS"/>
              <a:sym typeface="Trebuchet MS"/>
            </a:endParaRPr>
          </a:p>
          <a:p>
            <a:pPr marL="1371600" lvl="1" indent="-330200" rtl="0">
              <a:lnSpc>
                <a:spcPct val="115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right border is solid</a:t>
            </a:r>
            <a:endParaRPr sz="1600" b="0">
              <a:solidFill>
                <a:srgbClr val="353535"/>
              </a:solidFill>
              <a:latin typeface="Trebuchet MS"/>
              <a:ea typeface="Trebuchet MS"/>
              <a:cs typeface="Trebuchet MS"/>
              <a:sym typeface="Trebuchet MS"/>
            </a:endParaRPr>
          </a:p>
          <a:p>
            <a:pPr marL="1371600" lvl="1" indent="-330200" rtl="0">
              <a:lnSpc>
                <a:spcPct val="115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bottom border is double</a:t>
            </a:r>
            <a:endParaRPr sz="1600" b="0">
              <a:solidFill>
                <a:srgbClr val="353535"/>
              </a:solidFill>
              <a:latin typeface="Trebuchet MS"/>
              <a:ea typeface="Trebuchet MS"/>
              <a:cs typeface="Trebuchet MS"/>
              <a:sym typeface="Trebuchet MS"/>
            </a:endParaRPr>
          </a:p>
          <a:p>
            <a:pPr marL="1371600" lvl="1" indent="-330200" rtl="0">
              <a:lnSpc>
                <a:spcPct val="115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left border is dashed</a:t>
            </a:r>
            <a:endParaRPr sz="1600" b="0">
              <a:solidFill>
                <a:srgbClr val="353535"/>
              </a:solidFill>
              <a:latin typeface="Trebuchet MS"/>
              <a:ea typeface="Trebuchet MS"/>
              <a:cs typeface="Trebuchet MS"/>
              <a:sym typeface="Trebuchet MS"/>
            </a:endParaRPr>
          </a:p>
          <a:p>
            <a:pPr marL="914400" lvl="0" indent="-342900" rtl="0">
              <a:lnSpc>
                <a:spcPct val="115000"/>
              </a:lnSpc>
              <a:spcBef>
                <a:spcPts val="0"/>
              </a:spcBef>
              <a:spcAft>
                <a:spcPts val="0"/>
              </a:spcAft>
              <a:buClr>
                <a:srgbClr val="000000"/>
              </a:buClr>
              <a:buSzPts val="1800"/>
              <a:buFont typeface="Trebuchet MS"/>
              <a:buChar char="➔"/>
            </a:pPr>
            <a:r>
              <a:rPr lang="en" sz="1800" b="0" i="1">
                <a:solidFill>
                  <a:srgbClr val="29A9DF"/>
                </a:solidFill>
                <a:latin typeface="Trebuchet MS"/>
                <a:ea typeface="Trebuchet MS"/>
                <a:cs typeface="Trebuchet MS"/>
                <a:sym typeface="Trebuchet MS"/>
              </a:rPr>
              <a:t>border-style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dotted solid double;</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border is dotted</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borders are solid</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border is double</a:t>
            </a:r>
            <a:endParaRPr sz="1800" u="sng">
              <a:solidFill>
                <a:srgbClr val="353535"/>
              </a:solidFill>
              <a:latin typeface="Trebuchet MS"/>
              <a:ea typeface="Trebuchet MS"/>
              <a:cs typeface="Trebuchet MS"/>
              <a:sym typeface="Trebuchet MS"/>
            </a:endParaRPr>
          </a:p>
        </p:txBody>
      </p:sp>
      <p:pic>
        <p:nvPicPr>
          <p:cNvPr id="650" name="Shape 650"/>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56" name="Shape 656"/>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914400" lvl="0" indent="-342900" rtl="0">
              <a:lnSpc>
                <a:spcPct val="115000"/>
              </a:lnSpc>
              <a:spcBef>
                <a:spcPts val="400"/>
              </a:spcBef>
              <a:spcAft>
                <a:spcPts val="0"/>
              </a:spcAft>
              <a:buClr>
                <a:srgbClr val="000000"/>
              </a:buClr>
              <a:buSzPts val="1800"/>
              <a:buFont typeface="Trebuchet MS"/>
              <a:buChar char="➔"/>
            </a:pPr>
            <a:r>
              <a:rPr lang="en" sz="1800" b="0" i="1">
                <a:solidFill>
                  <a:srgbClr val="29A9DF"/>
                </a:solidFill>
                <a:latin typeface="Trebuchet MS"/>
                <a:ea typeface="Trebuchet MS"/>
                <a:cs typeface="Trebuchet MS"/>
                <a:sym typeface="Trebuchet MS"/>
              </a:rPr>
              <a:t>border-style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dotted solid;</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and bottom borders are dotted</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borders are solid</a:t>
            </a:r>
            <a:endParaRPr sz="1800" b="0">
              <a:solidFill>
                <a:srgbClr val="353535"/>
              </a:solidFill>
              <a:latin typeface="Trebuchet MS"/>
              <a:ea typeface="Trebuchet MS"/>
              <a:cs typeface="Trebuchet MS"/>
              <a:sym typeface="Trebuchet MS"/>
            </a:endParaRPr>
          </a:p>
          <a:p>
            <a:pPr marL="9144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Border-style:dotted;</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all four borders are dotted</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border-style property is used in the example above. However, it also works with border-width and border-color.</a:t>
            </a:r>
            <a:endParaRPr sz="1800" b="0">
              <a:solidFill>
                <a:srgbClr val="353535"/>
              </a:solidFill>
              <a:latin typeface="Trebuchet MS"/>
              <a:ea typeface="Trebuchet MS"/>
              <a:cs typeface="Trebuchet MS"/>
              <a:sym typeface="Trebuchet MS"/>
            </a:endParaRPr>
          </a:p>
          <a:p>
            <a:pPr marL="0" lvl="0" indent="0" rtl="0">
              <a:lnSpc>
                <a:spcPct val="115000"/>
              </a:lnSpc>
              <a:spcBef>
                <a:spcPts val="2200"/>
              </a:spcBef>
              <a:spcAft>
                <a:spcPts val="0"/>
              </a:spcAft>
              <a:buNone/>
            </a:pPr>
            <a:r>
              <a:rPr lang="en" sz="1800" b="0" i="1">
                <a:solidFill>
                  <a:srgbClr val="7F7F7F"/>
                </a:solidFill>
                <a:latin typeface="Trebuchet MS"/>
                <a:ea typeface="Trebuchet MS"/>
                <a:cs typeface="Trebuchet MS"/>
                <a:sym typeface="Trebuchet MS"/>
              </a:rPr>
              <a:t> </a:t>
            </a:r>
            <a:endParaRPr sz="1800" b="0" i="1">
              <a:solidFill>
                <a:srgbClr val="7F7F7F"/>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657" name="Shape 657"/>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Shape 662"/>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63" name="Shape 663"/>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Border - Shorthand property</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As you can see from the examples above, there are many properties to consider when dealing with borders.</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shorten the code, it is also possible to specify all the individual border properties in one property. This is called a shorthand property.</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 property is a shorthand for the following individual border properties:</a:t>
            </a:r>
            <a:endParaRPr sz="1800" b="0">
              <a:solidFill>
                <a:srgbClr val="353535"/>
              </a:solidFill>
              <a:latin typeface="Trebuchet MS"/>
              <a:ea typeface="Trebuchet MS"/>
              <a:cs typeface="Trebuchet MS"/>
              <a:sym typeface="Trebuchet MS"/>
            </a:endParaRPr>
          </a:p>
          <a:p>
            <a:pPr marL="914400" lvl="1"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border-width</a:t>
            </a:r>
            <a:endParaRPr sz="1800" b="0">
              <a:solidFill>
                <a:srgbClr val="353535"/>
              </a:solidFill>
              <a:latin typeface="Trebuchet MS"/>
              <a:ea typeface="Trebuchet MS"/>
              <a:cs typeface="Trebuchet MS"/>
              <a:sym typeface="Trebuchet MS"/>
            </a:endParaRPr>
          </a:p>
          <a:p>
            <a:pPr marL="914400" lvl="1"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border-style (required)</a:t>
            </a:r>
            <a:endParaRPr sz="1800" b="0">
              <a:solidFill>
                <a:srgbClr val="353535"/>
              </a:solidFill>
              <a:latin typeface="Trebuchet MS"/>
              <a:ea typeface="Trebuchet MS"/>
              <a:cs typeface="Trebuchet MS"/>
              <a:sym typeface="Trebuchet MS"/>
            </a:endParaRPr>
          </a:p>
          <a:p>
            <a:pPr marL="914400" lvl="1"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border-color</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rtl="0">
              <a:lnSpc>
                <a:spcPct val="100000"/>
              </a:lnSpc>
              <a:spcBef>
                <a:spcPts val="500"/>
              </a:spcBef>
              <a:spcAft>
                <a:spcPts val="0"/>
              </a:spcAft>
              <a:buNone/>
            </a:pPr>
            <a:r>
              <a:rPr lang="en" sz="1800" b="0">
                <a:solidFill>
                  <a:srgbClr val="595959"/>
                </a:solidFill>
                <a:latin typeface="Trebuchet MS"/>
                <a:ea typeface="Trebuchet MS"/>
                <a:cs typeface="Trebuchet MS"/>
                <a:sym typeface="Trebuchet MS"/>
              </a:rPr>
              <a:t>border:5px solid red;</a:t>
            </a:r>
            <a:endParaRPr sz="18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i="1">
              <a:solidFill>
                <a:srgbClr val="29A9DF"/>
              </a:solidFill>
              <a:latin typeface="Trebuchet MS"/>
              <a:ea typeface="Trebuchet MS"/>
              <a:cs typeface="Trebuchet MS"/>
              <a:sym typeface="Trebuchet MS"/>
            </a:endParaRPr>
          </a:p>
        </p:txBody>
      </p:sp>
      <p:pic>
        <p:nvPicPr>
          <p:cNvPr id="664" name="Shape 664"/>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Shape 669"/>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Margin</a:t>
            </a:r>
            <a:endParaRPr sz="3000">
              <a:solidFill>
                <a:srgbClr val="0170BA"/>
              </a:solidFill>
              <a:latin typeface="Trebuchet MS"/>
              <a:ea typeface="Trebuchet MS"/>
              <a:cs typeface="Trebuchet MS"/>
              <a:sym typeface="Trebuchet MS"/>
            </a:endParaRPr>
          </a:p>
        </p:txBody>
      </p:sp>
      <p:sp>
        <p:nvSpPr>
          <p:cNvPr id="670" name="Shape 670"/>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b="0">
                <a:solidFill>
                  <a:srgbClr val="353535"/>
                </a:solidFill>
                <a:latin typeface="Trebuchet MS"/>
                <a:ea typeface="Trebuchet MS"/>
                <a:cs typeface="Trebuchet MS"/>
                <a:sym typeface="Trebuchet MS"/>
              </a:rPr>
              <a:t>The CSS margin properties define the space around elements.</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Margin</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margin clears an area around an element (outside the border). The margin does not have a background color, and is completely transparent.</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top, right, bottom, and left margin can be changed independently using separate properties. A shorthand margin property can also be used, to change all margins at once.</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a:solidFill>
                  <a:srgbClr val="0170BA"/>
                </a:solidFill>
                <a:latin typeface="Trebuchet MS"/>
                <a:ea typeface="Trebuchet MS"/>
                <a:cs typeface="Trebuchet MS"/>
                <a:sym typeface="Trebuchet MS"/>
              </a:rPr>
              <a:t>Possible Values</a:t>
            </a:r>
            <a:endParaRPr sz="1800">
              <a:solidFill>
                <a:srgbClr val="0170BA"/>
              </a:solidFill>
              <a:latin typeface="Trebuchet MS"/>
              <a:ea typeface="Trebuchet MS"/>
              <a:cs typeface="Trebuchet MS"/>
              <a:sym typeface="Trebuchet MS"/>
            </a:endParaRPr>
          </a:p>
          <a:p>
            <a:pPr marL="0" lvl="0" indent="0" rtl="0">
              <a:lnSpc>
                <a:spcPct val="100000"/>
              </a:lnSpc>
              <a:spcBef>
                <a:spcPts val="500"/>
              </a:spcBef>
              <a:spcAft>
                <a:spcPts val="0"/>
              </a:spcAft>
              <a:buNone/>
            </a:pPr>
            <a:endParaRPr sz="1800" b="0">
              <a:solidFill>
                <a:srgbClr val="000000"/>
              </a:solidFill>
              <a:latin typeface="Trebuchet MS"/>
              <a:ea typeface="Trebuchet MS"/>
              <a:cs typeface="Trebuchet MS"/>
              <a:sym typeface="Trebuchet MS"/>
            </a:endParaRPr>
          </a:p>
          <a:p>
            <a:pPr marL="0" lvl="0" indent="0" rtl="0">
              <a:lnSpc>
                <a:spcPct val="100000"/>
              </a:lnSpc>
              <a:spcBef>
                <a:spcPts val="500"/>
              </a:spcBef>
              <a:spcAft>
                <a:spcPts val="0"/>
              </a:spcAft>
              <a:buNone/>
            </a:pPr>
            <a:endParaRPr sz="1800" b="0">
              <a:solidFill>
                <a:srgbClr val="000000"/>
              </a:solidFill>
              <a:latin typeface="Trebuchet MS"/>
              <a:ea typeface="Trebuchet MS"/>
              <a:cs typeface="Trebuchet MS"/>
              <a:sym typeface="Trebuchet MS"/>
            </a:endParaRPr>
          </a:p>
          <a:p>
            <a:pPr marL="0" lvl="0" indent="0" rtl="0">
              <a:lnSpc>
                <a:spcPct val="100000"/>
              </a:lnSpc>
              <a:spcBef>
                <a:spcPts val="500"/>
              </a:spcBef>
              <a:spcAft>
                <a:spcPts val="0"/>
              </a:spcAft>
              <a:buNone/>
            </a:pPr>
            <a:endParaRPr sz="1800" b="0">
              <a:solidFill>
                <a:srgbClr val="000000"/>
              </a:solidFill>
              <a:latin typeface="Trebuchet MS"/>
              <a:ea typeface="Trebuchet MS"/>
              <a:cs typeface="Trebuchet MS"/>
              <a:sym typeface="Trebuchet MS"/>
            </a:endParaRPr>
          </a:p>
          <a:p>
            <a:pPr marL="0" lvl="0" indent="0" rtl="0">
              <a:lnSpc>
                <a:spcPct val="100000"/>
              </a:lnSpc>
              <a:spcBef>
                <a:spcPts val="500"/>
              </a:spcBef>
              <a:spcAft>
                <a:spcPts val="0"/>
              </a:spcAft>
              <a:buNone/>
            </a:pPr>
            <a:endParaRPr sz="1800" b="0">
              <a:solidFill>
                <a:srgbClr val="000000"/>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671" name="Shape 671"/>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pic>
        <p:nvPicPr>
          <p:cNvPr id="672" name="Shape 672"/>
          <p:cNvPicPr preferRelativeResize="0"/>
          <p:nvPr/>
        </p:nvPicPr>
        <p:blipFill>
          <a:blip r:embed="rId4">
            <a:alphaModFix/>
          </a:blip>
          <a:stretch>
            <a:fillRect/>
          </a:stretch>
        </p:blipFill>
        <p:spPr>
          <a:xfrm>
            <a:off x="1343463" y="3849225"/>
            <a:ext cx="6457076" cy="1294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Shape 677"/>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Margin (cont.)</a:t>
            </a:r>
            <a:endParaRPr sz="3000">
              <a:solidFill>
                <a:srgbClr val="0170BA"/>
              </a:solidFill>
              <a:latin typeface="Trebuchet MS"/>
              <a:ea typeface="Trebuchet MS"/>
              <a:cs typeface="Trebuchet MS"/>
              <a:sym typeface="Trebuchet MS"/>
            </a:endParaRPr>
          </a:p>
        </p:txBody>
      </p:sp>
      <p:sp>
        <p:nvSpPr>
          <p:cNvPr id="678" name="Shape 678"/>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Margin - Individual sides</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CSS, it is possible to specify different margins for different sides:</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margin-top:100px;</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margin-bottom:100px;</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margin-right:50px;</a:t>
            </a:r>
            <a:endParaRPr sz="1600" b="0">
              <a:solidFill>
                <a:srgbClr val="595959"/>
              </a:solidFill>
              <a:latin typeface="Trebuchet MS"/>
              <a:ea typeface="Trebuchet MS"/>
              <a:cs typeface="Trebuchet MS"/>
              <a:sym typeface="Trebuchet MS"/>
            </a:endParaRPr>
          </a:p>
          <a:p>
            <a:pPr marL="914400" lvl="0" indent="0" rtl="0">
              <a:lnSpc>
                <a:spcPct val="100000"/>
              </a:lnSpc>
              <a:spcBef>
                <a:spcPts val="500"/>
              </a:spcBef>
              <a:spcAft>
                <a:spcPts val="0"/>
              </a:spcAft>
              <a:buNone/>
            </a:pPr>
            <a:r>
              <a:rPr lang="en" sz="1600" b="0">
                <a:solidFill>
                  <a:srgbClr val="595959"/>
                </a:solidFill>
                <a:latin typeface="Trebuchet MS"/>
                <a:ea typeface="Trebuchet MS"/>
                <a:cs typeface="Trebuchet MS"/>
                <a:sym typeface="Trebuchet MS"/>
              </a:rPr>
              <a:t>Margin-left:50px;</a:t>
            </a:r>
            <a:endParaRPr sz="1600" b="0">
              <a:solidFill>
                <a:srgbClr val="595959"/>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Margin - Shorthand property</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shorten the code, it is possible to specify all the margin properties in one property. This is called a shorthand property.</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shorthand property for all the margin properties is "margin":</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b="0">
                <a:solidFill>
                  <a:srgbClr val="0170BA"/>
                </a:solidFill>
                <a:latin typeface="Trebuchet MS"/>
                <a:ea typeface="Trebuchet MS"/>
                <a:cs typeface="Trebuchet MS"/>
                <a:sym typeface="Trebuchet MS"/>
              </a:rPr>
              <a:t>Example: </a:t>
            </a:r>
            <a:r>
              <a:rPr lang="en" sz="1800" b="0">
                <a:solidFill>
                  <a:srgbClr val="000000"/>
                </a:solidFill>
                <a:latin typeface="Trebuchet MS"/>
                <a:ea typeface="Trebuchet MS"/>
                <a:cs typeface="Trebuchet MS"/>
                <a:sym typeface="Trebuchet MS"/>
              </a:rPr>
              <a:t>	</a:t>
            </a:r>
            <a:r>
              <a:rPr lang="en" sz="1800" b="0">
                <a:solidFill>
                  <a:srgbClr val="595959"/>
                </a:solidFill>
                <a:latin typeface="Trebuchet MS"/>
                <a:ea typeface="Trebuchet MS"/>
                <a:cs typeface="Trebuchet MS"/>
                <a:sym typeface="Trebuchet MS"/>
              </a:rPr>
              <a:t>margin:100px 50px;</a:t>
            </a:r>
            <a:endParaRPr sz="18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000000"/>
              </a:solidFill>
              <a:latin typeface="Trebuchet MS"/>
              <a:ea typeface="Trebuchet MS"/>
              <a:cs typeface="Trebuchet MS"/>
              <a:sym typeface="Trebuchet MS"/>
            </a:endParaRPr>
          </a:p>
        </p:txBody>
      </p:sp>
      <p:pic>
        <p:nvPicPr>
          <p:cNvPr id="679" name="Shape 679"/>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Margin (cont.)</a:t>
            </a:r>
            <a:endParaRPr sz="3000">
              <a:solidFill>
                <a:srgbClr val="0170BA"/>
              </a:solidFill>
              <a:latin typeface="Trebuchet MS"/>
              <a:ea typeface="Trebuchet MS"/>
              <a:cs typeface="Trebuchet MS"/>
              <a:sym typeface="Trebuchet MS"/>
            </a:endParaRPr>
          </a:p>
        </p:txBody>
      </p:sp>
      <p:sp>
        <p:nvSpPr>
          <p:cNvPr id="685" name="Shape 685"/>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margin property can have from one to four values.</a:t>
            </a:r>
            <a:endParaRPr sz="1800" b="0">
              <a:solidFill>
                <a:srgbClr val="353535"/>
              </a:solidFill>
              <a:latin typeface="Trebuchet MS"/>
              <a:ea typeface="Trebuchet MS"/>
              <a:cs typeface="Trebuchet MS"/>
              <a:sym typeface="Trebuchet MS"/>
            </a:endParaRPr>
          </a:p>
          <a:p>
            <a:pPr marL="9144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margin:25px 50px 75px 100px;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margin is 25px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margin is 50px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margin is 75px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left margin is 100px</a:t>
            </a:r>
            <a:endParaRPr sz="1800" b="0">
              <a:solidFill>
                <a:srgbClr val="353535"/>
              </a:solidFill>
              <a:latin typeface="Trebuchet MS"/>
              <a:ea typeface="Trebuchet MS"/>
              <a:cs typeface="Trebuchet MS"/>
              <a:sym typeface="Trebuchet MS"/>
            </a:endParaRPr>
          </a:p>
          <a:p>
            <a:pPr marL="9144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margin:25px 50px 75px;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margin is 25px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margins are 50px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margin is 75px</a:t>
            </a:r>
            <a:endParaRPr sz="1800" u="sng">
              <a:solidFill>
                <a:srgbClr val="353535"/>
              </a:solidFill>
              <a:latin typeface="Trebuchet MS"/>
              <a:ea typeface="Trebuchet MS"/>
              <a:cs typeface="Trebuchet MS"/>
              <a:sym typeface="Trebuchet MS"/>
            </a:endParaRPr>
          </a:p>
        </p:txBody>
      </p:sp>
      <p:pic>
        <p:nvPicPr>
          <p:cNvPr id="686" name="Shape 686"/>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Shape 691"/>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Margin (cont.)</a:t>
            </a:r>
            <a:endParaRPr sz="3000">
              <a:solidFill>
                <a:srgbClr val="0170BA"/>
              </a:solidFill>
              <a:latin typeface="Trebuchet MS"/>
              <a:ea typeface="Trebuchet MS"/>
              <a:cs typeface="Trebuchet MS"/>
              <a:sym typeface="Trebuchet MS"/>
            </a:endParaRPr>
          </a:p>
        </p:txBody>
      </p:sp>
      <p:sp>
        <p:nvSpPr>
          <p:cNvPr id="692" name="Shape 692"/>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margin property can have from one to four values.</a:t>
            </a:r>
            <a:endParaRPr sz="1800" b="0">
              <a:solidFill>
                <a:srgbClr val="353535"/>
              </a:solidFill>
              <a:latin typeface="Trebuchet MS"/>
              <a:ea typeface="Trebuchet MS"/>
              <a:cs typeface="Trebuchet MS"/>
              <a:sym typeface="Trebuchet MS"/>
            </a:endParaRPr>
          </a:p>
          <a:p>
            <a:pPr marL="9144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margin:25px 50px;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and bottom margins are 25px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margins are 50px</a:t>
            </a:r>
            <a:endParaRPr sz="1800" b="0">
              <a:solidFill>
                <a:srgbClr val="353535"/>
              </a:solidFill>
              <a:latin typeface="Trebuchet MS"/>
              <a:ea typeface="Trebuchet MS"/>
              <a:cs typeface="Trebuchet MS"/>
              <a:sym typeface="Trebuchet MS"/>
            </a:endParaRPr>
          </a:p>
          <a:p>
            <a:pPr marL="9144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margin:25px;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all four margins are 25px</a:t>
            </a:r>
            <a:endParaRPr sz="1800" b="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693" name="Shape 693"/>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Padding </a:t>
            </a:r>
            <a:endParaRPr sz="3000">
              <a:solidFill>
                <a:srgbClr val="0170BA"/>
              </a:solidFill>
              <a:latin typeface="Trebuchet MS"/>
              <a:ea typeface="Trebuchet MS"/>
              <a:cs typeface="Trebuchet MS"/>
              <a:sym typeface="Trebuchet MS"/>
            </a:endParaRPr>
          </a:p>
        </p:txBody>
      </p:sp>
      <p:sp>
        <p:nvSpPr>
          <p:cNvPr id="699" name="Shape 699"/>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padding properties define the space between the element border and the element content.</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Padding</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padding clears an area around the content (inside the border) of an element. The padding is affected by the background color of the element.</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top, right, bottom, and left padding can be changed independently using separate properties. A shorthand padding property can also be used, to change all paddings at once.</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a:solidFill>
                  <a:srgbClr val="0170BA"/>
                </a:solidFill>
                <a:latin typeface="Trebuchet MS"/>
                <a:ea typeface="Trebuchet MS"/>
                <a:cs typeface="Trebuchet MS"/>
                <a:sym typeface="Trebuchet MS"/>
              </a:rPr>
              <a:t>Possible Values</a:t>
            </a:r>
            <a:endParaRPr sz="1800">
              <a:solidFill>
                <a:srgbClr val="0170BA"/>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353535"/>
              </a:solidFill>
              <a:latin typeface="Trebuchet MS"/>
              <a:ea typeface="Trebuchet MS"/>
              <a:cs typeface="Trebuchet MS"/>
              <a:sym typeface="Trebuchet MS"/>
            </a:endParaRPr>
          </a:p>
        </p:txBody>
      </p:sp>
      <p:pic>
        <p:nvPicPr>
          <p:cNvPr id="700" name="Shape 700"/>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pic>
        <p:nvPicPr>
          <p:cNvPr id="701" name="Shape 701"/>
          <p:cNvPicPr preferRelativeResize="0"/>
          <p:nvPr/>
        </p:nvPicPr>
        <p:blipFill>
          <a:blip r:embed="rId4">
            <a:alphaModFix/>
          </a:blip>
          <a:stretch>
            <a:fillRect/>
          </a:stretch>
        </p:blipFill>
        <p:spPr>
          <a:xfrm>
            <a:off x="2358100" y="3940415"/>
            <a:ext cx="6785900" cy="120308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Id &amp; Class</a:t>
            </a:r>
            <a:endParaRPr sz="3000">
              <a:solidFill>
                <a:srgbClr val="0170BA"/>
              </a:solidFill>
              <a:latin typeface="Trebuchet MS"/>
              <a:ea typeface="Trebuchet MS"/>
              <a:cs typeface="Trebuchet MS"/>
              <a:sym typeface="Trebuchet MS"/>
            </a:endParaRPr>
          </a:p>
        </p:txBody>
      </p:sp>
      <p:sp>
        <p:nvSpPr>
          <p:cNvPr id="314" name="Shape 314"/>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The id and class Selectors</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addition to setting a style for a HTML element, CSS allows you to specify your own selectors called "id" and "class".</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The id Selector</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id selector is used to specify a style for a single, unique element.</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id selector uses the id attribute of the HTML element, and is defined with a "#".</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style rule below will be applied to the element with id="para1":</a:t>
            </a:r>
            <a:endParaRPr sz="1800" u="sng">
              <a:solidFill>
                <a:srgbClr val="353535"/>
              </a:solidFill>
              <a:latin typeface="Trebuchet MS"/>
              <a:ea typeface="Trebuchet MS"/>
              <a:cs typeface="Trebuchet MS"/>
              <a:sym typeface="Trebuchet MS"/>
            </a:endParaRPr>
          </a:p>
          <a:p>
            <a:pPr marL="1371600" lvl="0" indent="0" rtl="0">
              <a:lnSpc>
                <a:spcPct val="100000"/>
              </a:lnSpc>
              <a:spcBef>
                <a:spcPts val="600"/>
              </a:spcBef>
              <a:spcAft>
                <a:spcPts val="0"/>
              </a:spcAft>
              <a:buNone/>
            </a:pPr>
            <a:endParaRPr sz="1800" b="0">
              <a:solidFill>
                <a:srgbClr val="353535"/>
              </a:solidFill>
              <a:latin typeface="Trebuchet MS"/>
              <a:ea typeface="Trebuchet MS"/>
              <a:cs typeface="Trebuchet MS"/>
              <a:sym typeface="Trebuchet MS"/>
            </a:endParaRPr>
          </a:p>
        </p:txBody>
      </p:sp>
      <p:pic>
        <p:nvPicPr>
          <p:cNvPr id="315" name="Shape 315"/>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Shape 706"/>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Padding (cont.) </a:t>
            </a:r>
            <a:endParaRPr sz="3000">
              <a:solidFill>
                <a:srgbClr val="0170BA"/>
              </a:solidFill>
              <a:latin typeface="Trebuchet MS"/>
              <a:ea typeface="Trebuchet MS"/>
              <a:cs typeface="Trebuchet MS"/>
              <a:sym typeface="Trebuchet MS"/>
            </a:endParaRPr>
          </a:p>
        </p:txBody>
      </p:sp>
      <p:sp>
        <p:nvSpPr>
          <p:cNvPr id="707" name="Shape 707"/>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600"/>
              </a:spcBef>
              <a:spcAft>
                <a:spcPts val="0"/>
              </a:spcAft>
              <a:buNone/>
            </a:pPr>
            <a:r>
              <a:rPr lang="en" sz="1800" u="sng">
                <a:solidFill>
                  <a:srgbClr val="0170BA"/>
                </a:solidFill>
                <a:latin typeface="Trebuchet MS"/>
                <a:ea typeface="Trebuchet MS"/>
                <a:cs typeface="Trebuchet MS"/>
                <a:sym typeface="Trebuchet MS"/>
              </a:rPr>
              <a:t>Padding - Shorthand property</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shorten the code, it is possible to specify all the padding properties in one property. This is called a shorthand property.</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shorthand property for all the padding properties is "padding":</a:t>
            </a:r>
            <a:endParaRPr sz="1800" b="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rtl="0">
              <a:lnSpc>
                <a:spcPct val="115000"/>
              </a:lnSpc>
              <a:spcBef>
                <a:spcPts val="700"/>
              </a:spcBef>
              <a:spcAft>
                <a:spcPts val="0"/>
              </a:spcAft>
              <a:buNone/>
            </a:pPr>
            <a:r>
              <a:rPr lang="en" sz="1800" b="0">
                <a:solidFill>
                  <a:srgbClr val="595959"/>
                </a:solidFill>
                <a:latin typeface="Trebuchet MS"/>
                <a:ea typeface="Trebuchet MS"/>
                <a:cs typeface="Trebuchet MS"/>
                <a:sym typeface="Trebuchet MS"/>
              </a:rPr>
              <a:t>padding:25px 50px;</a:t>
            </a:r>
            <a:endParaRPr sz="18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000000"/>
              </a:solidFill>
              <a:latin typeface="Trebuchet MS"/>
              <a:ea typeface="Trebuchet MS"/>
              <a:cs typeface="Trebuchet MS"/>
              <a:sym typeface="Trebuchet MS"/>
            </a:endParaRPr>
          </a:p>
        </p:txBody>
      </p:sp>
      <p:pic>
        <p:nvPicPr>
          <p:cNvPr id="708" name="Shape 708"/>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Shape 713"/>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Padding (cont.) </a:t>
            </a:r>
            <a:endParaRPr sz="3000">
              <a:solidFill>
                <a:srgbClr val="0170BA"/>
              </a:solidFill>
              <a:latin typeface="Trebuchet MS"/>
              <a:ea typeface="Trebuchet MS"/>
              <a:cs typeface="Trebuchet MS"/>
              <a:sym typeface="Trebuchet MS"/>
            </a:endParaRPr>
          </a:p>
        </p:txBody>
      </p:sp>
      <p:sp>
        <p:nvSpPr>
          <p:cNvPr id="714" name="Shape 714"/>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padding property can have from one to four values.</a:t>
            </a:r>
            <a:endParaRPr sz="1800" b="0">
              <a:solidFill>
                <a:srgbClr val="353535"/>
              </a:solidFill>
              <a:latin typeface="Trebuchet MS"/>
              <a:ea typeface="Trebuchet MS"/>
              <a:cs typeface="Trebuchet MS"/>
              <a:sym typeface="Trebuchet MS"/>
            </a:endParaRPr>
          </a:p>
          <a:p>
            <a:pPr marL="9144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padding:25px 50px 75px 100px;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padding is 25px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padding is 50px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padding is 75px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left padding is 100px</a:t>
            </a:r>
            <a:endParaRPr sz="1800" b="0">
              <a:solidFill>
                <a:srgbClr val="353535"/>
              </a:solidFill>
              <a:latin typeface="Trebuchet MS"/>
              <a:ea typeface="Trebuchet MS"/>
              <a:cs typeface="Trebuchet MS"/>
              <a:sym typeface="Trebuchet MS"/>
            </a:endParaRPr>
          </a:p>
          <a:p>
            <a:pPr marL="9144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padding:25px 50px 75px;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padding is 25px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paddings are 50px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padding is 75px</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353535"/>
              </a:solidFill>
              <a:latin typeface="Trebuchet MS"/>
              <a:ea typeface="Trebuchet MS"/>
              <a:cs typeface="Trebuchet MS"/>
              <a:sym typeface="Trebuchet MS"/>
            </a:endParaRPr>
          </a:p>
        </p:txBody>
      </p:sp>
      <p:pic>
        <p:nvPicPr>
          <p:cNvPr id="715" name="Shape 715"/>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Padding (cont.) </a:t>
            </a:r>
            <a:endParaRPr sz="3000">
              <a:solidFill>
                <a:srgbClr val="0170BA"/>
              </a:solidFill>
              <a:latin typeface="Trebuchet MS"/>
              <a:ea typeface="Trebuchet MS"/>
              <a:cs typeface="Trebuchet MS"/>
              <a:sym typeface="Trebuchet MS"/>
            </a:endParaRPr>
          </a:p>
        </p:txBody>
      </p:sp>
      <p:sp>
        <p:nvSpPr>
          <p:cNvPr id="721" name="Shape 721"/>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padding property can have from one to four values.</a:t>
            </a:r>
            <a:endParaRPr sz="1800" b="0">
              <a:solidFill>
                <a:srgbClr val="353535"/>
              </a:solidFill>
              <a:latin typeface="Trebuchet MS"/>
              <a:ea typeface="Trebuchet MS"/>
              <a:cs typeface="Trebuchet MS"/>
              <a:sym typeface="Trebuchet MS"/>
            </a:endParaRPr>
          </a:p>
          <a:p>
            <a:pPr marL="9144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padding:25px 50px;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and bottom paddings are 25px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paddings are 50px</a:t>
            </a:r>
            <a:endParaRPr sz="1800" b="0">
              <a:solidFill>
                <a:srgbClr val="353535"/>
              </a:solidFill>
              <a:latin typeface="Trebuchet MS"/>
              <a:ea typeface="Trebuchet MS"/>
              <a:cs typeface="Trebuchet MS"/>
              <a:sym typeface="Trebuchet MS"/>
            </a:endParaRPr>
          </a:p>
          <a:p>
            <a:pPr marL="9144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padding:25px;</a:t>
            </a:r>
            <a:endParaRPr sz="1800" b="0">
              <a:solidFill>
                <a:srgbClr val="353535"/>
              </a:solidFill>
              <a:latin typeface="Trebuchet MS"/>
              <a:ea typeface="Trebuchet MS"/>
              <a:cs typeface="Trebuchet MS"/>
              <a:sym typeface="Trebuchet MS"/>
            </a:endParaRPr>
          </a:p>
          <a:p>
            <a:pPr marL="13716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all four paddings are 25px</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353535"/>
              </a:solidFill>
              <a:latin typeface="Trebuchet MS"/>
              <a:ea typeface="Trebuchet MS"/>
              <a:cs typeface="Trebuchet MS"/>
              <a:sym typeface="Trebuchet MS"/>
            </a:endParaRPr>
          </a:p>
        </p:txBody>
      </p:sp>
      <p:pic>
        <p:nvPicPr>
          <p:cNvPr id="722" name="Shape 722"/>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Shape 727"/>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Box Model</a:t>
            </a:r>
            <a:endParaRPr sz="3000">
              <a:solidFill>
                <a:srgbClr val="0170BA"/>
              </a:solidFill>
              <a:latin typeface="Trebuchet MS"/>
              <a:ea typeface="Trebuchet MS"/>
              <a:cs typeface="Trebuchet MS"/>
              <a:sym typeface="Trebuchet MS"/>
            </a:endParaRPr>
          </a:p>
        </p:txBody>
      </p:sp>
      <p:sp>
        <p:nvSpPr>
          <p:cNvPr id="728" name="Shape 728"/>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3000"/>
              </a:lnSpc>
              <a:spcBef>
                <a:spcPts val="700"/>
              </a:spcBef>
              <a:spcAft>
                <a:spcPts val="0"/>
              </a:spcAft>
              <a:buNone/>
            </a:pPr>
            <a:r>
              <a:rPr lang="en" sz="1800" u="sng">
                <a:solidFill>
                  <a:srgbClr val="0170BA"/>
                </a:solidFill>
                <a:latin typeface="Trebuchet MS"/>
                <a:ea typeface="Trebuchet MS"/>
                <a:cs typeface="Trebuchet MS"/>
                <a:sym typeface="Trebuchet MS"/>
              </a:rPr>
              <a:t>The CSS Box Model</a:t>
            </a:r>
            <a:endParaRPr sz="1800" u="sng">
              <a:solidFill>
                <a:srgbClr val="0170BA"/>
              </a:solidFill>
              <a:latin typeface="Trebuchet MS"/>
              <a:ea typeface="Trebuchet MS"/>
              <a:cs typeface="Trebuchet MS"/>
              <a:sym typeface="Trebuchet MS"/>
            </a:endParaRPr>
          </a:p>
          <a:p>
            <a:pPr marL="457200" lvl="0" indent="-342900" rtl="0">
              <a:lnSpc>
                <a:spcPct val="113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All HTML elements can be considered as boxes. In CSS, the term "box model" is used when talking about design and layout.</a:t>
            </a:r>
            <a:endParaRPr sz="1800" b="0">
              <a:solidFill>
                <a:srgbClr val="353535"/>
              </a:solidFill>
              <a:latin typeface="Trebuchet MS"/>
              <a:ea typeface="Trebuchet MS"/>
              <a:cs typeface="Trebuchet MS"/>
              <a:sym typeface="Trebuchet MS"/>
            </a:endParaRPr>
          </a:p>
          <a:p>
            <a:pPr marL="457200" lvl="0" indent="-342900" rtl="0">
              <a:lnSpc>
                <a:spcPct val="113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box model is essentially a box that wraps around HTML elements, and it consists of: margins, borders, padding, and the actual content.</a:t>
            </a:r>
            <a:endParaRPr sz="1800" b="0">
              <a:solidFill>
                <a:srgbClr val="353535"/>
              </a:solidFill>
              <a:latin typeface="Trebuchet MS"/>
              <a:ea typeface="Trebuchet MS"/>
              <a:cs typeface="Trebuchet MS"/>
              <a:sym typeface="Trebuchet MS"/>
            </a:endParaRPr>
          </a:p>
          <a:p>
            <a:pPr marL="457200" lvl="0" indent="-342900" rtl="0">
              <a:lnSpc>
                <a:spcPct val="113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box model allows us to place a border around elements and space elements in relation to other elements.</a:t>
            </a:r>
            <a:endParaRPr sz="1800" b="0">
              <a:solidFill>
                <a:srgbClr val="353535"/>
              </a:solidFill>
              <a:latin typeface="Trebuchet MS"/>
              <a:ea typeface="Trebuchet MS"/>
              <a:cs typeface="Trebuchet MS"/>
              <a:sym typeface="Trebuchet MS"/>
            </a:endParaRPr>
          </a:p>
          <a:p>
            <a:pPr marL="0" lvl="0" indent="0" rtl="0">
              <a:lnSpc>
                <a:spcPct val="113000"/>
              </a:lnSpc>
              <a:spcBef>
                <a:spcPts val="700"/>
              </a:spcBef>
              <a:spcAft>
                <a:spcPts val="0"/>
              </a:spcAft>
              <a:buNone/>
            </a:pPr>
            <a:endParaRPr sz="1800" b="0">
              <a:solidFill>
                <a:srgbClr val="353535"/>
              </a:solidFill>
              <a:latin typeface="Trebuchet MS"/>
              <a:ea typeface="Trebuchet MS"/>
              <a:cs typeface="Trebuchet MS"/>
              <a:sym typeface="Trebuchet MS"/>
            </a:endParaRPr>
          </a:p>
        </p:txBody>
      </p:sp>
      <p:pic>
        <p:nvPicPr>
          <p:cNvPr id="729" name="Shape 729"/>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Shape 734"/>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35" name="Shape 735"/>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3000"/>
              </a:lnSpc>
              <a:spcBef>
                <a:spcPts val="700"/>
              </a:spcBef>
              <a:spcAft>
                <a:spcPts val="0"/>
              </a:spcAft>
              <a:buNone/>
            </a:pPr>
            <a:endParaRPr sz="1800" b="0">
              <a:solidFill>
                <a:srgbClr val="353535"/>
              </a:solidFill>
              <a:latin typeface="Trebuchet MS"/>
              <a:ea typeface="Trebuchet MS"/>
              <a:cs typeface="Trebuchet MS"/>
              <a:sym typeface="Trebuchet MS"/>
            </a:endParaRPr>
          </a:p>
          <a:p>
            <a:pPr marL="0" lvl="0" indent="0" rtl="0">
              <a:lnSpc>
                <a:spcPct val="113000"/>
              </a:lnSpc>
              <a:spcBef>
                <a:spcPts val="700"/>
              </a:spcBef>
              <a:spcAft>
                <a:spcPts val="0"/>
              </a:spcAft>
              <a:buNone/>
            </a:pPr>
            <a:endParaRPr sz="1800" b="0">
              <a:solidFill>
                <a:srgbClr val="353535"/>
              </a:solidFill>
              <a:latin typeface="Trebuchet MS"/>
              <a:ea typeface="Trebuchet MS"/>
              <a:cs typeface="Trebuchet MS"/>
              <a:sym typeface="Trebuchet MS"/>
            </a:endParaRPr>
          </a:p>
          <a:p>
            <a:pPr marL="0" lvl="0" indent="0" rtl="0">
              <a:lnSpc>
                <a:spcPct val="113000"/>
              </a:lnSpc>
              <a:spcBef>
                <a:spcPts val="700"/>
              </a:spcBef>
              <a:spcAft>
                <a:spcPts val="0"/>
              </a:spcAft>
              <a:buNone/>
            </a:pPr>
            <a:endParaRPr sz="1800" b="0">
              <a:solidFill>
                <a:srgbClr val="353535"/>
              </a:solidFill>
              <a:latin typeface="Trebuchet MS"/>
              <a:ea typeface="Trebuchet MS"/>
              <a:cs typeface="Trebuchet MS"/>
              <a:sym typeface="Trebuchet MS"/>
            </a:endParaRPr>
          </a:p>
          <a:p>
            <a:pPr marL="0" lvl="0" indent="0" rtl="0">
              <a:lnSpc>
                <a:spcPct val="113000"/>
              </a:lnSpc>
              <a:spcBef>
                <a:spcPts val="700"/>
              </a:spcBef>
              <a:spcAft>
                <a:spcPts val="0"/>
              </a:spcAft>
              <a:buNone/>
            </a:pPr>
            <a:endParaRPr sz="1800" b="0">
              <a:solidFill>
                <a:srgbClr val="353535"/>
              </a:solidFill>
              <a:latin typeface="Trebuchet MS"/>
              <a:ea typeface="Trebuchet MS"/>
              <a:cs typeface="Trebuchet MS"/>
              <a:sym typeface="Trebuchet MS"/>
            </a:endParaRPr>
          </a:p>
          <a:p>
            <a:pPr marL="0" lvl="0" indent="0" rtl="0">
              <a:lnSpc>
                <a:spcPct val="113000"/>
              </a:lnSpc>
              <a:spcBef>
                <a:spcPts val="700"/>
              </a:spcBef>
              <a:spcAft>
                <a:spcPts val="0"/>
              </a:spcAft>
              <a:buNone/>
            </a:pPr>
            <a:endParaRPr sz="1800" b="0">
              <a:solidFill>
                <a:srgbClr val="353535"/>
              </a:solidFill>
              <a:latin typeface="Trebuchet MS"/>
              <a:ea typeface="Trebuchet MS"/>
              <a:cs typeface="Trebuchet MS"/>
              <a:sym typeface="Trebuchet MS"/>
            </a:endParaRPr>
          </a:p>
          <a:p>
            <a:pPr marL="457200" lvl="0" indent="-342900" rtl="0">
              <a:lnSpc>
                <a:spcPct val="115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Explanation of the different parts:</a:t>
            </a:r>
            <a:endParaRPr sz="1800" b="0">
              <a:solidFill>
                <a:srgbClr val="353535"/>
              </a:solidFill>
              <a:latin typeface="Trebuchet MS"/>
              <a:ea typeface="Trebuchet MS"/>
              <a:cs typeface="Trebuchet MS"/>
              <a:sym typeface="Trebuchet MS"/>
            </a:endParaRPr>
          </a:p>
          <a:p>
            <a:pPr marL="914400" lvl="1" indent="-342900" rtl="0">
              <a:lnSpc>
                <a:spcPct val="115000"/>
              </a:lnSpc>
              <a:spcBef>
                <a:spcPts val="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Margin</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Clears an area around the border. The margin does not have a background color, it is completely transparent</a:t>
            </a:r>
            <a:endParaRPr sz="1800" b="0">
              <a:solidFill>
                <a:srgbClr val="353535"/>
              </a:solidFill>
              <a:latin typeface="Trebuchet MS"/>
              <a:ea typeface="Trebuchet MS"/>
              <a:cs typeface="Trebuchet MS"/>
              <a:sym typeface="Trebuchet MS"/>
            </a:endParaRPr>
          </a:p>
          <a:p>
            <a:pPr marL="914400" lvl="1" indent="-342900" rtl="0">
              <a:lnSpc>
                <a:spcPct val="115000"/>
              </a:lnSpc>
              <a:spcBef>
                <a:spcPts val="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Border</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A border that goes around the padding and content. The border is inherited from the color property of the box</a:t>
            </a:r>
            <a:endParaRPr sz="1800" b="0">
              <a:solidFill>
                <a:srgbClr val="353535"/>
              </a:solidFill>
              <a:latin typeface="Trebuchet MS"/>
              <a:ea typeface="Trebuchet MS"/>
              <a:cs typeface="Trebuchet MS"/>
              <a:sym typeface="Trebuchet MS"/>
            </a:endParaRPr>
          </a:p>
          <a:p>
            <a:pPr marL="0" lvl="0" indent="0" rtl="0">
              <a:lnSpc>
                <a:spcPct val="115000"/>
              </a:lnSpc>
              <a:spcBef>
                <a:spcPts val="400"/>
              </a:spcBef>
              <a:spcAft>
                <a:spcPts val="0"/>
              </a:spcAft>
              <a:buNone/>
            </a:pPr>
            <a:endParaRPr sz="1800" b="0">
              <a:solidFill>
                <a:srgbClr val="353535"/>
              </a:solidFill>
              <a:latin typeface="Trebuchet MS"/>
              <a:ea typeface="Trebuchet MS"/>
              <a:cs typeface="Trebuchet MS"/>
              <a:sym typeface="Trebuchet MS"/>
            </a:endParaRPr>
          </a:p>
        </p:txBody>
      </p:sp>
      <p:pic>
        <p:nvPicPr>
          <p:cNvPr id="736" name="Shape 736"/>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pic>
        <p:nvPicPr>
          <p:cNvPr id="737" name="Shape 737"/>
          <p:cNvPicPr preferRelativeResize="0"/>
          <p:nvPr/>
        </p:nvPicPr>
        <p:blipFill>
          <a:blip r:embed="rId4">
            <a:alphaModFix/>
          </a:blip>
          <a:stretch>
            <a:fillRect/>
          </a:stretch>
        </p:blipFill>
        <p:spPr>
          <a:xfrm>
            <a:off x="2492625" y="1266675"/>
            <a:ext cx="3918501" cy="2111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Shape 742"/>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43" name="Shape 743"/>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914400" lvl="1" indent="-342900" rtl="0">
              <a:lnSpc>
                <a:spcPct val="115000"/>
              </a:lnSpc>
              <a:spcBef>
                <a:spcPts val="40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Padding</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Clears an area around the content. The padding is affected by the background color of the box</a:t>
            </a:r>
            <a:endParaRPr sz="1800" b="0">
              <a:solidFill>
                <a:srgbClr val="353535"/>
              </a:solidFill>
              <a:latin typeface="Trebuchet MS"/>
              <a:ea typeface="Trebuchet MS"/>
              <a:cs typeface="Trebuchet MS"/>
              <a:sym typeface="Trebuchet MS"/>
            </a:endParaRPr>
          </a:p>
          <a:p>
            <a:pPr marL="914400" lvl="1" indent="-342900" rtl="0">
              <a:lnSpc>
                <a:spcPct val="115000"/>
              </a:lnSpc>
              <a:spcBef>
                <a:spcPts val="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Content</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The content of the box, where text and images appear</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order to set the width and height of an element correctly</a:t>
            </a:r>
            <a:endParaRPr sz="1800" b="0">
              <a:solidFill>
                <a:srgbClr val="353535"/>
              </a:solidFill>
              <a:latin typeface="Trebuchet MS"/>
              <a:ea typeface="Trebuchet MS"/>
              <a:cs typeface="Trebuchet MS"/>
              <a:sym typeface="Trebuchet MS"/>
            </a:endParaRPr>
          </a:p>
          <a:p>
            <a:pPr marL="0" lvl="0" indent="0" rtl="0">
              <a:lnSpc>
                <a:spcPct val="113000"/>
              </a:lnSpc>
              <a:spcBef>
                <a:spcPts val="700"/>
              </a:spcBef>
              <a:spcAft>
                <a:spcPts val="0"/>
              </a:spcAft>
              <a:buNone/>
            </a:pPr>
            <a:endParaRPr sz="1800" b="0">
              <a:solidFill>
                <a:srgbClr val="353535"/>
              </a:solidFill>
              <a:latin typeface="Trebuchet MS"/>
              <a:ea typeface="Trebuchet MS"/>
              <a:cs typeface="Trebuchet MS"/>
              <a:sym typeface="Trebuchet MS"/>
            </a:endParaRPr>
          </a:p>
        </p:txBody>
      </p:sp>
      <p:pic>
        <p:nvPicPr>
          <p:cNvPr id="744" name="Shape 744"/>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Shape 749"/>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50" name="Shape 750"/>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600"/>
              </a:spcBef>
              <a:spcAft>
                <a:spcPts val="0"/>
              </a:spcAft>
              <a:buNone/>
            </a:pPr>
            <a:r>
              <a:rPr lang="en" sz="1800" u="sng">
                <a:solidFill>
                  <a:srgbClr val="0170BA"/>
                </a:solidFill>
                <a:latin typeface="Trebuchet MS"/>
                <a:ea typeface="Trebuchet MS"/>
                <a:cs typeface="Trebuchet MS"/>
                <a:sym typeface="Trebuchet MS"/>
              </a:rPr>
              <a:t>Width and Height of an Element</a:t>
            </a:r>
            <a:endParaRPr sz="1800" u="sng">
              <a:solidFill>
                <a:srgbClr val="0170BA"/>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a:solidFill>
                  <a:srgbClr val="F16524"/>
                </a:solidFill>
                <a:latin typeface="Trebuchet MS"/>
                <a:ea typeface="Trebuchet MS"/>
                <a:cs typeface="Trebuchet MS"/>
                <a:sym typeface="Trebuchet MS"/>
              </a:rPr>
              <a:t>Important</a:t>
            </a:r>
            <a:r>
              <a:rPr lang="en" sz="1800" b="0">
                <a:solidFill>
                  <a:srgbClr val="F16524"/>
                </a:solidFill>
                <a:latin typeface="Trebuchet MS"/>
                <a:ea typeface="Trebuchet MS"/>
                <a:cs typeface="Trebuchet MS"/>
                <a:sym typeface="Trebuchet MS"/>
              </a:rPr>
              <a:t>:</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When you set the width and height properties of an element with CSS, you just set the width and height of the content area. To calculate the full size of an element, you must also add the padding, borders and margins.</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total width of the element in the example below is 300px:</a:t>
            </a:r>
            <a:endParaRPr sz="1800" b="0">
              <a:solidFill>
                <a:srgbClr val="353535"/>
              </a:solidFill>
              <a:latin typeface="Trebuchet MS"/>
              <a:ea typeface="Trebuchet MS"/>
              <a:cs typeface="Trebuchet MS"/>
              <a:sym typeface="Trebuchet MS"/>
            </a:endParaRPr>
          </a:p>
          <a:p>
            <a:pPr marL="457200" lvl="0" indent="0" rtl="0">
              <a:lnSpc>
                <a:spcPct val="115000"/>
              </a:lnSpc>
              <a:spcBef>
                <a:spcPts val="600"/>
              </a:spcBef>
              <a:spcAft>
                <a:spcPts val="0"/>
              </a:spcAft>
              <a:buNone/>
            </a:pPr>
            <a:r>
              <a:rPr lang="en" sz="1800" b="0">
                <a:solidFill>
                  <a:srgbClr val="595959"/>
                </a:solidFill>
                <a:latin typeface="Trebuchet MS"/>
                <a:ea typeface="Trebuchet MS"/>
                <a:cs typeface="Trebuchet MS"/>
                <a:sym typeface="Trebuchet MS"/>
              </a:rPr>
              <a:t>width:250px;</a:t>
            </a:r>
            <a:endParaRPr sz="1800" b="0">
              <a:solidFill>
                <a:srgbClr val="595959"/>
              </a:solidFill>
              <a:latin typeface="Trebuchet MS"/>
              <a:ea typeface="Trebuchet MS"/>
              <a:cs typeface="Trebuchet MS"/>
              <a:sym typeface="Trebuchet MS"/>
            </a:endParaRPr>
          </a:p>
          <a:p>
            <a:pPr marL="457200" lvl="0" indent="0" rtl="0">
              <a:lnSpc>
                <a:spcPct val="115000"/>
              </a:lnSpc>
              <a:spcBef>
                <a:spcPts val="600"/>
              </a:spcBef>
              <a:spcAft>
                <a:spcPts val="0"/>
              </a:spcAft>
              <a:buNone/>
            </a:pPr>
            <a:r>
              <a:rPr lang="en" sz="1800" b="0">
                <a:solidFill>
                  <a:srgbClr val="595959"/>
                </a:solidFill>
                <a:latin typeface="Trebuchet MS"/>
                <a:ea typeface="Trebuchet MS"/>
                <a:cs typeface="Trebuchet MS"/>
                <a:sym typeface="Trebuchet MS"/>
              </a:rPr>
              <a:t>padding:10px;</a:t>
            </a:r>
            <a:endParaRPr sz="1800" b="0">
              <a:solidFill>
                <a:srgbClr val="595959"/>
              </a:solidFill>
              <a:latin typeface="Trebuchet MS"/>
              <a:ea typeface="Trebuchet MS"/>
              <a:cs typeface="Trebuchet MS"/>
              <a:sym typeface="Trebuchet MS"/>
            </a:endParaRPr>
          </a:p>
          <a:p>
            <a:pPr marL="457200" lvl="0" indent="0" rtl="0">
              <a:lnSpc>
                <a:spcPct val="115000"/>
              </a:lnSpc>
              <a:spcBef>
                <a:spcPts val="600"/>
              </a:spcBef>
              <a:spcAft>
                <a:spcPts val="0"/>
              </a:spcAft>
              <a:buNone/>
            </a:pPr>
            <a:r>
              <a:rPr lang="en" sz="1800" b="0">
                <a:solidFill>
                  <a:srgbClr val="595959"/>
                </a:solidFill>
                <a:latin typeface="Trebuchet MS"/>
                <a:ea typeface="Trebuchet MS"/>
                <a:cs typeface="Trebuchet MS"/>
                <a:sym typeface="Trebuchet MS"/>
              </a:rPr>
              <a:t>border:5px solid gray;</a:t>
            </a:r>
            <a:endParaRPr sz="1800" b="0">
              <a:solidFill>
                <a:srgbClr val="595959"/>
              </a:solidFill>
              <a:latin typeface="Trebuchet MS"/>
              <a:ea typeface="Trebuchet MS"/>
              <a:cs typeface="Trebuchet MS"/>
              <a:sym typeface="Trebuchet MS"/>
            </a:endParaRPr>
          </a:p>
          <a:p>
            <a:pPr marL="457200" lvl="0" indent="0" rtl="0">
              <a:lnSpc>
                <a:spcPct val="115000"/>
              </a:lnSpc>
              <a:spcBef>
                <a:spcPts val="600"/>
              </a:spcBef>
              <a:spcAft>
                <a:spcPts val="0"/>
              </a:spcAft>
              <a:buNone/>
            </a:pPr>
            <a:r>
              <a:rPr lang="en" sz="1800" b="0">
                <a:solidFill>
                  <a:srgbClr val="595959"/>
                </a:solidFill>
                <a:latin typeface="Trebuchet MS"/>
                <a:ea typeface="Trebuchet MS"/>
                <a:cs typeface="Trebuchet MS"/>
                <a:sym typeface="Trebuchet MS"/>
              </a:rPr>
              <a:t>Margin:10px;</a:t>
            </a:r>
            <a:endParaRPr sz="1800" b="0">
              <a:solidFill>
                <a:srgbClr val="595959"/>
              </a:solidFill>
              <a:latin typeface="Trebuchet MS"/>
              <a:ea typeface="Trebuchet MS"/>
              <a:cs typeface="Trebuchet MS"/>
              <a:sym typeface="Trebuchet MS"/>
            </a:endParaRPr>
          </a:p>
          <a:p>
            <a:pPr marL="0" lvl="0" indent="0" rtl="0">
              <a:lnSpc>
                <a:spcPct val="115000"/>
              </a:lnSpc>
              <a:spcBef>
                <a:spcPts val="600"/>
              </a:spcBef>
              <a:spcAft>
                <a:spcPts val="0"/>
              </a:spcAft>
              <a:buNone/>
            </a:pPr>
            <a:endParaRPr sz="1800">
              <a:solidFill>
                <a:srgbClr val="0170BA"/>
              </a:solidFill>
              <a:latin typeface="Trebuchet MS"/>
              <a:ea typeface="Trebuchet MS"/>
              <a:cs typeface="Trebuchet MS"/>
              <a:sym typeface="Trebuchet MS"/>
            </a:endParaRPr>
          </a:p>
        </p:txBody>
      </p:sp>
      <p:pic>
        <p:nvPicPr>
          <p:cNvPr id="751" name="Shape 751"/>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752" name="Shape 752"/>
          <p:cNvSpPr txBox="1"/>
          <p:nvPr/>
        </p:nvSpPr>
        <p:spPr>
          <a:xfrm>
            <a:off x="4027750" y="3062375"/>
            <a:ext cx="4557900" cy="20811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600"/>
              </a:spcBef>
              <a:spcAft>
                <a:spcPts val="0"/>
              </a:spcAft>
              <a:buNone/>
            </a:pPr>
            <a:r>
              <a:rPr lang="en" sz="1800">
                <a:solidFill>
                  <a:srgbClr val="353535"/>
                </a:solidFill>
                <a:latin typeface="Trebuchet MS"/>
                <a:ea typeface="Trebuchet MS"/>
                <a:cs typeface="Trebuchet MS"/>
                <a:sym typeface="Trebuchet MS"/>
              </a:rPr>
              <a:t>Let's do the math:</a:t>
            </a:r>
            <a:endParaRPr sz="180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a:solidFill>
                  <a:srgbClr val="FF0000"/>
                </a:solidFill>
                <a:latin typeface="Trebuchet MS"/>
                <a:ea typeface="Trebuchet MS"/>
                <a:cs typeface="Trebuchet MS"/>
                <a:sym typeface="Trebuchet MS"/>
              </a:rPr>
              <a:t>250</a:t>
            </a:r>
            <a:r>
              <a:rPr lang="en" sz="1800">
                <a:solidFill>
                  <a:srgbClr val="353535"/>
                </a:solidFill>
                <a:latin typeface="Trebuchet MS"/>
                <a:ea typeface="Trebuchet MS"/>
                <a:cs typeface="Trebuchet MS"/>
                <a:sym typeface="Trebuchet MS"/>
              </a:rPr>
              <a:t>px (width)</a:t>
            </a:r>
            <a:endParaRPr sz="180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a:latin typeface="Trebuchet MS"/>
                <a:ea typeface="Trebuchet MS"/>
                <a:cs typeface="Trebuchet MS"/>
                <a:sym typeface="Trebuchet MS"/>
              </a:rPr>
              <a:t>+ </a:t>
            </a:r>
            <a:r>
              <a:rPr lang="en" sz="1800">
                <a:solidFill>
                  <a:srgbClr val="FF0000"/>
                </a:solidFill>
                <a:latin typeface="Trebuchet MS"/>
                <a:ea typeface="Trebuchet MS"/>
                <a:cs typeface="Trebuchet MS"/>
                <a:sym typeface="Trebuchet MS"/>
              </a:rPr>
              <a:t>20</a:t>
            </a:r>
            <a:r>
              <a:rPr lang="en" sz="1800">
                <a:solidFill>
                  <a:srgbClr val="353535"/>
                </a:solidFill>
                <a:latin typeface="Trebuchet MS"/>
                <a:ea typeface="Trebuchet MS"/>
                <a:cs typeface="Trebuchet MS"/>
                <a:sym typeface="Trebuchet MS"/>
              </a:rPr>
              <a:t>px (left + right padding)</a:t>
            </a:r>
            <a:endParaRPr sz="180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a:latin typeface="Trebuchet MS"/>
                <a:ea typeface="Trebuchet MS"/>
                <a:cs typeface="Trebuchet MS"/>
                <a:sym typeface="Trebuchet MS"/>
              </a:rPr>
              <a:t>+ </a:t>
            </a:r>
            <a:r>
              <a:rPr lang="en" sz="1800">
                <a:solidFill>
                  <a:srgbClr val="FF0000"/>
                </a:solidFill>
                <a:latin typeface="Trebuchet MS"/>
                <a:ea typeface="Trebuchet MS"/>
                <a:cs typeface="Trebuchet MS"/>
                <a:sym typeface="Trebuchet MS"/>
              </a:rPr>
              <a:t>10</a:t>
            </a:r>
            <a:r>
              <a:rPr lang="en" sz="1800">
                <a:solidFill>
                  <a:srgbClr val="353535"/>
                </a:solidFill>
                <a:latin typeface="Trebuchet MS"/>
                <a:ea typeface="Trebuchet MS"/>
                <a:cs typeface="Trebuchet MS"/>
                <a:sym typeface="Trebuchet MS"/>
              </a:rPr>
              <a:t>px (left + right border)</a:t>
            </a:r>
            <a:endParaRPr sz="180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a:latin typeface="Trebuchet MS"/>
                <a:ea typeface="Trebuchet MS"/>
                <a:cs typeface="Trebuchet MS"/>
                <a:sym typeface="Trebuchet MS"/>
              </a:rPr>
              <a:t>+ </a:t>
            </a:r>
            <a:r>
              <a:rPr lang="en" sz="1800">
                <a:solidFill>
                  <a:srgbClr val="FF0000"/>
                </a:solidFill>
                <a:latin typeface="Trebuchet MS"/>
                <a:ea typeface="Trebuchet MS"/>
                <a:cs typeface="Trebuchet MS"/>
                <a:sym typeface="Trebuchet MS"/>
              </a:rPr>
              <a:t>20</a:t>
            </a:r>
            <a:r>
              <a:rPr lang="en" sz="1800">
                <a:solidFill>
                  <a:srgbClr val="353535"/>
                </a:solidFill>
                <a:latin typeface="Trebuchet MS"/>
                <a:ea typeface="Trebuchet MS"/>
                <a:cs typeface="Trebuchet MS"/>
                <a:sym typeface="Trebuchet MS"/>
              </a:rPr>
              <a:t>px (left + right margin)  	= 300px</a:t>
            </a:r>
            <a:endParaRPr sz="180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endParaRPr sz="1800" b="1">
              <a:solidFill>
                <a:srgbClr val="0170BA"/>
              </a:solidFill>
              <a:latin typeface="Trebuchet MS"/>
              <a:ea typeface="Trebuchet MS"/>
              <a:cs typeface="Trebuchet MS"/>
              <a:sym typeface="Trebuchet MS"/>
            </a:endParaRPr>
          </a:p>
          <a:p>
            <a:pPr marL="0" lvl="0" indent="0">
              <a:spcBef>
                <a:spcPts val="0"/>
              </a:spcBef>
              <a:spcAft>
                <a:spcPts val="0"/>
              </a:spcAft>
              <a:buNone/>
            </a:pPr>
            <a:endParaRPr sz="1800">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58" name="Shape 758"/>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Assume that you had only 250px of space. Let's make an element with a total width of 250px:</a:t>
            </a:r>
            <a:endParaRPr sz="1800" b="0">
              <a:solidFill>
                <a:srgbClr val="353535"/>
              </a:solidFill>
              <a:latin typeface="Trebuchet MS"/>
              <a:ea typeface="Trebuchet MS"/>
              <a:cs typeface="Trebuchet MS"/>
              <a:sym typeface="Trebuchet MS"/>
            </a:endParaRPr>
          </a:p>
          <a:p>
            <a:pPr marL="0" lvl="0" indent="0" rtl="0">
              <a:lnSpc>
                <a:spcPct val="115000"/>
              </a:lnSpc>
              <a:spcBef>
                <a:spcPts val="5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rtl="0">
              <a:lnSpc>
                <a:spcPct val="115000"/>
              </a:lnSpc>
              <a:spcBef>
                <a:spcPts val="500"/>
              </a:spcBef>
              <a:spcAft>
                <a:spcPts val="0"/>
              </a:spcAft>
              <a:buNone/>
            </a:pPr>
            <a:r>
              <a:rPr lang="en" sz="1800" b="0">
                <a:solidFill>
                  <a:srgbClr val="595959"/>
                </a:solidFill>
                <a:latin typeface="Trebuchet MS"/>
                <a:ea typeface="Trebuchet MS"/>
                <a:cs typeface="Trebuchet MS"/>
                <a:sym typeface="Trebuchet MS"/>
              </a:rPr>
              <a:t>width:220px;</a:t>
            </a:r>
            <a:endParaRPr sz="1800" b="0">
              <a:solidFill>
                <a:srgbClr val="595959"/>
              </a:solidFill>
              <a:latin typeface="Trebuchet MS"/>
              <a:ea typeface="Trebuchet MS"/>
              <a:cs typeface="Trebuchet MS"/>
              <a:sym typeface="Trebuchet MS"/>
            </a:endParaRPr>
          </a:p>
          <a:p>
            <a:pPr marL="457200" lvl="0" indent="0" rtl="0">
              <a:lnSpc>
                <a:spcPct val="115000"/>
              </a:lnSpc>
              <a:spcBef>
                <a:spcPts val="500"/>
              </a:spcBef>
              <a:spcAft>
                <a:spcPts val="0"/>
              </a:spcAft>
              <a:buNone/>
            </a:pPr>
            <a:r>
              <a:rPr lang="en" sz="1800" b="0">
                <a:solidFill>
                  <a:srgbClr val="595959"/>
                </a:solidFill>
                <a:latin typeface="Trebuchet MS"/>
                <a:ea typeface="Trebuchet MS"/>
                <a:cs typeface="Trebuchet MS"/>
                <a:sym typeface="Trebuchet MS"/>
              </a:rPr>
              <a:t>padding:10px;</a:t>
            </a:r>
            <a:endParaRPr sz="1800" b="0">
              <a:solidFill>
                <a:srgbClr val="595959"/>
              </a:solidFill>
              <a:latin typeface="Trebuchet MS"/>
              <a:ea typeface="Trebuchet MS"/>
              <a:cs typeface="Trebuchet MS"/>
              <a:sym typeface="Trebuchet MS"/>
            </a:endParaRPr>
          </a:p>
          <a:p>
            <a:pPr marL="457200" lvl="0" indent="0" rtl="0">
              <a:lnSpc>
                <a:spcPct val="115000"/>
              </a:lnSpc>
              <a:spcBef>
                <a:spcPts val="500"/>
              </a:spcBef>
              <a:spcAft>
                <a:spcPts val="0"/>
              </a:spcAft>
              <a:buNone/>
            </a:pPr>
            <a:r>
              <a:rPr lang="en" sz="1800" b="0">
                <a:solidFill>
                  <a:srgbClr val="595959"/>
                </a:solidFill>
                <a:latin typeface="Trebuchet MS"/>
                <a:ea typeface="Trebuchet MS"/>
                <a:cs typeface="Trebuchet MS"/>
                <a:sym typeface="Trebuchet MS"/>
              </a:rPr>
              <a:t>border:5px solid gray;</a:t>
            </a:r>
            <a:endParaRPr sz="1800" b="0">
              <a:solidFill>
                <a:srgbClr val="595959"/>
              </a:solidFill>
              <a:latin typeface="Trebuchet MS"/>
              <a:ea typeface="Trebuchet MS"/>
              <a:cs typeface="Trebuchet MS"/>
              <a:sym typeface="Trebuchet MS"/>
            </a:endParaRPr>
          </a:p>
          <a:p>
            <a:pPr marL="457200" lvl="0" indent="0" rtl="0">
              <a:lnSpc>
                <a:spcPct val="115000"/>
              </a:lnSpc>
              <a:spcBef>
                <a:spcPts val="500"/>
              </a:spcBef>
              <a:spcAft>
                <a:spcPts val="0"/>
              </a:spcAft>
              <a:buNone/>
            </a:pPr>
            <a:r>
              <a:rPr lang="en" sz="1800" b="0">
                <a:solidFill>
                  <a:srgbClr val="595959"/>
                </a:solidFill>
                <a:latin typeface="Trebuchet MS"/>
                <a:ea typeface="Trebuchet MS"/>
                <a:cs typeface="Trebuchet MS"/>
                <a:sym typeface="Trebuchet MS"/>
              </a:rPr>
              <a:t>Margin:0px;</a:t>
            </a:r>
            <a:endParaRPr sz="1800" b="0">
              <a:solidFill>
                <a:srgbClr val="595959"/>
              </a:solidFill>
              <a:latin typeface="Trebuchet MS"/>
              <a:ea typeface="Trebuchet MS"/>
              <a:cs typeface="Trebuchet MS"/>
              <a:sym typeface="Trebuchet MS"/>
            </a:endParaRPr>
          </a:p>
          <a:p>
            <a:pPr marL="0" lvl="0" indent="0" rtl="0">
              <a:lnSpc>
                <a:spcPct val="115000"/>
              </a:lnSpc>
              <a:spcBef>
                <a:spcPts val="500"/>
              </a:spcBef>
              <a:spcAft>
                <a:spcPts val="0"/>
              </a:spcAft>
              <a:buNone/>
            </a:pPr>
            <a:r>
              <a:rPr lang="en" sz="1800" b="0">
                <a:solidFill>
                  <a:srgbClr val="000000"/>
                </a:solidFill>
                <a:latin typeface="Trebuchet MS"/>
                <a:ea typeface="Trebuchet MS"/>
                <a:cs typeface="Trebuchet MS"/>
                <a:sym typeface="Trebuchet MS"/>
              </a:rPr>
              <a:t> </a:t>
            </a:r>
            <a:endParaRPr sz="1800" u="sng">
              <a:solidFill>
                <a:srgbClr val="0170BA"/>
              </a:solidFill>
              <a:latin typeface="Trebuchet MS"/>
              <a:ea typeface="Trebuchet MS"/>
              <a:cs typeface="Trebuchet MS"/>
              <a:sym typeface="Trebuchet MS"/>
            </a:endParaRPr>
          </a:p>
        </p:txBody>
      </p:sp>
      <p:pic>
        <p:nvPicPr>
          <p:cNvPr id="759" name="Shape 759"/>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Shape 764"/>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65" name="Shape 765"/>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14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total width of an element should be calculated like this:</a:t>
            </a:r>
            <a:endParaRPr sz="1800" b="0">
              <a:solidFill>
                <a:srgbClr val="353535"/>
              </a:solidFill>
              <a:latin typeface="Trebuchet MS"/>
              <a:ea typeface="Trebuchet MS"/>
              <a:cs typeface="Trebuchet MS"/>
              <a:sym typeface="Trebuchet MS"/>
            </a:endParaRPr>
          </a:p>
          <a:p>
            <a:pPr marL="0" lvl="0" indent="457200" rtl="0">
              <a:lnSpc>
                <a:spcPct val="114000"/>
              </a:lnSpc>
              <a:spcBef>
                <a:spcPts val="600"/>
              </a:spcBef>
              <a:spcAft>
                <a:spcPts val="0"/>
              </a:spcAft>
              <a:buNone/>
            </a:pPr>
            <a:r>
              <a:rPr lang="en" sz="1800" b="0">
                <a:solidFill>
                  <a:srgbClr val="353535"/>
                </a:solidFill>
                <a:latin typeface="Trebuchet MS"/>
                <a:ea typeface="Trebuchet MS"/>
                <a:cs typeface="Trebuchet MS"/>
                <a:sym typeface="Trebuchet MS"/>
              </a:rPr>
              <a:t>Total element width = </a:t>
            </a:r>
            <a:r>
              <a:rPr lang="en" sz="1800">
                <a:solidFill>
                  <a:srgbClr val="0170BA"/>
                </a:solidFill>
                <a:latin typeface="Trebuchet MS"/>
                <a:ea typeface="Trebuchet MS"/>
                <a:cs typeface="Trebuchet MS"/>
                <a:sym typeface="Trebuchet MS"/>
              </a:rPr>
              <a:t>width</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left padding</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right padding</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left border</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right border</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left margin</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right margin</a:t>
            </a:r>
            <a:endParaRPr sz="1800">
              <a:solidFill>
                <a:srgbClr val="0170BA"/>
              </a:solidFill>
              <a:latin typeface="Trebuchet MS"/>
              <a:ea typeface="Trebuchet MS"/>
              <a:cs typeface="Trebuchet MS"/>
              <a:sym typeface="Trebuchet MS"/>
            </a:endParaRPr>
          </a:p>
          <a:p>
            <a:pPr marL="457200" lvl="0" indent="-342900" rtl="0">
              <a:lnSpc>
                <a:spcPct val="114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total height of an element should be calculated like this:</a:t>
            </a:r>
            <a:endParaRPr sz="1800" b="0">
              <a:solidFill>
                <a:srgbClr val="353535"/>
              </a:solidFill>
              <a:latin typeface="Trebuchet MS"/>
              <a:ea typeface="Trebuchet MS"/>
              <a:cs typeface="Trebuchet MS"/>
              <a:sym typeface="Trebuchet MS"/>
            </a:endParaRPr>
          </a:p>
          <a:p>
            <a:pPr marL="0" lvl="0" indent="0" rtl="0">
              <a:lnSpc>
                <a:spcPct val="114000"/>
              </a:lnSpc>
              <a:spcBef>
                <a:spcPts val="600"/>
              </a:spcBef>
              <a:spcAft>
                <a:spcPts val="0"/>
              </a:spcAft>
              <a:buNone/>
            </a:pPr>
            <a:r>
              <a:rPr lang="en" sz="1800" b="0">
                <a:solidFill>
                  <a:srgbClr val="353535"/>
                </a:solidFill>
                <a:latin typeface="Trebuchet MS"/>
                <a:ea typeface="Trebuchet MS"/>
                <a:cs typeface="Trebuchet MS"/>
                <a:sym typeface="Trebuchet MS"/>
              </a:rPr>
              <a:t>Total element height = </a:t>
            </a:r>
            <a:r>
              <a:rPr lang="en" sz="1800">
                <a:solidFill>
                  <a:srgbClr val="0170BA"/>
                </a:solidFill>
                <a:latin typeface="Trebuchet MS"/>
                <a:ea typeface="Trebuchet MS"/>
                <a:cs typeface="Trebuchet MS"/>
                <a:sym typeface="Trebuchet MS"/>
              </a:rPr>
              <a:t>height</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top padding</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bottom padding</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top border</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bottom border</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top margin</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bottom margin</a:t>
            </a:r>
            <a:endParaRPr sz="1800">
              <a:solidFill>
                <a:srgbClr val="0170BA"/>
              </a:solidFill>
              <a:latin typeface="Trebuchet MS"/>
              <a:ea typeface="Trebuchet MS"/>
              <a:cs typeface="Trebuchet MS"/>
              <a:sym typeface="Trebuchet MS"/>
            </a:endParaRPr>
          </a:p>
          <a:p>
            <a:pPr marL="0" lvl="0" indent="0" rtl="0">
              <a:lnSpc>
                <a:spcPct val="114000"/>
              </a:lnSpc>
              <a:spcBef>
                <a:spcPts val="600"/>
              </a:spcBef>
              <a:spcAft>
                <a:spcPts val="0"/>
              </a:spcAft>
              <a:buNone/>
            </a:pPr>
            <a:endParaRPr sz="1800" u="sng">
              <a:solidFill>
                <a:srgbClr val="0170BA"/>
              </a:solidFill>
              <a:latin typeface="Trebuchet MS"/>
              <a:ea typeface="Trebuchet MS"/>
              <a:cs typeface="Trebuchet MS"/>
              <a:sym typeface="Trebuchet MS"/>
            </a:endParaRPr>
          </a:p>
          <a:p>
            <a:pPr marL="0" lvl="0" indent="0" rtl="0">
              <a:lnSpc>
                <a:spcPct val="114000"/>
              </a:lnSpc>
              <a:spcBef>
                <a:spcPts val="600"/>
              </a:spcBef>
              <a:spcAft>
                <a:spcPts val="0"/>
              </a:spcAft>
              <a:buNone/>
            </a:pPr>
            <a:endParaRPr sz="1800" b="0">
              <a:solidFill>
                <a:srgbClr val="353535"/>
              </a:solidFill>
              <a:latin typeface="Trebuchet MS"/>
              <a:ea typeface="Trebuchet MS"/>
              <a:cs typeface="Trebuchet MS"/>
              <a:sym typeface="Trebuchet MS"/>
            </a:endParaRPr>
          </a:p>
        </p:txBody>
      </p:sp>
      <p:pic>
        <p:nvPicPr>
          <p:cNvPr id="766" name="Shape 766"/>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Shape 771"/>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Outline</a:t>
            </a:r>
            <a:endParaRPr sz="3000">
              <a:solidFill>
                <a:srgbClr val="0170BA"/>
              </a:solidFill>
              <a:latin typeface="Trebuchet MS"/>
              <a:ea typeface="Trebuchet MS"/>
              <a:cs typeface="Trebuchet MS"/>
              <a:sym typeface="Trebuchet MS"/>
            </a:endParaRPr>
          </a:p>
        </p:txBody>
      </p:sp>
      <p:sp>
        <p:nvSpPr>
          <p:cNvPr id="772" name="Shape 772"/>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14000"/>
              </a:lnSpc>
              <a:spcBef>
                <a:spcPts val="6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outline properties specify the style, color, and width of an outline.</a:t>
            </a:r>
            <a:endParaRPr sz="1800" b="0">
              <a:solidFill>
                <a:srgbClr val="000000"/>
              </a:solidFill>
              <a:latin typeface="Trebuchet MS"/>
              <a:ea typeface="Trebuchet MS"/>
              <a:cs typeface="Trebuchet MS"/>
              <a:sym typeface="Trebuchet MS"/>
            </a:endParaRPr>
          </a:p>
          <a:p>
            <a:pPr marL="0" lvl="0" indent="0" rtl="0">
              <a:lnSpc>
                <a:spcPct val="114000"/>
              </a:lnSpc>
              <a:spcBef>
                <a:spcPts val="600"/>
              </a:spcBef>
              <a:spcAft>
                <a:spcPts val="0"/>
              </a:spcAft>
              <a:buNone/>
            </a:pPr>
            <a:r>
              <a:rPr lang="en" sz="1800" u="sng">
                <a:solidFill>
                  <a:srgbClr val="0170BA"/>
                </a:solidFill>
                <a:latin typeface="Trebuchet MS"/>
                <a:ea typeface="Trebuchet MS"/>
                <a:cs typeface="Trebuchet MS"/>
                <a:sym typeface="Trebuchet MS"/>
              </a:rPr>
              <a:t>CSS Outline</a:t>
            </a:r>
            <a:endParaRPr sz="1800" u="sng">
              <a:solidFill>
                <a:srgbClr val="0170BA"/>
              </a:solidFill>
              <a:latin typeface="Trebuchet MS"/>
              <a:ea typeface="Trebuchet MS"/>
              <a:cs typeface="Trebuchet MS"/>
              <a:sym typeface="Trebuchet MS"/>
            </a:endParaRPr>
          </a:p>
          <a:p>
            <a:pPr marL="457200" lvl="0" indent="-342900" rtl="0">
              <a:lnSpc>
                <a:spcPct val="114000"/>
              </a:lnSpc>
              <a:spcBef>
                <a:spcPts val="6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An outline is a line that is drawn around elements (outside the borders) to make the element "stand out".</a:t>
            </a:r>
            <a:endParaRPr sz="1800" b="0">
              <a:solidFill>
                <a:srgbClr val="000000"/>
              </a:solidFill>
              <a:latin typeface="Trebuchet MS"/>
              <a:ea typeface="Trebuchet MS"/>
              <a:cs typeface="Trebuchet MS"/>
              <a:sym typeface="Trebuchet MS"/>
            </a:endParaRPr>
          </a:p>
          <a:p>
            <a:pPr marL="457200" lvl="0" indent="-342900"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However, the outline property is different from the border property.</a:t>
            </a:r>
            <a:endParaRPr sz="1800" b="0">
              <a:solidFill>
                <a:srgbClr val="000000"/>
              </a:solidFill>
              <a:latin typeface="Trebuchet MS"/>
              <a:ea typeface="Trebuchet MS"/>
              <a:cs typeface="Trebuchet MS"/>
              <a:sym typeface="Trebuchet MS"/>
            </a:endParaRPr>
          </a:p>
          <a:p>
            <a:pPr marL="457200" lvl="0" indent="-342900"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outline is not a part of an element's dimensions; the element's total width and height is not affected by the width of the outline.</a:t>
            </a:r>
            <a:endParaRPr sz="1800" b="0">
              <a:solidFill>
                <a:srgbClr val="000000"/>
              </a:solidFill>
              <a:latin typeface="Trebuchet MS"/>
              <a:ea typeface="Trebuchet MS"/>
              <a:cs typeface="Trebuchet MS"/>
              <a:sym typeface="Trebuchet MS"/>
            </a:endParaRPr>
          </a:p>
          <a:p>
            <a:pPr marL="0" lvl="0" indent="0" rtl="0">
              <a:lnSpc>
                <a:spcPct val="114000"/>
              </a:lnSpc>
              <a:spcBef>
                <a:spcPts val="600"/>
              </a:spcBef>
              <a:spcAft>
                <a:spcPts val="0"/>
              </a:spcAft>
              <a:buNone/>
            </a:pPr>
            <a:endParaRPr sz="1800" b="0">
              <a:solidFill>
                <a:srgbClr val="353535"/>
              </a:solidFill>
              <a:latin typeface="Trebuchet MS"/>
              <a:ea typeface="Trebuchet MS"/>
              <a:cs typeface="Trebuchet MS"/>
              <a:sym typeface="Trebuchet MS"/>
            </a:endParaRPr>
          </a:p>
        </p:txBody>
      </p:sp>
      <p:pic>
        <p:nvPicPr>
          <p:cNvPr id="773" name="Shape 773"/>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Id &amp; Class (cont.)</a:t>
            </a:r>
            <a:endParaRPr sz="3000">
              <a:solidFill>
                <a:srgbClr val="0170BA"/>
              </a:solidFill>
              <a:latin typeface="Trebuchet MS"/>
              <a:ea typeface="Trebuchet MS"/>
              <a:cs typeface="Trebuchet MS"/>
              <a:sym typeface="Trebuchet MS"/>
            </a:endParaRPr>
          </a:p>
        </p:txBody>
      </p:sp>
      <p:sp>
        <p:nvSpPr>
          <p:cNvPr id="321" name="Shape 321"/>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1371600" lvl="0" indent="0" rtl="0">
              <a:lnSpc>
                <a:spcPct val="100000"/>
              </a:lnSpc>
              <a:spcBef>
                <a:spcPts val="600"/>
              </a:spcBef>
              <a:spcAft>
                <a:spcPts val="0"/>
              </a:spcAft>
              <a:buNone/>
            </a:pPr>
            <a:r>
              <a:rPr lang="en" sz="1800" b="0">
                <a:solidFill>
                  <a:srgbClr val="595959"/>
                </a:solidFill>
                <a:latin typeface="Trebuchet MS"/>
                <a:ea typeface="Trebuchet MS"/>
                <a:cs typeface="Trebuchet MS"/>
                <a:sym typeface="Trebuchet MS"/>
              </a:rPr>
              <a:t>#para1 {</a:t>
            </a:r>
            <a:endParaRPr sz="1800" b="0">
              <a:solidFill>
                <a:srgbClr val="595959"/>
              </a:solidFill>
              <a:latin typeface="Trebuchet MS"/>
              <a:ea typeface="Trebuchet MS"/>
              <a:cs typeface="Trebuchet MS"/>
              <a:sym typeface="Trebuchet MS"/>
            </a:endParaRPr>
          </a:p>
          <a:p>
            <a:pPr marL="1371600" lvl="0" indent="0" rtl="0">
              <a:lnSpc>
                <a:spcPct val="100000"/>
              </a:lnSpc>
              <a:spcBef>
                <a:spcPts val="600"/>
              </a:spcBef>
              <a:spcAft>
                <a:spcPts val="0"/>
              </a:spcAft>
              <a:buNone/>
            </a:pPr>
            <a:r>
              <a:rPr lang="en" sz="1800" b="0">
                <a:solidFill>
                  <a:srgbClr val="595959"/>
                </a:solidFill>
                <a:latin typeface="Trebuchet MS"/>
                <a:ea typeface="Trebuchet MS"/>
                <a:cs typeface="Trebuchet MS"/>
                <a:sym typeface="Trebuchet MS"/>
              </a:rPr>
              <a:t>text-align:center;</a:t>
            </a:r>
            <a:endParaRPr sz="1800" b="0">
              <a:solidFill>
                <a:srgbClr val="595959"/>
              </a:solidFill>
              <a:latin typeface="Trebuchet MS"/>
              <a:ea typeface="Trebuchet MS"/>
              <a:cs typeface="Trebuchet MS"/>
              <a:sym typeface="Trebuchet MS"/>
            </a:endParaRPr>
          </a:p>
          <a:p>
            <a:pPr marL="1371600" lvl="0" indent="0" rtl="0">
              <a:lnSpc>
                <a:spcPct val="100000"/>
              </a:lnSpc>
              <a:spcBef>
                <a:spcPts val="600"/>
              </a:spcBef>
              <a:spcAft>
                <a:spcPts val="0"/>
              </a:spcAft>
              <a:buNone/>
            </a:pPr>
            <a:r>
              <a:rPr lang="en" sz="1800" b="0">
                <a:solidFill>
                  <a:srgbClr val="595959"/>
                </a:solidFill>
                <a:latin typeface="Trebuchet MS"/>
                <a:ea typeface="Trebuchet MS"/>
                <a:cs typeface="Trebuchet MS"/>
                <a:sym typeface="Trebuchet MS"/>
              </a:rPr>
              <a:t>color:red;</a:t>
            </a:r>
            <a:endParaRPr sz="1800" b="0">
              <a:solidFill>
                <a:srgbClr val="595959"/>
              </a:solidFill>
              <a:latin typeface="Trebuchet MS"/>
              <a:ea typeface="Trebuchet MS"/>
              <a:cs typeface="Trebuchet MS"/>
              <a:sym typeface="Trebuchet MS"/>
            </a:endParaRPr>
          </a:p>
          <a:p>
            <a:pPr marL="1371600" lvl="0" indent="0" rtl="0">
              <a:lnSpc>
                <a:spcPct val="100000"/>
              </a:lnSpc>
              <a:spcBef>
                <a:spcPts val="600"/>
              </a:spcBef>
              <a:spcAft>
                <a:spcPts val="0"/>
              </a:spcAft>
              <a:buNone/>
            </a:pPr>
            <a:r>
              <a:rPr lang="en" sz="1800" b="0">
                <a:solidFill>
                  <a:srgbClr val="595959"/>
                </a:solidFill>
                <a:latin typeface="Trebuchet MS"/>
                <a:ea typeface="Trebuchet MS"/>
                <a:cs typeface="Trebuchet MS"/>
                <a:sym typeface="Trebuchet MS"/>
              </a:rPr>
              <a:t>}</a:t>
            </a:r>
            <a:endParaRPr sz="18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i="1">
                <a:solidFill>
                  <a:srgbClr val="F16524"/>
                </a:solidFill>
                <a:latin typeface="Trebuchet MS"/>
                <a:ea typeface="Trebuchet MS"/>
                <a:cs typeface="Trebuchet MS"/>
                <a:sym typeface="Trebuchet MS"/>
              </a:rPr>
              <a:t>Note: Do NOT start an ID name with a number!</a:t>
            </a:r>
            <a:endParaRPr sz="1800" b="0" i="1">
              <a:solidFill>
                <a:srgbClr val="F16524"/>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The class Selector</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class selector is used to specify a style for a group of elements. Unlike the id selector, the class selector is most often used on several elements.</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This allows you to set a particular style for many HTML elements with the same class.</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a:p>
            <a:pPr marL="1371600" lvl="0" indent="0" rtl="0">
              <a:lnSpc>
                <a:spcPct val="100000"/>
              </a:lnSpc>
              <a:spcBef>
                <a:spcPts val="600"/>
              </a:spcBef>
              <a:spcAft>
                <a:spcPts val="0"/>
              </a:spcAft>
              <a:buNone/>
            </a:pPr>
            <a:endParaRPr sz="1800" b="0">
              <a:solidFill>
                <a:srgbClr val="353535"/>
              </a:solidFill>
              <a:latin typeface="Trebuchet MS"/>
              <a:ea typeface="Trebuchet MS"/>
              <a:cs typeface="Trebuchet MS"/>
              <a:sym typeface="Trebuchet MS"/>
            </a:endParaRPr>
          </a:p>
        </p:txBody>
      </p:sp>
      <p:pic>
        <p:nvPicPr>
          <p:cNvPr id="322" name="Shape 322"/>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Shape 778"/>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Outline (cont.)</a:t>
            </a:r>
            <a:endParaRPr sz="3000">
              <a:solidFill>
                <a:srgbClr val="0170BA"/>
              </a:solidFill>
              <a:latin typeface="Trebuchet MS"/>
              <a:ea typeface="Trebuchet MS"/>
              <a:cs typeface="Trebuchet MS"/>
              <a:sym typeface="Trebuchet MS"/>
            </a:endParaRPr>
          </a:p>
        </p:txBody>
      </p:sp>
      <p:sp>
        <p:nvSpPr>
          <p:cNvPr id="779" name="Shape 779"/>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4000"/>
              </a:lnSpc>
              <a:spcBef>
                <a:spcPts val="600"/>
              </a:spcBef>
              <a:spcAft>
                <a:spcPts val="0"/>
              </a:spcAft>
              <a:buNone/>
            </a:pPr>
            <a:r>
              <a:rPr lang="en" sz="1800" b="0">
                <a:solidFill>
                  <a:srgbClr val="353535"/>
                </a:solidFill>
                <a:latin typeface="Trebuchet MS"/>
                <a:ea typeface="Trebuchet MS"/>
                <a:cs typeface="Trebuchet MS"/>
                <a:sym typeface="Trebuchet MS"/>
              </a:rPr>
              <a:t> </a:t>
            </a:r>
            <a:endParaRPr sz="1800" b="0">
              <a:solidFill>
                <a:srgbClr val="353535"/>
              </a:solidFill>
              <a:latin typeface="Trebuchet MS"/>
              <a:ea typeface="Trebuchet MS"/>
              <a:cs typeface="Trebuchet MS"/>
              <a:sym typeface="Trebuchet MS"/>
            </a:endParaRPr>
          </a:p>
        </p:txBody>
      </p:sp>
      <p:pic>
        <p:nvPicPr>
          <p:cNvPr id="780" name="Shape 780"/>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pic>
        <p:nvPicPr>
          <p:cNvPr id="781" name="Shape 781"/>
          <p:cNvPicPr preferRelativeResize="0"/>
          <p:nvPr/>
        </p:nvPicPr>
        <p:blipFill>
          <a:blip r:embed="rId4">
            <a:alphaModFix/>
          </a:blip>
          <a:stretch>
            <a:fillRect/>
          </a:stretch>
        </p:blipFill>
        <p:spPr>
          <a:xfrm>
            <a:off x="1317034" y="1507988"/>
            <a:ext cx="6509925" cy="3394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Shape 786"/>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Display</a:t>
            </a:r>
            <a:endParaRPr sz="3000">
              <a:solidFill>
                <a:srgbClr val="0170BA"/>
              </a:solidFill>
              <a:latin typeface="Trebuchet MS"/>
              <a:ea typeface="Trebuchet MS"/>
              <a:cs typeface="Trebuchet MS"/>
              <a:sym typeface="Trebuchet MS"/>
            </a:endParaRPr>
          </a:p>
        </p:txBody>
      </p:sp>
      <p:sp>
        <p:nvSpPr>
          <p:cNvPr id="787" name="Shape 787"/>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display property specifies if/how an element is displayed, and the visibility property specifies if an element should be visible or hidden.</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Hiding an Element - display:none or visibility:hidden</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Hiding an element can be done by setting the display property to "none" or the visibility property to "hidden". However, notice that these two methods produce different results:</a:t>
            </a:r>
            <a:endParaRPr sz="1800" b="0">
              <a:solidFill>
                <a:srgbClr val="353535"/>
              </a:solidFill>
              <a:latin typeface="Trebuchet MS"/>
              <a:ea typeface="Trebuchet MS"/>
              <a:cs typeface="Trebuchet MS"/>
              <a:sym typeface="Trebuchet MS"/>
            </a:endParaRPr>
          </a:p>
          <a:p>
            <a:pPr marL="914400" lvl="1" indent="-342900" rtl="0">
              <a:lnSpc>
                <a:spcPct val="100000"/>
              </a:lnSpc>
              <a:spcBef>
                <a:spcPts val="0"/>
              </a:spcBef>
              <a:spcAft>
                <a:spcPts val="0"/>
              </a:spcAft>
              <a:buSzPts val="1800"/>
              <a:buFont typeface="Trebuchet MS"/>
              <a:buChar char="❏"/>
            </a:pPr>
            <a:r>
              <a:rPr lang="en" sz="1800">
                <a:solidFill>
                  <a:srgbClr val="F16524"/>
                </a:solidFill>
                <a:latin typeface="Trebuchet MS"/>
                <a:ea typeface="Trebuchet MS"/>
                <a:cs typeface="Trebuchet MS"/>
                <a:sym typeface="Trebuchet MS"/>
              </a:rPr>
              <a:t>visibility:hidden</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hides an element, but it will still take up the same space as before. The element will be hidden, but still affect the layout.</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rtl="0">
              <a:lnSpc>
                <a:spcPct val="100000"/>
              </a:lnSpc>
              <a:spcBef>
                <a:spcPts val="600"/>
              </a:spcBef>
              <a:spcAft>
                <a:spcPts val="0"/>
              </a:spcAft>
              <a:buNone/>
            </a:pPr>
            <a:r>
              <a:rPr lang="en" sz="1800" b="0">
                <a:solidFill>
                  <a:srgbClr val="595959"/>
                </a:solidFill>
                <a:latin typeface="Trebuchet MS"/>
                <a:ea typeface="Trebuchet MS"/>
                <a:cs typeface="Trebuchet MS"/>
                <a:sym typeface="Trebuchet MS"/>
              </a:rPr>
              <a:t>h1.hidden {visibility:hidden;}</a:t>
            </a:r>
            <a:endParaRPr sz="1800" b="0">
              <a:solidFill>
                <a:srgbClr val="353535"/>
              </a:solidFill>
              <a:latin typeface="Trebuchet MS"/>
              <a:ea typeface="Trebuchet MS"/>
              <a:cs typeface="Trebuchet MS"/>
              <a:sym typeface="Trebuchet MS"/>
            </a:endParaRPr>
          </a:p>
        </p:txBody>
      </p:sp>
      <p:pic>
        <p:nvPicPr>
          <p:cNvPr id="788" name="Shape 788"/>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794" name="Shape 794"/>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914400" lvl="0" indent="-342900" rtl="0">
              <a:lnSpc>
                <a:spcPct val="100000"/>
              </a:lnSpc>
              <a:spcBef>
                <a:spcPts val="600"/>
              </a:spcBef>
              <a:spcAft>
                <a:spcPts val="0"/>
              </a:spcAft>
              <a:buSzPts val="1800"/>
              <a:buFont typeface="Trebuchet MS"/>
              <a:buChar char="❏"/>
            </a:pPr>
            <a:r>
              <a:rPr lang="en" sz="1800" b="0">
                <a:solidFill>
                  <a:srgbClr val="F16524"/>
                </a:solidFill>
                <a:latin typeface="Trebuchet MS"/>
                <a:ea typeface="Trebuchet MS"/>
                <a:cs typeface="Trebuchet MS"/>
                <a:sym typeface="Trebuchet MS"/>
              </a:rPr>
              <a:t>display:none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hides an element, and it will not take up any space. The element will be hidden, and the page will be displayed as if the element is not there:</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rtl="0">
              <a:lnSpc>
                <a:spcPct val="100000"/>
              </a:lnSpc>
              <a:spcBef>
                <a:spcPts val="600"/>
              </a:spcBef>
              <a:spcAft>
                <a:spcPts val="0"/>
              </a:spcAft>
              <a:buNone/>
            </a:pPr>
            <a:r>
              <a:rPr lang="en" sz="1800" b="0">
                <a:solidFill>
                  <a:srgbClr val="595959"/>
                </a:solidFill>
                <a:latin typeface="Trebuchet MS"/>
                <a:ea typeface="Trebuchet MS"/>
                <a:cs typeface="Trebuchet MS"/>
                <a:sym typeface="Trebuchet MS"/>
              </a:rPr>
              <a:t>h1.hidden {display:none;}</a:t>
            </a:r>
            <a:endParaRPr sz="18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353535"/>
              </a:solidFill>
              <a:latin typeface="Trebuchet MS"/>
              <a:ea typeface="Trebuchet MS"/>
              <a:cs typeface="Trebuchet MS"/>
              <a:sym typeface="Trebuchet MS"/>
            </a:endParaRPr>
          </a:p>
        </p:txBody>
      </p:sp>
      <p:pic>
        <p:nvPicPr>
          <p:cNvPr id="795" name="Shape 795"/>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Shape 800"/>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801" name="Shape 801"/>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600"/>
              </a:spcBef>
              <a:spcAft>
                <a:spcPts val="0"/>
              </a:spcAft>
              <a:buNone/>
            </a:pPr>
            <a:r>
              <a:rPr lang="en" sz="1800" u="sng">
                <a:solidFill>
                  <a:srgbClr val="0170BA"/>
                </a:solidFill>
                <a:latin typeface="Trebuchet MS"/>
                <a:ea typeface="Trebuchet MS"/>
                <a:cs typeface="Trebuchet MS"/>
                <a:sym typeface="Trebuchet MS"/>
              </a:rPr>
              <a:t>CSS Display - Block and Inline Elements</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block element is an element that takes up the full width available, and has a line break before and after it.</a:t>
            </a:r>
            <a:endParaRPr sz="1800" b="0">
              <a:solidFill>
                <a:srgbClr val="353535"/>
              </a:solidFill>
              <a:latin typeface="Trebuchet MS"/>
              <a:ea typeface="Trebuchet MS"/>
              <a:cs typeface="Trebuchet MS"/>
              <a:sym typeface="Trebuchet MS"/>
            </a:endParaRPr>
          </a:p>
          <a:p>
            <a:pPr marL="0" lvl="0" indent="457200" rtl="0">
              <a:lnSpc>
                <a:spcPct val="115000"/>
              </a:lnSpc>
              <a:spcBef>
                <a:spcPts val="600"/>
              </a:spcBef>
              <a:spcAft>
                <a:spcPts val="0"/>
              </a:spcAft>
              <a:buNone/>
            </a:pPr>
            <a:r>
              <a:rPr lang="en" sz="1800">
                <a:solidFill>
                  <a:srgbClr val="0170BA"/>
                </a:solidFill>
                <a:latin typeface="Trebuchet MS"/>
                <a:ea typeface="Trebuchet MS"/>
                <a:cs typeface="Trebuchet MS"/>
                <a:sym typeface="Trebuchet MS"/>
              </a:rPr>
              <a:t>Examples of block elements</a:t>
            </a:r>
            <a:r>
              <a:rPr lang="en" sz="1800" b="0">
                <a:solidFill>
                  <a:srgbClr val="0170BA"/>
                </a:solidFill>
                <a:latin typeface="Trebuchet MS"/>
                <a:ea typeface="Trebuchet MS"/>
                <a:cs typeface="Trebuchet MS"/>
                <a:sym typeface="Trebuchet MS"/>
              </a:rPr>
              <a:t>:</a:t>
            </a:r>
            <a:r>
              <a:rPr lang="en" sz="1800" b="0">
                <a:solidFill>
                  <a:srgbClr val="353535"/>
                </a:solidFill>
                <a:latin typeface="Trebuchet MS"/>
                <a:ea typeface="Trebuchet MS"/>
                <a:cs typeface="Trebuchet MS"/>
                <a:sym typeface="Trebuchet MS"/>
              </a:rPr>
              <a:t> &lt;h1&gt;, &lt;p&gt;, &lt;div&gt;</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inline element only takes up as much width as necessary, and does not force line breaks.</a:t>
            </a:r>
            <a:endParaRPr sz="1800" b="0">
              <a:solidFill>
                <a:srgbClr val="353535"/>
              </a:solidFill>
              <a:latin typeface="Trebuchet MS"/>
              <a:ea typeface="Trebuchet MS"/>
              <a:cs typeface="Trebuchet MS"/>
              <a:sym typeface="Trebuchet MS"/>
            </a:endParaRPr>
          </a:p>
          <a:p>
            <a:pPr marL="0" lvl="0" indent="457200" rtl="0">
              <a:lnSpc>
                <a:spcPct val="115000"/>
              </a:lnSpc>
              <a:spcBef>
                <a:spcPts val="600"/>
              </a:spcBef>
              <a:spcAft>
                <a:spcPts val="0"/>
              </a:spcAft>
              <a:buNone/>
            </a:pPr>
            <a:r>
              <a:rPr lang="en" sz="1800">
                <a:solidFill>
                  <a:srgbClr val="0170BA"/>
                </a:solidFill>
                <a:latin typeface="Trebuchet MS"/>
                <a:ea typeface="Trebuchet MS"/>
                <a:cs typeface="Trebuchet MS"/>
                <a:sym typeface="Trebuchet MS"/>
              </a:rPr>
              <a:t>Examples of inline elements:</a:t>
            </a:r>
            <a:r>
              <a:rPr lang="en" sz="1800">
                <a:solidFill>
                  <a:srgbClr val="353535"/>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&lt;span&gt;, &lt;a&gt;</a:t>
            </a:r>
            <a:endParaRPr sz="1800" b="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endParaRPr sz="1800" b="0">
              <a:solidFill>
                <a:srgbClr val="F16524"/>
              </a:solidFill>
              <a:latin typeface="Trebuchet MS"/>
              <a:ea typeface="Trebuchet MS"/>
              <a:cs typeface="Trebuchet MS"/>
              <a:sym typeface="Trebuchet MS"/>
            </a:endParaRPr>
          </a:p>
        </p:txBody>
      </p:sp>
      <p:pic>
        <p:nvPicPr>
          <p:cNvPr id="802" name="Shape 802"/>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808" name="Shape 808"/>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600"/>
              </a:spcBef>
              <a:spcAft>
                <a:spcPts val="0"/>
              </a:spcAft>
              <a:buNone/>
            </a:pPr>
            <a:r>
              <a:rPr lang="en" sz="1800" u="sng">
                <a:solidFill>
                  <a:srgbClr val="0170BA"/>
                </a:solidFill>
                <a:latin typeface="Trebuchet MS"/>
                <a:ea typeface="Trebuchet MS"/>
                <a:cs typeface="Trebuchet MS"/>
                <a:sym typeface="Trebuchet MS"/>
              </a:rPr>
              <a:t>Changing How an Element is Displayed</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Changing an inline element to a block element, or vice versa, can be useful for making the page look a specific way, and still follow web standards.</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displays list items as inline elements:</a:t>
            </a:r>
            <a:endParaRPr sz="1800" b="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b="0">
                <a:solidFill>
                  <a:srgbClr val="2067BE"/>
                </a:solidFill>
                <a:latin typeface="Trebuchet MS"/>
                <a:ea typeface="Trebuchet MS"/>
                <a:cs typeface="Trebuchet MS"/>
                <a:sym typeface="Trebuchet MS"/>
              </a:rPr>
              <a:t>Example</a:t>
            </a:r>
            <a:endParaRPr sz="1800" b="0">
              <a:solidFill>
                <a:srgbClr val="2067BE"/>
              </a:solidFill>
              <a:latin typeface="Trebuchet MS"/>
              <a:ea typeface="Trebuchet MS"/>
              <a:cs typeface="Trebuchet MS"/>
              <a:sym typeface="Trebuchet MS"/>
            </a:endParaRPr>
          </a:p>
          <a:p>
            <a:pPr marL="457200" lvl="0" indent="457200" rtl="0">
              <a:lnSpc>
                <a:spcPct val="115000"/>
              </a:lnSpc>
              <a:spcBef>
                <a:spcPts val="500"/>
              </a:spcBef>
              <a:spcAft>
                <a:spcPts val="0"/>
              </a:spcAft>
              <a:buNone/>
            </a:pPr>
            <a:r>
              <a:rPr lang="en" sz="1800" b="0">
                <a:solidFill>
                  <a:srgbClr val="595959"/>
                </a:solidFill>
                <a:latin typeface="Trebuchet MS"/>
                <a:ea typeface="Trebuchet MS"/>
                <a:cs typeface="Trebuchet MS"/>
                <a:sym typeface="Trebuchet MS"/>
              </a:rPr>
              <a:t>li {display:inline;}</a:t>
            </a:r>
            <a:endParaRPr sz="1800" b="0">
              <a:solidFill>
                <a:srgbClr val="595959"/>
              </a:solidFill>
              <a:latin typeface="Trebuchet MS"/>
              <a:ea typeface="Trebuchet MS"/>
              <a:cs typeface="Trebuchet MS"/>
              <a:sym typeface="Trebuchet MS"/>
            </a:endParaRPr>
          </a:p>
          <a:p>
            <a:pPr marL="457200" lvl="0" indent="-342900" rtl="0">
              <a:lnSpc>
                <a:spcPct val="115000"/>
              </a:lnSpc>
              <a:spcBef>
                <a:spcPts val="6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following example displays span elements as block elements:</a:t>
            </a:r>
            <a:endParaRPr sz="1800" b="0">
              <a:solidFill>
                <a:srgbClr val="000000"/>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b="0">
                <a:solidFill>
                  <a:srgbClr val="2067BE"/>
                </a:solidFill>
                <a:latin typeface="Trebuchet MS"/>
                <a:ea typeface="Trebuchet MS"/>
                <a:cs typeface="Trebuchet MS"/>
                <a:sym typeface="Trebuchet MS"/>
              </a:rPr>
              <a:t>Example</a:t>
            </a:r>
            <a:endParaRPr sz="1800" b="0">
              <a:solidFill>
                <a:srgbClr val="2067BE"/>
              </a:solidFill>
              <a:latin typeface="Trebuchet MS"/>
              <a:ea typeface="Trebuchet MS"/>
              <a:cs typeface="Trebuchet MS"/>
              <a:sym typeface="Trebuchet MS"/>
            </a:endParaRPr>
          </a:p>
          <a:p>
            <a:pPr marL="457200" lvl="0" indent="457200" rtl="0">
              <a:lnSpc>
                <a:spcPct val="115000"/>
              </a:lnSpc>
              <a:spcBef>
                <a:spcPts val="500"/>
              </a:spcBef>
              <a:spcAft>
                <a:spcPts val="0"/>
              </a:spcAft>
              <a:buNone/>
            </a:pPr>
            <a:r>
              <a:rPr lang="en" sz="1800" b="0">
                <a:solidFill>
                  <a:srgbClr val="595959"/>
                </a:solidFill>
                <a:latin typeface="Trebuchet MS"/>
                <a:ea typeface="Trebuchet MS"/>
                <a:cs typeface="Trebuchet MS"/>
                <a:sym typeface="Trebuchet MS"/>
              </a:rPr>
              <a:t>span {display:block;}</a:t>
            </a:r>
            <a:endParaRPr sz="1800" b="0">
              <a:solidFill>
                <a:srgbClr val="595959"/>
              </a:solidFill>
              <a:latin typeface="Trebuchet MS"/>
              <a:ea typeface="Trebuchet MS"/>
              <a:cs typeface="Trebuchet MS"/>
              <a:sym typeface="Trebuchet MS"/>
            </a:endParaRPr>
          </a:p>
          <a:p>
            <a:pPr marL="0" lvl="0" indent="0" rtl="0">
              <a:lnSpc>
                <a:spcPct val="115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809" name="Shape 809"/>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815" name="Shape 815"/>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600"/>
              </a:spcBef>
              <a:spcAft>
                <a:spcPts val="0"/>
              </a:spcAft>
              <a:buNone/>
            </a:pPr>
            <a:r>
              <a:rPr lang="en" sz="1800" u="sng">
                <a:solidFill>
                  <a:srgbClr val="0170BA"/>
                </a:solidFill>
                <a:latin typeface="Trebuchet MS"/>
                <a:ea typeface="Trebuchet MS"/>
                <a:cs typeface="Trebuchet MS"/>
                <a:sym typeface="Trebuchet MS"/>
              </a:rPr>
              <a:t>The display: inline-block value</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Compared to </a:t>
            </a:r>
            <a:r>
              <a:rPr lang="en" sz="1800" b="0">
                <a:solidFill>
                  <a:srgbClr val="F16524"/>
                </a:solidFill>
                <a:highlight>
                  <a:srgbClr val="F1F1F1"/>
                </a:highlight>
                <a:latin typeface="Trebuchet MS"/>
                <a:ea typeface="Trebuchet MS"/>
                <a:cs typeface="Trebuchet MS"/>
                <a:sym typeface="Trebuchet MS"/>
              </a:rPr>
              <a:t>display: inline</a:t>
            </a:r>
            <a:r>
              <a:rPr lang="en" sz="1800" b="0">
                <a:solidFill>
                  <a:srgbClr val="353535"/>
                </a:solidFill>
                <a:highlight>
                  <a:srgbClr val="FFFFFF"/>
                </a:highlight>
                <a:latin typeface="Trebuchet MS"/>
                <a:ea typeface="Trebuchet MS"/>
                <a:cs typeface="Trebuchet MS"/>
                <a:sym typeface="Trebuchet MS"/>
              </a:rPr>
              <a:t>, the major difference is that </a:t>
            </a:r>
            <a:r>
              <a:rPr lang="en" sz="1800" b="0">
                <a:solidFill>
                  <a:srgbClr val="F16524"/>
                </a:solidFill>
                <a:highlight>
                  <a:srgbClr val="F1F1F1"/>
                </a:highlight>
                <a:latin typeface="Trebuchet MS"/>
                <a:ea typeface="Trebuchet MS"/>
                <a:cs typeface="Trebuchet MS"/>
                <a:sym typeface="Trebuchet MS"/>
              </a:rPr>
              <a:t>display: inline-block</a:t>
            </a:r>
            <a:r>
              <a:rPr lang="en" sz="1800" b="0">
                <a:solidFill>
                  <a:srgbClr val="353535"/>
                </a:solidFill>
                <a:highlight>
                  <a:srgbClr val="FFFFFF"/>
                </a:highlight>
                <a:latin typeface="Trebuchet MS"/>
                <a:ea typeface="Trebuchet MS"/>
                <a:cs typeface="Trebuchet MS"/>
                <a:sym typeface="Trebuchet MS"/>
              </a:rPr>
              <a:t> allows to set a width and height on the element.</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Also, with </a:t>
            </a:r>
            <a:r>
              <a:rPr lang="en" sz="1800" b="0">
                <a:solidFill>
                  <a:srgbClr val="F16524"/>
                </a:solidFill>
                <a:highlight>
                  <a:srgbClr val="F1F1F1"/>
                </a:highlight>
                <a:latin typeface="Trebuchet MS"/>
                <a:ea typeface="Trebuchet MS"/>
                <a:cs typeface="Trebuchet MS"/>
                <a:sym typeface="Trebuchet MS"/>
              </a:rPr>
              <a:t>display: inline-block</a:t>
            </a:r>
            <a:r>
              <a:rPr lang="en" sz="1800" b="0">
                <a:solidFill>
                  <a:srgbClr val="353535"/>
                </a:solidFill>
                <a:highlight>
                  <a:srgbClr val="FFFFFF"/>
                </a:highlight>
                <a:latin typeface="Trebuchet MS"/>
                <a:ea typeface="Trebuchet MS"/>
                <a:cs typeface="Trebuchet MS"/>
                <a:sym typeface="Trebuchet MS"/>
              </a:rPr>
              <a:t>, the top and bottom margins/paddings are respected, but with </a:t>
            </a:r>
            <a:r>
              <a:rPr lang="en" sz="1800" b="0">
                <a:solidFill>
                  <a:srgbClr val="F16524"/>
                </a:solidFill>
                <a:highlight>
                  <a:srgbClr val="F1F1F1"/>
                </a:highlight>
                <a:latin typeface="Trebuchet MS"/>
                <a:ea typeface="Trebuchet MS"/>
                <a:cs typeface="Trebuchet MS"/>
                <a:sym typeface="Trebuchet MS"/>
              </a:rPr>
              <a:t>display: inline</a:t>
            </a:r>
            <a:r>
              <a:rPr lang="en" sz="1800" b="0">
                <a:solidFill>
                  <a:srgbClr val="353535"/>
                </a:solidFill>
                <a:highlight>
                  <a:srgbClr val="FFFFFF"/>
                </a:highlight>
                <a:latin typeface="Trebuchet MS"/>
                <a:ea typeface="Trebuchet MS"/>
                <a:cs typeface="Trebuchet MS"/>
                <a:sym typeface="Trebuchet MS"/>
              </a:rPr>
              <a:t> they are not.</a:t>
            </a:r>
            <a:endParaRPr sz="1800" b="0">
              <a:solidFill>
                <a:srgbClr val="353535"/>
              </a:solidFill>
              <a:highlight>
                <a:srgbClr val="FFFFFF"/>
              </a:highlight>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000000"/>
                </a:solidFill>
                <a:highlight>
                  <a:srgbClr val="FFFFFF"/>
                </a:highlight>
                <a:latin typeface="Trebuchet MS"/>
                <a:ea typeface="Trebuchet MS"/>
                <a:cs typeface="Trebuchet MS"/>
                <a:sym typeface="Trebuchet MS"/>
              </a:rPr>
              <a:t>Compared to </a:t>
            </a:r>
            <a:r>
              <a:rPr lang="en" sz="1800" b="0">
                <a:solidFill>
                  <a:srgbClr val="F16524"/>
                </a:solidFill>
                <a:highlight>
                  <a:srgbClr val="F1F1F1"/>
                </a:highlight>
                <a:latin typeface="Trebuchet MS"/>
                <a:ea typeface="Trebuchet MS"/>
                <a:cs typeface="Trebuchet MS"/>
                <a:sym typeface="Trebuchet MS"/>
              </a:rPr>
              <a:t>display: block</a:t>
            </a:r>
            <a:r>
              <a:rPr lang="en" sz="1800" b="0">
                <a:solidFill>
                  <a:srgbClr val="000000"/>
                </a:solidFill>
                <a:highlight>
                  <a:srgbClr val="FFFFFF"/>
                </a:highlight>
                <a:latin typeface="Trebuchet MS"/>
                <a:ea typeface="Trebuchet MS"/>
                <a:cs typeface="Trebuchet MS"/>
                <a:sym typeface="Trebuchet MS"/>
              </a:rPr>
              <a:t>, the major difference is that </a:t>
            </a:r>
            <a:r>
              <a:rPr lang="en" sz="1800" b="0">
                <a:solidFill>
                  <a:srgbClr val="F16524"/>
                </a:solidFill>
                <a:highlight>
                  <a:srgbClr val="F1F1F1"/>
                </a:highlight>
                <a:latin typeface="Trebuchet MS"/>
                <a:ea typeface="Trebuchet MS"/>
                <a:cs typeface="Trebuchet MS"/>
                <a:sym typeface="Trebuchet MS"/>
              </a:rPr>
              <a:t>display: inline-block</a:t>
            </a:r>
            <a:r>
              <a:rPr lang="en" sz="1800" b="0">
                <a:solidFill>
                  <a:srgbClr val="000000"/>
                </a:solidFill>
                <a:highlight>
                  <a:srgbClr val="FFFFFF"/>
                </a:highlight>
                <a:latin typeface="Trebuchet MS"/>
                <a:ea typeface="Trebuchet MS"/>
                <a:cs typeface="Trebuchet MS"/>
                <a:sym typeface="Trebuchet MS"/>
              </a:rPr>
              <a:t> does not add a line-break after the element, so the element can sit next to other elements.</a:t>
            </a:r>
            <a:endParaRPr sz="1800" b="0">
              <a:solidFill>
                <a:srgbClr val="353535"/>
              </a:solidFill>
              <a:highlight>
                <a:srgbClr val="FFFFFF"/>
              </a:highlight>
              <a:latin typeface="Trebuchet MS"/>
              <a:ea typeface="Trebuchet MS"/>
              <a:cs typeface="Trebuchet MS"/>
              <a:sym typeface="Trebuchet MS"/>
            </a:endParaRPr>
          </a:p>
          <a:p>
            <a:pPr marL="0" lvl="0" indent="0" rtl="0">
              <a:lnSpc>
                <a:spcPct val="115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816" name="Shape 816"/>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Shape 821"/>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822" name="Shape 822"/>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The display: inline-block usage</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10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Use inline-block to create navigation links</a:t>
            </a:r>
            <a:endParaRPr sz="1800" b="0">
              <a:solidFill>
                <a:srgbClr val="353535"/>
              </a:solidFill>
              <a:highlight>
                <a:srgbClr val="FFFFFF"/>
              </a:highlight>
              <a:latin typeface="Trebuchet MS"/>
              <a:ea typeface="Trebuchet MS"/>
              <a:cs typeface="Trebuchet MS"/>
              <a:sym typeface="Trebuchet MS"/>
            </a:endParaRPr>
          </a:p>
          <a:p>
            <a:pPr marL="914400" lvl="0" indent="-342900" rtl="0">
              <a:lnSpc>
                <a:spcPct val="100000"/>
              </a:lnSpc>
              <a:spcBef>
                <a:spcPts val="10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One common use for display: </a:t>
            </a:r>
            <a:r>
              <a:rPr lang="en" sz="1800" b="0">
                <a:solidFill>
                  <a:srgbClr val="F16524"/>
                </a:solidFill>
                <a:highlight>
                  <a:srgbClr val="FFFFFF"/>
                </a:highlight>
                <a:latin typeface="Trebuchet MS"/>
                <a:ea typeface="Trebuchet MS"/>
                <a:cs typeface="Trebuchet MS"/>
                <a:sym typeface="Trebuchet MS"/>
              </a:rPr>
              <a:t>inline-block</a:t>
            </a:r>
            <a:r>
              <a:rPr lang="en" sz="1800" b="0">
                <a:solidFill>
                  <a:srgbClr val="353535"/>
                </a:solidFill>
                <a:highlight>
                  <a:srgbClr val="FFFFFF"/>
                </a:highlight>
                <a:latin typeface="Trebuchet MS"/>
                <a:ea typeface="Trebuchet MS"/>
                <a:cs typeface="Trebuchet MS"/>
                <a:sym typeface="Trebuchet MS"/>
              </a:rPr>
              <a:t> is to create horizontal navigation links.</a:t>
            </a:r>
            <a:endParaRPr sz="1800" b="0">
              <a:solidFill>
                <a:srgbClr val="353535"/>
              </a:solidFill>
              <a:highlight>
                <a:srgbClr val="FFFFFF"/>
              </a:highlight>
              <a:latin typeface="Trebuchet MS"/>
              <a:ea typeface="Trebuchet MS"/>
              <a:cs typeface="Trebuchet MS"/>
              <a:sym typeface="Trebuchet MS"/>
            </a:endParaRPr>
          </a:p>
          <a:p>
            <a:pPr marL="457200" lvl="0" indent="-342900" rtl="0">
              <a:lnSpc>
                <a:spcPct val="100000"/>
              </a:lnSpc>
              <a:spcBef>
                <a:spcPts val="10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Use with Grid of Boxes</a:t>
            </a:r>
            <a:endParaRPr sz="1800" b="0">
              <a:solidFill>
                <a:srgbClr val="353535"/>
              </a:solidFill>
              <a:highlight>
                <a:srgbClr val="FFFFFF"/>
              </a:highlight>
              <a:latin typeface="Trebuchet MS"/>
              <a:ea typeface="Trebuchet MS"/>
              <a:cs typeface="Trebuchet MS"/>
              <a:sym typeface="Trebuchet MS"/>
            </a:endParaRPr>
          </a:p>
          <a:p>
            <a:pPr marL="914400" lvl="0" indent="-342900" rtl="0">
              <a:lnSpc>
                <a:spcPct val="100000"/>
              </a:lnSpc>
              <a:spcBef>
                <a:spcPts val="10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It has been possible for a long time to create a grid of boxes that fills the browser width and wraps nicely (when the browser is resized), by using the </a:t>
            </a:r>
            <a:r>
              <a:rPr lang="en" sz="1800" b="0">
                <a:solidFill>
                  <a:srgbClr val="F16524"/>
                </a:solidFill>
                <a:highlight>
                  <a:srgbClr val="F1F1F1"/>
                </a:highlight>
                <a:latin typeface="Trebuchet MS"/>
                <a:ea typeface="Trebuchet MS"/>
                <a:cs typeface="Trebuchet MS"/>
                <a:sym typeface="Trebuchet MS"/>
              </a:rPr>
              <a:t>float</a:t>
            </a:r>
            <a:r>
              <a:rPr lang="en" sz="1800" b="0">
                <a:solidFill>
                  <a:srgbClr val="353535"/>
                </a:solidFill>
                <a:highlight>
                  <a:srgbClr val="FFFFFF"/>
                </a:highlight>
                <a:latin typeface="Trebuchet MS"/>
                <a:ea typeface="Trebuchet MS"/>
                <a:cs typeface="Trebuchet MS"/>
                <a:sym typeface="Trebuchet MS"/>
              </a:rPr>
              <a:t> property.</a:t>
            </a:r>
            <a:endParaRPr sz="1800" b="0">
              <a:solidFill>
                <a:srgbClr val="353535"/>
              </a:solidFill>
              <a:highlight>
                <a:srgbClr val="FFFFFF"/>
              </a:highlight>
              <a:latin typeface="Trebuchet MS"/>
              <a:ea typeface="Trebuchet MS"/>
              <a:cs typeface="Trebuchet MS"/>
              <a:sym typeface="Trebuchet MS"/>
            </a:endParaRPr>
          </a:p>
          <a:p>
            <a:pPr marL="0" lvl="0" indent="0" rtl="0">
              <a:lnSpc>
                <a:spcPct val="100000"/>
              </a:lnSpc>
              <a:spcBef>
                <a:spcPts val="1000"/>
              </a:spcBef>
              <a:spcAft>
                <a:spcPts val="1000"/>
              </a:spcAft>
              <a:buNone/>
            </a:pPr>
            <a:endParaRPr sz="1800" b="0">
              <a:solidFill>
                <a:srgbClr val="353535"/>
              </a:solidFill>
              <a:highlight>
                <a:srgbClr val="FFFFFF"/>
              </a:highlight>
              <a:latin typeface="Trebuchet MS"/>
              <a:ea typeface="Trebuchet MS"/>
              <a:cs typeface="Trebuchet MS"/>
              <a:sym typeface="Trebuchet MS"/>
            </a:endParaRPr>
          </a:p>
        </p:txBody>
      </p:sp>
      <p:pic>
        <p:nvPicPr>
          <p:cNvPr id="823" name="Shape 823"/>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Shape 828"/>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829" name="Shape 829"/>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9144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The old way - using </a:t>
            </a:r>
            <a:r>
              <a:rPr lang="en" sz="1800" b="0">
                <a:solidFill>
                  <a:srgbClr val="F16524"/>
                </a:solidFill>
                <a:highlight>
                  <a:srgbClr val="F1F1F1"/>
                </a:highlight>
                <a:latin typeface="Trebuchet MS"/>
                <a:ea typeface="Trebuchet MS"/>
                <a:cs typeface="Trebuchet MS"/>
                <a:sym typeface="Trebuchet MS"/>
              </a:rPr>
              <a:t>float</a:t>
            </a:r>
            <a:r>
              <a:rPr lang="en" sz="1800" b="0">
                <a:solidFill>
                  <a:srgbClr val="F16524"/>
                </a:solidFill>
                <a:highlight>
                  <a:srgbClr val="FFFFFF"/>
                </a:highlight>
                <a:latin typeface="Trebuchet MS"/>
                <a:ea typeface="Trebuchet MS"/>
                <a:cs typeface="Trebuchet MS"/>
                <a:sym typeface="Trebuchet MS"/>
              </a:rPr>
              <a:t> </a:t>
            </a:r>
            <a:r>
              <a:rPr lang="en" sz="1800" b="0">
                <a:solidFill>
                  <a:srgbClr val="353535"/>
                </a:solidFill>
                <a:highlight>
                  <a:srgbClr val="FFFFFF"/>
                </a:highlight>
                <a:latin typeface="Trebuchet MS"/>
                <a:ea typeface="Trebuchet MS"/>
                <a:cs typeface="Trebuchet MS"/>
                <a:sym typeface="Trebuchet MS"/>
              </a:rPr>
              <a:t>(notice that we also need to specify a </a:t>
            </a:r>
            <a:r>
              <a:rPr lang="en" sz="1800" b="0">
                <a:solidFill>
                  <a:srgbClr val="F16524"/>
                </a:solidFill>
                <a:highlight>
                  <a:srgbClr val="F1F1F1"/>
                </a:highlight>
                <a:latin typeface="Trebuchet MS"/>
                <a:ea typeface="Trebuchet MS"/>
                <a:cs typeface="Trebuchet MS"/>
                <a:sym typeface="Trebuchet MS"/>
              </a:rPr>
              <a:t>clear</a:t>
            </a:r>
            <a:r>
              <a:rPr lang="en" sz="1800" b="0">
                <a:solidFill>
                  <a:srgbClr val="F16524"/>
                </a:solidFill>
                <a:highlight>
                  <a:srgbClr val="FFFFFF"/>
                </a:highlight>
                <a:latin typeface="Trebuchet MS"/>
                <a:ea typeface="Trebuchet MS"/>
                <a:cs typeface="Trebuchet MS"/>
                <a:sym typeface="Trebuchet MS"/>
              </a:rPr>
              <a:t> </a:t>
            </a:r>
            <a:r>
              <a:rPr lang="en" sz="1800" b="0">
                <a:solidFill>
                  <a:srgbClr val="353535"/>
                </a:solidFill>
                <a:highlight>
                  <a:srgbClr val="FFFFFF"/>
                </a:highlight>
                <a:latin typeface="Trebuchet MS"/>
                <a:ea typeface="Trebuchet MS"/>
                <a:cs typeface="Trebuchet MS"/>
                <a:sym typeface="Trebuchet MS"/>
              </a:rPr>
              <a:t>property for the element after the floating boxes):</a:t>
            </a:r>
            <a:endParaRPr sz="1800" b="0">
              <a:solidFill>
                <a:srgbClr val="353535"/>
              </a:solidFill>
              <a:highlight>
                <a:srgbClr val="FFFFFF"/>
              </a:highlight>
              <a:latin typeface="Trebuchet MS"/>
              <a:ea typeface="Trebuchet MS"/>
              <a:cs typeface="Trebuchet MS"/>
              <a:sym typeface="Trebuchet MS"/>
            </a:endParaRPr>
          </a:p>
          <a:p>
            <a:pPr marL="0" lvl="0" indent="457200" rtl="0">
              <a:lnSpc>
                <a:spcPct val="100000"/>
              </a:lnSpc>
              <a:spcBef>
                <a:spcPts val="0"/>
              </a:spcBef>
              <a:spcAft>
                <a:spcPts val="0"/>
              </a:spcAft>
              <a:buNone/>
            </a:pPr>
            <a:r>
              <a:rPr lang="en" sz="1800" b="0">
                <a:solidFill>
                  <a:srgbClr val="0170BA"/>
                </a:solidFill>
                <a:highlight>
                  <a:srgbClr val="FFFFFF"/>
                </a:highlight>
                <a:latin typeface="Trebuchet MS"/>
                <a:ea typeface="Trebuchet MS"/>
                <a:cs typeface="Trebuchet MS"/>
                <a:sym typeface="Trebuchet MS"/>
              </a:rPr>
              <a:t>Example:</a:t>
            </a:r>
            <a:r>
              <a:rPr lang="en" sz="1800" b="0">
                <a:solidFill>
                  <a:srgbClr val="353535"/>
                </a:solidFill>
                <a:highlight>
                  <a:srgbClr val="FFFFFF"/>
                </a:highlight>
                <a:latin typeface="Trebuchet MS"/>
                <a:ea typeface="Trebuchet MS"/>
                <a:cs typeface="Trebuchet MS"/>
                <a:sym typeface="Trebuchet MS"/>
              </a:rPr>
              <a:t>	</a:t>
            </a:r>
            <a:r>
              <a:rPr lang="en" sz="1600" b="0">
                <a:solidFill>
                  <a:srgbClr val="595959"/>
                </a:solidFill>
                <a:highlight>
                  <a:srgbClr val="FFFFFF"/>
                </a:highlight>
                <a:latin typeface="Trebuchet MS"/>
                <a:ea typeface="Trebuchet MS"/>
                <a:cs typeface="Trebuchet MS"/>
                <a:sym typeface="Trebuchet MS"/>
              </a:rPr>
              <a:t>.floating-box {</a:t>
            </a:r>
            <a:endParaRPr sz="1600" b="0">
              <a:solidFill>
                <a:srgbClr val="595959"/>
              </a:solidFill>
              <a:highlight>
                <a:srgbClr val="FFFFFF"/>
              </a:highlight>
              <a:latin typeface="Trebuchet MS"/>
              <a:ea typeface="Trebuchet MS"/>
              <a:cs typeface="Trebuchet MS"/>
              <a:sym typeface="Trebuchet MS"/>
            </a:endParaRPr>
          </a:p>
          <a:p>
            <a:pPr marL="1828800" lvl="0" indent="0" rtl="0">
              <a:lnSpc>
                <a:spcPct val="100000"/>
              </a:lnSpc>
              <a:spcBef>
                <a:spcPts val="0"/>
              </a:spcBef>
              <a:spcAft>
                <a:spcPts val="0"/>
              </a:spcAft>
              <a:buNone/>
            </a:pPr>
            <a:r>
              <a:rPr lang="en" sz="1600" b="0">
                <a:solidFill>
                  <a:srgbClr val="595959"/>
                </a:solidFill>
                <a:highlight>
                  <a:srgbClr val="FFFFFF"/>
                </a:highlight>
                <a:latin typeface="Trebuchet MS"/>
                <a:ea typeface="Trebuchet MS"/>
                <a:cs typeface="Trebuchet MS"/>
                <a:sym typeface="Trebuchet MS"/>
              </a:rPr>
              <a:t>	float: left;</a:t>
            </a:r>
            <a:endParaRPr sz="1600" b="0">
              <a:solidFill>
                <a:srgbClr val="595959"/>
              </a:solidFill>
              <a:highlight>
                <a:srgbClr val="FFFFFF"/>
              </a:highlight>
              <a:latin typeface="Trebuchet MS"/>
              <a:ea typeface="Trebuchet MS"/>
              <a:cs typeface="Trebuchet MS"/>
              <a:sym typeface="Trebuchet MS"/>
            </a:endParaRPr>
          </a:p>
          <a:p>
            <a:pPr marL="1828800" lvl="0" indent="0" rtl="0">
              <a:lnSpc>
                <a:spcPct val="100000"/>
              </a:lnSpc>
              <a:spcBef>
                <a:spcPts val="0"/>
              </a:spcBef>
              <a:spcAft>
                <a:spcPts val="0"/>
              </a:spcAft>
              <a:buNone/>
            </a:pPr>
            <a:r>
              <a:rPr lang="en" sz="1600" b="0">
                <a:solidFill>
                  <a:srgbClr val="595959"/>
                </a:solidFill>
                <a:highlight>
                  <a:srgbClr val="FFFFFF"/>
                </a:highlight>
                <a:latin typeface="Trebuchet MS"/>
                <a:ea typeface="Trebuchet MS"/>
                <a:cs typeface="Trebuchet MS"/>
                <a:sym typeface="Trebuchet MS"/>
              </a:rPr>
              <a:t>	width: 150px;</a:t>
            </a:r>
            <a:endParaRPr sz="1600" b="0">
              <a:solidFill>
                <a:srgbClr val="595959"/>
              </a:solidFill>
              <a:highlight>
                <a:srgbClr val="FFFFFF"/>
              </a:highlight>
              <a:latin typeface="Trebuchet MS"/>
              <a:ea typeface="Trebuchet MS"/>
              <a:cs typeface="Trebuchet MS"/>
              <a:sym typeface="Trebuchet MS"/>
            </a:endParaRPr>
          </a:p>
          <a:p>
            <a:pPr marL="1828800" lvl="0" indent="0" rtl="0">
              <a:lnSpc>
                <a:spcPct val="100000"/>
              </a:lnSpc>
              <a:spcBef>
                <a:spcPts val="0"/>
              </a:spcBef>
              <a:spcAft>
                <a:spcPts val="0"/>
              </a:spcAft>
              <a:buNone/>
            </a:pPr>
            <a:r>
              <a:rPr lang="en" sz="1600" b="0">
                <a:solidFill>
                  <a:srgbClr val="595959"/>
                </a:solidFill>
                <a:highlight>
                  <a:srgbClr val="FFFFFF"/>
                </a:highlight>
                <a:latin typeface="Trebuchet MS"/>
                <a:ea typeface="Trebuchet MS"/>
                <a:cs typeface="Trebuchet MS"/>
                <a:sym typeface="Trebuchet MS"/>
              </a:rPr>
              <a:t>	height: 75px;</a:t>
            </a:r>
            <a:endParaRPr sz="1600" b="0">
              <a:solidFill>
                <a:srgbClr val="595959"/>
              </a:solidFill>
              <a:highlight>
                <a:srgbClr val="FFFFFF"/>
              </a:highlight>
              <a:latin typeface="Trebuchet MS"/>
              <a:ea typeface="Trebuchet MS"/>
              <a:cs typeface="Trebuchet MS"/>
              <a:sym typeface="Trebuchet MS"/>
            </a:endParaRPr>
          </a:p>
          <a:p>
            <a:pPr marL="1828800" lvl="0" indent="0" rtl="0">
              <a:lnSpc>
                <a:spcPct val="100000"/>
              </a:lnSpc>
              <a:spcBef>
                <a:spcPts val="0"/>
              </a:spcBef>
              <a:spcAft>
                <a:spcPts val="0"/>
              </a:spcAft>
              <a:buNone/>
            </a:pPr>
            <a:r>
              <a:rPr lang="en" sz="1600" b="0">
                <a:solidFill>
                  <a:srgbClr val="595959"/>
                </a:solidFill>
                <a:highlight>
                  <a:srgbClr val="FFFFFF"/>
                </a:highlight>
                <a:latin typeface="Trebuchet MS"/>
                <a:ea typeface="Trebuchet MS"/>
                <a:cs typeface="Trebuchet MS"/>
                <a:sym typeface="Trebuchet MS"/>
              </a:rPr>
              <a:t>	margin: 10px;</a:t>
            </a:r>
            <a:endParaRPr sz="1600" b="0">
              <a:solidFill>
                <a:srgbClr val="595959"/>
              </a:solidFill>
              <a:highlight>
                <a:srgbClr val="FFFFFF"/>
              </a:highlight>
              <a:latin typeface="Trebuchet MS"/>
              <a:ea typeface="Trebuchet MS"/>
              <a:cs typeface="Trebuchet MS"/>
              <a:sym typeface="Trebuchet MS"/>
            </a:endParaRPr>
          </a:p>
          <a:p>
            <a:pPr marL="1828800" lvl="0" indent="0" rtl="0">
              <a:lnSpc>
                <a:spcPct val="100000"/>
              </a:lnSpc>
              <a:spcBef>
                <a:spcPts val="0"/>
              </a:spcBef>
              <a:spcAft>
                <a:spcPts val="0"/>
              </a:spcAft>
              <a:buNone/>
            </a:pPr>
            <a:r>
              <a:rPr lang="en" sz="1600" b="0">
                <a:solidFill>
                  <a:srgbClr val="595959"/>
                </a:solidFill>
                <a:highlight>
                  <a:srgbClr val="FFFFFF"/>
                </a:highlight>
                <a:latin typeface="Trebuchet MS"/>
                <a:ea typeface="Trebuchet MS"/>
                <a:cs typeface="Trebuchet MS"/>
                <a:sym typeface="Trebuchet MS"/>
              </a:rPr>
              <a:t>	border: 3px solid #73AD21; </a:t>
            </a:r>
            <a:endParaRPr sz="1600" b="0">
              <a:solidFill>
                <a:srgbClr val="595959"/>
              </a:solidFill>
              <a:highlight>
                <a:srgbClr val="FFFFFF"/>
              </a:highlight>
              <a:latin typeface="Trebuchet MS"/>
              <a:ea typeface="Trebuchet MS"/>
              <a:cs typeface="Trebuchet MS"/>
              <a:sym typeface="Trebuchet MS"/>
            </a:endParaRPr>
          </a:p>
          <a:p>
            <a:pPr marL="1371600" lvl="0" indent="457200" rtl="0">
              <a:lnSpc>
                <a:spcPct val="100000"/>
              </a:lnSpc>
              <a:spcBef>
                <a:spcPts val="0"/>
              </a:spcBef>
              <a:spcAft>
                <a:spcPts val="0"/>
              </a:spcAft>
              <a:buNone/>
            </a:pPr>
            <a:r>
              <a:rPr lang="en" sz="1600" b="0">
                <a:solidFill>
                  <a:srgbClr val="595959"/>
                </a:solidFill>
                <a:highlight>
                  <a:srgbClr val="FFFFFF"/>
                </a:highlight>
                <a:latin typeface="Trebuchet MS"/>
                <a:ea typeface="Trebuchet MS"/>
                <a:cs typeface="Trebuchet MS"/>
                <a:sym typeface="Trebuchet MS"/>
              </a:rPr>
              <a:t>}</a:t>
            </a:r>
            <a:endParaRPr sz="1600" b="0">
              <a:solidFill>
                <a:srgbClr val="595959"/>
              </a:solidFill>
              <a:highlight>
                <a:srgbClr val="FFFFFF"/>
              </a:highlight>
              <a:latin typeface="Trebuchet MS"/>
              <a:ea typeface="Trebuchet MS"/>
              <a:cs typeface="Trebuchet MS"/>
              <a:sym typeface="Trebuchet MS"/>
            </a:endParaRPr>
          </a:p>
          <a:p>
            <a:pPr marL="457200" lvl="0" indent="0" rtl="0">
              <a:lnSpc>
                <a:spcPct val="100000"/>
              </a:lnSpc>
              <a:spcBef>
                <a:spcPts val="0"/>
              </a:spcBef>
              <a:spcAft>
                <a:spcPts val="0"/>
              </a:spcAft>
              <a:buNone/>
            </a:pPr>
            <a:endParaRPr sz="1600" b="0">
              <a:solidFill>
                <a:srgbClr val="595959"/>
              </a:solidFill>
              <a:highlight>
                <a:srgbClr val="FFFFFF"/>
              </a:highlight>
              <a:latin typeface="Trebuchet MS"/>
              <a:ea typeface="Trebuchet MS"/>
              <a:cs typeface="Trebuchet MS"/>
              <a:sym typeface="Trebuchet MS"/>
            </a:endParaRPr>
          </a:p>
          <a:p>
            <a:pPr marL="1371600" lvl="0" indent="457200" rtl="0">
              <a:lnSpc>
                <a:spcPct val="100000"/>
              </a:lnSpc>
              <a:spcBef>
                <a:spcPts val="0"/>
              </a:spcBef>
              <a:spcAft>
                <a:spcPts val="0"/>
              </a:spcAft>
              <a:buNone/>
            </a:pPr>
            <a:r>
              <a:rPr lang="en" sz="1600" b="0">
                <a:solidFill>
                  <a:srgbClr val="595959"/>
                </a:solidFill>
                <a:highlight>
                  <a:srgbClr val="FFFFFF"/>
                </a:highlight>
                <a:latin typeface="Trebuchet MS"/>
                <a:ea typeface="Trebuchet MS"/>
                <a:cs typeface="Trebuchet MS"/>
                <a:sym typeface="Trebuchet MS"/>
              </a:rPr>
              <a:t>.after-box {</a:t>
            </a:r>
            <a:endParaRPr sz="1600" b="0">
              <a:solidFill>
                <a:srgbClr val="595959"/>
              </a:solidFill>
              <a:highlight>
                <a:srgbClr val="FFFFFF"/>
              </a:highlight>
              <a:latin typeface="Trebuchet MS"/>
              <a:ea typeface="Trebuchet MS"/>
              <a:cs typeface="Trebuchet MS"/>
              <a:sym typeface="Trebuchet MS"/>
            </a:endParaRPr>
          </a:p>
          <a:p>
            <a:pPr marL="457200" lvl="0" indent="0" rtl="0">
              <a:lnSpc>
                <a:spcPct val="100000"/>
              </a:lnSpc>
              <a:spcBef>
                <a:spcPts val="0"/>
              </a:spcBef>
              <a:spcAft>
                <a:spcPts val="0"/>
              </a:spcAft>
              <a:buNone/>
            </a:pPr>
            <a:r>
              <a:rPr lang="en" sz="1600" b="0">
                <a:solidFill>
                  <a:srgbClr val="595959"/>
                </a:solidFill>
                <a:highlight>
                  <a:srgbClr val="FFFFFF"/>
                </a:highlight>
                <a:latin typeface="Trebuchet MS"/>
                <a:ea typeface="Trebuchet MS"/>
                <a:cs typeface="Trebuchet MS"/>
                <a:sym typeface="Trebuchet MS"/>
              </a:rPr>
              <a:t>				clear: left;</a:t>
            </a:r>
            <a:endParaRPr sz="1600" b="0">
              <a:solidFill>
                <a:srgbClr val="595959"/>
              </a:solidFill>
              <a:highlight>
                <a:srgbClr val="FFFFFF"/>
              </a:highlight>
              <a:latin typeface="Trebuchet MS"/>
              <a:ea typeface="Trebuchet MS"/>
              <a:cs typeface="Trebuchet MS"/>
              <a:sym typeface="Trebuchet MS"/>
            </a:endParaRPr>
          </a:p>
          <a:p>
            <a:pPr marL="1371600" lvl="0" indent="457200" rtl="0">
              <a:lnSpc>
                <a:spcPct val="100000"/>
              </a:lnSpc>
              <a:spcBef>
                <a:spcPts val="0"/>
              </a:spcBef>
              <a:spcAft>
                <a:spcPts val="0"/>
              </a:spcAft>
              <a:buNone/>
            </a:pPr>
            <a:r>
              <a:rPr lang="en" sz="1600" b="0">
                <a:solidFill>
                  <a:srgbClr val="595959"/>
                </a:solidFill>
                <a:highlight>
                  <a:srgbClr val="FFFFFF"/>
                </a:highlight>
                <a:latin typeface="Trebuchet MS"/>
                <a:ea typeface="Trebuchet MS"/>
                <a:cs typeface="Trebuchet MS"/>
                <a:sym typeface="Trebuchet MS"/>
              </a:rPr>
              <a:t>}</a:t>
            </a:r>
            <a:endParaRPr sz="1600" b="0">
              <a:solidFill>
                <a:srgbClr val="595959"/>
              </a:solidFill>
              <a:highlight>
                <a:srgbClr val="FFFFFF"/>
              </a:highlight>
              <a:latin typeface="Trebuchet MS"/>
              <a:ea typeface="Trebuchet MS"/>
              <a:cs typeface="Trebuchet MS"/>
              <a:sym typeface="Trebuchet MS"/>
            </a:endParaRPr>
          </a:p>
        </p:txBody>
      </p:sp>
      <p:pic>
        <p:nvPicPr>
          <p:cNvPr id="830" name="Shape 830"/>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Shape 835"/>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836" name="Shape 836"/>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9144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The same effect can be achieved by using the </a:t>
            </a:r>
            <a:r>
              <a:rPr lang="en" sz="1800" b="0">
                <a:solidFill>
                  <a:srgbClr val="F16524"/>
                </a:solidFill>
                <a:highlight>
                  <a:srgbClr val="F1F1F1"/>
                </a:highlight>
                <a:latin typeface="Trebuchet MS"/>
                <a:ea typeface="Trebuchet MS"/>
                <a:cs typeface="Trebuchet MS"/>
                <a:sym typeface="Trebuchet MS"/>
              </a:rPr>
              <a:t>inline-block</a:t>
            </a:r>
            <a:r>
              <a:rPr lang="en" sz="1800" b="0">
                <a:solidFill>
                  <a:srgbClr val="353535"/>
                </a:solidFill>
                <a:highlight>
                  <a:srgbClr val="FFFFFF"/>
                </a:highlight>
                <a:latin typeface="Trebuchet MS"/>
                <a:ea typeface="Trebuchet MS"/>
                <a:cs typeface="Trebuchet MS"/>
                <a:sym typeface="Trebuchet MS"/>
              </a:rPr>
              <a:t> value of the </a:t>
            </a:r>
            <a:r>
              <a:rPr lang="en" sz="1800" b="0">
                <a:solidFill>
                  <a:srgbClr val="F16524"/>
                </a:solidFill>
                <a:highlight>
                  <a:srgbClr val="F1F1F1"/>
                </a:highlight>
                <a:latin typeface="Trebuchet MS"/>
                <a:ea typeface="Trebuchet MS"/>
                <a:cs typeface="Trebuchet MS"/>
                <a:sym typeface="Trebuchet MS"/>
              </a:rPr>
              <a:t>display</a:t>
            </a:r>
            <a:r>
              <a:rPr lang="en" sz="1800" b="0">
                <a:solidFill>
                  <a:srgbClr val="F16524"/>
                </a:solidFill>
                <a:highlight>
                  <a:srgbClr val="FFFFFF"/>
                </a:highlight>
                <a:latin typeface="Trebuchet MS"/>
                <a:ea typeface="Trebuchet MS"/>
                <a:cs typeface="Trebuchet MS"/>
                <a:sym typeface="Trebuchet MS"/>
              </a:rPr>
              <a:t> </a:t>
            </a:r>
            <a:r>
              <a:rPr lang="en" sz="1800" b="0">
                <a:solidFill>
                  <a:srgbClr val="353535"/>
                </a:solidFill>
                <a:highlight>
                  <a:srgbClr val="FFFFFF"/>
                </a:highlight>
                <a:latin typeface="Trebuchet MS"/>
                <a:ea typeface="Trebuchet MS"/>
                <a:cs typeface="Trebuchet MS"/>
                <a:sym typeface="Trebuchet MS"/>
              </a:rPr>
              <a:t>property (notice that no </a:t>
            </a:r>
            <a:r>
              <a:rPr lang="en" sz="1800" b="0">
                <a:solidFill>
                  <a:srgbClr val="F16524"/>
                </a:solidFill>
                <a:highlight>
                  <a:srgbClr val="F1F1F1"/>
                </a:highlight>
                <a:latin typeface="Trebuchet MS"/>
                <a:ea typeface="Trebuchet MS"/>
                <a:cs typeface="Trebuchet MS"/>
                <a:sym typeface="Trebuchet MS"/>
              </a:rPr>
              <a:t>clear</a:t>
            </a:r>
            <a:r>
              <a:rPr lang="en" sz="1800" b="0">
                <a:solidFill>
                  <a:srgbClr val="F16524"/>
                </a:solidFill>
                <a:highlight>
                  <a:srgbClr val="FFFFFF"/>
                </a:highlight>
                <a:latin typeface="Trebuchet MS"/>
                <a:ea typeface="Trebuchet MS"/>
                <a:cs typeface="Trebuchet MS"/>
                <a:sym typeface="Trebuchet MS"/>
              </a:rPr>
              <a:t> </a:t>
            </a:r>
            <a:r>
              <a:rPr lang="en" sz="1800" b="0">
                <a:solidFill>
                  <a:srgbClr val="353535"/>
                </a:solidFill>
                <a:highlight>
                  <a:srgbClr val="FFFFFF"/>
                </a:highlight>
                <a:latin typeface="Trebuchet MS"/>
                <a:ea typeface="Trebuchet MS"/>
                <a:cs typeface="Trebuchet MS"/>
                <a:sym typeface="Trebuchet MS"/>
              </a:rPr>
              <a:t>is needed):</a:t>
            </a:r>
            <a:endParaRPr sz="1800" b="0">
              <a:solidFill>
                <a:srgbClr val="353535"/>
              </a:solidFill>
              <a:highlight>
                <a:srgbClr val="FFFFFF"/>
              </a:highlight>
              <a:latin typeface="Trebuchet MS"/>
              <a:ea typeface="Trebuchet MS"/>
              <a:cs typeface="Trebuchet MS"/>
              <a:sym typeface="Trebuchet MS"/>
            </a:endParaRPr>
          </a:p>
          <a:p>
            <a:pPr marL="457200" lvl="0" indent="457200" rtl="0">
              <a:lnSpc>
                <a:spcPct val="100000"/>
              </a:lnSpc>
              <a:spcBef>
                <a:spcPts val="600"/>
              </a:spcBef>
              <a:spcAft>
                <a:spcPts val="0"/>
              </a:spcAft>
              <a:buNone/>
            </a:pPr>
            <a:r>
              <a:rPr lang="en" sz="1800" b="0">
                <a:solidFill>
                  <a:srgbClr val="0170BA"/>
                </a:solidFill>
                <a:highlight>
                  <a:srgbClr val="FFFFFF"/>
                </a:highlight>
                <a:latin typeface="Trebuchet MS"/>
                <a:ea typeface="Trebuchet MS"/>
                <a:cs typeface="Trebuchet MS"/>
                <a:sym typeface="Trebuchet MS"/>
              </a:rPr>
              <a:t>Example:</a:t>
            </a:r>
            <a:r>
              <a:rPr lang="en" sz="1800" b="0">
                <a:solidFill>
                  <a:srgbClr val="353535"/>
                </a:solidFill>
                <a:highlight>
                  <a:srgbClr val="FFFFFF"/>
                </a:highlight>
                <a:latin typeface="Trebuchet MS"/>
                <a:ea typeface="Trebuchet MS"/>
                <a:cs typeface="Trebuchet MS"/>
                <a:sym typeface="Trebuchet MS"/>
              </a:rPr>
              <a:t>	</a:t>
            </a:r>
            <a:r>
              <a:rPr lang="en" sz="1800" b="0">
                <a:solidFill>
                  <a:srgbClr val="595959"/>
                </a:solidFill>
                <a:highlight>
                  <a:srgbClr val="FFFFFF"/>
                </a:highlight>
                <a:latin typeface="Trebuchet MS"/>
                <a:ea typeface="Trebuchet MS"/>
                <a:cs typeface="Trebuchet MS"/>
                <a:sym typeface="Trebuchet MS"/>
              </a:rPr>
              <a:t>.floating-box {</a:t>
            </a:r>
            <a:endParaRPr sz="1800" b="0">
              <a:solidFill>
                <a:srgbClr val="595959"/>
              </a:solidFill>
              <a:highlight>
                <a:srgbClr val="FFFFFF"/>
              </a:highlight>
              <a:latin typeface="Trebuchet MS"/>
              <a:ea typeface="Trebuchet MS"/>
              <a:cs typeface="Trebuchet MS"/>
              <a:sym typeface="Trebuchet MS"/>
            </a:endParaRPr>
          </a:p>
          <a:p>
            <a:pPr marL="1828800" lvl="0" indent="457200" rtl="0">
              <a:lnSpc>
                <a:spcPct val="100000"/>
              </a:lnSpc>
              <a:spcBef>
                <a:spcPts val="600"/>
              </a:spcBef>
              <a:spcAft>
                <a:spcPts val="0"/>
              </a:spcAft>
              <a:buNone/>
            </a:pPr>
            <a:r>
              <a:rPr lang="en" sz="1800" b="0">
                <a:solidFill>
                  <a:srgbClr val="595959"/>
                </a:solidFill>
                <a:highlight>
                  <a:srgbClr val="FFFFFF"/>
                </a:highlight>
                <a:latin typeface="Trebuchet MS"/>
                <a:ea typeface="Trebuchet MS"/>
                <a:cs typeface="Trebuchet MS"/>
                <a:sym typeface="Trebuchet MS"/>
              </a:rPr>
              <a:t>	display: inline-block;</a:t>
            </a:r>
            <a:endParaRPr sz="1800" b="0">
              <a:solidFill>
                <a:srgbClr val="595959"/>
              </a:solidFill>
              <a:highlight>
                <a:srgbClr val="FFFFFF"/>
              </a:highlight>
              <a:latin typeface="Trebuchet MS"/>
              <a:ea typeface="Trebuchet MS"/>
              <a:cs typeface="Trebuchet MS"/>
              <a:sym typeface="Trebuchet MS"/>
            </a:endParaRPr>
          </a:p>
          <a:p>
            <a:pPr marL="1828800" lvl="0" indent="457200" rtl="0">
              <a:lnSpc>
                <a:spcPct val="100000"/>
              </a:lnSpc>
              <a:spcBef>
                <a:spcPts val="600"/>
              </a:spcBef>
              <a:spcAft>
                <a:spcPts val="0"/>
              </a:spcAft>
              <a:buNone/>
            </a:pPr>
            <a:r>
              <a:rPr lang="en" sz="1800" b="0">
                <a:solidFill>
                  <a:srgbClr val="595959"/>
                </a:solidFill>
                <a:highlight>
                  <a:srgbClr val="FFFFFF"/>
                </a:highlight>
                <a:latin typeface="Trebuchet MS"/>
                <a:ea typeface="Trebuchet MS"/>
                <a:cs typeface="Trebuchet MS"/>
                <a:sym typeface="Trebuchet MS"/>
              </a:rPr>
              <a:t>	width: 150px;</a:t>
            </a:r>
            <a:endParaRPr sz="1800" b="0">
              <a:solidFill>
                <a:srgbClr val="595959"/>
              </a:solidFill>
              <a:highlight>
                <a:srgbClr val="FFFFFF"/>
              </a:highlight>
              <a:latin typeface="Trebuchet MS"/>
              <a:ea typeface="Trebuchet MS"/>
              <a:cs typeface="Trebuchet MS"/>
              <a:sym typeface="Trebuchet MS"/>
            </a:endParaRPr>
          </a:p>
          <a:p>
            <a:pPr marL="1828800" lvl="0" indent="457200" rtl="0">
              <a:lnSpc>
                <a:spcPct val="100000"/>
              </a:lnSpc>
              <a:spcBef>
                <a:spcPts val="600"/>
              </a:spcBef>
              <a:spcAft>
                <a:spcPts val="0"/>
              </a:spcAft>
              <a:buNone/>
            </a:pPr>
            <a:r>
              <a:rPr lang="en" sz="1800" b="0">
                <a:solidFill>
                  <a:srgbClr val="595959"/>
                </a:solidFill>
                <a:highlight>
                  <a:srgbClr val="FFFFFF"/>
                </a:highlight>
                <a:latin typeface="Trebuchet MS"/>
                <a:ea typeface="Trebuchet MS"/>
                <a:cs typeface="Trebuchet MS"/>
                <a:sym typeface="Trebuchet MS"/>
              </a:rPr>
              <a:t>	height: 75px;</a:t>
            </a:r>
            <a:endParaRPr sz="1800" b="0">
              <a:solidFill>
                <a:srgbClr val="595959"/>
              </a:solidFill>
              <a:highlight>
                <a:srgbClr val="FFFFFF"/>
              </a:highlight>
              <a:latin typeface="Trebuchet MS"/>
              <a:ea typeface="Trebuchet MS"/>
              <a:cs typeface="Trebuchet MS"/>
              <a:sym typeface="Trebuchet MS"/>
            </a:endParaRPr>
          </a:p>
          <a:p>
            <a:pPr marL="1828800" lvl="0" indent="457200" rtl="0">
              <a:lnSpc>
                <a:spcPct val="100000"/>
              </a:lnSpc>
              <a:spcBef>
                <a:spcPts val="600"/>
              </a:spcBef>
              <a:spcAft>
                <a:spcPts val="0"/>
              </a:spcAft>
              <a:buNone/>
            </a:pPr>
            <a:r>
              <a:rPr lang="en" sz="1800" b="0">
                <a:solidFill>
                  <a:srgbClr val="595959"/>
                </a:solidFill>
                <a:highlight>
                  <a:srgbClr val="FFFFFF"/>
                </a:highlight>
                <a:latin typeface="Trebuchet MS"/>
                <a:ea typeface="Trebuchet MS"/>
                <a:cs typeface="Trebuchet MS"/>
                <a:sym typeface="Trebuchet MS"/>
              </a:rPr>
              <a:t>	margin: 10px;</a:t>
            </a:r>
            <a:endParaRPr sz="1800" b="0">
              <a:solidFill>
                <a:srgbClr val="595959"/>
              </a:solidFill>
              <a:highlight>
                <a:srgbClr val="FFFFFF"/>
              </a:highlight>
              <a:latin typeface="Trebuchet MS"/>
              <a:ea typeface="Trebuchet MS"/>
              <a:cs typeface="Trebuchet MS"/>
              <a:sym typeface="Trebuchet MS"/>
            </a:endParaRPr>
          </a:p>
          <a:p>
            <a:pPr marL="1828800" lvl="0" indent="457200" rtl="0">
              <a:lnSpc>
                <a:spcPct val="100000"/>
              </a:lnSpc>
              <a:spcBef>
                <a:spcPts val="600"/>
              </a:spcBef>
              <a:spcAft>
                <a:spcPts val="0"/>
              </a:spcAft>
              <a:buNone/>
            </a:pPr>
            <a:r>
              <a:rPr lang="en" sz="1800" b="0">
                <a:solidFill>
                  <a:srgbClr val="595959"/>
                </a:solidFill>
                <a:highlight>
                  <a:srgbClr val="FFFFFF"/>
                </a:highlight>
                <a:latin typeface="Trebuchet MS"/>
                <a:ea typeface="Trebuchet MS"/>
                <a:cs typeface="Trebuchet MS"/>
                <a:sym typeface="Trebuchet MS"/>
              </a:rPr>
              <a:t>	border: 3px solid #73AD21; </a:t>
            </a:r>
            <a:endParaRPr sz="1800" b="0">
              <a:solidFill>
                <a:srgbClr val="595959"/>
              </a:solidFill>
              <a:highlight>
                <a:srgbClr val="FFFFFF"/>
              </a:highlight>
              <a:latin typeface="Trebuchet MS"/>
              <a:ea typeface="Trebuchet MS"/>
              <a:cs typeface="Trebuchet MS"/>
              <a:sym typeface="Trebuchet MS"/>
            </a:endParaRPr>
          </a:p>
          <a:p>
            <a:pPr marL="1828800" lvl="0" indent="457200" rtl="0">
              <a:lnSpc>
                <a:spcPct val="100000"/>
              </a:lnSpc>
              <a:spcBef>
                <a:spcPts val="600"/>
              </a:spcBef>
              <a:spcAft>
                <a:spcPts val="0"/>
              </a:spcAft>
              <a:buNone/>
            </a:pPr>
            <a:r>
              <a:rPr lang="en" sz="1800" b="0">
                <a:solidFill>
                  <a:srgbClr val="595959"/>
                </a:solidFill>
                <a:highlight>
                  <a:srgbClr val="FFFFFF"/>
                </a:highlight>
                <a:latin typeface="Trebuchet MS"/>
                <a:ea typeface="Trebuchet MS"/>
                <a:cs typeface="Trebuchet MS"/>
                <a:sym typeface="Trebuchet MS"/>
              </a:rPr>
              <a:t>}</a:t>
            </a:r>
            <a:endParaRPr sz="1800" b="0">
              <a:solidFill>
                <a:srgbClr val="595959"/>
              </a:solidFill>
              <a:highlight>
                <a:srgbClr val="FFFFFF"/>
              </a:highlight>
              <a:latin typeface="Trebuchet MS"/>
              <a:ea typeface="Trebuchet MS"/>
              <a:cs typeface="Trebuchet MS"/>
              <a:sym typeface="Trebuchet MS"/>
            </a:endParaRPr>
          </a:p>
        </p:txBody>
      </p:sp>
      <p:pic>
        <p:nvPicPr>
          <p:cNvPr id="837" name="Shape 837"/>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Shape 842"/>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Positioning</a:t>
            </a:r>
            <a:endParaRPr sz="3000">
              <a:solidFill>
                <a:srgbClr val="0170BA"/>
              </a:solidFill>
              <a:latin typeface="Trebuchet MS"/>
              <a:ea typeface="Trebuchet MS"/>
              <a:cs typeface="Trebuchet MS"/>
              <a:sym typeface="Trebuchet MS"/>
            </a:endParaRPr>
          </a:p>
        </p:txBody>
      </p:sp>
      <p:sp>
        <p:nvSpPr>
          <p:cNvPr id="843" name="Shape 843"/>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Positioning</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positioning properties allow you to position an element. It can also place an element behind another, and specify what should happen when an element's content is too big.</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Elements can be positioned using the top, bottom, left, and right properties. However, these properties will not work unless the position property is set first. They also work differently depending on the positioning method.</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There are four different positioning methods.</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600"/>
              </a:spcAft>
              <a:buNone/>
            </a:pPr>
            <a:endParaRPr sz="1800" u="sng">
              <a:solidFill>
                <a:srgbClr val="0170BA"/>
              </a:solidFill>
              <a:latin typeface="Trebuchet MS"/>
              <a:ea typeface="Trebuchet MS"/>
              <a:cs typeface="Trebuchet MS"/>
              <a:sym typeface="Trebuchet MS"/>
            </a:endParaRPr>
          </a:p>
        </p:txBody>
      </p:sp>
      <p:pic>
        <p:nvPicPr>
          <p:cNvPr id="844" name="Shape 844"/>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Id &amp; Class (cont.)</a:t>
            </a:r>
            <a:endParaRPr sz="3000">
              <a:solidFill>
                <a:srgbClr val="0170BA"/>
              </a:solidFill>
              <a:latin typeface="Trebuchet MS"/>
              <a:ea typeface="Trebuchet MS"/>
              <a:cs typeface="Trebuchet MS"/>
              <a:sym typeface="Trebuchet MS"/>
            </a:endParaRPr>
          </a:p>
        </p:txBody>
      </p:sp>
      <p:sp>
        <p:nvSpPr>
          <p:cNvPr id="328" name="Shape 328"/>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The class Selector</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class selector uses the HTML class attribute, and is defined with a "."</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the example below, all HTML elements with class="center" will be center-aligned:</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.center {text-align:center;}</a:t>
            </a:r>
            <a:endParaRPr sz="1600" b="0">
              <a:solidFill>
                <a:srgbClr val="595959"/>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You can also specify that only specific HTML elements should be affected by a class.</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the example below, all p elements with class="center" will be center-aligned:</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		</a:t>
            </a:r>
            <a:r>
              <a:rPr lang="en" sz="1600" b="0">
                <a:solidFill>
                  <a:srgbClr val="595959"/>
                </a:solidFill>
                <a:latin typeface="Trebuchet MS"/>
                <a:ea typeface="Trebuchet MS"/>
                <a:cs typeface="Trebuchet MS"/>
                <a:sym typeface="Trebuchet MS"/>
              </a:rPr>
              <a:t>p.center {text-align:center;}</a:t>
            </a:r>
            <a:endParaRPr sz="16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i="1">
                <a:solidFill>
                  <a:srgbClr val="F16524"/>
                </a:solidFill>
                <a:latin typeface="Trebuchet MS"/>
                <a:ea typeface="Trebuchet MS"/>
                <a:cs typeface="Trebuchet MS"/>
                <a:sym typeface="Trebuchet MS"/>
              </a:rPr>
              <a:t>Note: Do NOT start a class name with a number!</a:t>
            </a:r>
            <a:endParaRPr sz="1800" b="0" i="1">
              <a:solidFill>
                <a:srgbClr val="F16524"/>
              </a:solidFill>
              <a:latin typeface="Trebuchet MS"/>
              <a:ea typeface="Trebuchet MS"/>
              <a:cs typeface="Trebuchet MS"/>
              <a:sym typeface="Trebuchet MS"/>
            </a:endParaRPr>
          </a:p>
        </p:txBody>
      </p:sp>
      <p:pic>
        <p:nvPicPr>
          <p:cNvPr id="329" name="Shape 329"/>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50" name="Shape 850"/>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Static Positioning</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HTML elements are positioned static by default. A static positioned element is always positioned according to the normal flow of the page.</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Static positioned elements are not affected by the top, bottom, left, and right properties.</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Fixed Positioning</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element with fixed position is positioned relative to the browser window.</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will not move even if the window is scrolled:</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a:p>
            <a:pPr marL="0" lvl="0" indent="0" rtl="0">
              <a:lnSpc>
                <a:spcPct val="100000"/>
              </a:lnSpc>
              <a:spcBef>
                <a:spcPts val="600"/>
              </a:spcBef>
              <a:spcAft>
                <a:spcPts val="600"/>
              </a:spcAft>
              <a:buNone/>
            </a:pPr>
            <a:endParaRPr sz="1800" u="sng">
              <a:solidFill>
                <a:srgbClr val="0170BA"/>
              </a:solidFill>
              <a:latin typeface="Trebuchet MS"/>
              <a:ea typeface="Trebuchet MS"/>
              <a:cs typeface="Trebuchet MS"/>
              <a:sym typeface="Trebuchet MS"/>
            </a:endParaRPr>
          </a:p>
        </p:txBody>
      </p:sp>
      <p:pic>
        <p:nvPicPr>
          <p:cNvPr id="851" name="Shape 851"/>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Shape 856"/>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57" name="Shape 857"/>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800" u="sng">
                <a:solidFill>
                  <a:srgbClr val="0170BA"/>
                </a:solidFill>
                <a:latin typeface="Trebuchet MS"/>
                <a:ea typeface="Trebuchet MS"/>
                <a:cs typeface="Trebuchet MS"/>
                <a:sym typeface="Trebuchet MS"/>
              </a:rPr>
              <a:t>Fixed Positioning</a:t>
            </a:r>
            <a:endParaRPr sz="1800" u="sng">
              <a:solidFill>
                <a:srgbClr val="0170BA"/>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p.pos_fixed {</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position:fixed;</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top:30px;</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right:5px;</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Fixed positioned elements are removed from the normal flow. The document and other elements behave like the fixed positioned element does not exist.</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Fixed positioned elements can overlap other elements.</a:t>
            </a:r>
            <a:endParaRPr sz="1800" u="sng">
              <a:solidFill>
                <a:srgbClr val="0170BA"/>
              </a:solidFill>
              <a:latin typeface="Trebuchet MS"/>
              <a:ea typeface="Trebuchet MS"/>
              <a:cs typeface="Trebuchet MS"/>
              <a:sym typeface="Trebuchet MS"/>
            </a:endParaRPr>
          </a:p>
        </p:txBody>
      </p:sp>
      <p:pic>
        <p:nvPicPr>
          <p:cNvPr id="858" name="Shape 858"/>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Shape 863"/>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64" name="Shape 864"/>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400"/>
              </a:spcBef>
              <a:spcAft>
                <a:spcPts val="0"/>
              </a:spcAft>
              <a:buNone/>
            </a:pPr>
            <a:r>
              <a:rPr lang="en" sz="1800" u="sng">
                <a:solidFill>
                  <a:srgbClr val="0170BA"/>
                </a:solidFill>
                <a:latin typeface="Trebuchet MS"/>
                <a:ea typeface="Trebuchet MS"/>
                <a:cs typeface="Trebuchet MS"/>
                <a:sym typeface="Trebuchet MS"/>
              </a:rPr>
              <a:t>Relative Positioning </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relative positioned element is positioned relative to its normal position.</a:t>
            </a:r>
            <a:endParaRPr sz="1800" b="0">
              <a:solidFill>
                <a:srgbClr val="353535"/>
              </a:solidFill>
              <a:latin typeface="Trebuchet MS"/>
              <a:ea typeface="Trebuchet MS"/>
              <a:cs typeface="Trebuchet MS"/>
              <a:sym typeface="Trebuchet MS"/>
            </a:endParaRPr>
          </a:p>
          <a:p>
            <a:pPr marL="0" lvl="0" indent="0" rtl="0">
              <a:lnSpc>
                <a:spcPct val="100000"/>
              </a:lnSpc>
              <a:spcBef>
                <a:spcPts val="4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00000"/>
              </a:lnSpc>
              <a:spcBef>
                <a:spcPts val="400"/>
              </a:spcBef>
              <a:spcAft>
                <a:spcPts val="0"/>
              </a:spcAft>
              <a:buNone/>
            </a:pPr>
            <a:r>
              <a:rPr lang="en" sz="1600" b="0">
                <a:solidFill>
                  <a:srgbClr val="595959"/>
                </a:solidFill>
                <a:latin typeface="Trebuchet MS"/>
                <a:ea typeface="Trebuchet MS"/>
                <a:cs typeface="Trebuchet MS"/>
                <a:sym typeface="Trebuchet MS"/>
              </a:rPr>
              <a:t>h2.pos_left {</a:t>
            </a:r>
            <a:endParaRPr sz="1600" b="0">
              <a:solidFill>
                <a:srgbClr val="595959"/>
              </a:solidFill>
              <a:latin typeface="Trebuchet MS"/>
              <a:ea typeface="Trebuchet MS"/>
              <a:cs typeface="Trebuchet MS"/>
              <a:sym typeface="Trebuchet MS"/>
            </a:endParaRPr>
          </a:p>
          <a:p>
            <a:pPr marL="914400" lvl="0" indent="0" rtl="0">
              <a:lnSpc>
                <a:spcPct val="100000"/>
              </a:lnSpc>
              <a:spcBef>
                <a:spcPts val="400"/>
              </a:spcBef>
              <a:spcAft>
                <a:spcPts val="0"/>
              </a:spcAft>
              <a:buNone/>
            </a:pPr>
            <a:r>
              <a:rPr lang="en" sz="1600" b="0">
                <a:solidFill>
                  <a:srgbClr val="595959"/>
                </a:solidFill>
                <a:latin typeface="Trebuchet MS"/>
                <a:ea typeface="Trebuchet MS"/>
                <a:cs typeface="Trebuchet MS"/>
                <a:sym typeface="Trebuchet MS"/>
              </a:rPr>
              <a:t>position:relative;</a:t>
            </a:r>
            <a:endParaRPr sz="1600" b="0">
              <a:solidFill>
                <a:srgbClr val="595959"/>
              </a:solidFill>
              <a:latin typeface="Trebuchet MS"/>
              <a:ea typeface="Trebuchet MS"/>
              <a:cs typeface="Trebuchet MS"/>
              <a:sym typeface="Trebuchet MS"/>
            </a:endParaRPr>
          </a:p>
          <a:p>
            <a:pPr marL="914400" lvl="0" indent="0" rtl="0">
              <a:lnSpc>
                <a:spcPct val="100000"/>
              </a:lnSpc>
              <a:spcBef>
                <a:spcPts val="400"/>
              </a:spcBef>
              <a:spcAft>
                <a:spcPts val="0"/>
              </a:spcAft>
              <a:buNone/>
            </a:pPr>
            <a:r>
              <a:rPr lang="en" sz="1600" b="0">
                <a:solidFill>
                  <a:srgbClr val="595959"/>
                </a:solidFill>
                <a:latin typeface="Trebuchet MS"/>
                <a:ea typeface="Trebuchet MS"/>
                <a:cs typeface="Trebuchet MS"/>
                <a:sym typeface="Trebuchet MS"/>
              </a:rPr>
              <a:t>left:-20px; }</a:t>
            </a:r>
            <a:endParaRPr sz="1600" b="0">
              <a:solidFill>
                <a:srgbClr val="595959"/>
              </a:solidFill>
              <a:latin typeface="Trebuchet MS"/>
              <a:ea typeface="Trebuchet MS"/>
              <a:cs typeface="Trebuchet MS"/>
              <a:sym typeface="Trebuchet MS"/>
            </a:endParaRPr>
          </a:p>
          <a:p>
            <a:pPr marL="914400" lvl="0" indent="0" rtl="0">
              <a:lnSpc>
                <a:spcPct val="100000"/>
              </a:lnSpc>
              <a:spcBef>
                <a:spcPts val="400"/>
              </a:spcBef>
              <a:spcAft>
                <a:spcPts val="0"/>
              </a:spcAft>
              <a:buNone/>
            </a:pPr>
            <a:endParaRPr sz="1600" b="0">
              <a:solidFill>
                <a:srgbClr val="595959"/>
              </a:solidFill>
              <a:latin typeface="Trebuchet MS"/>
              <a:ea typeface="Trebuchet MS"/>
              <a:cs typeface="Trebuchet MS"/>
              <a:sym typeface="Trebuchet MS"/>
            </a:endParaRPr>
          </a:p>
          <a:p>
            <a:pPr marL="914400" lvl="0" indent="0" rtl="0">
              <a:lnSpc>
                <a:spcPct val="100000"/>
              </a:lnSpc>
              <a:spcBef>
                <a:spcPts val="400"/>
              </a:spcBef>
              <a:spcAft>
                <a:spcPts val="0"/>
              </a:spcAft>
              <a:buNone/>
            </a:pPr>
            <a:r>
              <a:rPr lang="en" sz="1600" b="0">
                <a:solidFill>
                  <a:srgbClr val="595959"/>
                </a:solidFill>
                <a:latin typeface="Trebuchet MS"/>
                <a:ea typeface="Trebuchet MS"/>
                <a:cs typeface="Trebuchet MS"/>
                <a:sym typeface="Trebuchet MS"/>
              </a:rPr>
              <a:t>h2.pos_right {</a:t>
            </a:r>
            <a:endParaRPr sz="1600" b="0">
              <a:solidFill>
                <a:srgbClr val="595959"/>
              </a:solidFill>
              <a:latin typeface="Trebuchet MS"/>
              <a:ea typeface="Trebuchet MS"/>
              <a:cs typeface="Trebuchet MS"/>
              <a:sym typeface="Trebuchet MS"/>
            </a:endParaRPr>
          </a:p>
          <a:p>
            <a:pPr marL="914400" lvl="0" indent="0" rtl="0">
              <a:lnSpc>
                <a:spcPct val="100000"/>
              </a:lnSpc>
              <a:spcBef>
                <a:spcPts val="400"/>
              </a:spcBef>
              <a:spcAft>
                <a:spcPts val="0"/>
              </a:spcAft>
              <a:buNone/>
            </a:pPr>
            <a:r>
              <a:rPr lang="en" sz="1600" b="0">
                <a:solidFill>
                  <a:srgbClr val="595959"/>
                </a:solidFill>
                <a:latin typeface="Trebuchet MS"/>
                <a:ea typeface="Trebuchet MS"/>
                <a:cs typeface="Trebuchet MS"/>
                <a:sym typeface="Trebuchet MS"/>
              </a:rPr>
              <a:t>position:relative;</a:t>
            </a:r>
            <a:endParaRPr sz="1600" b="0">
              <a:solidFill>
                <a:srgbClr val="595959"/>
              </a:solidFill>
              <a:latin typeface="Trebuchet MS"/>
              <a:ea typeface="Trebuchet MS"/>
              <a:cs typeface="Trebuchet MS"/>
              <a:sym typeface="Trebuchet MS"/>
            </a:endParaRPr>
          </a:p>
          <a:p>
            <a:pPr marL="914400" lvl="0" indent="0" rtl="0">
              <a:lnSpc>
                <a:spcPct val="100000"/>
              </a:lnSpc>
              <a:spcBef>
                <a:spcPts val="400"/>
              </a:spcBef>
              <a:spcAft>
                <a:spcPts val="0"/>
              </a:spcAft>
              <a:buNone/>
            </a:pPr>
            <a:r>
              <a:rPr lang="en" sz="1600" b="0">
                <a:solidFill>
                  <a:srgbClr val="595959"/>
                </a:solidFill>
                <a:latin typeface="Trebuchet MS"/>
                <a:ea typeface="Trebuchet MS"/>
                <a:cs typeface="Trebuchet MS"/>
                <a:sym typeface="Trebuchet MS"/>
              </a:rPr>
              <a:t>left:20px; }</a:t>
            </a:r>
            <a:endParaRPr sz="1600" b="0">
              <a:solidFill>
                <a:srgbClr val="595959"/>
              </a:solidFill>
              <a:latin typeface="Trebuchet MS"/>
              <a:ea typeface="Trebuchet MS"/>
              <a:cs typeface="Trebuchet MS"/>
              <a:sym typeface="Trebuchet MS"/>
            </a:endParaRPr>
          </a:p>
          <a:p>
            <a:pPr marL="0" lvl="0" indent="0" rtl="0">
              <a:lnSpc>
                <a:spcPct val="100000"/>
              </a:lnSpc>
              <a:spcBef>
                <a:spcPts val="2200"/>
              </a:spcBef>
              <a:spcAft>
                <a:spcPts val="0"/>
              </a:spcAft>
              <a:buNone/>
            </a:pPr>
            <a:endParaRPr sz="1600" u="sng">
              <a:solidFill>
                <a:srgbClr val="0170BA"/>
              </a:solidFill>
              <a:latin typeface="Trebuchet MS"/>
              <a:ea typeface="Trebuchet MS"/>
              <a:cs typeface="Trebuchet MS"/>
              <a:sym typeface="Trebuchet MS"/>
            </a:endParaRPr>
          </a:p>
        </p:txBody>
      </p:sp>
      <p:pic>
        <p:nvPicPr>
          <p:cNvPr id="865" name="Shape 865"/>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Shape 870"/>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71" name="Shape 871"/>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400"/>
              </a:spcBef>
              <a:spcAft>
                <a:spcPts val="0"/>
              </a:spcAft>
              <a:buNone/>
            </a:pPr>
            <a:r>
              <a:rPr lang="en" sz="1800" u="sng">
                <a:solidFill>
                  <a:srgbClr val="0170BA"/>
                </a:solidFill>
                <a:latin typeface="Trebuchet MS"/>
                <a:ea typeface="Trebuchet MS"/>
                <a:cs typeface="Trebuchet MS"/>
                <a:sym typeface="Trebuchet MS"/>
              </a:rPr>
              <a:t>Relative Positioning </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content of relatively positioned elements can be moved and overlap other elements, but the reserved space for the element is still preserved in the normal flow.</a:t>
            </a:r>
            <a:endParaRPr sz="1800" b="0">
              <a:solidFill>
                <a:srgbClr val="353535"/>
              </a:solidFill>
              <a:latin typeface="Trebuchet MS"/>
              <a:ea typeface="Trebuchet MS"/>
              <a:cs typeface="Trebuchet MS"/>
              <a:sym typeface="Trebuchet MS"/>
            </a:endParaRPr>
          </a:p>
          <a:p>
            <a:pPr marL="0" lvl="0" indent="0" rtl="0">
              <a:lnSpc>
                <a:spcPct val="115000"/>
              </a:lnSpc>
              <a:spcBef>
                <a:spcPts val="4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15000"/>
              </a:lnSpc>
              <a:spcBef>
                <a:spcPts val="400"/>
              </a:spcBef>
              <a:spcAft>
                <a:spcPts val="0"/>
              </a:spcAft>
              <a:buNone/>
            </a:pPr>
            <a:r>
              <a:rPr lang="en" sz="1600" b="0">
                <a:solidFill>
                  <a:srgbClr val="595959"/>
                </a:solidFill>
                <a:latin typeface="Trebuchet MS"/>
                <a:ea typeface="Trebuchet MS"/>
                <a:cs typeface="Trebuchet MS"/>
                <a:sym typeface="Trebuchet MS"/>
              </a:rPr>
              <a:t>h2.pos_top{</a:t>
            </a:r>
            <a:endParaRPr sz="1600" b="0">
              <a:solidFill>
                <a:srgbClr val="595959"/>
              </a:solidFill>
              <a:latin typeface="Trebuchet MS"/>
              <a:ea typeface="Trebuchet MS"/>
              <a:cs typeface="Trebuchet MS"/>
              <a:sym typeface="Trebuchet MS"/>
            </a:endParaRPr>
          </a:p>
          <a:p>
            <a:pPr marL="914400" lvl="0" indent="0" rtl="0">
              <a:lnSpc>
                <a:spcPct val="115000"/>
              </a:lnSpc>
              <a:spcBef>
                <a:spcPts val="400"/>
              </a:spcBef>
              <a:spcAft>
                <a:spcPts val="0"/>
              </a:spcAft>
              <a:buNone/>
            </a:pPr>
            <a:r>
              <a:rPr lang="en" sz="1600" b="0">
                <a:solidFill>
                  <a:srgbClr val="595959"/>
                </a:solidFill>
                <a:latin typeface="Trebuchet MS"/>
                <a:ea typeface="Trebuchet MS"/>
                <a:cs typeface="Trebuchet MS"/>
                <a:sym typeface="Trebuchet MS"/>
              </a:rPr>
              <a:t>position:relative;</a:t>
            </a:r>
            <a:endParaRPr sz="1600" b="0">
              <a:solidFill>
                <a:srgbClr val="595959"/>
              </a:solidFill>
              <a:latin typeface="Trebuchet MS"/>
              <a:ea typeface="Trebuchet MS"/>
              <a:cs typeface="Trebuchet MS"/>
              <a:sym typeface="Trebuchet MS"/>
            </a:endParaRPr>
          </a:p>
          <a:p>
            <a:pPr marL="914400" lvl="0" indent="0" rtl="0">
              <a:lnSpc>
                <a:spcPct val="115000"/>
              </a:lnSpc>
              <a:spcBef>
                <a:spcPts val="400"/>
              </a:spcBef>
              <a:spcAft>
                <a:spcPts val="0"/>
              </a:spcAft>
              <a:buNone/>
            </a:pPr>
            <a:r>
              <a:rPr lang="en" sz="1600" b="0">
                <a:solidFill>
                  <a:srgbClr val="595959"/>
                </a:solidFill>
                <a:latin typeface="Trebuchet MS"/>
                <a:ea typeface="Trebuchet MS"/>
                <a:cs typeface="Trebuchet MS"/>
                <a:sym typeface="Trebuchet MS"/>
              </a:rPr>
              <a:t>top:-50px; }</a:t>
            </a:r>
            <a:endParaRPr sz="1600" b="0">
              <a:solidFill>
                <a:srgbClr val="595959"/>
              </a:solidFill>
              <a:latin typeface="Trebuchet MS"/>
              <a:ea typeface="Trebuchet MS"/>
              <a:cs typeface="Trebuchet MS"/>
              <a:sym typeface="Trebuchet MS"/>
            </a:endParaRPr>
          </a:p>
          <a:p>
            <a:pPr marL="457200" lvl="0" indent="-342900" rtl="0">
              <a:lnSpc>
                <a:spcPct val="115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Relatively positioned elements are often used as container blocks for absolutely positioned elements.</a:t>
            </a:r>
            <a:endParaRPr sz="1800" b="0">
              <a:solidFill>
                <a:srgbClr val="353535"/>
              </a:solidFill>
              <a:latin typeface="Trebuchet MS"/>
              <a:ea typeface="Trebuchet MS"/>
              <a:cs typeface="Trebuchet MS"/>
              <a:sym typeface="Trebuchet MS"/>
            </a:endParaRPr>
          </a:p>
          <a:p>
            <a:pPr marL="914400" lvl="0" indent="0" rtl="0">
              <a:lnSpc>
                <a:spcPct val="100000"/>
              </a:lnSpc>
              <a:spcBef>
                <a:spcPts val="400"/>
              </a:spcBef>
              <a:spcAft>
                <a:spcPts val="0"/>
              </a:spcAft>
              <a:buNone/>
            </a:pPr>
            <a:endParaRPr sz="1800" b="0">
              <a:solidFill>
                <a:srgbClr val="353535"/>
              </a:solidFill>
              <a:latin typeface="Trebuchet MS"/>
              <a:ea typeface="Trebuchet MS"/>
              <a:cs typeface="Trebuchet MS"/>
              <a:sym typeface="Trebuchet MS"/>
            </a:endParaRPr>
          </a:p>
          <a:p>
            <a:pPr marL="0" lvl="0" indent="0" rtl="0">
              <a:lnSpc>
                <a:spcPct val="100000"/>
              </a:lnSpc>
              <a:spcBef>
                <a:spcPts val="2200"/>
              </a:spcBef>
              <a:spcAft>
                <a:spcPts val="0"/>
              </a:spcAft>
              <a:buNone/>
            </a:pPr>
            <a:endParaRPr sz="1800" u="sng">
              <a:solidFill>
                <a:srgbClr val="0170BA"/>
              </a:solidFill>
              <a:latin typeface="Trebuchet MS"/>
              <a:ea typeface="Trebuchet MS"/>
              <a:cs typeface="Trebuchet MS"/>
              <a:sym typeface="Trebuchet MS"/>
            </a:endParaRPr>
          </a:p>
        </p:txBody>
      </p:sp>
      <p:pic>
        <p:nvPicPr>
          <p:cNvPr id="872" name="Shape 872"/>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Shape 877"/>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78" name="Shape 878"/>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600" u="sng">
                <a:solidFill>
                  <a:srgbClr val="0170BA"/>
                </a:solidFill>
                <a:latin typeface="Trebuchet MS"/>
                <a:ea typeface="Trebuchet MS"/>
                <a:cs typeface="Trebuchet MS"/>
                <a:sym typeface="Trebuchet MS"/>
              </a:rPr>
              <a:t>Absolute Positioning</a:t>
            </a:r>
            <a:endParaRPr sz="1600" u="sng">
              <a:solidFill>
                <a:srgbClr val="0170BA"/>
              </a:solidFill>
              <a:latin typeface="Trebuchet MS"/>
              <a:ea typeface="Trebuchet MS"/>
              <a:cs typeface="Trebuchet MS"/>
              <a:sym typeface="Trebuchet MS"/>
            </a:endParaRPr>
          </a:p>
          <a:p>
            <a:pPr marL="457200" lvl="0" indent="-330200" rtl="0">
              <a:lnSpc>
                <a:spcPct val="100000"/>
              </a:lnSpc>
              <a:spcBef>
                <a:spcPts val="60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An absolute position element is positioned relative to the first parent element that has a position other than static. If no such element is found, the containing block is &lt;html&gt;:</a:t>
            </a:r>
            <a:endParaRPr sz="16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600" b="0">
                <a:solidFill>
                  <a:srgbClr val="0170BA"/>
                </a:solidFill>
                <a:latin typeface="Trebuchet MS"/>
                <a:ea typeface="Trebuchet MS"/>
                <a:cs typeface="Trebuchet MS"/>
                <a:sym typeface="Trebuchet MS"/>
              </a:rPr>
              <a:t>Example</a:t>
            </a:r>
            <a:endParaRPr sz="1600" b="0">
              <a:solidFill>
                <a:srgbClr val="0170BA"/>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400" b="0">
                <a:solidFill>
                  <a:srgbClr val="595959"/>
                </a:solidFill>
                <a:latin typeface="Trebuchet MS"/>
                <a:ea typeface="Trebuchet MS"/>
                <a:cs typeface="Trebuchet MS"/>
                <a:sym typeface="Trebuchet MS"/>
              </a:rPr>
              <a:t>h2 {</a:t>
            </a:r>
            <a:endParaRPr sz="14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400" b="0">
                <a:solidFill>
                  <a:srgbClr val="595959"/>
                </a:solidFill>
                <a:latin typeface="Trebuchet MS"/>
                <a:ea typeface="Trebuchet MS"/>
                <a:cs typeface="Trebuchet MS"/>
                <a:sym typeface="Trebuchet MS"/>
              </a:rPr>
              <a:t>position:absolute;</a:t>
            </a:r>
            <a:endParaRPr sz="14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400" b="0">
                <a:solidFill>
                  <a:srgbClr val="595959"/>
                </a:solidFill>
                <a:latin typeface="Trebuchet MS"/>
                <a:ea typeface="Trebuchet MS"/>
                <a:cs typeface="Trebuchet MS"/>
                <a:sym typeface="Trebuchet MS"/>
              </a:rPr>
              <a:t>left:100px;</a:t>
            </a:r>
            <a:endParaRPr sz="14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400" b="0">
                <a:solidFill>
                  <a:srgbClr val="595959"/>
                </a:solidFill>
                <a:latin typeface="Trebuchet MS"/>
                <a:ea typeface="Trebuchet MS"/>
                <a:cs typeface="Trebuchet MS"/>
                <a:sym typeface="Trebuchet MS"/>
              </a:rPr>
              <a:t>top:150px;</a:t>
            </a:r>
            <a:endParaRPr sz="14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400" b="0">
                <a:solidFill>
                  <a:srgbClr val="595959"/>
                </a:solidFill>
                <a:latin typeface="Trebuchet MS"/>
                <a:ea typeface="Trebuchet MS"/>
                <a:cs typeface="Trebuchet MS"/>
                <a:sym typeface="Trebuchet MS"/>
              </a:rPr>
              <a:t>}</a:t>
            </a:r>
            <a:endParaRPr sz="1400" b="0">
              <a:solidFill>
                <a:srgbClr val="595959"/>
              </a:solidFill>
              <a:latin typeface="Trebuchet MS"/>
              <a:ea typeface="Trebuchet MS"/>
              <a:cs typeface="Trebuchet MS"/>
              <a:sym typeface="Trebuchet MS"/>
            </a:endParaRPr>
          </a:p>
          <a:p>
            <a:pPr marL="457200" lvl="0" indent="-330200" rtl="0">
              <a:lnSpc>
                <a:spcPct val="100000"/>
              </a:lnSpc>
              <a:spcBef>
                <a:spcPts val="600"/>
              </a:spcBef>
              <a:spcAft>
                <a:spcPts val="0"/>
              </a:spcAft>
              <a:buClr>
                <a:srgbClr val="000000"/>
              </a:buClr>
              <a:buSzPts val="1600"/>
              <a:buFont typeface="Trebuchet MS"/>
              <a:buChar char="❏"/>
            </a:pPr>
            <a:r>
              <a:rPr lang="en" sz="1600" b="0">
                <a:solidFill>
                  <a:srgbClr val="000000"/>
                </a:solidFill>
                <a:latin typeface="Trebuchet MS"/>
                <a:ea typeface="Trebuchet MS"/>
                <a:cs typeface="Trebuchet MS"/>
                <a:sym typeface="Trebuchet MS"/>
              </a:rPr>
              <a:t>Absolutely positioned elements are removed from the normal flow. The document and other elements behave like the absolutely positioned element does not exist.</a:t>
            </a:r>
            <a:endParaRPr sz="1600" b="0">
              <a:solidFill>
                <a:srgbClr val="000000"/>
              </a:solidFill>
              <a:latin typeface="Trebuchet MS"/>
              <a:ea typeface="Trebuchet MS"/>
              <a:cs typeface="Trebuchet MS"/>
              <a:sym typeface="Trebuchet MS"/>
            </a:endParaRPr>
          </a:p>
          <a:p>
            <a:pPr marL="457200" lvl="0" indent="-330200" rtl="0">
              <a:lnSpc>
                <a:spcPct val="100000"/>
              </a:lnSpc>
              <a:spcBef>
                <a:spcPts val="0"/>
              </a:spcBef>
              <a:spcAft>
                <a:spcPts val="0"/>
              </a:spcAft>
              <a:buClr>
                <a:srgbClr val="000000"/>
              </a:buClr>
              <a:buSzPts val="1600"/>
              <a:buFont typeface="Trebuchet MS"/>
              <a:buChar char="❏"/>
            </a:pPr>
            <a:r>
              <a:rPr lang="en" sz="1600" b="0">
                <a:solidFill>
                  <a:srgbClr val="000000"/>
                </a:solidFill>
                <a:latin typeface="Trebuchet MS"/>
                <a:ea typeface="Trebuchet MS"/>
                <a:cs typeface="Trebuchet MS"/>
                <a:sym typeface="Trebuchet MS"/>
              </a:rPr>
              <a:t>Absolutely positioned elements can overlap other elements.</a:t>
            </a:r>
            <a:endParaRPr sz="1600" b="0">
              <a:solidFill>
                <a:srgbClr val="000000"/>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600" u="sng">
              <a:solidFill>
                <a:srgbClr val="0170BA"/>
              </a:solidFill>
              <a:latin typeface="Trebuchet MS"/>
              <a:ea typeface="Trebuchet MS"/>
              <a:cs typeface="Trebuchet MS"/>
              <a:sym typeface="Trebuchet MS"/>
            </a:endParaRPr>
          </a:p>
        </p:txBody>
      </p:sp>
      <p:pic>
        <p:nvPicPr>
          <p:cNvPr id="879" name="Shape 879"/>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Shape 884"/>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85" name="Shape 885"/>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500"/>
              </a:spcBef>
              <a:spcAft>
                <a:spcPts val="0"/>
              </a:spcAft>
              <a:buNone/>
            </a:pPr>
            <a:r>
              <a:rPr lang="en" sz="1800" u="sng">
                <a:solidFill>
                  <a:srgbClr val="0170BA"/>
                </a:solidFill>
                <a:latin typeface="Trebuchet MS"/>
                <a:ea typeface="Trebuchet MS"/>
                <a:cs typeface="Trebuchet MS"/>
                <a:sym typeface="Trebuchet MS"/>
              </a:rPr>
              <a:t>Overlapping Elements</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When elements are positioned outside the normal flow, they can overlap other elements.</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z-index property specifies the stack order of an element (which element should be placed in front of, or behind, the others).</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element can have a positive or negative stack order:</a:t>
            </a:r>
            <a:endParaRPr sz="1800" b="0">
              <a:solidFill>
                <a:srgbClr val="353535"/>
              </a:solidFill>
              <a:latin typeface="Trebuchet MS"/>
              <a:ea typeface="Trebuchet MS"/>
              <a:cs typeface="Trebuchet MS"/>
              <a:sym typeface="Trebuchet MS"/>
            </a:endParaRPr>
          </a:p>
          <a:p>
            <a:pPr marL="0" lvl="0" indent="0" rtl="0">
              <a:lnSpc>
                <a:spcPct val="115000"/>
              </a:lnSpc>
              <a:spcBef>
                <a:spcPts val="5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0" lvl="0" indent="0" rtl="0">
              <a:lnSpc>
                <a:spcPct val="115000"/>
              </a:lnSpc>
              <a:spcBef>
                <a:spcPts val="500"/>
              </a:spcBef>
              <a:spcAft>
                <a:spcPts val="0"/>
              </a:spcAft>
              <a:buNone/>
            </a:pPr>
            <a:endParaRPr sz="1800" b="0">
              <a:solidFill>
                <a:srgbClr val="000000"/>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886" name="Shape 886"/>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887" name="Shape 887"/>
          <p:cNvSpPr txBox="1"/>
          <p:nvPr/>
        </p:nvSpPr>
        <p:spPr>
          <a:xfrm>
            <a:off x="1717125" y="3283925"/>
            <a:ext cx="3909000" cy="20892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500"/>
              </a:spcBef>
              <a:spcAft>
                <a:spcPts val="0"/>
              </a:spcAft>
              <a:buNone/>
            </a:pPr>
            <a:r>
              <a:rPr lang="en" sz="1600">
                <a:solidFill>
                  <a:srgbClr val="595959"/>
                </a:solidFill>
                <a:latin typeface="Trebuchet MS"/>
                <a:ea typeface="Trebuchet MS"/>
                <a:cs typeface="Trebuchet MS"/>
                <a:sym typeface="Trebuchet MS"/>
              </a:rPr>
              <a:t>img {</a:t>
            </a:r>
            <a:endParaRPr sz="1600">
              <a:solidFill>
                <a:srgbClr val="595959"/>
              </a:solidFill>
              <a:latin typeface="Trebuchet MS"/>
              <a:ea typeface="Trebuchet MS"/>
              <a:cs typeface="Trebuchet MS"/>
              <a:sym typeface="Trebuchet MS"/>
            </a:endParaRPr>
          </a:p>
          <a:p>
            <a:pPr marL="457200" lvl="0" indent="0" rtl="0">
              <a:lnSpc>
                <a:spcPct val="115000"/>
              </a:lnSpc>
              <a:spcBef>
                <a:spcPts val="500"/>
              </a:spcBef>
              <a:spcAft>
                <a:spcPts val="0"/>
              </a:spcAft>
              <a:buNone/>
            </a:pPr>
            <a:r>
              <a:rPr lang="en" sz="1600">
                <a:solidFill>
                  <a:srgbClr val="595959"/>
                </a:solidFill>
                <a:latin typeface="Trebuchet MS"/>
                <a:ea typeface="Trebuchet MS"/>
                <a:cs typeface="Trebuchet MS"/>
                <a:sym typeface="Trebuchet MS"/>
              </a:rPr>
              <a:t>position:absolute;</a:t>
            </a:r>
            <a:endParaRPr sz="1600">
              <a:solidFill>
                <a:srgbClr val="595959"/>
              </a:solidFill>
              <a:latin typeface="Trebuchet MS"/>
              <a:ea typeface="Trebuchet MS"/>
              <a:cs typeface="Trebuchet MS"/>
              <a:sym typeface="Trebuchet MS"/>
            </a:endParaRPr>
          </a:p>
          <a:p>
            <a:pPr marL="457200" lvl="0" indent="0" rtl="0">
              <a:lnSpc>
                <a:spcPct val="115000"/>
              </a:lnSpc>
              <a:spcBef>
                <a:spcPts val="500"/>
              </a:spcBef>
              <a:spcAft>
                <a:spcPts val="0"/>
              </a:spcAft>
              <a:buNone/>
            </a:pPr>
            <a:r>
              <a:rPr lang="en" sz="1600">
                <a:solidFill>
                  <a:srgbClr val="595959"/>
                </a:solidFill>
                <a:latin typeface="Trebuchet MS"/>
                <a:ea typeface="Trebuchet MS"/>
                <a:cs typeface="Trebuchet MS"/>
                <a:sym typeface="Trebuchet MS"/>
              </a:rPr>
              <a:t>left:0px;</a:t>
            </a:r>
            <a:endParaRPr sz="1600">
              <a:solidFill>
                <a:srgbClr val="595959"/>
              </a:solidFill>
              <a:latin typeface="Trebuchet MS"/>
              <a:ea typeface="Trebuchet MS"/>
              <a:cs typeface="Trebuchet MS"/>
              <a:sym typeface="Trebuchet MS"/>
            </a:endParaRPr>
          </a:p>
          <a:p>
            <a:pPr marL="457200" lvl="0" indent="0" rtl="0">
              <a:lnSpc>
                <a:spcPct val="115000"/>
              </a:lnSpc>
              <a:spcBef>
                <a:spcPts val="500"/>
              </a:spcBef>
              <a:spcAft>
                <a:spcPts val="0"/>
              </a:spcAft>
              <a:buNone/>
            </a:pPr>
            <a:r>
              <a:rPr lang="en" sz="1600">
                <a:solidFill>
                  <a:srgbClr val="595959"/>
                </a:solidFill>
                <a:latin typeface="Trebuchet MS"/>
                <a:ea typeface="Trebuchet MS"/>
                <a:cs typeface="Trebuchet MS"/>
                <a:sym typeface="Trebuchet MS"/>
              </a:rPr>
              <a:t>top:0px;</a:t>
            </a:r>
            <a:endParaRPr sz="1600">
              <a:solidFill>
                <a:srgbClr val="595959"/>
              </a:solidFill>
              <a:latin typeface="Trebuchet MS"/>
              <a:ea typeface="Trebuchet MS"/>
              <a:cs typeface="Trebuchet MS"/>
              <a:sym typeface="Trebuchet MS"/>
            </a:endParaRPr>
          </a:p>
          <a:p>
            <a:pPr marL="457200" lvl="0" indent="0" rtl="0">
              <a:lnSpc>
                <a:spcPct val="115000"/>
              </a:lnSpc>
              <a:spcBef>
                <a:spcPts val="500"/>
              </a:spcBef>
              <a:spcAft>
                <a:spcPts val="0"/>
              </a:spcAft>
              <a:buNone/>
            </a:pPr>
            <a:r>
              <a:rPr lang="en" sz="1600">
                <a:solidFill>
                  <a:srgbClr val="595959"/>
                </a:solidFill>
                <a:latin typeface="Trebuchet MS"/>
                <a:ea typeface="Trebuchet MS"/>
                <a:cs typeface="Trebuchet MS"/>
                <a:sym typeface="Trebuchet MS"/>
              </a:rPr>
              <a:t>Z-index:-1; }</a:t>
            </a:r>
            <a:endParaRPr sz="1600">
              <a:solidFill>
                <a:srgbClr val="595959"/>
              </a:solidFill>
              <a:latin typeface="Trebuchet MS"/>
              <a:ea typeface="Trebuchet MS"/>
              <a:cs typeface="Trebuchet MS"/>
              <a:sym typeface="Trebuchet MS"/>
            </a:endParaRPr>
          </a:p>
          <a:p>
            <a:pPr marL="0" lvl="0" indent="0">
              <a:spcBef>
                <a:spcPts val="0"/>
              </a:spcBef>
              <a:spcAft>
                <a:spcPts val="0"/>
              </a:spcAft>
              <a:buNone/>
            </a:pPr>
            <a:endParaRPr sz="1600">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Shape 892"/>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93" name="Shape 893"/>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500"/>
              </a:spcBef>
              <a:spcAft>
                <a:spcPts val="0"/>
              </a:spcAft>
              <a:buNone/>
            </a:pPr>
            <a:r>
              <a:rPr lang="en" sz="1800" u="sng">
                <a:solidFill>
                  <a:srgbClr val="0170BA"/>
                </a:solidFill>
                <a:latin typeface="Trebuchet MS"/>
                <a:ea typeface="Trebuchet MS"/>
                <a:cs typeface="Trebuchet MS"/>
                <a:sym typeface="Trebuchet MS"/>
              </a:rPr>
              <a:t>Overlapping Elements</a:t>
            </a:r>
            <a:endParaRPr sz="1800" b="0">
              <a:solidFill>
                <a:srgbClr val="000000"/>
              </a:solidFill>
              <a:latin typeface="Trebuchet MS"/>
              <a:ea typeface="Trebuchet MS"/>
              <a:cs typeface="Trebuchet MS"/>
              <a:sym typeface="Trebuchet MS"/>
            </a:endParaRPr>
          </a:p>
          <a:p>
            <a:pPr marL="457200" lvl="0" indent="-342900"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element with greater stack order is always in front of an element with a lower stack order.</a:t>
            </a:r>
            <a:endParaRPr sz="1800" b="0">
              <a:solidFill>
                <a:srgbClr val="353535"/>
              </a:solidFill>
              <a:latin typeface="Trebuchet MS"/>
              <a:ea typeface="Trebuchet MS"/>
              <a:cs typeface="Trebuchet MS"/>
              <a:sym typeface="Trebuchet MS"/>
            </a:endParaRPr>
          </a:p>
          <a:p>
            <a:pPr marL="0" lvl="0" indent="0" rtl="0">
              <a:lnSpc>
                <a:spcPct val="115000"/>
              </a:lnSpc>
              <a:spcBef>
                <a:spcPts val="500"/>
              </a:spcBef>
              <a:spcAft>
                <a:spcPts val="0"/>
              </a:spcAft>
              <a:buNone/>
            </a:pPr>
            <a:r>
              <a:rPr lang="en" sz="1800" i="1">
                <a:solidFill>
                  <a:srgbClr val="F16524"/>
                </a:solidFill>
                <a:latin typeface="Trebuchet MS"/>
                <a:ea typeface="Trebuchet MS"/>
                <a:cs typeface="Trebuchet MS"/>
                <a:sym typeface="Trebuchet MS"/>
              </a:rPr>
              <a:t>Note</a:t>
            </a:r>
            <a:r>
              <a:rPr lang="en" sz="1800" b="0" i="1">
                <a:solidFill>
                  <a:srgbClr val="F16524"/>
                </a:solidFill>
                <a:latin typeface="Trebuchet MS"/>
                <a:ea typeface="Trebuchet MS"/>
                <a:cs typeface="Trebuchet MS"/>
                <a:sym typeface="Trebuchet MS"/>
              </a:rPr>
              <a:t>: If two positioned elements overlap without a z-index specified, the element positioned last in the HTML code will be shown on top.</a:t>
            </a:r>
            <a:endParaRPr sz="1800" b="0" i="1">
              <a:solidFill>
                <a:srgbClr val="F16524"/>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894" name="Shape 894"/>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Shape 899"/>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Text</a:t>
            </a:r>
            <a:endParaRPr sz="3000">
              <a:solidFill>
                <a:srgbClr val="0170BA"/>
              </a:solidFill>
              <a:latin typeface="Trebuchet MS"/>
              <a:ea typeface="Trebuchet MS"/>
              <a:cs typeface="Trebuchet MS"/>
              <a:sym typeface="Trebuchet MS"/>
            </a:endParaRPr>
          </a:p>
        </p:txBody>
      </p:sp>
      <p:sp>
        <p:nvSpPr>
          <p:cNvPr id="900" name="Shape 900"/>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500"/>
              </a:spcBef>
              <a:spcAft>
                <a:spcPts val="0"/>
              </a:spcAft>
              <a:buNone/>
            </a:pPr>
            <a:r>
              <a:rPr lang="en" sz="1800" u="sng">
                <a:solidFill>
                  <a:srgbClr val="0170BA"/>
                </a:solidFill>
                <a:latin typeface="Trebuchet MS"/>
                <a:ea typeface="Trebuchet MS"/>
                <a:cs typeface="Trebuchet MS"/>
                <a:sym typeface="Trebuchet MS"/>
              </a:rPr>
              <a:t>Text Color</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color property is used to set the color of the text.</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With CSS, a color is most often specified by:</a:t>
            </a:r>
            <a:endParaRPr sz="1800" b="0">
              <a:solidFill>
                <a:srgbClr val="353535"/>
              </a:solidFill>
              <a:latin typeface="Trebuchet MS"/>
              <a:ea typeface="Trebuchet MS"/>
              <a:cs typeface="Trebuchet MS"/>
              <a:sym typeface="Trebuchet MS"/>
            </a:endParaRPr>
          </a:p>
          <a:p>
            <a:pPr marL="9144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HEX value - like "#ff0000"</a:t>
            </a:r>
            <a:endParaRPr sz="1800" b="0">
              <a:solidFill>
                <a:srgbClr val="353535"/>
              </a:solidFill>
              <a:latin typeface="Trebuchet MS"/>
              <a:ea typeface="Trebuchet MS"/>
              <a:cs typeface="Trebuchet MS"/>
              <a:sym typeface="Trebuchet MS"/>
            </a:endParaRPr>
          </a:p>
          <a:p>
            <a:pPr marL="9144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RGB value - like "rgb(255,0,0)"</a:t>
            </a:r>
            <a:endParaRPr sz="1800" b="0">
              <a:solidFill>
                <a:srgbClr val="353535"/>
              </a:solidFill>
              <a:latin typeface="Trebuchet MS"/>
              <a:ea typeface="Trebuchet MS"/>
              <a:cs typeface="Trebuchet MS"/>
              <a:sym typeface="Trebuchet MS"/>
            </a:endParaRPr>
          </a:p>
          <a:p>
            <a:pPr marL="9144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color name - like "red"</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default color for a page is defined in the body selector.</a:t>
            </a:r>
            <a:endParaRPr sz="1800" b="0">
              <a:solidFill>
                <a:srgbClr val="353535"/>
              </a:solidFill>
              <a:latin typeface="Trebuchet MS"/>
              <a:ea typeface="Trebuchet MS"/>
              <a:cs typeface="Trebuchet MS"/>
              <a:sym typeface="Trebuchet MS"/>
            </a:endParaRPr>
          </a:p>
          <a:p>
            <a:pPr marL="0" lvl="0" indent="0" rtl="0">
              <a:lnSpc>
                <a:spcPct val="115000"/>
              </a:lnSpc>
              <a:spcBef>
                <a:spcPts val="5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15000"/>
              </a:lnSpc>
              <a:spcBef>
                <a:spcPts val="500"/>
              </a:spcBef>
              <a:spcAft>
                <a:spcPts val="0"/>
              </a:spcAft>
              <a:buNone/>
            </a:pPr>
            <a:r>
              <a:rPr lang="en" sz="1600" b="0">
                <a:solidFill>
                  <a:srgbClr val="595959"/>
                </a:solidFill>
                <a:latin typeface="Trebuchet MS"/>
                <a:ea typeface="Trebuchet MS"/>
                <a:cs typeface="Trebuchet MS"/>
                <a:sym typeface="Trebuchet MS"/>
              </a:rPr>
              <a:t>body {color:blue;}</a:t>
            </a:r>
            <a:endParaRPr sz="1600" b="0">
              <a:solidFill>
                <a:srgbClr val="595959"/>
              </a:solidFill>
              <a:latin typeface="Trebuchet MS"/>
              <a:ea typeface="Trebuchet MS"/>
              <a:cs typeface="Trebuchet MS"/>
              <a:sym typeface="Trebuchet MS"/>
            </a:endParaRPr>
          </a:p>
          <a:p>
            <a:pPr marL="914400" lvl="0" indent="0" rtl="0">
              <a:lnSpc>
                <a:spcPct val="115000"/>
              </a:lnSpc>
              <a:spcBef>
                <a:spcPts val="500"/>
              </a:spcBef>
              <a:spcAft>
                <a:spcPts val="0"/>
              </a:spcAft>
              <a:buNone/>
            </a:pPr>
            <a:r>
              <a:rPr lang="en" sz="1600" b="0">
                <a:solidFill>
                  <a:srgbClr val="595959"/>
                </a:solidFill>
                <a:latin typeface="Trebuchet MS"/>
                <a:ea typeface="Trebuchet MS"/>
                <a:cs typeface="Trebuchet MS"/>
                <a:sym typeface="Trebuchet MS"/>
              </a:rPr>
              <a:t>h1 {color:#00ff00;}</a:t>
            </a:r>
            <a:endParaRPr sz="1600" b="0">
              <a:solidFill>
                <a:srgbClr val="595959"/>
              </a:solidFill>
              <a:latin typeface="Trebuchet MS"/>
              <a:ea typeface="Trebuchet MS"/>
              <a:cs typeface="Trebuchet MS"/>
              <a:sym typeface="Trebuchet MS"/>
            </a:endParaRPr>
          </a:p>
          <a:p>
            <a:pPr marL="914400" lvl="0" indent="0" rtl="0">
              <a:lnSpc>
                <a:spcPct val="115000"/>
              </a:lnSpc>
              <a:spcBef>
                <a:spcPts val="500"/>
              </a:spcBef>
              <a:spcAft>
                <a:spcPts val="0"/>
              </a:spcAft>
              <a:buNone/>
            </a:pPr>
            <a:r>
              <a:rPr lang="en" sz="1600" b="0">
                <a:solidFill>
                  <a:srgbClr val="595959"/>
                </a:solidFill>
                <a:latin typeface="Trebuchet MS"/>
                <a:ea typeface="Trebuchet MS"/>
                <a:cs typeface="Trebuchet MS"/>
                <a:sym typeface="Trebuchet MS"/>
              </a:rPr>
              <a:t>h2 {color:rgb(255,0,0);}</a:t>
            </a:r>
            <a:endParaRPr sz="16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a:solidFill>
                <a:srgbClr val="0170BA"/>
              </a:solidFill>
              <a:latin typeface="Trebuchet MS"/>
              <a:ea typeface="Trebuchet MS"/>
              <a:cs typeface="Trebuchet MS"/>
              <a:sym typeface="Trebuchet MS"/>
            </a:endParaRPr>
          </a:p>
        </p:txBody>
      </p:sp>
      <p:pic>
        <p:nvPicPr>
          <p:cNvPr id="901" name="Shape 901"/>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Shape 906"/>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07" name="Shape 907"/>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500"/>
              </a:spcBef>
              <a:spcAft>
                <a:spcPts val="0"/>
              </a:spcAft>
              <a:buNone/>
            </a:pPr>
            <a:r>
              <a:rPr lang="en" sz="1800" u="sng">
                <a:solidFill>
                  <a:srgbClr val="0170BA"/>
                </a:solidFill>
                <a:latin typeface="Trebuchet MS"/>
                <a:ea typeface="Trebuchet MS"/>
                <a:cs typeface="Trebuchet MS"/>
                <a:sym typeface="Trebuchet MS"/>
              </a:rPr>
              <a:t>Text Alignment</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text-align property is used to set the horizontal alignment of a text.</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Text can be centered, or aligned to the left or right, or justified.</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When text-align is set to "justify", each line is stretched so that every line has equal width, and the left and right margins are straight (like in magazines and newspapers).</a:t>
            </a:r>
            <a:endParaRPr sz="1800" b="0">
              <a:solidFill>
                <a:srgbClr val="353535"/>
              </a:solidFill>
              <a:latin typeface="Trebuchet MS"/>
              <a:ea typeface="Trebuchet MS"/>
              <a:cs typeface="Trebuchet MS"/>
              <a:sym typeface="Trebuchet MS"/>
            </a:endParaRPr>
          </a:p>
          <a:p>
            <a:pPr marL="0" lvl="0" indent="0" rtl="0">
              <a:lnSpc>
                <a:spcPct val="115000"/>
              </a:lnSpc>
              <a:spcBef>
                <a:spcPts val="5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rtl="0">
              <a:lnSpc>
                <a:spcPct val="115000"/>
              </a:lnSpc>
              <a:spcBef>
                <a:spcPts val="500"/>
              </a:spcBef>
              <a:spcAft>
                <a:spcPts val="0"/>
              </a:spcAft>
              <a:buNone/>
            </a:pPr>
            <a:r>
              <a:rPr lang="en" sz="1600" b="0">
                <a:solidFill>
                  <a:srgbClr val="595959"/>
                </a:solidFill>
                <a:latin typeface="Trebuchet MS"/>
                <a:ea typeface="Trebuchet MS"/>
                <a:cs typeface="Trebuchet MS"/>
                <a:sym typeface="Trebuchet MS"/>
              </a:rPr>
              <a:t>h1 {text-align:center;}</a:t>
            </a:r>
            <a:endParaRPr sz="1600" b="0">
              <a:solidFill>
                <a:srgbClr val="595959"/>
              </a:solidFill>
              <a:latin typeface="Trebuchet MS"/>
              <a:ea typeface="Trebuchet MS"/>
              <a:cs typeface="Trebuchet MS"/>
              <a:sym typeface="Trebuchet MS"/>
            </a:endParaRPr>
          </a:p>
          <a:p>
            <a:pPr marL="457200" lvl="0" indent="0" rtl="0">
              <a:lnSpc>
                <a:spcPct val="115000"/>
              </a:lnSpc>
              <a:spcBef>
                <a:spcPts val="500"/>
              </a:spcBef>
              <a:spcAft>
                <a:spcPts val="0"/>
              </a:spcAft>
              <a:buNone/>
            </a:pPr>
            <a:r>
              <a:rPr lang="en" sz="1600" b="0">
                <a:solidFill>
                  <a:srgbClr val="595959"/>
                </a:solidFill>
                <a:latin typeface="Trebuchet MS"/>
                <a:ea typeface="Trebuchet MS"/>
                <a:cs typeface="Trebuchet MS"/>
                <a:sym typeface="Trebuchet MS"/>
              </a:rPr>
              <a:t>p.date {text-align:right;}</a:t>
            </a:r>
            <a:endParaRPr sz="1600" b="0">
              <a:solidFill>
                <a:srgbClr val="595959"/>
              </a:solidFill>
              <a:latin typeface="Trebuchet MS"/>
              <a:ea typeface="Trebuchet MS"/>
              <a:cs typeface="Trebuchet MS"/>
              <a:sym typeface="Trebuchet MS"/>
            </a:endParaRPr>
          </a:p>
          <a:p>
            <a:pPr marL="457200" lvl="0" indent="0" rtl="0">
              <a:lnSpc>
                <a:spcPct val="115000"/>
              </a:lnSpc>
              <a:spcBef>
                <a:spcPts val="500"/>
              </a:spcBef>
              <a:spcAft>
                <a:spcPts val="0"/>
              </a:spcAft>
              <a:buNone/>
            </a:pPr>
            <a:r>
              <a:rPr lang="en" sz="1600" b="0">
                <a:solidFill>
                  <a:srgbClr val="595959"/>
                </a:solidFill>
                <a:latin typeface="Trebuchet MS"/>
                <a:ea typeface="Trebuchet MS"/>
                <a:cs typeface="Trebuchet MS"/>
                <a:sym typeface="Trebuchet MS"/>
              </a:rPr>
              <a:t>p.main {text-align:justify;}</a:t>
            </a:r>
            <a:endParaRPr sz="1600" b="0">
              <a:solidFill>
                <a:srgbClr val="595959"/>
              </a:solidFill>
              <a:latin typeface="Trebuchet MS"/>
              <a:ea typeface="Trebuchet MS"/>
              <a:cs typeface="Trebuchet MS"/>
              <a:sym typeface="Trebuchet MS"/>
            </a:endParaRPr>
          </a:p>
          <a:p>
            <a:pPr marL="0" lvl="0" indent="0" rtl="0">
              <a:lnSpc>
                <a:spcPct val="115000"/>
              </a:lnSpc>
              <a:spcBef>
                <a:spcPts val="500"/>
              </a:spcBef>
              <a:spcAft>
                <a:spcPts val="0"/>
              </a:spcAft>
              <a:buNone/>
            </a:pPr>
            <a:endParaRPr sz="1800" u="sng">
              <a:solidFill>
                <a:srgbClr val="0170BA"/>
              </a:solidFill>
              <a:latin typeface="Trebuchet MS"/>
              <a:ea typeface="Trebuchet MS"/>
              <a:cs typeface="Trebuchet MS"/>
              <a:sym typeface="Trebuchet MS"/>
            </a:endParaRPr>
          </a:p>
        </p:txBody>
      </p:sp>
      <p:pic>
        <p:nvPicPr>
          <p:cNvPr id="908" name="Shape 908"/>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Shape 913"/>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14" name="Shape 914"/>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Text Decoration</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text-decoration property is used to set or remove decorations from text.</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text-decoration property is mostly used to remove underlines from links for design purposes:</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a {text-decoration:none;}</a:t>
            </a:r>
            <a:endParaRPr sz="1600" b="0">
              <a:solidFill>
                <a:srgbClr val="595959"/>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can also be used to decorate text:</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h1 {text-decoration:overline;}</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h2 {text-decoration:line-through;}</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h3 {text-decoration:underline;}</a:t>
            </a:r>
            <a:endParaRPr sz="16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000000"/>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915" name="Shape 915"/>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Shape 334"/>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
        <p:nvSpPr>
          <p:cNvPr id="335" name="Shape 335"/>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Selectors</a:t>
            </a:r>
            <a:endParaRPr sz="3000">
              <a:solidFill>
                <a:srgbClr val="0170BA"/>
              </a:solidFill>
              <a:latin typeface="Trebuchet MS"/>
              <a:ea typeface="Trebuchet MS"/>
              <a:cs typeface="Trebuchet MS"/>
              <a:sym typeface="Trebuchet MS"/>
            </a:endParaRPr>
          </a:p>
        </p:txBody>
      </p:sp>
      <p:sp>
        <p:nvSpPr>
          <p:cNvPr id="336" name="Shape 336"/>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b="0">
                <a:solidFill>
                  <a:srgbClr val="353535"/>
                </a:solidFill>
                <a:latin typeface="Trebuchet MS"/>
                <a:ea typeface="Trebuchet MS"/>
                <a:cs typeface="Trebuchet MS"/>
                <a:sym typeface="Trebuchet MS"/>
              </a:rPr>
              <a:t>In CSS, selectors are patterns used to select the element(s) you want to style. There are my selector patterns in CSS. </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500"/>
              </a:spcBef>
              <a:spcAft>
                <a:spcPts val="0"/>
              </a:spcAft>
              <a:buClr>
                <a:srgbClr val="353535"/>
              </a:buClr>
              <a:buSzPts val="1800"/>
              <a:buFont typeface="Trebuchet MS"/>
              <a:buChar char="❏"/>
            </a:pPr>
            <a:r>
              <a:rPr lang="en" sz="1800" b="0" u="sng">
                <a:solidFill>
                  <a:srgbClr val="0170BA"/>
                </a:solidFill>
                <a:latin typeface="Trebuchet MS"/>
                <a:ea typeface="Trebuchet MS"/>
                <a:cs typeface="Trebuchet MS"/>
                <a:sym typeface="Trebuchet MS"/>
              </a:rPr>
              <a:t>* Selector</a:t>
            </a:r>
            <a:r>
              <a:rPr lang="en" sz="1800" b="0">
                <a:solidFill>
                  <a:srgbClr val="353535"/>
                </a:solidFill>
                <a:latin typeface="Trebuchet MS"/>
                <a:ea typeface="Trebuchet MS"/>
                <a:cs typeface="Trebuchet MS"/>
                <a:sym typeface="Trebuchet MS"/>
              </a:rPr>
              <a:t> : selects all the elements</a:t>
            </a:r>
            <a:endParaRPr sz="1800" b="0">
              <a:solidFill>
                <a:srgbClr val="353535"/>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b="0">
                <a:solidFill>
                  <a:srgbClr val="F16524"/>
                </a:solidFill>
                <a:latin typeface="Trebuchet MS"/>
                <a:ea typeface="Trebuchet MS"/>
                <a:cs typeface="Trebuchet MS"/>
                <a:sym typeface="Trebuchet MS"/>
              </a:rPr>
              <a:t>Syntax: </a:t>
            </a:r>
            <a:endParaRPr sz="1800" b="0">
              <a:solidFill>
                <a:srgbClr val="F16524"/>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800" b="0">
                <a:solidFill>
                  <a:srgbClr val="353535"/>
                </a:solidFill>
                <a:latin typeface="Trebuchet MS"/>
                <a:ea typeface="Trebuchet MS"/>
                <a:cs typeface="Trebuchet MS"/>
                <a:sym typeface="Trebuchet MS"/>
              </a:rPr>
              <a:t>		</a:t>
            </a:r>
            <a:r>
              <a:rPr lang="en" sz="1600" b="0" i="1">
                <a:solidFill>
                  <a:srgbClr val="F16524"/>
                </a:solidFill>
                <a:latin typeface="Trebuchet MS"/>
                <a:ea typeface="Trebuchet MS"/>
                <a:cs typeface="Trebuchet MS"/>
                <a:sym typeface="Trebuchet MS"/>
              </a:rPr>
              <a:t>* {</a:t>
            </a:r>
            <a:endParaRPr sz="1600" b="0" i="1">
              <a:solidFill>
                <a:srgbClr val="F16524"/>
              </a:solidFill>
              <a:latin typeface="Trebuchet MS"/>
              <a:ea typeface="Trebuchet MS"/>
              <a:cs typeface="Trebuchet MS"/>
              <a:sym typeface="Trebuchet MS"/>
            </a:endParaRPr>
          </a:p>
          <a:p>
            <a:pPr marL="457200" lvl="0" indent="457200" rtl="0">
              <a:lnSpc>
                <a:spcPct val="100000"/>
              </a:lnSpc>
              <a:spcBef>
                <a:spcPts val="500"/>
              </a:spcBef>
              <a:spcAft>
                <a:spcPts val="0"/>
              </a:spcAft>
              <a:buNone/>
            </a:pPr>
            <a:r>
              <a:rPr lang="en" sz="1600" b="0" i="1">
                <a:solidFill>
                  <a:srgbClr val="F16524"/>
                </a:solidFill>
                <a:latin typeface="Trebuchet MS"/>
                <a:ea typeface="Trebuchet MS"/>
                <a:cs typeface="Trebuchet MS"/>
                <a:sym typeface="Trebuchet MS"/>
              </a:rPr>
              <a:t>	css declaration;</a:t>
            </a:r>
            <a:endParaRPr sz="1600" b="0" i="1">
              <a:solidFill>
                <a:srgbClr val="F16524"/>
              </a:solidFill>
              <a:latin typeface="Trebuchet MS"/>
              <a:ea typeface="Trebuchet MS"/>
              <a:cs typeface="Trebuchet MS"/>
              <a:sym typeface="Trebuchet MS"/>
            </a:endParaRPr>
          </a:p>
          <a:p>
            <a:pPr marL="457200" lvl="0" indent="457200" rtl="0">
              <a:lnSpc>
                <a:spcPct val="100000"/>
              </a:lnSpc>
              <a:spcBef>
                <a:spcPts val="500"/>
              </a:spcBef>
              <a:spcAft>
                <a:spcPts val="0"/>
              </a:spcAft>
              <a:buNone/>
            </a:pPr>
            <a:r>
              <a:rPr lang="en" sz="1600" b="0" i="1">
                <a:solidFill>
                  <a:srgbClr val="F16524"/>
                </a:solidFill>
                <a:latin typeface="Trebuchet MS"/>
                <a:ea typeface="Trebuchet MS"/>
                <a:cs typeface="Trebuchet MS"/>
                <a:sym typeface="Trebuchet MS"/>
              </a:rPr>
              <a:t>}</a:t>
            </a:r>
            <a:endParaRPr sz="1600" b="0" i="1">
              <a:solidFill>
                <a:srgbClr val="F16524"/>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u="sng">
                <a:solidFill>
                  <a:srgbClr val="0170BA"/>
                </a:solidFill>
                <a:latin typeface="Trebuchet MS"/>
                <a:ea typeface="Trebuchet MS"/>
                <a:cs typeface="Trebuchet MS"/>
                <a:sym typeface="Trebuchet MS"/>
              </a:rPr>
              <a:t>Element</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select all the elements </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F16524"/>
                </a:solidFill>
                <a:latin typeface="Trebuchet MS"/>
                <a:ea typeface="Trebuchet MS"/>
                <a:cs typeface="Trebuchet MS"/>
                <a:sym typeface="Trebuchet MS"/>
              </a:rPr>
              <a:t>Syntax:</a:t>
            </a:r>
            <a:r>
              <a:rPr lang="en" sz="1800" b="0">
                <a:solidFill>
                  <a:srgbClr val="353535"/>
                </a:solidFill>
                <a:latin typeface="Trebuchet MS"/>
                <a:ea typeface="Trebuchet MS"/>
                <a:cs typeface="Trebuchet MS"/>
                <a:sym typeface="Trebuchet MS"/>
              </a:rPr>
              <a:t> </a:t>
            </a:r>
            <a:r>
              <a:rPr lang="en" sz="1600" b="0" i="1">
                <a:solidFill>
                  <a:srgbClr val="F16524"/>
                </a:solidFill>
                <a:latin typeface="Trebuchet MS"/>
                <a:ea typeface="Trebuchet MS"/>
                <a:cs typeface="Trebuchet MS"/>
                <a:sym typeface="Trebuchet MS"/>
              </a:rPr>
              <a:t>element {</a:t>
            </a:r>
            <a:endParaRPr sz="1600" b="0" i="1">
              <a:solidFill>
                <a:srgbClr val="F16524"/>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600" b="0" i="1">
                <a:solidFill>
                  <a:srgbClr val="F16524"/>
                </a:solidFill>
                <a:latin typeface="Trebuchet MS"/>
                <a:ea typeface="Trebuchet MS"/>
                <a:cs typeface="Trebuchet MS"/>
                <a:sym typeface="Trebuchet MS"/>
              </a:rPr>
              <a:t>			css declaration; </a:t>
            </a:r>
            <a:endParaRPr sz="1600" b="0" i="1">
              <a:solidFill>
                <a:srgbClr val="F16524"/>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600" b="0" i="1">
                <a:solidFill>
                  <a:srgbClr val="F16524"/>
                </a:solidFill>
                <a:latin typeface="Trebuchet MS"/>
                <a:ea typeface="Trebuchet MS"/>
                <a:cs typeface="Trebuchet MS"/>
                <a:sym typeface="Trebuchet MS"/>
              </a:rPr>
              <a:t>		}</a:t>
            </a:r>
            <a:endParaRPr sz="1600" b="0" i="1">
              <a:solidFill>
                <a:srgbClr val="F16524"/>
              </a:solidFill>
              <a:latin typeface="Trebuchet MS"/>
              <a:ea typeface="Trebuchet MS"/>
              <a:cs typeface="Trebuchet MS"/>
              <a:sym typeface="Trebuchet MS"/>
            </a:endParaRPr>
          </a:p>
        </p:txBody>
      </p:sp>
      <p:sp>
        <p:nvSpPr>
          <p:cNvPr id="337" name="Shape 337"/>
          <p:cNvSpPr txBox="1"/>
          <p:nvPr/>
        </p:nvSpPr>
        <p:spPr>
          <a:xfrm>
            <a:off x="4280975" y="2266075"/>
            <a:ext cx="4557900" cy="1461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a:solidFill>
                  <a:srgbClr val="0170BA"/>
                </a:solidFill>
                <a:latin typeface="Trebuchet MS"/>
                <a:ea typeface="Trebuchet MS"/>
                <a:cs typeface="Trebuchet MS"/>
                <a:sym typeface="Trebuchet MS"/>
              </a:rPr>
              <a:t>Example: </a:t>
            </a:r>
            <a:endParaRPr sz="1800">
              <a:solidFill>
                <a:srgbClr val="0170BA"/>
              </a:solidFill>
              <a:latin typeface="Trebuchet MS"/>
              <a:ea typeface="Trebuchet MS"/>
              <a:cs typeface="Trebuchet MS"/>
              <a:sym typeface="Trebuchet MS"/>
            </a:endParaRPr>
          </a:p>
          <a:p>
            <a:pPr marL="0" lvl="0" indent="0">
              <a:spcBef>
                <a:spcPts val="0"/>
              </a:spcBef>
              <a:spcAft>
                <a:spcPts val="0"/>
              </a:spcAft>
              <a:buNone/>
            </a:pPr>
            <a:r>
              <a:rPr lang="en" sz="1800">
                <a:latin typeface="Trebuchet MS"/>
                <a:ea typeface="Trebuchet MS"/>
                <a:cs typeface="Trebuchet MS"/>
                <a:sym typeface="Trebuchet MS"/>
              </a:rPr>
              <a:t>	</a:t>
            </a:r>
            <a:r>
              <a:rPr lang="en" sz="1600">
                <a:solidFill>
                  <a:srgbClr val="595959"/>
                </a:solidFill>
                <a:latin typeface="Trebuchet MS"/>
                <a:ea typeface="Trebuchet MS"/>
                <a:cs typeface="Trebuchet MS"/>
                <a:sym typeface="Trebuchet MS"/>
              </a:rPr>
              <a:t>* {</a:t>
            </a:r>
            <a:endParaRPr sz="1600">
              <a:solidFill>
                <a:srgbClr val="595959"/>
              </a:solidFill>
              <a:latin typeface="Trebuchet MS"/>
              <a:ea typeface="Trebuchet MS"/>
              <a:cs typeface="Trebuchet MS"/>
              <a:sym typeface="Trebuchet MS"/>
            </a:endParaRPr>
          </a:p>
          <a:p>
            <a:pPr marL="0" lvl="0" indent="0" rtl="0">
              <a:spcBef>
                <a:spcPts val="0"/>
              </a:spcBef>
              <a:spcAft>
                <a:spcPts val="0"/>
              </a:spcAft>
              <a:buNone/>
            </a:pPr>
            <a:r>
              <a:rPr lang="en" sz="1600">
                <a:solidFill>
                  <a:srgbClr val="595959"/>
                </a:solidFill>
                <a:latin typeface="Trebuchet MS"/>
                <a:ea typeface="Trebuchet MS"/>
                <a:cs typeface="Trebuchet MS"/>
                <a:sym typeface="Trebuchet MS"/>
              </a:rPr>
              <a:t>		background-color : yellow;</a:t>
            </a:r>
            <a:endParaRPr sz="1600">
              <a:solidFill>
                <a:srgbClr val="595959"/>
              </a:solidFill>
              <a:latin typeface="Trebuchet MS"/>
              <a:ea typeface="Trebuchet MS"/>
              <a:cs typeface="Trebuchet MS"/>
              <a:sym typeface="Trebuchet MS"/>
            </a:endParaRPr>
          </a:p>
          <a:p>
            <a:pPr marL="457200" lvl="0" indent="0">
              <a:spcBef>
                <a:spcPts val="0"/>
              </a:spcBef>
              <a:spcAft>
                <a:spcPts val="0"/>
              </a:spcAft>
              <a:buNone/>
            </a:pPr>
            <a:r>
              <a:rPr lang="en" sz="1600">
                <a:solidFill>
                  <a:srgbClr val="595959"/>
                </a:solidFill>
                <a:latin typeface="Trebuchet MS"/>
                <a:ea typeface="Trebuchet MS"/>
                <a:cs typeface="Trebuchet MS"/>
                <a:sym typeface="Trebuchet MS"/>
              </a:rPr>
              <a:t>}</a:t>
            </a:r>
            <a:endParaRPr sz="1600">
              <a:solidFill>
                <a:srgbClr val="595959"/>
              </a:solidFill>
              <a:latin typeface="Trebuchet MS"/>
              <a:ea typeface="Trebuchet MS"/>
              <a:cs typeface="Trebuchet MS"/>
              <a:sym typeface="Trebuchet MS"/>
            </a:endParaRPr>
          </a:p>
        </p:txBody>
      </p:sp>
      <p:sp>
        <p:nvSpPr>
          <p:cNvPr id="338" name="Shape 338"/>
          <p:cNvSpPr txBox="1"/>
          <p:nvPr/>
        </p:nvSpPr>
        <p:spPr>
          <a:xfrm>
            <a:off x="4333325" y="3967200"/>
            <a:ext cx="4557900" cy="117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rgbClr val="0170BA"/>
                </a:solidFill>
                <a:latin typeface="Trebuchet MS"/>
                <a:ea typeface="Trebuchet MS"/>
                <a:cs typeface="Trebuchet MS"/>
                <a:sym typeface="Trebuchet MS"/>
              </a:rPr>
              <a:t>Example: </a:t>
            </a:r>
            <a:r>
              <a:rPr lang="en" sz="1600">
                <a:solidFill>
                  <a:srgbClr val="595959"/>
                </a:solidFill>
                <a:latin typeface="Trebuchet MS"/>
                <a:ea typeface="Trebuchet MS"/>
                <a:cs typeface="Trebuchet MS"/>
                <a:sym typeface="Trebuchet MS"/>
              </a:rPr>
              <a:t>p {</a:t>
            </a:r>
            <a:endParaRPr sz="1600">
              <a:solidFill>
                <a:srgbClr val="595959"/>
              </a:solidFill>
              <a:latin typeface="Trebuchet MS"/>
              <a:ea typeface="Trebuchet MS"/>
              <a:cs typeface="Trebuchet MS"/>
              <a:sym typeface="Trebuchet MS"/>
            </a:endParaRPr>
          </a:p>
          <a:p>
            <a:pPr marL="0" lvl="0" indent="0" rtl="0">
              <a:spcBef>
                <a:spcPts val="0"/>
              </a:spcBef>
              <a:spcAft>
                <a:spcPts val="0"/>
              </a:spcAft>
              <a:buNone/>
            </a:pPr>
            <a:r>
              <a:rPr lang="en" sz="1600">
                <a:solidFill>
                  <a:srgbClr val="595959"/>
                </a:solidFill>
                <a:latin typeface="Trebuchet MS"/>
                <a:ea typeface="Trebuchet MS"/>
                <a:cs typeface="Trebuchet MS"/>
                <a:sym typeface="Trebuchet MS"/>
              </a:rPr>
              <a:t>			background-color : yellow;</a:t>
            </a:r>
            <a:endParaRPr sz="1600">
              <a:solidFill>
                <a:srgbClr val="595959"/>
              </a:solidFill>
              <a:latin typeface="Trebuchet MS"/>
              <a:ea typeface="Trebuchet MS"/>
              <a:cs typeface="Trebuchet MS"/>
              <a:sym typeface="Trebuchet MS"/>
            </a:endParaRPr>
          </a:p>
          <a:p>
            <a:pPr marL="914400" lvl="0" indent="0" rtl="0">
              <a:spcBef>
                <a:spcPts val="0"/>
              </a:spcBef>
              <a:spcAft>
                <a:spcPts val="0"/>
              </a:spcAft>
              <a:buNone/>
            </a:pPr>
            <a:r>
              <a:rPr lang="en" sz="1600">
                <a:solidFill>
                  <a:srgbClr val="595959"/>
                </a:solidFill>
                <a:latin typeface="Trebuchet MS"/>
                <a:ea typeface="Trebuchet MS"/>
                <a:cs typeface="Trebuchet MS"/>
                <a:sym typeface="Trebuchet MS"/>
              </a:rPr>
              <a:t>  }</a:t>
            </a:r>
            <a:endParaRPr sz="1600">
              <a:solidFill>
                <a:srgbClr val="595959"/>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Shape 920"/>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21" name="Shape 921"/>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800" u="sng">
                <a:solidFill>
                  <a:srgbClr val="0170BA"/>
                </a:solidFill>
                <a:latin typeface="Trebuchet MS"/>
                <a:ea typeface="Trebuchet MS"/>
                <a:cs typeface="Trebuchet MS"/>
                <a:sym typeface="Trebuchet MS"/>
              </a:rPr>
              <a:t>Text Transformation</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text-transform property is used to specify uppercase and lowercase letters in a text.</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can be used to turn everything into uppercase or lowercase letters, or capitalize the first letter of each word.</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p.uppercase {text-transform:uppercase;}</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p.lowercase {text-transform:lowercase;}</a:t>
            </a:r>
            <a:endParaRPr sz="1600" b="0">
              <a:solidFill>
                <a:srgbClr val="595959"/>
              </a:solidFill>
              <a:latin typeface="Trebuchet MS"/>
              <a:ea typeface="Trebuchet MS"/>
              <a:cs typeface="Trebuchet MS"/>
              <a:sym typeface="Trebuchet MS"/>
            </a:endParaRPr>
          </a:p>
          <a:p>
            <a:pPr marL="914400" lvl="0" indent="0" rtl="0">
              <a:lnSpc>
                <a:spcPct val="100000"/>
              </a:lnSpc>
              <a:spcBef>
                <a:spcPts val="600"/>
              </a:spcBef>
              <a:spcAft>
                <a:spcPts val="0"/>
              </a:spcAft>
              <a:buNone/>
            </a:pPr>
            <a:r>
              <a:rPr lang="en" sz="1600" b="0">
                <a:solidFill>
                  <a:srgbClr val="595959"/>
                </a:solidFill>
                <a:latin typeface="Trebuchet MS"/>
                <a:ea typeface="Trebuchet MS"/>
                <a:cs typeface="Trebuchet MS"/>
                <a:sym typeface="Trebuchet MS"/>
              </a:rPr>
              <a:t>p.capitalize {text-transform:capitalize;}</a:t>
            </a:r>
            <a:endParaRPr sz="16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922" name="Shape 922"/>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Shape 927"/>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28" name="Shape 928"/>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Text Indentation</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text-indent property is used to specify the indentation of the first line of a text.</a:t>
            </a:r>
            <a:endParaRPr sz="1800" b="0">
              <a:solidFill>
                <a:srgbClr val="353535"/>
              </a:solidFill>
              <a:latin typeface="Trebuchet MS"/>
              <a:ea typeface="Trebuchet MS"/>
              <a:cs typeface="Trebuchet MS"/>
              <a:sym typeface="Trebuchet MS"/>
            </a:endParaRPr>
          </a:p>
          <a:p>
            <a:pPr marL="0" lvl="0" indent="0" rtl="0">
              <a:lnSpc>
                <a:spcPct val="100000"/>
              </a:lnSpc>
              <a:spcBef>
                <a:spcPts val="2200"/>
              </a:spcBef>
              <a:spcAft>
                <a:spcPts val="0"/>
              </a:spcAft>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p {text-indent:50px;}</a:t>
            </a:r>
            <a:endParaRPr sz="1600" b="0">
              <a:solidFill>
                <a:srgbClr val="595959"/>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u="sng">
                <a:solidFill>
                  <a:srgbClr val="0170BA"/>
                </a:solidFill>
                <a:latin typeface="Trebuchet MS"/>
                <a:ea typeface="Trebuchet MS"/>
                <a:cs typeface="Trebuchet MS"/>
                <a:sym typeface="Trebuchet MS"/>
              </a:rPr>
              <a:t>Letter Spacing</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a:t>
            </a:r>
            <a:r>
              <a:rPr lang="en" sz="1800" b="0">
                <a:solidFill>
                  <a:srgbClr val="000000"/>
                </a:solidFill>
                <a:latin typeface="Trebuchet MS"/>
                <a:ea typeface="Trebuchet MS"/>
                <a:cs typeface="Trebuchet MS"/>
                <a:sym typeface="Trebuchet MS"/>
              </a:rPr>
              <a:t> </a:t>
            </a:r>
            <a:r>
              <a:rPr lang="en" sz="1800" b="0" i="1">
                <a:solidFill>
                  <a:srgbClr val="29A9DF"/>
                </a:solidFill>
                <a:latin typeface="Trebuchet MS"/>
                <a:ea typeface="Trebuchet MS"/>
                <a:cs typeface="Trebuchet MS"/>
                <a:sym typeface="Trebuchet MS"/>
              </a:rPr>
              <a:t>letter-spacing</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is used to specify the space between the characters in a text.</a:t>
            </a:r>
            <a:endParaRPr sz="1800" b="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marL="914400" lvl="0" indent="0" rtl="0">
              <a:lnSpc>
                <a:spcPct val="115000"/>
              </a:lnSpc>
              <a:spcBef>
                <a:spcPts val="600"/>
              </a:spcBef>
              <a:spcAft>
                <a:spcPts val="0"/>
              </a:spcAft>
              <a:buNone/>
            </a:pPr>
            <a:r>
              <a:rPr lang="en" sz="1800">
                <a:solidFill>
                  <a:srgbClr val="FF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h1 { letter-spacing: 3px; }</a:t>
            </a:r>
            <a:endParaRPr sz="1600" b="0">
              <a:solidFill>
                <a:srgbClr val="595959"/>
              </a:solidFill>
              <a:latin typeface="Trebuchet MS"/>
              <a:ea typeface="Trebuchet MS"/>
              <a:cs typeface="Trebuchet MS"/>
              <a:sym typeface="Trebuchet MS"/>
            </a:endParaRPr>
          </a:p>
          <a:p>
            <a:pPr marL="914400" lvl="0" indent="0" rtl="0">
              <a:lnSpc>
                <a:spcPct val="115000"/>
              </a:lnSpc>
              <a:spcBef>
                <a:spcPts val="600"/>
              </a:spcBef>
              <a:spcAft>
                <a:spcPts val="0"/>
              </a:spcAft>
              <a:buNone/>
            </a:pPr>
            <a:r>
              <a:rPr lang="en" sz="1600" b="0">
                <a:solidFill>
                  <a:srgbClr val="595959"/>
                </a:solidFill>
                <a:latin typeface="Trebuchet MS"/>
                <a:ea typeface="Trebuchet MS"/>
                <a:cs typeface="Trebuchet MS"/>
                <a:sym typeface="Trebuchet MS"/>
              </a:rPr>
              <a:t>  h1 { letter-spacing: -3px; }</a:t>
            </a:r>
            <a:endParaRPr sz="16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929" name="Shape 929"/>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Shape 934"/>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35" name="Shape 935"/>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600"/>
              </a:spcBef>
              <a:spcAft>
                <a:spcPts val="0"/>
              </a:spcAft>
              <a:buNone/>
            </a:pPr>
            <a:r>
              <a:rPr lang="en" sz="1800" u="sng">
                <a:solidFill>
                  <a:srgbClr val="0170BA"/>
                </a:solidFill>
                <a:latin typeface="Trebuchet MS"/>
                <a:ea typeface="Trebuchet MS"/>
                <a:cs typeface="Trebuchet MS"/>
                <a:sym typeface="Trebuchet MS"/>
              </a:rPr>
              <a:t>Line Height</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a:t>
            </a:r>
            <a:r>
              <a:rPr lang="en" sz="1800" i="1">
                <a:solidFill>
                  <a:srgbClr val="29A9DF"/>
                </a:solidFill>
                <a:latin typeface="Trebuchet MS"/>
                <a:ea typeface="Trebuchet MS"/>
                <a:cs typeface="Trebuchet MS"/>
                <a:sym typeface="Trebuchet MS"/>
              </a:rPr>
              <a:t>line-height</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is used to specify the space between lines.</a:t>
            </a:r>
            <a:endParaRPr sz="1800" b="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a:solidFill>
                  <a:srgbClr val="FF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p.small { line-height: 0.8; }</a:t>
            </a:r>
            <a:endParaRPr sz="1600" b="0">
              <a:solidFill>
                <a:srgbClr val="595959"/>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u="sng">
                <a:solidFill>
                  <a:srgbClr val="0170BA"/>
                </a:solidFill>
                <a:latin typeface="Trebuchet MS"/>
                <a:ea typeface="Trebuchet MS"/>
                <a:cs typeface="Trebuchet MS"/>
                <a:sym typeface="Trebuchet MS"/>
              </a:rPr>
              <a:t>Text Direction</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a:t>
            </a:r>
            <a:r>
              <a:rPr lang="en" sz="1800" i="1">
                <a:solidFill>
                  <a:srgbClr val="29A9DF"/>
                </a:solidFill>
                <a:latin typeface="Trebuchet MS"/>
                <a:ea typeface="Trebuchet MS"/>
                <a:cs typeface="Trebuchet MS"/>
                <a:sym typeface="Trebuchet MS"/>
              </a:rPr>
              <a:t>direction</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is used to change the text direction.</a:t>
            </a:r>
            <a:endParaRPr sz="1800" b="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a:solidFill>
                  <a:srgbClr val="FF0000"/>
                </a:solidFill>
                <a:latin typeface="Trebuchet MS"/>
                <a:ea typeface="Trebuchet MS"/>
                <a:cs typeface="Trebuchet MS"/>
                <a:sym typeface="Trebuchet MS"/>
              </a:rPr>
              <a:t>Example:</a:t>
            </a:r>
            <a:endParaRPr sz="1800">
              <a:solidFill>
                <a:srgbClr val="FF0000"/>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a:solidFill>
                  <a:srgbClr val="FF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p { direction: rtl; }</a:t>
            </a:r>
            <a:endParaRPr sz="1600" u="sng">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936" name="Shape 936"/>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Shape 941"/>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42" name="Shape 942"/>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600"/>
              </a:spcBef>
              <a:spcAft>
                <a:spcPts val="0"/>
              </a:spcAft>
              <a:buNone/>
            </a:pPr>
            <a:r>
              <a:rPr lang="en" sz="1800" u="sng">
                <a:solidFill>
                  <a:srgbClr val="0170BA"/>
                </a:solidFill>
                <a:latin typeface="Trebuchet MS"/>
                <a:ea typeface="Trebuchet MS"/>
                <a:cs typeface="Trebuchet MS"/>
                <a:sym typeface="Trebuchet MS"/>
              </a:rPr>
              <a:t>Word Spacing</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a:t>
            </a:r>
            <a:r>
              <a:rPr lang="en" sz="1800">
                <a:solidFill>
                  <a:srgbClr val="29A9DF"/>
                </a:solidFill>
                <a:latin typeface="Trebuchet MS"/>
                <a:ea typeface="Trebuchet MS"/>
                <a:cs typeface="Trebuchet MS"/>
                <a:sym typeface="Trebuchet MS"/>
              </a:rPr>
              <a:t>word-spacing</a:t>
            </a:r>
            <a:r>
              <a:rPr lang="en" sz="1800" b="0">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is used to specify the space between the words in a text.</a:t>
            </a:r>
            <a:endParaRPr sz="1800" b="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h1 { word-spacing: 10px; }</a:t>
            </a:r>
            <a:endParaRPr sz="1600" b="0">
              <a:solidFill>
                <a:srgbClr val="595959"/>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u="sng">
                <a:solidFill>
                  <a:srgbClr val="0170BA"/>
                </a:solidFill>
                <a:latin typeface="Trebuchet MS"/>
                <a:ea typeface="Trebuchet MS"/>
                <a:cs typeface="Trebuchet MS"/>
                <a:sym typeface="Trebuchet MS"/>
              </a:rPr>
              <a:t>Text Shadow</a:t>
            </a:r>
            <a:endParaRPr sz="1800" u="sng">
              <a:solidFill>
                <a:srgbClr val="000000"/>
              </a:solidFill>
              <a:latin typeface="Trebuchet MS"/>
              <a:ea typeface="Trebuchet MS"/>
              <a:cs typeface="Trebuchet MS"/>
              <a:sym typeface="Trebuchet MS"/>
            </a:endParaRPr>
          </a:p>
          <a:p>
            <a:pPr marL="457200" lvl="0" indent="-342900"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a:t>
            </a:r>
            <a:r>
              <a:rPr lang="en" sz="1800">
                <a:solidFill>
                  <a:srgbClr val="29A9DF"/>
                </a:solidFill>
                <a:latin typeface="Trebuchet MS"/>
                <a:ea typeface="Trebuchet MS"/>
                <a:cs typeface="Trebuchet MS"/>
                <a:sym typeface="Trebuchet MS"/>
              </a:rPr>
              <a:t>text-shadow</a:t>
            </a:r>
            <a:r>
              <a:rPr lang="en" sz="1800" b="0">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adds shadows to text.</a:t>
            </a:r>
            <a:endParaRPr sz="1800" b="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a:solidFill>
                  <a:srgbClr val="0170BA"/>
                </a:solidFill>
                <a:latin typeface="Trebuchet MS"/>
                <a:ea typeface="Trebuchet MS"/>
                <a:cs typeface="Trebuchet MS"/>
                <a:sym typeface="Trebuchet MS"/>
              </a:rPr>
              <a:t>Example:</a:t>
            </a:r>
            <a:r>
              <a:rPr lang="en" sz="1800">
                <a:solidFill>
                  <a:srgbClr val="FF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h1 { text-shadow: 3px 2px red; }</a:t>
            </a:r>
            <a:endParaRPr sz="16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943" name="Shape 943"/>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Shape 948"/>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49" name="Shape 949"/>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Text Overflow</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a:t>
            </a:r>
            <a:r>
              <a:rPr lang="en" sz="1800" i="1">
                <a:solidFill>
                  <a:srgbClr val="29A9DF"/>
                </a:solidFill>
                <a:latin typeface="Trebuchet MS"/>
                <a:ea typeface="Trebuchet MS"/>
                <a:cs typeface="Trebuchet MS"/>
                <a:sym typeface="Trebuchet MS"/>
              </a:rPr>
              <a:t>text-overflow</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specifies how overflowed content that is not displayed should be signaled to the user.</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F16524"/>
                </a:solidFill>
                <a:latin typeface="Trebuchet MS"/>
                <a:ea typeface="Trebuchet MS"/>
                <a:cs typeface="Trebuchet MS"/>
                <a:sym typeface="Trebuchet MS"/>
              </a:rPr>
              <a:t>Syntax:	</a:t>
            </a:r>
            <a:r>
              <a:rPr lang="en" sz="1800" b="0">
                <a:solidFill>
                  <a:srgbClr val="595959"/>
                </a:solidFill>
                <a:latin typeface="Trebuchet MS"/>
                <a:ea typeface="Trebuchet MS"/>
                <a:cs typeface="Trebuchet MS"/>
                <a:sym typeface="Trebuchet MS"/>
              </a:rPr>
              <a:t>text-overflow: clip|ellipse|string|initial|inherit;</a:t>
            </a:r>
            <a:endParaRPr sz="1800" b="0">
              <a:solidFill>
                <a:srgbClr val="595959"/>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u="sng">
                <a:solidFill>
                  <a:srgbClr val="0170BA"/>
                </a:solidFill>
                <a:latin typeface="Trebuchet MS"/>
                <a:ea typeface="Trebuchet MS"/>
                <a:cs typeface="Trebuchet MS"/>
                <a:sym typeface="Trebuchet MS"/>
              </a:rPr>
              <a:t>Word wrapping</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CSS3</a:t>
            </a:r>
            <a:r>
              <a:rPr lang="en" sz="1800" b="0">
                <a:solidFill>
                  <a:srgbClr val="000000"/>
                </a:solidFill>
                <a:latin typeface="Trebuchet MS"/>
                <a:ea typeface="Trebuchet MS"/>
                <a:cs typeface="Trebuchet MS"/>
                <a:sym typeface="Trebuchet MS"/>
              </a:rPr>
              <a:t> </a:t>
            </a:r>
            <a:r>
              <a:rPr lang="en" sz="1800" i="1">
                <a:solidFill>
                  <a:srgbClr val="29A9DF"/>
                </a:solidFill>
                <a:latin typeface="Trebuchet MS"/>
                <a:ea typeface="Trebuchet MS"/>
                <a:cs typeface="Trebuchet MS"/>
                <a:sym typeface="Trebuchet MS"/>
              </a:rPr>
              <a:t>word-wrap</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allows long words to be able to be broken and wrap onto the next line.</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r>
              <a:rPr lang="en" sz="1800" b="0">
                <a:solidFill>
                  <a:srgbClr val="F16524"/>
                </a:solidFill>
                <a:latin typeface="Trebuchet MS"/>
                <a:ea typeface="Trebuchet MS"/>
                <a:cs typeface="Trebuchet MS"/>
                <a:sym typeface="Trebuchet MS"/>
              </a:rPr>
              <a:t>Syntax:</a:t>
            </a:r>
            <a:r>
              <a:rPr lang="en" sz="1800" b="0">
                <a:solidFill>
                  <a:srgbClr val="FF0000"/>
                </a:solidFill>
                <a:latin typeface="Trebuchet MS"/>
                <a:ea typeface="Trebuchet MS"/>
                <a:cs typeface="Trebuchet MS"/>
                <a:sym typeface="Trebuchet MS"/>
              </a:rPr>
              <a:t>	</a:t>
            </a:r>
            <a:r>
              <a:rPr lang="en" sz="1800" b="0">
                <a:solidFill>
                  <a:srgbClr val="595959"/>
                </a:solidFill>
                <a:latin typeface="Trebuchet MS"/>
                <a:ea typeface="Trebuchet MS"/>
                <a:cs typeface="Trebuchet MS"/>
                <a:sym typeface="Trebuchet MS"/>
              </a:rPr>
              <a:t>word-wrap: normal|break-word|initial|inherit;</a:t>
            </a:r>
            <a:endParaRPr sz="1800" b="0">
              <a:solidFill>
                <a:srgbClr val="595959"/>
              </a:solidFill>
              <a:latin typeface="Trebuchet MS"/>
              <a:ea typeface="Trebuchet MS"/>
              <a:cs typeface="Trebuchet MS"/>
              <a:sym typeface="Trebuchet MS"/>
            </a:endParaRPr>
          </a:p>
          <a:p>
            <a:pPr marL="1371600" lvl="1" indent="-342900"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Normal: break words only at allowed break points</a:t>
            </a:r>
            <a:endParaRPr sz="1800" b="0">
              <a:solidFill>
                <a:srgbClr val="353535"/>
              </a:solidFill>
              <a:latin typeface="Trebuchet MS"/>
              <a:ea typeface="Trebuchet MS"/>
              <a:cs typeface="Trebuchet MS"/>
              <a:sym typeface="Trebuchet MS"/>
            </a:endParaRPr>
          </a:p>
          <a:p>
            <a:pPr marL="1371600" lvl="1"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Break-word: allows unbreakable words to be broken</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950" name="Shape 950"/>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Shape 955"/>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56" name="Shape 956"/>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600"/>
              </a:spcBef>
              <a:spcAft>
                <a:spcPts val="0"/>
              </a:spcAft>
              <a:buNone/>
            </a:pPr>
            <a:r>
              <a:rPr lang="en" sz="1800" u="sng">
                <a:solidFill>
                  <a:srgbClr val="0170BA"/>
                </a:solidFill>
                <a:latin typeface="Trebuchet MS"/>
                <a:ea typeface="Trebuchet MS"/>
                <a:cs typeface="Trebuchet MS"/>
                <a:sym typeface="Trebuchet MS"/>
              </a:rPr>
              <a:t>Word breaking</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CSS3</a:t>
            </a:r>
            <a:r>
              <a:rPr lang="en" sz="1800" b="0">
                <a:solidFill>
                  <a:srgbClr val="000000"/>
                </a:solidFill>
                <a:latin typeface="Trebuchet MS"/>
                <a:ea typeface="Trebuchet MS"/>
                <a:cs typeface="Trebuchet MS"/>
                <a:sym typeface="Trebuchet MS"/>
              </a:rPr>
              <a:t> </a:t>
            </a:r>
            <a:r>
              <a:rPr lang="en" sz="1800">
                <a:solidFill>
                  <a:srgbClr val="00B0F0"/>
                </a:solidFill>
                <a:latin typeface="Trebuchet MS"/>
                <a:ea typeface="Trebuchet MS"/>
                <a:cs typeface="Trebuchet MS"/>
                <a:sym typeface="Trebuchet MS"/>
              </a:rPr>
              <a:t>word-break </a:t>
            </a:r>
            <a:r>
              <a:rPr lang="en" sz="1800" b="0">
                <a:solidFill>
                  <a:srgbClr val="353535"/>
                </a:solidFill>
                <a:latin typeface="Trebuchet MS"/>
                <a:ea typeface="Trebuchet MS"/>
                <a:cs typeface="Trebuchet MS"/>
                <a:sym typeface="Trebuchet MS"/>
              </a:rPr>
              <a:t>property specifies line breaking rules for non-CJK scripts.</a:t>
            </a:r>
            <a:endParaRPr sz="1800" b="0">
              <a:solidFill>
                <a:srgbClr val="353535"/>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b="0" i="1">
                <a:solidFill>
                  <a:srgbClr val="F16524"/>
                </a:solidFill>
                <a:latin typeface="Trebuchet MS"/>
                <a:ea typeface="Trebuchet MS"/>
                <a:cs typeface="Trebuchet MS"/>
                <a:sym typeface="Trebuchet MS"/>
              </a:rPr>
              <a:t>Tip: CJK scripts are Chinese, Japanese and Korean (“CJK”) scipt.</a:t>
            </a:r>
            <a:endParaRPr sz="1800" b="0" i="1">
              <a:solidFill>
                <a:srgbClr val="F16524"/>
              </a:solidFill>
              <a:latin typeface="Trebuchet MS"/>
              <a:ea typeface="Trebuchet MS"/>
              <a:cs typeface="Trebuchet MS"/>
              <a:sym typeface="Trebuchet MS"/>
            </a:endParaRPr>
          </a:p>
          <a:p>
            <a:pPr marL="0" lvl="0" indent="0" rtl="0">
              <a:lnSpc>
                <a:spcPct val="115000"/>
              </a:lnSpc>
              <a:spcBef>
                <a:spcPts val="600"/>
              </a:spcBef>
              <a:spcAft>
                <a:spcPts val="0"/>
              </a:spcAft>
              <a:buNone/>
            </a:pPr>
            <a:r>
              <a:rPr lang="en" sz="1800" b="0">
                <a:solidFill>
                  <a:srgbClr val="F16524"/>
                </a:solidFill>
                <a:latin typeface="Trebuchet MS"/>
                <a:ea typeface="Trebuchet MS"/>
                <a:cs typeface="Trebuchet MS"/>
                <a:sym typeface="Trebuchet MS"/>
              </a:rPr>
              <a:t>Syntax:	</a:t>
            </a:r>
            <a:r>
              <a:rPr lang="en" sz="1800" b="0">
                <a:solidFill>
                  <a:srgbClr val="595959"/>
                </a:solidFill>
                <a:latin typeface="Trebuchet MS"/>
                <a:ea typeface="Trebuchet MS"/>
                <a:cs typeface="Trebuchet MS"/>
                <a:sym typeface="Trebuchet MS"/>
              </a:rPr>
              <a:t>word-break: normal|break-all|keep-all|initial|inherit;</a:t>
            </a:r>
            <a:endParaRPr sz="1800" b="0">
              <a:solidFill>
                <a:srgbClr val="595959"/>
              </a:solidFill>
              <a:latin typeface="Trebuchet MS"/>
              <a:ea typeface="Trebuchet MS"/>
              <a:cs typeface="Trebuchet MS"/>
              <a:sym typeface="Trebuchet MS"/>
            </a:endParaRPr>
          </a:p>
          <a:p>
            <a:pPr marL="914400" lvl="1" indent="-342900"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Normal: Default value, break words according to their usual rules.</a:t>
            </a:r>
            <a:endParaRPr sz="1800" b="0">
              <a:solidFill>
                <a:srgbClr val="353535"/>
              </a:solidFill>
              <a:latin typeface="Trebuchet MS"/>
              <a:ea typeface="Trebuchet MS"/>
              <a:cs typeface="Trebuchet MS"/>
              <a:sym typeface="Trebuchet MS"/>
            </a:endParaRPr>
          </a:p>
          <a:p>
            <a:pPr marL="9144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Break-all: Lines may break between any two letters</a:t>
            </a:r>
            <a:endParaRPr sz="1800" b="0">
              <a:solidFill>
                <a:srgbClr val="353535"/>
              </a:solidFill>
              <a:latin typeface="Trebuchet MS"/>
              <a:ea typeface="Trebuchet MS"/>
              <a:cs typeface="Trebuchet MS"/>
              <a:sym typeface="Trebuchet MS"/>
            </a:endParaRPr>
          </a:p>
          <a:p>
            <a:pPr marL="914400" lvl="1"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Keep-all: Breaks are prohibited between pairs of letter.</a:t>
            </a:r>
            <a:endParaRPr sz="1800" b="0">
              <a:solidFill>
                <a:srgbClr val="353535"/>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957" name="Shape 957"/>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Shape 962"/>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Font</a:t>
            </a:r>
            <a:endParaRPr sz="3000">
              <a:solidFill>
                <a:srgbClr val="0170BA"/>
              </a:solidFill>
              <a:latin typeface="Trebuchet MS"/>
              <a:ea typeface="Trebuchet MS"/>
              <a:cs typeface="Trebuchet MS"/>
              <a:sym typeface="Trebuchet MS"/>
            </a:endParaRPr>
          </a:p>
        </p:txBody>
      </p:sp>
      <p:sp>
        <p:nvSpPr>
          <p:cNvPr id="963" name="Shape 963"/>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457200" lvl="0" indent="-342900" rtl="0">
              <a:lnSpc>
                <a:spcPct val="115000"/>
              </a:lnSpc>
              <a:spcBef>
                <a:spcPts val="500"/>
              </a:spcBef>
              <a:spcAft>
                <a:spcPts val="0"/>
              </a:spcAft>
              <a:buClr>
                <a:srgbClr val="000000"/>
              </a:buClr>
              <a:buSzPts val="1800"/>
              <a:buChar char="❏"/>
            </a:pPr>
            <a:r>
              <a:rPr lang="en" sz="1800" b="0">
                <a:solidFill>
                  <a:srgbClr val="000000"/>
                </a:solidFill>
                <a:latin typeface="Trebuchet MS"/>
                <a:ea typeface="Trebuchet MS"/>
                <a:cs typeface="Trebuchet MS"/>
                <a:sym typeface="Trebuchet MS"/>
              </a:rPr>
              <a:t>CSS font properties define the font family, boldness, size, and the style of a text.</a:t>
            </a:r>
            <a:endParaRPr sz="1800" b="0">
              <a:solidFill>
                <a:srgbClr val="000000"/>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0170BA"/>
              </a:buClr>
              <a:buSzPts val="1800"/>
              <a:buFont typeface="Trebuchet MS"/>
              <a:buChar char="❏"/>
            </a:pPr>
            <a:r>
              <a:rPr lang="en" sz="1800" u="sng">
                <a:solidFill>
                  <a:srgbClr val="0170BA"/>
                </a:solidFill>
                <a:latin typeface="Trebuchet MS"/>
                <a:ea typeface="Trebuchet MS"/>
                <a:cs typeface="Trebuchet MS"/>
                <a:sym typeface="Trebuchet MS"/>
              </a:rPr>
              <a:t>Difference Between Serif and Sans-serif Fonts</a:t>
            </a:r>
            <a:endParaRPr sz="1800" u="sng">
              <a:solidFill>
                <a:srgbClr val="0170BA"/>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u="sng">
              <a:solidFill>
                <a:srgbClr val="0170BA"/>
              </a:solidFill>
              <a:latin typeface="Trebuchet MS"/>
              <a:ea typeface="Trebuchet MS"/>
              <a:cs typeface="Trebuchet MS"/>
              <a:sym typeface="Trebuchet MS"/>
            </a:endParaRPr>
          </a:p>
        </p:txBody>
      </p:sp>
      <p:pic>
        <p:nvPicPr>
          <p:cNvPr id="964" name="Shape 964"/>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pic>
        <p:nvPicPr>
          <p:cNvPr id="965" name="Shape 965"/>
          <p:cNvPicPr preferRelativeResize="0"/>
          <p:nvPr/>
        </p:nvPicPr>
        <p:blipFill>
          <a:blip r:embed="rId4">
            <a:alphaModFix/>
          </a:blip>
          <a:stretch>
            <a:fillRect/>
          </a:stretch>
        </p:blipFill>
        <p:spPr>
          <a:xfrm>
            <a:off x="2676525" y="2571750"/>
            <a:ext cx="3790950" cy="13525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Shape 970"/>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71" name="Shape 971"/>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500"/>
              </a:spcBef>
              <a:spcAft>
                <a:spcPts val="0"/>
              </a:spcAft>
              <a:buNone/>
            </a:pPr>
            <a:r>
              <a:rPr lang="en" sz="1800" u="sng">
                <a:solidFill>
                  <a:srgbClr val="0170BA"/>
                </a:solidFill>
                <a:latin typeface="Trebuchet MS"/>
                <a:ea typeface="Trebuchet MS"/>
                <a:cs typeface="Trebuchet MS"/>
                <a:sym typeface="Trebuchet MS"/>
              </a:rPr>
              <a:t>CSS Font Families</a:t>
            </a:r>
            <a:endParaRPr sz="1800" u="sng">
              <a:solidFill>
                <a:srgbClr val="0170BA"/>
              </a:solidFill>
              <a:latin typeface="Trebuchet MS"/>
              <a:ea typeface="Trebuchet MS"/>
              <a:cs typeface="Trebuchet MS"/>
              <a:sym typeface="Trebuchet MS"/>
            </a:endParaRPr>
          </a:p>
          <a:p>
            <a:pPr marL="457200" marR="0" lvl="0" indent="-342900" algn="l" rtl="0">
              <a:lnSpc>
                <a:spcPct val="100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CSS, there are two types of font family names:</a:t>
            </a:r>
            <a:endParaRPr sz="1800" b="0">
              <a:solidFill>
                <a:srgbClr val="353535"/>
              </a:solidFill>
              <a:latin typeface="Trebuchet MS"/>
              <a:ea typeface="Trebuchet MS"/>
              <a:cs typeface="Trebuchet MS"/>
              <a:sym typeface="Trebuchet MS"/>
            </a:endParaRPr>
          </a:p>
          <a:p>
            <a:pPr marL="914400" lvl="0" indent="-342900" rtl="0">
              <a:lnSpc>
                <a:spcPct val="100000"/>
              </a:lnSpc>
              <a:spcBef>
                <a:spcPts val="0"/>
              </a:spcBef>
              <a:spcAft>
                <a:spcPts val="0"/>
              </a:spcAft>
              <a:buClr>
                <a:srgbClr val="000000"/>
              </a:buClr>
              <a:buSzPts val="1800"/>
              <a:buFont typeface="Trebuchet MS"/>
              <a:buChar char="➔"/>
            </a:pPr>
            <a:r>
              <a:rPr lang="en" sz="1800" i="1">
                <a:solidFill>
                  <a:srgbClr val="29A9DF"/>
                </a:solidFill>
                <a:latin typeface="Trebuchet MS"/>
                <a:ea typeface="Trebuchet MS"/>
                <a:cs typeface="Trebuchet MS"/>
                <a:sym typeface="Trebuchet MS"/>
              </a:rPr>
              <a:t>generic family</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a group of font families with a similar look (like "Serif" or "Monospace")</a:t>
            </a:r>
            <a:endParaRPr sz="1800" b="0">
              <a:solidFill>
                <a:srgbClr val="000000"/>
              </a:solidFill>
              <a:latin typeface="Trebuchet MS"/>
              <a:ea typeface="Trebuchet MS"/>
              <a:cs typeface="Trebuchet MS"/>
              <a:sym typeface="Trebuchet MS"/>
            </a:endParaRPr>
          </a:p>
          <a:p>
            <a:pPr marL="914400" lvl="0" indent="-342900" rtl="0">
              <a:lnSpc>
                <a:spcPct val="100000"/>
              </a:lnSpc>
              <a:spcBef>
                <a:spcPts val="0"/>
              </a:spcBef>
              <a:spcAft>
                <a:spcPts val="0"/>
              </a:spcAft>
              <a:buClr>
                <a:srgbClr val="000000"/>
              </a:buClr>
              <a:buSzPts val="1800"/>
              <a:buFont typeface="Trebuchet MS"/>
              <a:buChar char="➔"/>
            </a:pPr>
            <a:r>
              <a:rPr lang="en" sz="1800" i="1">
                <a:solidFill>
                  <a:srgbClr val="29A9DF"/>
                </a:solidFill>
                <a:latin typeface="Trebuchet MS"/>
                <a:ea typeface="Trebuchet MS"/>
                <a:cs typeface="Trebuchet MS"/>
                <a:sym typeface="Trebuchet MS"/>
              </a:rPr>
              <a:t>font family</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a specific font family (like "Times New Roman" or "Arial")</a:t>
            </a:r>
            <a:endParaRPr sz="1800" b="0">
              <a:solidFill>
                <a:srgbClr val="000000"/>
              </a:solidFill>
              <a:latin typeface="Trebuchet MS"/>
              <a:ea typeface="Trebuchet MS"/>
              <a:cs typeface="Trebuchet MS"/>
              <a:sym typeface="Trebuchet MS"/>
            </a:endParaRPr>
          </a:p>
          <a:p>
            <a:pPr marL="0" lvl="0" indent="0" rtl="0">
              <a:lnSpc>
                <a:spcPct val="100000"/>
              </a:lnSpc>
              <a:spcBef>
                <a:spcPts val="500"/>
              </a:spcBef>
              <a:spcAft>
                <a:spcPts val="0"/>
              </a:spcAft>
              <a:buNone/>
            </a:pPr>
            <a:endParaRPr sz="1800" b="0">
              <a:solidFill>
                <a:srgbClr val="000000"/>
              </a:solidFill>
              <a:latin typeface="Trebuchet MS"/>
              <a:ea typeface="Trebuchet MS"/>
              <a:cs typeface="Trebuchet MS"/>
              <a:sym typeface="Trebuchet MS"/>
            </a:endParaRPr>
          </a:p>
          <a:p>
            <a:pPr marL="0" lvl="0" indent="0" rtl="0">
              <a:lnSpc>
                <a:spcPct val="100000"/>
              </a:lnSpc>
              <a:spcBef>
                <a:spcPts val="500"/>
              </a:spcBef>
              <a:spcAft>
                <a:spcPts val="0"/>
              </a:spcAft>
              <a:buNone/>
            </a:pPr>
            <a:endParaRPr sz="1800">
              <a:solidFill>
                <a:srgbClr val="FF0000"/>
              </a:solidFill>
              <a:latin typeface="Trebuchet MS"/>
              <a:ea typeface="Trebuchet MS"/>
              <a:cs typeface="Trebuchet MS"/>
              <a:sym typeface="Trebuchet MS"/>
            </a:endParaRPr>
          </a:p>
          <a:p>
            <a:pPr marL="0" lvl="0" indent="0" rtl="0">
              <a:lnSpc>
                <a:spcPct val="100000"/>
              </a:lnSpc>
              <a:spcBef>
                <a:spcPts val="500"/>
              </a:spcBef>
              <a:spcAft>
                <a:spcPts val="0"/>
              </a:spcAft>
              <a:buNone/>
            </a:pPr>
            <a:endParaRPr sz="1800">
              <a:solidFill>
                <a:srgbClr val="FF0000"/>
              </a:solidFill>
              <a:latin typeface="Trebuchet MS"/>
              <a:ea typeface="Trebuchet MS"/>
              <a:cs typeface="Trebuchet MS"/>
              <a:sym typeface="Trebuchet MS"/>
            </a:endParaRPr>
          </a:p>
          <a:p>
            <a:pPr marL="0" lvl="0" indent="0" rtl="0">
              <a:lnSpc>
                <a:spcPct val="100000"/>
              </a:lnSpc>
              <a:spcBef>
                <a:spcPts val="500"/>
              </a:spcBef>
              <a:spcAft>
                <a:spcPts val="0"/>
              </a:spcAft>
              <a:buNone/>
            </a:pPr>
            <a:endParaRPr sz="1800">
              <a:solidFill>
                <a:srgbClr val="FF0000"/>
              </a:solidFill>
              <a:latin typeface="Trebuchet MS"/>
              <a:ea typeface="Trebuchet MS"/>
              <a:cs typeface="Trebuchet MS"/>
              <a:sym typeface="Trebuchet MS"/>
            </a:endParaRPr>
          </a:p>
          <a:p>
            <a:pPr marL="0" lvl="0" indent="0" rtl="0">
              <a:lnSpc>
                <a:spcPct val="100000"/>
              </a:lnSpc>
              <a:spcBef>
                <a:spcPts val="500"/>
              </a:spcBef>
              <a:spcAft>
                <a:spcPts val="0"/>
              </a:spcAft>
              <a:buNone/>
            </a:pPr>
            <a:endParaRPr sz="1800">
              <a:solidFill>
                <a:srgbClr val="FF0000"/>
              </a:solidFill>
              <a:latin typeface="Trebuchet MS"/>
              <a:ea typeface="Trebuchet MS"/>
              <a:cs typeface="Trebuchet MS"/>
              <a:sym typeface="Trebuchet MS"/>
            </a:endParaRPr>
          </a:p>
          <a:p>
            <a:pPr marL="0" lvl="0" indent="0" rtl="0">
              <a:lnSpc>
                <a:spcPct val="100000"/>
              </a:lnSpc>
              <a:spcBef>
                <a:spcPts val="500"/>
              </a:spcBef>
              <a:spcAft>
                <a:spcPts val="0"/>
              </a:spcAft>
              <a:buNone/>
            </a:pPr>
            <a:r>
              <a:rPr lang="en" sz="1600" i="1">
                <a:solidFill>
                  <a:srgbClr val="F16524"/>
                </a:solidFill>
                <a:latin typeface="Trebuchet MS"/>
                <a:ea typeface="Trebuchet MS"/>
                <a:cs typeface="Trebuchet MS"/>
                <a:sym typeface="Trebuchet MS"/>
              </a:rPr>
              <a:t>Note</a:t>
            </a:r>
            <a:r>
              <a:rPr lang="en" sz="1600" b="0" i="1">
                <a:solidFill>
                  <a:srgbClr val="F16524"/>
                </a:solidFill>
                <a:latin typeface="Trebuchet MS"/>
                <a:ea typeface="Trebuchet MS"/>
                <a:cs typeface="Trebuchet MS"/>
                <a:sym typeface="Trebuchet MS"/>
              </a:rPr>
              <a:t>: On computer screens, sans-serif fonts are considered easier to read than serif fonts.</a:t>
            </a:r>
            <a:endParaRPr sz="1600" b="0" i="1">
              <a:solidFill>
                <a:srgbClr val="F16524"/>
              </a:solidFill>
              <a:latin typeface="Trebuchet MS"/>
              <a:ea typeface="Trebuchet MS"/>
              <a:cs typeface="Trebuchet MS"/>
              <a:sym typeface="Trebuchet MS"/>
            </a:endParaRPr>
          </a:p>
          <a:p>
            <a:pPr marL="0" lvl="0" indent="0" rtl="0">
              <a:lnSpc>
                <a:spcPct val="100000"/>
              </a:lnSpc>
              <a:spcBef>
                <a:spcPts val="600"/>
              </a:spcBef>
              <a:spcAft>
                <a:spcPts val="0"/>
              </a:spcAft>
              <a:buNone/>
            </a:pPr>
            <a:endParaRPr sz="1800" b="0">
              <a:solidFill>
                <a:srgbClr val="000000"/>
              </a:solidFill>
              <a:latin typeface="Trebuchet MS"/>
              <a:ea typeface="Trebuchet MS"/>
              <a:cs typeface="Trebuchet MS"/>
              <a:sym typeface="Trebuchet MS"/>
            </a:endParaRPr>
          </a:p>
        </p:txBody>
      </p:sp>
      <p:pic>
        <p:nvPicPr>
          <p:cNvPr id="972" name="Shape 972"/>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pic>
        <p:nvPicPr>
          <p:cNvPr id="973" name="Shape 973"/>
          <p:cNvPicPr preferRelativeResize="0"/>
          <p:nvPr/>
        </p:nvPicPr>
        <p:blipFill>
          <a:blip r:embed="rId4">
            <a:alphaModFix/>
          </a:blip>
          <a:stretch>
            <a:fillRect/>
          </a:stretch>
        </p:blipFill>
        <p:spPr>
          <a:xfrm>
            <a:off x="1056550" y="3013650"/>
            <a:ext cx="7062274" cy="15490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Shape 978"/>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79" name="Shape 979"/>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00000"/>
              </a:lnSpc>
              <a:spcBef>
                <a:spcPts val="700"/>
              </a:spcBef>
              <a:spcAft>
                <a:spcPts val="0"/>
              </a:spcAft>
              <a:buNone/>
            </a:pPr>
            <a:r>
              <a:rPr lang="en" sz="1800" u="sng">
                <a:solidFill>
                  <a:srgbClr val="0170BA"/>
                </a:solidFill>
                <a:latin typeface="Trebuchet MS"/>
                <a:ea typeface="Trebuchet MS"/>
                <a:cs typeface="Trebuchet MS"/>
                <a:sym typeface="Trebuchet MS"/>
              </a:rPr>
              <a:t>Font Family</a:t>
            </a:r>
            <a:endParaRPr sz="1800" u="sng">
              <a:solidFill>
                <a:srgbClr val="0170BA"/>
              </a:solidFill>
              <a:latin typeface="Trebuchet MS"/>
              <a:ea typeface="Trebuchet MS"/>
              <a:cs typeface="Trebuchet MS"/>
              <a:sym typeface="Trebuchet MS"/>
            </a:endParaRPr>
          </a:p>
          <a:p>
            <a:pPr marL="457200" lvl="0" indent="-342900" rtl="0">
              <a:lnSpc>
                <a:spcPct val="100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font family of a text is set with the font-family property.</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font-family property should hold several font names as a "fallback" system. If the browser does not support the first font, it tries the next font.</a:t>
            </a:r>
            <a:endParaRPr sz="1800" b="0">
              <a:solidFill>
                <a:srgbClr val="353535"/>
              </a:solidFill>
              <a:latin typeface="Trebuchet MS"/>
              <a:ea typeface="Trebuchet MS"/>
              <a:cs typeface="Trebuchet MS"/>
              <a:sym typeface="Trebuchet MS"/>
            </a:endParaRPr>
          </a:p>
          <a:p>
            <a:pPr marL="457200" lvl="0" indent="-342900"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Start with the font you want, and end with a generic family, to let the browser pick a similar font in the generic family, if no other fonts are available.</a:t>
            </a:r>
            <a:endParaRPr sz="1800" b="0">
              <a:solidFill>
                <a:srgbClr val="353535"/>
              </a:solidFill>
              <a:latin typeface="Trebuchet MS"/>
              <a:ea typeface="Trebuchet MS"/>
              <a:cs typeface="Trebuchet MS"/>
              <a:sym typeface="Trebuchet MS"/>
            </a:endParaRPr>
          </a:p>
          <a:p>
            <a:pPr marL="0" lvl="0" indent="0" rtl="0">
              <a:lnSpc>
                <a:spcPct val="100000"/>
              </a:lnSpc>
              <a:spcBef>
                <a:spcPts val="700"/>
              </a:spcBef>
              <a:spcAft>
                <a:spcPts val="0"/>
              </a:spcAft>
              <a:buNone/>
            </a:pPr>
            <a:r>
              <a:rPr lang="en" sz="1800" i="1">
                <a:solidFill>
                  <a:srgbClr val="F16524"/>
                </a:solidFill>
                <a:latin typeface="Trebuchet MS"/>
                <a:ea typeface="Trebuchet MS"/>
                <a:cs typeface="Trebuchet MS"/>
                <a:sym typeface="Trebuchet MS"/>
              </a:rPr>
              <a:t>Note</a:t>
            </a:r>
            <a:r>
              <a:rPr lang="en" sz="1800" b="0" i="1">
                <a:solidFill>
                  <a:srgbClr val="F16524"/>
                </a:solidFill>
                <a:latin typeface="Trebuchet MS"/>
                <a:ea typeface="Trebuchet MS"/>
                <a:cs typeface="Trebuchet MS"/>
                <a:sym typeface="Trebuchet MS"/>
              </a:rPr>
              <a:t>: If the name of a font family is more than one word, it must be in quotation marks, like: "Times New Roman".</a:t>
            </a:r>
            <a:endParaRPr sz="1800" b="0" i="1">
              <a:solidFill>
                <a:srgbClr val="F16524"/>
              </a:solidFill>
              <a:latin typeface="Trebuchet MS"/>
              <a:ea typeface="Trebuchet MS"/>
              <a:cs typeface="Trebuchet MS"/>
              <a:sym typeface="Trebuchet MS"/>
            </a:endParaRPr>
          </a:p>
          <a:p>
            <a:pPr marL="457200" lvl="0" indent="-342900" rtl="0">
              <a:lnSpc>
                <a:spcPct val="100000"/>
              </a:lnSpc>
              <a:spcBef>
                <a:spcPts val="7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More than one font family is specified in a comma-separated list:</a:t>
            </a:r>
            <a:endParaRPr sz="1800" b="0">
              <a:solidFill>
                <a:srgbClr val="000000"/>
              </a:solidFill>
              <a:latin typeface="Trebuchet MS"/>
              <a:ea typeface="Trebuchet MS"/>
              <a:cs typeface="Trebuchet MS"/>
              <a:sym typeface="Trebuchet MS"/>
            </a:endParaRPr>
          </a:p>
          <a:p>
            <a:pPr marL="0" lvl="0" indent="0" rtl="0">
              <a:lnSpc>
                <a:spcPct val="100000"/>
              </a:lnSpc>
              <a:spcBef>
                <a:spcPts val="700"/>
              </a:spcBef>
              <a:spcAft>
                <a:spcPts val="0"/>
              </a:spcAft>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p { font-family:"Times New Roman", Times, serif;}</a:t>
            </a:r>
            <a:endParaRPr sz="1600" b="0">
              <a:solidFill>
                <a:srgbClr val="595959"/>
              </a:solidFill>
              <a:latin typeface="Trebuchet MS"/>
              <a:ea typeface="Trebuchet MS"/>
              <a:cs typeface="Trebuchet MS"/>
              <a:sym typeface="Trebuchet MS"/>
            </a:endParaRPr>
          </a:p>
          <a:p>
            <a:pPr marL="0" lvl="0" indent="0" rtl="0">
              <a:lnSpc>
                <a:spcPct val="100000"/>
              </a:lnSpc>
              <a:spcBef>
                <a:spcPts val="700"/>
              </a:spcBef>
              <a:spcAft>
                <a:spcPts val="0"/>
              </a:spcAft>
              <a:buNone/>
            </a:pPr>
            <a:endParaRPr sz="1800" u="sng">
              <a:solidFill>
                <a:srgbClr val="0170BA"/>
              </a:solidFill>
              <a:latin typeface="Trebuchet MS"/>
              <a:ea typeface="Trebuchet MS"/>
              <a:cs typeface="Trebuchet MS"/>
              <a:sym typeface="Trebuchet MS"/>
            </a:endParaRPr>
          </a:p>
        </p:txBody>
      </p:sp>
      <p:pic>
        <p:nvPicPr>
          <p:cNvPr id="980" name="Shape 980"/>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Shape 985"/>
          <p:cNvSpPr txBox="1">
            <a:spLocks noGrp="1"/>
          </p:cNvSpPr>
          <p:nvPr>
            <p:ph type="title"/>
          </p:nvPr>
        </p:nvSpPr>
        <p:spPr>
          <a:xfrm>
            <a:off x="1303800" y="598575"/>
            <a:ext cx="7840200" cy="66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86" name="Shape 986"/>
          <p:cNvSpPr txBox="1">
            <a:spLocks noGrp="1"/>
          </p:cNvSpPr>
          <p:nvPr>
            <p:ph type="title"/>
          </p:nvPr>
        </p:nvSpPr>
        <p:spPr>
          <a:xfrm>
            <a:off x="542400" y="1266600"/>
            <a:ext cx="8380500" cy="3876900"/>
          </a:xfrm>
          <a:prstGeom prst="rect">
            <a:avLst/>
          </a:prstGeom>
        </p:spPr>
        <p:txBody>
          <a:bodyPr spcFirstLastPara="1" wrap="square" lIns="91425" tIns="91425" rIns="91425" bIns="91425" anchor="t" anchorCtr="0">
            <a:noAutofit/>
          </a:bodyPr>
          <a:lstStyle/>
          <a:p>
            <a:pPr marL="0" lvl="0" indent="0" rtl="0">
              <a:lnSpc>
                <a:spcPct val="115000"/>
              </a:lnSpc>
              <a:spcBef>
                <a:spcPts val="600"/>
              </a:spcBef>
              <a:spcAft>
                <a:spcPts val="0"/>
              </a:spcAft>
              <a:buNone/>
            </a:pPr>
            <a:r>
              <a:rPr lang="en" sz="1800" u="sng">
                <a:solidFill>
                  <a:srgbClr val="0170BA"/>
                </a:solidFill>
                <a:latin typeface="Trebuchet MS"/>
                <a:ea typeface="Trebuchet MS"/>
                <a:cs typeface="Trebuchet MS"/>
                <a:sym typeface="Trebuchet MS"/>
              </a:rPr>
              <a:t>Font Size</a:t>
            </a:r>
            <a:endParaRPr sz="1800" u="sng">
              <a:solidFill>
                <a:srgbClr val="0170BA"/>
              </a:solidFill>
              <a:latin typeface="Trebuchet MS"/>
              <a:ea typeface="Trebuchet MS"/>
              <a:cs typeface="Trebuchet MS"/>
              <a:sym typeface="Trebuchet MS"/>
            </a:endParaRPr>
          </a:p>
          <a:p>
            <a:pPr marL="457200" lvl="0" indent="-342900"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font-size property sets the size of the text.</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Being able to manage the text size is important in web design. However, you should not use font size adjustments to make paragraphs look like headings, or headings look like paragraphs.</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Always use the proper HTML tags, like &lt;h1&gt; - &lt;h6&gt; for headings and &lt;p&gt; for paragraphs.</a:t>
            </a:r>
            <a:endParaRPr sz="1800" b="0">
              <a:solidFill>
                <a:srgbClr val="353535"/>
              </a:solidFill>
              <a:latin typeface="Trebuchet MS"/>
              <a:ea typeface="Trebuchet MS"/>
              <a:cs typeface="Trebuchet MS"/>
              <a:sym typeface="Trebuchet MS"/>
            </a:endParaRPr>
          </a:p>
          <a:p>
            <a:pPr marL="457200" lvl="0" indent="-342900"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font-size value can be an absolute, or relative size.</a:t>
            </a:r>
            <a:endParaRPr sz="1800" b="0">
              <a:solidFill>
                <a:srgbClr val="353535"/>
              </a:solidFill>
              <a:latin typeface="Trebuchet MS"/>
              <a:ea typeface="Trebuchet MS"/>
              <a:cs typeface="Trebuchet MS"/>
              <a:sym typeface="Trebuchet MS"/>
            </a:endParaRPr>
          </a:p>
          <a:p>
            <a:pPr marL="0" lvl="0" indent="0" rtl="0">
              <a:lnSpc>
                <a:spcPct val="100000"/>
              </a:lnSpc>
              <a:spcBef>
                <a:spcPts val="700"/>
              </a:spcBef>
              <a:spcAft>
                <a:spcPts val="0"/>
              </a:spcAft>
              <a:buNone/>
            </a:pPr>
            <a:endParaRPr sz="1800" u="sng">
              <a:solidFill>
                <a:srgbClr val="0170BA"/>
              </a:solidFill>
              <a:latin typeface="Trebuchet MS"/>
              <a:ea typeface="Trebuchet MS"/>
              <a:cs typeface="Trebuchet MS"/>
              <a:sym typeface="Trebuchet MS"/>
            </a:endParaRPr>
          </a:p>
        </p:txBody>
      </p:sp>
      <p:pic>
        <p:nvPicPr>
          <p:cNvPr id="987" name="Shape 987"/>
          <p:cNvPicPr preferRelativeResize="0"/>
          <p:nvPr/>
        </p:nvPicPr>
        <p:blipFill rotWithShape="1">
          <a:blip r:embed="rId3">
            <a:alphaModFix/>
          </a:blip>
          <a:srcRect t="3462" b="3462"/>
          <a:stretch/>
        </p:blipFill>
        <p:spPr>
          <a:xfrm>
            <a:off x="8221848" y="137349"/>
            <a:ext cx="780978" cy="1053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2389</TotalTime>
  <Words>9909</Words>
  <Application>Microsoft Macintosh PowerPoint</Application>
  <PresentationFormat>On-screen Show (16:9)</PresentationFormat>
  <Paragraphs>1309</Paragraphs>
  <Slides>139</Slides>
  <Notes>139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139</vt:i4>
      </vt:variant>
    </vt:vector>
  </HeadingPairs>
  <TitlesOfParts>
    <vt:vector size="145" baseType="lpstr">
      <vt:lpstr>Arial</vt:lpstr>
      <vt:lpstr>Nunito</vt:lpstr>
      <vt:lpstr>Trebuchet MS</vt:lpstr>
      <vt:lpstr>Maven Pro</vt:lpstr>
      <vt:lpstr>Lato</vt:lpstr>
      <vt:lpstr>Momentum</vt:lpstr>
      <vt:lpstr>CSS --  Cascading Style Sheet</vt:lpstr>
      <vt:lpstr>CSS Introduction</vt:lpstr>
      <vt:lpstr>CSS Syntax</vt:lpstr>
      <vt:lpstr>CSS Syntax (cont.)</vt:lpstr>
      <vt:lpstr>CSS Syntax (cont.)</vt:lpstr>
      <vt:lpstr>CSS Id &amp; Class</vt:lpstr>
      <vt:lpstr>CSS Id &amp; Class (cont.)</vt:lpstr>
      <vt:lpstr>CSS Id &amp; Class (cont.)</vt:lpstr>
      <vt:lpstr>CSS Selectors</vt:lpstr>
      <vt:lpstr>CSS Selectors (cont.)</vt:lpstr>
      <vt:lpstr>CSS Selectors (cont.)</vt:lpstr>
      <vt:lpstr>CSS Attribute Selectors </vt:lpstr>
      <vt:lpstr>CSS Attribute Selectors (cont.) </vt:lpstr>
      <vt:lpstr>CSS Attribute Selectors (cont.) </vt:lpstr>
      <vt:lpstr>CSS Attribute Selectors (cont.) </vt:lpstr>
      <vt:lpstr>CSS How to</vt:lpstr>
      <vt:lpstr>CSS How to (cont.)</vt:lpstr>
      <vt:lpstr>CSS How to (cont.)</vt:lpstr>
      <vt:lpstr>CSS How to (cont.)</vt:lpstr>
      <vt:lpstr>CSS How to (cont.)</vt:lpstr>
      <vt:lpstr>CSS How to (cont.)</vt:lpstr>
      <vt:lpstr>CSS How to (cont.)</vt:lpstr>
      <vt:lpstr>CSS How to (cont.)</vt:lpstr>
      <vt:lpstr>CSS How to (cont.)</vt:lpstr>
      <vt:lpstr>CSS Background</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Borders</vt:lpstr>
      <vt:lpstr>CSS Borders (cont.)</vt:lpstr>
      <vt:lpstr>CSS Borders (cont.)</vt:lpstr>
      <vt:lpstr>CSS Borders (cont.)</vt:lpstr>
      <vt:lpstr>CSS Borders (cont.)</vt:lpstr>
      <vt:lpstr>CSS Borders (cont.)</vt:lpstr>
      <vt:lpstr>CSS Borders (cont.)</vt:lpstr>
      <vt:lpstr>CSS Margin</vt:lpstr>
      <vt:lpstr>CSS Margin (cont.)</vt:lpstr>
      <vt:lpstr>CSS Margin (cont.)</vt:lpstr>
      <vt:lpstr>CSS Margin (cont.)</vt:lpstr>
      <vt:lpstr>CSS Padding </vt:lpstr>
      <vt:lpstr>CSS Padding (cont.) </vt:lpstr>
      <vt:lpstr>CSS Padding (cont.) </vt:lpstr>
      <vt:lpstr>CSS Padding (cont.) </vt:lpstr>
      <vt:lpstr>CSS Box Model</vt:lpstr>
      <vt:lpstr>CSS Box Model (cont.)</vt:lpstr>
      <vt:lpstr>CSS Box Model (cont.)</vt:lpstr>
      <vt:lpstr>CSS Box Model (cont.)</vt:lpstr>
      <vt:lpstr>CSS Box Model (cont.)</vt:lpstr>
      <vt:lpstr>CSS Box Model (cont.)</vt:lpstr>
      <vt:lpstr>CSS Outline</vt:lpstr>
      <vt:lpstr>CSS Outline (cont.)</vt:lpstr>
      <vt:lpstr>CSS Display</vt:lpstr>
      <vt:lpstr>CSS Display (cont.)</vt:lpstr>
      <vt:lpstr>CSS Display (cont.)</vt:lpstr>
      <vt:lpstr>CSS Display (cont.)</vt:lpstr>
      <vt:lpstr>CSS Display (cont.)</vt:lpstr>
      <vt:lpstr>CSS Display (cont.)</vt:lpstr>
      <vt:lpstr>CSS Display (cont.)</vt:lpstr>
      <vt:lpstr>CSS Display (cont.)</vt:lpstr>
      <vt:lpstr>CSS Positioning</vt:lpstr>
      <vt:lpstr>CSS Positioning (cont.)</vt:lpstr>
      <vt:lpstr>CSS Positioning (cont.)</vt:lpstr>
      <vt:lpstr>CSS Positioning (cont.)</vt:lpstr>
      <vt:lpstr>CSS Positioning (cont.)</vt:lpstr>
      <vt:lpstr>CSS Positioning (cont.)</vt:lpstr>
      <vt:lpstr>CSS Positioning (cont.)</vt:lpstr>
      <vt:lpstr>CSS Positioning (cont.)</vt:lpstr>
      <vt:lpstr>CSS Text</vt:lpstr>
      <vt:lpstr>CSS Text (cont.)</vt:lpstr>
      <vt:lpstr>CSS Text (cont.)</vt:lpstr>
      <vt:lpstr>CSS Text (cont.)</vt:lpstr>
      <vt:lpstr>CSS Text (cont.)</vt:lpstr>
      <vt:lpstr>CSS Text (cont.)</vt:lpstr>
      <vt:lpstr>CSS Text (cont.)</vt:lpstr>
      <vt:lpstr>CSS Text (cont.)</vt:lpstr>
      <vt:lpstr>CSS Text (cont.)</vt:lpstr>
      <vt:lpstr>CSS Font</vt:lpstr>
      <vt:lpstr>CSS Font (cont.)</vt:lpstr>
      <vt:lpstr>CSS Font (cont.)</vt:lpstr>
      <vt:lpstr>CSS Font (cont.)</vt:lpstr>
      <vt:lpstr>CSS Font (cont.)</vt:lpstr>
      <vt:lpstr>CSS Font (cont.)</vt:lpstr>
      <vt:lpstr>CSS Font (cont.)</vt:lpstr>
      <vt:lpstr>CSS Font (cont.)</vt:lpstr>
      <vt:lpstr>CSS Font (cont.)</vt:lpstr>
      <vt:lpstr>CSS Link</vt:lpstr>
      <vt:lpstr>CSS Link (cont.)</vt:lpstr>
      <vt:lpstr>CSS Link (cont.)</vt:lpstr>
      <vt:lpstr>CSS Link (cont.)</vt:lpstr>
      <vt:lpstr>CSS List</vt:lpstr>
      <vt:lpstr>CSS List (cont.)</vt:lpstr>
      <vt:lpstr>CSS List (cont.)</vt:lpstr>
      <vt:lpstr>CSS List (cont.)</vt:lpstr>
      <vt:lpstr>CSS List (cont.)</vt:lpstr>
      <vt:lpstr>CSS List (cont.)</vt:lpstr>
      <vt:lpstr>CSS Table</vt:lpstr>
      <vt:lpstr>CSS Table (cont.)</vt:lpstr>
      <vt:lpstr>CSS Table (cont.)</vt:lpstr>
      <vt:lpstr>CSS Table (cont.)</vt:lpstr>
      <vt:lpstr>CSS Floating</vt:lpstr>
      <vt:lpstr>CSS Floating (cont.)</vt:lpstr>
      <vt:lpstr>CSS Floating (cont.)</vt:lpstr>
      <vt:lpstr>CSS Align </vt:lpstr>
      <vt:lpstr>CSS Align (cont.) </vt:lpstr>
      <vt:lpstr>CSS Align (cont.) </vt:lpstr>
      <vt:lpstr>CSS Pseudo-classes </vt:lpstr>
      <vt:lpstr>CSS Pseudo-classes (cont.) </vt:lpstr>
      <vt:lpstr>CSS Pseudo-classes (cont.) </vt:lpstr>
      <vt:lpstr>Translate has officially inspired me to learn French  Abby Author, NYC</vt:lpstr>
      <vt:lpstr>Translate has officially inspired me to learn French  Abby Author, NYC</vt:lpstr>
      <vt:lpstr>Translate has officially inspired me to learn French  Abby Author, NYC</vt:lpstr>
      <vt:lpstr>CSS Pseudo-element </vt:lpstr>
      <vt:lpstr>CSS Pseudo-element (cont.) </vt:lpstr>
      <vt:lpstr>CSS Pseudo-element (cont.) </vt:lpstr>
      <vt:lpstr>CSS Pseudo-element (cont.) </vt:lpstr>
      <vt:lpstr>CSS Pseudo-element (cont.) </vt:lpstr>
      <vt:lpstr>CSS Media Types </vt:lpstr>
      <vt:lpstr>CSS Media Types (cont.) </vt:lpstr>
      <vt:lpstr>CSS Media Types (cont.) </vt:lpstr>
      <vt:lpstr>Translate has officially inspired me to learn French  Abby Author, NYC</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  Cascading Style Sheet</dc:title>
  <cp:lastModifiedBy>Microsoft Office User</cp:lastModifiedBy>
  <cp:revision>10</cp:revision>
  <dcterms:modified xsi:type="dcterms:W3CDTF">2018-12-20T06:22:23Z</dcterms:modified>
</cp:coreProperties>
</file>