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handoutMasterIdLst>
    <p:handoutMasterId r:id="rId25"/>
  </p:handoutMasterIdLst>
  <p:sldIdLst>
    <p:sldId id="256" r:id="rId2"/>
    <p:sldId id="27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80" r:id="rId18"/>
    <p:sldId id="272" r:id="rId19"/>
    <p:sldId id="273" r:id="rId20"/>
    <p:sldId id="274" r:id="rId21"/>
    <p:sldId id="275" r:id="rId22"/>
    <p:sldId id="279" r:id="rId23"/>
  </p:sldIdLst>
  <p:sldSz cx="12192000" cy="685800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521415D9-36F7-43E2-AB2F-B90AF26B5E84}">
      <p14:sectionLst xmlns:p14="http://schemas.microsoft.com/office/powerpoint/2010/main">
        <p14:section name="Default Section" id="{980C320F-45B5-4EA9-A713-775B02506E68}">
          <p14:sldIdLst>
            <p14:sldId id="256"/>
            <p14:sldId id="278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8"/>
            <p14:sldId id="269"/>
            <p14:sldId id="270"/>
            <p14:sldId id="271"/>
            <p14:sldId id="280"/>
            <p14:sldId id="272"/>
            <p14:sldId id="273"/>
            <p14:sldId id="274"/>
            <p14:sldId id="275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 sonita" initials="" lastIdx="2" clrIdx="0"/>
  <p:cmAuthor id="1" name="Aing Teckchun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6A7E742-EC54-4F98-B9D2-9876B3420AC4}">
  <a:tblStyle styleId="{D6A7E742-EC54-4F98-B9D2-9876B3420AC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9EFF7"/>
          </a:solidFill>
        </a:fill>
      </a:tcStyle>
    </a:wholeTbl>
    <a:band1H>
      <a:tcStyle>
        <a:tcBdr/>
        <a:fill>
          <a:solidFill>
            <a:srgbClr val="D0DEEF"/>
          </a:solidFill>
        </a:fill>
      </a:tcStyle>
    </a:band1H>
    <a:band1V>
      <a:tcStyle>
        <a:tcBdr/>
        <a:fill>
          <a:solidFill>
            <a:srgbClr val="D0DEEF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E7DE0502-5BAE-4A4C-BF4B-FAF3386F09CB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9EFF7"/>
          </a:solidFill>
        </a:fill>
      </a:tcStyle>
    </a:wholeTbl>
    <a:band1H>
      <a:tcStyle>
        <a:tcBdr/>
        <a:fill>
          <a:solidFill>
            <a:srgbClr val="D0DEEF"/>
          </a:solidFill>
        </a:fill>
      </a:tcStyle>
    </a:band1H>
    <a:band1V>
      <a:tcStyle>
        <a:tcBdr/>
        <a:fill>
          <a:solidFill>
            <a:srgbClr val="D0DEEF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F312810A-5AFE-43A9-B9DC-164BD6A66D9D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9EFF7"/>
          </a:solidFill>
        </a:fill>
      </a:tcStyle>
    </a:wholeTbl>
    <a:band1H>
      <a:tcStyle>
        <a:tcBdr/>
        <a:fill>
          <a:solidFill>
            <a:srgbClr val="D0DEEF"/>
          </a:solidFill>
        </a:fill>
      </a:tcStyle>
    </a:band1H>
    <a:band1V>
      <a:tcStyle>
        <a:tcBdr/>
        <a:fill>
          <a:solidFill>
            <a:srgbClr val="D0DEEF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3B3E9096-F16E-421D-8E77-D10C06979A8A}" styleName="Table_3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9EFF7"/>
          </a:solidFill>
        </a:fill>
      </a:tcStyle>
    </a:wholeTbl>
    <a:band1H>
      <a:tcStyle>
        <a:tcBdr/>
        <a:fill>
          <a:solidFill>
            <a:srgbClr val="D0DEEF"/>
          </a:solidFill>
        </a:fill>
      </a:tcStyle>
    </a:band1H>
    <a:band1V>
      <a:tcStyle>
        <a:tcBdr/>
        <a:fill>
          <a:solidFill>
            <a:srgbClr val="D0DEEF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B3E76720-5DF4-47DF-8F59-8F124A84B554}" styleName="Table_4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9EFF7"/>
          </a:solidFill>
        </a:fill>
      </a:tcStyle>
    </a:wholeTbl>
    <a:band1H>
      <a:tcStyle>
        <a:tcBdr/>
        <a:fill>
          <a:solidFill>
            <a:srgbClr val="D0DEEF"/>
          </a:solidFill>
        </a:fill>
      </a:tcStyle>
    </a:band1H>
    <a:band1V>
      <a:tcStyle>
        <a:tcBdr/>
        <a:fill>
          <a:solidFill>
            <a:srgbClr val="D0DEEF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49351E21-EE68-4745-9D62-70EB2195C82E}" styleName="Table_5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9EFF7"/>
          </a:solidFill>
        </a:fill>
      </a:tcStyle>
    </a:wholeTbl>
    <a:band1H>
      <a:tcStyle>
        <a:tcBdr/>
        <a:fill>
          <a:solidFill>
            <a:srgbClr val="D0DEEF"/>
          </a:solidFill>
        </a:fill>
      </a:tcStyle>
    </a:band1H>
    <a:band1V>
      <a:tcStyle>
        <a:tcBdr/>
        <a:fill>
          <a:solidFill>
            <a:srgbClr val="D0DEEF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F57A3612-83F9-4E3F-81A8-6D2FD9C15F04}" styleName="Table_6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9EFF7"/>
          </a:solidFill>
        </a:fill>
      </a:tcStyle>
    </a:wholeTbl>
    <a:band1H>
      <a:tcStyle>
        <a:tcBdr/>
        <a:fill>
          <a:solidFill>
            <a:srgbClr val="D0DEEF"/>
          </a:solidFill>
        </a:fill>
      </a:tcStyle>
    </a:band1H>
    <a:band1V>
      <a:tcStyle>
        <a:tcBdr/>
        <a:fill>
          <a:solidFill>
            <a:srgbClr val="D0DEEF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BCF4F4BF-9509-4D5B-B8F4-F7A667559BEC}" styleName="Table_7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9EFF7"/>
          </a:solidFill>
        </a:fill>
      </a:tcStyle>
    </a:wholeTbl>
    <a:band1H>
      <a:tcStyle>
        <a:tcBdr/>
        <a:fill>
          <a:solidFill>
            <a:srgbClr val="D0DEEF"/>
          </a:solidFill>
        </a:fill>
      </a:tcStyle>
    </a:band1H>
    <a:band1V>
      <a:tcStyle>
        <a:tcBdr/>
        <a:fill>
          <a:solidFill>
            <a:srgbClr val="D0DEEF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1" autoAdjust="0"/>
    <p:restoredTop sz="94660" autoAdjust="0"/>
  </p:normalViewPr>
  <p:slideViewPr>
    <p:cSldViewPr snapToGrid="0">
      <p:cViewPr>
        <p:scale>
          <a:sx n="60" d="100"/>
          <a:sy n="60" d="100"/>
        </p:scale>
        <p:origin x="2466" y="16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-378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Pre-course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7FCC2-45B3-4FDB-AD3F-3661D1E22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1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32662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7489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48814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999745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548660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52682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126646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684919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211443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093606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339593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24791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9025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94185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088962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69510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56758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83213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603418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53883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6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eath.manith@gmail.com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60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HRD Pre-Course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Topic: HTML</a:t>
            </a:r>
            <a:endParaRPr lang="en-US" sz="2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</a:t>
            </a:r>
            <a:r>
              <a:rPr lang="en-US" dirty="0" smtClean="0"/>
              <a:t>:  </a:t>
            </a:r>
            <a:r>
              <a:rPr lang="en-US" dirty="0" smtClean="0"/>
              <a:t>40 </a:t>
            </a:r>
            <a:r>
              <a:rPr lang="en-US" dirty="0" smtClean="0"/>
              <a:t>hours</a:t>
            </a:r>
            <a:endParaRPr lang="en-US" sz="2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" name="Shape 86"/>
          <p:cNvGraphicFramePr/>
          <p:nvPr>
            <p:extLst>
              <p:ext uri="{D42A27DB-BD31-4B8C-83A1-F6EECF244321}">
                <p14:modId xmlns:p14="http://schemas.microsoft.com/office/powerpoint/2010/main" val="381521586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noFill/>
                <a:tableStyleId>{D6A7E742-EC54-4F98-B9D2-9876B3420AC4}</a:tableStyleId>
              </a:tblPr>
              <a:tblGrid>
                <a:gridCol w="4064000"/>
                <a:gridCol w="4064000"/>
                <a:gridCol w="4064000"/>
              </a:tblGrid>
              <a:tr h="1197693"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/>
                        <a:t>Topic: </a:t>
                      </a:r>
                      <a:r>
                        <a:rPr lang="en-US" sz="1800" u="none" strike="noStrike" cap="none" baseline="0" dirty="0" smtClean="0"/>
                        <a:t>CSS </a:t>
                      </a:r>
                      <a:r>
                        <a:rPr lang="en-US" sz="1800" u="none" strike="noStrike" cap="none" baseline="0" dirty="0" smtClean="0"/>
                        <a:t>Basic</a:t>
                      </a:r>
                      <a:endParaRPr lang="en-US" sz="1800" u="none" strike="noStrike" cap="none" baseline="0" dirty="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97693"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b="1" i="0" u="none" strike="noStrike" cap="none" baseline="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  <a:rtl val="0"/>
                        </a:rPr>
                        <a:t>Duration: 2h</a:t>
                      </a:r>
                      <a:endParaRPr lang="en-US" sz="1800" b="1" i="0" u="none" strike="noStrike" cap="none" baseline="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  <a:rtl val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 baseline="0"/>
                        <a:t>Topic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 baseline="0" dirty="0"/>
                        <a:t>Details</a:t>
                      </a:r>
                    </a:p>
                  </a:txBody>
                  <a:tcPr marL="91450" marR="91450" marT="45725" marB="45725"/>
                </a:tc>
              </a:tr>
              <a:tr h="1197693"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US" sz="1800" u="none" strike="noStrike" cap="none" baseline="0" dirty="0" smtClean="0"/>
                        <a:t>Margin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 smtClean="0"/>
                        <a:t>How to use Margin ?</a:t>
                      </a:r>
                    </a:p>
                  </a:txBody>
                  <a:tcPr marL="91450" marR="91450" marT="45725" marB="45725"/>
                </a:tc>
              </a:tr>
              <a:tr h="1197693"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US" sz="1800" u="none" strike="noStrike" cap="none" baseline="0" dirty="0" smtClean="0"/>
                        <a:t>Padding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 smtClean="0"/>
                        <a:t>How to use Padding ?</a:t>
                      </a:r>
                      <a:endParaRPr lang="en-US" sz="1800" u="none" strike="noStrike" cap="none" baseline="0" dirty="0"/>
                    </a:p>
                  </a:txBody>
                  <a:tcPr marL="91450" marR="91450" marT="45725" marB="45725"/>
                </a:tc>
              </a:tr>
              <a:tr h="2067228"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US" sz="1800" u="none" strike="noStrike" cap="none" baseline="0" dirty="0" smtClean="0"/>
                        <a:t>Dimension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 smtClean="0"/>
                        <a:t>Student will understand all dimension which is used on web page</a:t>
                      </a:r>
                      <a:endParaRPr lang="en-US" sz="1800" u="none" strike="noStrike" cap="none" baseline="0" dirty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636884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" name="Shape 86"/>
          <p:cNvGraphicFramePr/>
          <p:nvPr>
            <p:extLst>
              <p:ext uri="{D42A27DB-BD31-4B8C-83A1-F6EECF244321}">
                <p14:modId xmlns:p14="http://schemas.microsoft.com/office/powerpoint/2010/main" val="130856072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noFill/>
                <a:tableStyleId>{D6A7E742-EC54-4F98-B9D2-9876B3420AC4}</a:tableStyleId>
              </a:tblPr>
              <a:tblGrid>
                <a:gridCol w="4064000"/>
                <a:gridCol w="4064000"/>
                <a:gridCol w="4064000"/>
              </a:tblGrid>
              <a:tr h="955416"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/>
                        <a:t>Topic: </a:t>
                      </a:r>
                      <a:r>
                        <a:rPr lang="en-US" sz="1800" u="none" strike="noStrike" cap="none" baseline="0" dirty="0" smtClean="0"/>
                        <a:t>CSS </a:t>
                      </a:r>
                      <a:r>
                        <a:rPr lang="en-US" sz="1800" u="none" strike="noStrike" cap="none" baseline="0" dirty="0" smtClean="0"/>
                        <a:t>Basic</a:t>
                      </a:r>
                      <a:endParaRPr lang="en-US" sz="1800" u="none" strike="noStrike" cap="none" baseline="0" dirty="0"/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55416"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b="1" i="0" u="none" strike="noStrike" cap="none" baseline="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  <a:rtl val="0"/>
                        </a:rPr>
                        <a:t>Duration: 2h</a:t>
                      </a:r>
                      <a:endParaRPr lang="en-US" sz="1800" b="1" i="0" u="none" strike="noStrike" cap="none" baseline="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  <a:rtl val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 baseline="0"/>
                        <a:t>Topic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 baseline="0" dirty="0"/>
                        <a:t>Details</a:t>
                      </a:r>
                    </a:p>
                  </a:txBody>
                  <a:tcPr marL="91450" marR="91450" marT="45725" marB="45725" anchor="ctr"/>
                </a:tc>
              </a:tr>
              <a:tr h="1649056"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US" sz="1800" u="none" strike="noStrike" cap="none" baseline="0" dirty="0" smtClean="0"/>
                        <a:t>Display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 smtClean="0"/>
                        <a:t>What is the difference between display and visibility property ?</a:t>
                      </a:r>
                      <a:endParaRPr lang="en-US" sz="1800" u="none" strike="noStrike" cap="none" baseline="0" dirty="0"/>
                    </a:p>
                  </a:txBody>
                  <a:tcPr marL="91450" marR="91450" marT="45725" marB="45725" anchor="ctr"/>
                </a:tc>
              </a:tr>
              <a:tr h="1649056"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US" sz="1800" u="none" strike="noStrike" cap="none" baseline="0" dirty="0" smtClean="0"/>
                        <a:t>Position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 smtClean="0"/>
                        <a:t>When do we use relative, fix and absolute value of position property ?</a:t>
                      </a:r>
                      <a:endParaRPr lang="en-US" sz="1800" u="none" strike="noStrike" cap="none" baseline="0" dirty="0"/>
                    </a:p>
                  </a:txBody>
                  <a:tcPr marL="91450" marR="91450" marT="45725" marB="45725" anchor="ctr"/>
                </a:tc>
              </a:tr>
              <a:tr h="1649056"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US" sz="1800" u="none" strike="noStrike" cap="none" baseline="0" dirty="0" smtClean="0"/>
                        <a:t>Float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 smtClean="0"/>
                        <a:t>When do we use left and right value ?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 smtClean="0"/>
                        <a:t>How to clear float ?</a:t>
                      </a:r>
                      <a:endParaRPr lang="en-US" sz="1800" u="none" strike="noStrike" cap="none" baseline="0" dirty="0"/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596631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" name="Shape 86"/>
          <p:cNvGraphicFramePr/>
          <p:nvPr>
            <p:extLst>
              <p:ext uri="{D42A27DB-BD31-4B8C-83A1-F6EECF244321}">
                <p14:modId xmlns:p14="http://schemas.microsoft.com/office/powerpoint/2010/main" val="1333437560"/>
              </p:ext>
            </p:extLst>
          </p:nvPr>
        </p:nvGraphicFramePr>
        <p:xfrm>
          <a:off x="0" y="0"/>
          <a:ext cx="12192000" cy="6014545"/>
        </p:xfrm>
        <a:graphic>
          <a:graphicData uri="http://schemas.openxmlformats.org/drawingml/2006/table">
            <a:tbl>
              <a:tblPr firstRow="1" bandRow="1">
                <a:noFill/>
                <a:tableStyleId>{D6A7E742-EC54-4F98-B9D2-9876B3420AC4}</a:tableStyleId>
              </a:tblPr>
              <a:tblGrid>
                <a:gridCol w="4064000"/>
                <a:gridCol w="4064000"/>
                <a:gridCol w="4064000"/>
              </a:tblGrid>
              <a:tr h="740979"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/>
                        <a:t>Topic: </a:t>
                      </a:r>
                      <a:r>
                        <a:rPr lang="en-US" sz="1800" u="none" strike="noStrike" cap="none" baseline="0" dirty="0" smtClean="0"/>
                        <a:t>CSS </a:t>
                      </a:r>
                      <a:r>
                        <a:rPr lang="en-US" sz="1800" u="none" strike="noStrike" cap="none" baseline="0" dirty="0" smtClean="0"/>
                        <a:t>Basic</a:t>
                      </a:r>
                      <a:endParaRPr lang="en-US" sz="1800" u="none" strike="noStrike" cap="none" baseline="0" dirty="0"/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01566"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b="1" i="0" u="none" strike="noStrike" cap="none" baseline="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  <a:rtl val="0"/>
                        </a:rPr>
                        <a:t>Duration: 2h</a:t>
                      </a:r>
                      <a:endParaRPr lang="en-US" sz="1800" b="1" i="0" u="none" strike="noStrike" cap="none" baseline="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  <a:rtl val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 baseline="0" dirty="0"/>
                        <a:t>Topic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 baseline="0" dirty="0"/>
                        <a:t>Details</a:t>
                      </a:r>
                    </a:p>
                  </a:txBody>
                  <a:tcPr marL="91450" marR="91450" marT="45725" marB="45725" anchor="ctr"/>
                </a:tc>
              </a:tr>
              <a:tr h="1143000"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US" sz="1800" u="none" strike="noStrike" cap="none" baseline="0" dirty="0" smtClean="0"/>
                        <a:t>Combinatory Selector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 smtClean="0"/>
                        <a:t>Advanced C selector</a:t>
                      </a:r>
                      <a:endParaRPr lang="en-US" sz="1800" u="none" strike="noStrike" cap="none" baseline="0" dirty="0"/>
                    </a:p>
                  </a:txBody>
                  <a:tcPr marL="91450" marR="91450" marT="45725" marB="45725" anchor="ctr"/>
                </a:tc>
              </a:tr>
              <a:tr h="1143000"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US" sz="1800" u="none" strike="noStrike" cap="none" baseline="0" dirty="0" smtClean="0"/>
                        <a:t>Pseudo-class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800" u="none" strike="noStrike" cap="none" baseline="0" dirty="0" smtClean="0"/>
                        <a:t>What is Pseudo-class</a:t>
                      </a:r>
                      <a:r>
                        <a:rPr lang="en-US" sz="1800" u="none" strike="noStrike" cap="none" baseline="0" dirty="0"/>
                        <a:t> </a:t>
                      </a:r>
                      <a:r>
                        <a:rPr lang="en-US" sz="1800" u="none" strike="noStrike" cap="none" baseline="0" dirty="0" smtClean="0"/>
                        <a:t>?</a:t>
                      </a:r>
                    </a:p>
                  </a:txBody>
                  <a:tcPr marL="91450" marR="91450" marT="45725" marB="45725" anchor="ctr"/>
                </a:tc>
              </a:tr>
              <a:tr h="1143000"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US" sz="1800" u="none" strike="noStrike" cap="none" baseline="0" dirty="0" smtClean="0"/>
                        <a:t>Pseudo-element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800" u="none" strike="noStrike" cap="none" baseline="0" dirty="0" smtClean="0"/>
                        <a:t>What is Pseudo-element </a:t>
                      </a:r>
                      <a:r>
                        <a:rPr lang="en-US" sz="1800" u="none" strike="noStrike" cap="none" baseline="0" dirty="0" smtClean="0"/>
                        <a:t>?</a:t>
                      </a:r>
                      <a:endParaRPr lang="en-US" sz="1800" u="none" strike="noStrike" cap="none" baseline="0" dirty="0" smtClean="0"/>
                    </a:p>
                  </a:txBody>
                  <a:tcPr marL="91450" marR="91450" marT="45725" marB="45725" anchor="ctr"/>
                </a:tc>
              </a:tr>
              <a:tr h="1143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lang="en-US" sz="1800" b="1" i="0" u="none" strike="noStrike" cap="none" baseline="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  <a:rtl val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US" sz="1800" u="none" strike="noStrike" cap="none" baseline="0" dirty="0" smtClean="0"/>
                        <a:t>Attribute Selector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 smtClean="0"/>
                        <a:t>How to use attribute selector ?</a:t>
                      </a:r>
                      <a:endParaRPr lang="en-US" sz="1800" u="none" strike="noStrike" cap="none" baseline="0" dirty="0"/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09673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" name="Shape 86"/>
          <p:cNvGraphicFramePr/>
          <p:nvPr>
            <p:extLst>
              <p:ext uri="{D42A27DB-BD31-4B8C-83A1-F6EECF244321}">
                <p14:modId xmlns:p14="http://schemas.microsoft.com/office/powerpoint/2010/main" val="155753759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noFill/>
                <a:tableStyleId>{D6A7E742-EC54-4F98-B9D2-9876B3420AC4}</a:tableStyleId>
              </a:tblPr>
              <a:tblGrid>
                <a:gridCol w="4064000"/>
                <a:gridCol w="4064000"/>
                <a:gridCol w="4064000"/>
              </a:tblGrid>
              <a:tr h="783784"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/>
                        <a:t>Topic: </a:t>
                      </a:r>
                      <a:r>
                        <a:rPr lang="en-US" sz="1800" u="none" strike="noStrike" cap="none" baseline="0" dirty="0" smtClean="0"/>
                        <a:t>CSS </a:t>
                      </a:r>
                      <a:r>
                        <a:rPr lang="en-US" sz="1800" u="none" strike="noStrike" cap="none" baseline="0" dirty="0" smtClean="0"/>
                        <a:t>Basic</a:t>
                      </a:r>
                      <a:endParaRPr lang="en-US" sz="1800" u="none" strike="noStrike" cap="none" baseline="0" dirty="0"/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90214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b="1" i="0" u="none" strike="noStrike" cap="none" baseline="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  <a:rtl val="0"/>
                        </a:rPr>
                        <a:t>Duration: 2h</a:t>
                      </a:r>
                      <a:endParaRPr lang="en-US" sz="1800" b="1" i="0" u="none" strike="noStrike" cap="none" baseline="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  <a:rtl val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 baseline="0" dirty="0"/>
                        <a:t>Topic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 baseline="0" dirty="0"/>
                        <a:t>Details</a:t>
                      </a:r>
                    </a:p>
                  </a:txBody>
                  <a:tcPr marL="91450" marR="91450" marT="45725" marB="45725" anchor="ctr"/>
                </a:tc>
              </a:tr>
              <a:tr h="5284002"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US" sz="1800" u="none" strike="noStrike" cap="none" baseline="0" dirty="0" smtClean="0"/>
                        <a:t>Navigation bar practice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 smtClean="0"/>
                        <a:t>How to make a navigation bar from scratch ?</a:t>
                      </a:r>
                      <a:endParaRPr lang="en-US" sz="1800" u="none" strike="noStrike" cap="none" baseline="0" dirty="0"/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5978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" name="Rectangle 2"/>
          <p:cNvSpPr/>
          <p:nvPr/>
        </p:nvSpPr>
        <p:spPr>
          <a:xfrm>
            <a:off x="5978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8033002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" name="Shape 86"/>
          <p:cNvGraphicFramePr/>
          <p:nvPr>
            <p:extLst>
              <p:ext uri="{D42A27DB-BD31-4B8C-83A1-F6EECF244321}">
                <p14:modId xmlns:p14="http://schemas.microsoft.com/office/powerpoint/2010/main" val="1641643290"/>
              </p:ext>
            </p:extLst>
          </p:nvPr>
        </p:nvGraphicFramePr>
        <p:xfrm>
          <a:off x="0" y="0"/>
          <a:ext cx="12192000" cy="6857998"/>
        </p:xfrm>
        <a:graphic>
          <a:graphicData uri="http://schemas.openxmlformats.org/drawingml/2006/table">
            <a:tbl>
              <a:tblPr firstRow="1" bandRow="1">
                <a:tableStyleId>{E7DE0502-5BAE-4A4C-BF4B-FAF3386F09CB}</a:tableStyleId>
              </a:tblPr>
              <a:tblGrid>
                <a:gridCol w="4064000"/>
                <a:gridCol w="4064000"/>
                <a:gridCol w="4064000"/>
              </a:tblGrid>
              <a:tr h="462273"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/>
                        <a:t>Topic: Javascript Basic</a:t>
                      </a:r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2273"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b="1" u="none" strike="noStrike" cap="none" baseline="0" dirty="0" smtClean="0"/>
                        <a:t>Duration: 2h</a:t>
                      </a:r>
                      <a:endParaRPr lang="en-US" sz="1800" b="1" i="0" u="none" strike="noStrike" cap="none" baseline="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  <a:rtl val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/>
                        <a:t>Topic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/>
                        <a:t>Details</a:t>
                      </a:r>
                    </a:p>
                  </a:txBody>
                  <a:tcPr marL="91450" marR="91450" marT="45725" marB="45725"/>
                </a:tc>
              </a:tr>
              <a:tr h="2507619"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/>
                        <a:t>Introduction to Javascript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/>
                        <a:t>What is </a:t>
                      </a:r>
                      <a:r>
                        <a:rPr lang="en-US" sz="1800" u="none" strike="noStrike" cap="none" baseline="0" dirty="0" smtClean="0"/>
                        <a:t>JS?</a:t>
                      </a:r>
                      <a:endParaRPr lang="en-US" sz="1800" u="none" strike="noStrike" cap="none" baseline="0"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/>
                        <a:t>Why learning </a:t>
                      </a:r>
                      <a:r>
                        <a:rPr lang="en-US" sz="1800" u="none" strike="noStrike" cap="none" baseline="0" dirty="0" smtClean="0"/>
                        <a:t>JS?</a:t>
                      </a:r>
                      <a:endParaRPr lang="en-US" sz="1800" u="none" strike="noStrike" cap="none" baseline="0"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/>
                        <a:t>Advantages of </a:t>
                      </a:r>
                      <a:r>
                        <a:rPr lang="en-US" sz="1800" u="none" strike="noStrike" cap="none" baseline="0" dirty="0" smtClean="0"/>
                        <a:t>JS</a:t>
                      </a:r>
                      <a:endParaRPr lang="en-US" sz="1800" u="none" strike="noStrike" cap="none" baseline="0"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 smtClean="0"/>
                        <a:t>JS </a:t>
                      </a:r>
                      <a:r>
                        <a:rPr lang="en-US" sz="1800" u="none" strike="noStrike" cap="none" baseline="0" dirty="0"/>
                        <a:t>development tools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/>
                        <a:t>Where to write </a:t>
                      </a:r>
                      <a:r>
                        <a:rPr lang="en-US" sz="1800" u="none" strike="noStrike" cap="none" baseline="0" dirty="0" smtClean="0"/>
                        <a:t>JS?</a:t>
                      </a:r>
                      <a:endParaRPr lang="en-US" sz="1800" u="none" strike="noStrike" cap="none" baseline="0" dirty="0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/>
                        <a:t>Internal </a:t>
                      </a:r>
                      <a:r>
                        <a:rPr lang="en-US" sz="1800" u="none" strike="noStrike" cap="none" baseline="0" dirty="0" smtClean="0"/>
                        <a:t>JS, </a:t>
                      </a:r>
                      <a:r>
                        <a:rPr lang="en-US" sz="1800" u="none" strike="noStrike" cap="none" baseline="0" dirty="0"/>
                        <a:t>external </a:t>
                      </a:r>
                      <a:r>
                        <a:rPr lang="en-US" sz="1800" u="none" strike="noStrike" cap="none" baseline="0" dirty="0" smtClean="0"/>
                        <a:t>JS</a:t>
                      </a:r>
                      <a:endParaRPr lang="en-US" sz="1800" u="none" strike="noStrike" cap="none" baseline="0" dirty="0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 smtClean="0"/>
                        <a:t>JS </a:t>
                      </a:r>
                      <a:r>
                        <a:rPr lang="en-US" sz="1800" u="none" strike="noStrike" cap="none" baseline="0" dirty="0"/>
                        <a:t>functions &amp; events definition</a:t>
                      </a:r>
                    </a:p>
                  </a:txBody>
                  <a:tcPr marL="91450" marR="91450" marT="45725" marB="45725"/>
                </a:tc>
              </a:tr>
              <a:tr h="462273"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/>
                        <a:t>Javascript Output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/>
                        <a:t>Different ways to output data in </a:t>
                      </a:r>
                      <a:r>
                        <a:rPr lang="en-US" sz="1800" u="none" strike="noStrike" cap="none" baseline="0" dirty="0" smtClean="0"/>
                        <a:t>JS</a:t>
                      </a:r>
                      <a:endParaRPr lang="en-US" sz="1800" u="none" strike="noStrike" cap="none" baseline="0" dirty="0"/>
                    </a:p>
                  </a:txBody>
                  <a:tcPr marL="91450" marR="91450" marT="45725" marB="45725"/>
                </a:tc>
              </a:tr>
              <a:tr h="455941"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/>
                        <a:t>Javascript Syntax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/>
                        <a:t>How </a:t>
                      </a:r>
                      <a:r>
                        <a:rPr lang="en-US" sz="1800" u="none" strike="noStrike" cap="none" baseline="0" dirty="0" smtClean="0"/>
                        <a:t>JS </a:t>
                      </a:r>
                      <a:r>
                        <a:rPr lang="en-US" sz="1800" u="none" strike="noStrike" cap="none" baseline="0" dirty="0"/>
                        <a:t>syntax goes on?</a:t>
                      </a:r>
                    </a:p>
                  </a:txBody>
                  <a:tcPr marL="91450" marR="91450" marT="45725" marB="45725"/>
                </a:tc>
              </a:tr>
              <a:tr h="2507619"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/>
                        <a:t>Javascript statements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/>
                        <a:t>What is statements?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/>
                        <a:t>How statements are executed?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/>
                        <a:t>Semicolons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/>
                        <a:t>Whitespace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 smtClean="0"/>
                        <a:t>JS </a:t>
                      </a:r>
                      <a:r>
                        <a:rPr lang="en-US" sz="1800" u="none" strike="noStrike" cap="none" baseline="0" dirty="0"/>
                        <a:t>Line length and line breaks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 smtClean="0"/>
                        <a:t>JS </a:t>
                      </a:r>
                      <a:r>
                        <a:rPr lang="en-US" sz="1800" u="none" strike="noStrike" cap="none" baseline="0" dirty="0"/>
                        <a:t>Code Blocks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 smtClean="0"/>
                        <a:t>JS </a:t>
                      </a:r>
                      <a:r>
                        <a:rPr lang="en-US" sz="1800" u="none" strike="noStrike" cap="none" baseline="0" dirty="0"/>
                        <a:t>Keywords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128926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Shape 91"/>
          <p:cNvGraphicFramePr/>
          <p:nvPr>
            <p:extLst>
              <p:ext uri="{D42A27DB-BD31-4B8C-83A1-F6EECF244321}">
                <p14:modId xmlns:p14="http://schemas.microsoft.com/office/powerpoint/2010/main" val="3369727203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table">
            <a:tbl>
              <a:tblPr firstRow="1" bandRow="1">
                <a:tableStyleId>{F312810A-5AFE-43A9-B9DC-164BD6A66D9D}</a:tableStyleId>
              </a:tblPr>
              <a:tblGrid>
                <a:gridCol w="4064000"/>
                <a:gridCol w="4064000"/>
                <a:gridCol w="4064000"/>
              </a:tblGrid>
              <a:tr h="487006"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/>
                        <a:t>Topic: Javascript Basic</a:t>
                      </a:r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7006"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b="1" i="0" u="none" strike="noStrike" cap="none" baseline="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  <a:rtl val="0"/>
                        </a:rPr>
                        <a:t>Duration: 2h</a:t>
                      </a:r>
                      <a:endParaRPr lang="en-US" sz="1800" b="1" i="0" u="none" strike="noStrike" cap="none" baseline="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  <a:rtl val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/>
                        <a:t>Topic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/>
                        <a:t>Details</a:t>
                      </a:r>
                    </a:p>
                  </a:txBody>
                  <a:tcPr marL="91450" marR="91450" marT="45725" marB="45725"/>
                </a:tc>
              </a:tr>
              <a:tr h="840575"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/>
                        <a:t>Javascript Comments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/>
                        <a:t>How many kinds of comment in </a:t>
                      </a:r>
                      <a:r>
                        <a:rPr lang="en-US" sz="1800" u="none" strike="noStrike" cap="none" baseline="0" dirty="0" smtClean="0"/>
                        <a:t>JS?</a:t>
                      </a:r>
                      <a:endParaRPr lang="en-US" sz="1800" u="none" strike="noStrike" cap="none" baseline="0"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/>
                        <a:t>Why using comment?</a:t>
                      </a:r>
                    </a:p>
                  </a:txBody>
                  <a:tcPr marL="91450" marR="91450" marT="45725" marB="45725"/>
                </a:tc>
              </a:tr>
              <a:tr h="1200816"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/>
                        <a:t>Javascript Variable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/>
                        <a:t>What is variable?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/>
                        <a:t>How to declare variable in </a:t>
                      </a:r>
                      <a:r>
                        <a:rPr lang="en-US" sz="1800" u="none" strike="noStrike" cap="none" baseline="0" dirty="0" smtClean="0"/>
                        <a:t>JS?</a:t>
                      </a:r>
                      <a:endParaRPr lang="en-US" sz="1800" u="none" strike="noStrike" cap="none" baseline="0"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/>
                        <a:t>Re-declare variable</a:t>
                      </a:r>
                    </a:p>
                  </a:txBody>
                  <a:tcPr marL="91450" marR="91450" marT="45725" marB="45725"/>
                </a:tc>
              </a:tr>
              <a:tr h="2281539"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/>
                        <a:t>Javascript Operator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/>
                        <a:t>Arithmetic operator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/>
                        <a:t>Assignment operator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/>
                        <a:t>String operator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/>
                        <a:t>Adding String and Number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/>
                        <a:t>Comparison operator &amp; Logical operator</a:t>
                      </a:r>
                    </a:p>
                  </a:txBody>
                  <a:tcPr marL="91450" marR="91450" marT="45725" marB="45725"/>
                </a:tc>
              </a:tr>
              <a:tr h="1561057"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/>
                        <a:t>Javscript Arithmetic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/>
                        <a:t>Arithmetic operation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/>
                        <a:t>Operators and Operands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/>
                        <a:t>Add</a:t>
                      </a:r>
                      <a:r>
                        <a:rPr lang="en-US" sz="1800" u="none" strike="noStrike" cap="none" baseline="0" dirty="0" smtClean="0"/>
                        <a:t>, subtract, multiple, divide, modulus, increment</a:t>
                      </a:r>
                      <a:r>
                        <a:rPr lang="en-US" sz="1800" u="none" strike="noStrike" cap="none" baseline="0" dirty="0"/>
                        <a:t>, decrement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31516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Shape 96"/>
          <p:cNvGraphicFramePr/>
          <p:nvPr>
            <p:extLst>
              <p:ext uri="{D42A27DB-BD31-4B8C-83A1-F6EECF244321}">
                <p14:modId xmlns:p14="http://schemas.microsoft.com/office/powerpoint/2010/main" val="4185731307"/>
              </p:ext>
            </p:extLst>
          </p:nvPr>
        </p:nvGraphicFramePr>
        <p:xfrm>
          <a:off x="0" y="0"/>
          <a:ext cx="12192000" cy="6858001"/>
        </p:xfrm>
        <a:graphic>
          <a:graphicData uri="http://schemas.openxmlformats.org/drawingml/2006/table">
            <a:tbl>
              <a:tblPr firstRow="1" bandRow="1">
                <a:tableStyleId>{E7DE0502-5BAE-4A4C-BF4B-FAF3386F09CB}</a:tableStyleId>
              </a:tblPr>
              <a:tblGrid>
                <a:gridCol w="4064000"/>
                <a:gridCol w="4064000"/>
                <a:gridCol w="4064000"/>
              </a:tblGrid>
              <a:tr h="495686"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/>
                        <a:t>Topic: Javascript Basic</a:t>
                      </a:r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5686"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b="1" i="0" u="none" strike="noStrike" cap="none" baseline="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  <a:rtl val="0"/>
                        </a:rPr>
                        <a:t>Duration: 2h</a:t>
                      </a:r>
                      <a:endParaRPr lang="en-US" sz="1800" b="1" i="0" u="none" strike="noStrike" cap="none" baseline="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  <a:rtl val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/>
                        <a:t>Topic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/>
                        <a:t>Details</a:t>
                      </a:r>
                    </a:p>
                  </a:txBody>
                  <a:tcPr marL="91450" marR="91450" marT="45725" marB="45725"/>
                </a:tc>
              </a:tr>
              <a:tr h="855558"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/>
                        <a:t>Javascript Data types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/>
                        <a:t>How many types of data types in </a:t>
                      </a:r>
                      <a:r>
                        <a:rPr lang="en-US" sz="1800" u="none" strike="noStrike" cap="none" baseline="0" dirty="0" smtClean="0"/>
                        <a:t>JS?</a:t>
                      </a:r>
                      <a:endParaRPr lang="en-US" sz="1800" u="none" strike="noStrike" cap="none" baseline="0"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/>
                        <a:t>Different between undefined and null</a:t>
                      </a:r>
                    </a:p>
                  </a:txBody>
                  <a:tcPr marL="91450" marR="91450" marT="45725" marB="45725"/>
                </a:tc>
              </a:tr>
              <a:tr h="1955543"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/>
                        <a:t>Javascript Functions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/>
                        <a:t>Functions syntax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/>
                        <a:t>How to call function?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/>
                        <a:t>Function return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/>
                        <a:t>Why using function?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/>
                        <a:t>Function use as variable</a:t>
                      </a:r>
                    </a:p>
                  </a:txBody>
                  <a:tcPr marL="91450" marR="91450" marT="45725" marB="45725"/>
                </a:tc>
              </a:tr>
              <a:tr h="3055528"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/>
                        <a:t>Javascript Objects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/>
                        <a:t>What is object?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/>
                        <a:t>How many types of object?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/>
                        <a:t>Object properties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/>
                        <a:t>Object Methods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/>
                        <a:t>Object definitions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/>
                        <a:t>Accessing Object properties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/>
                        <a:t>Accessing Object methods</a:t>
                      </a:r>
                    </a:p>
                    <a:p>
                      <a:pPr marL="285750" marR="0" lvl="0" indent="-1714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Font typeface="Arial"/>
                        <a:buNone/>
                      </a:pPr>
                      <a:endParaRPr sz="1800" u="none" strike="noStrike" cap="none" baseline="0" dirty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24056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Shape 96"/>
          <p:cNvGraphicFramePr/>
          <p:nvPr>
            <p:extLst>
              <p:ext uri="{D42A27DB-BD31-4B8C-83A1-F6EECF244321}">
                <p14:modId xmlns:p14="http://schemas.microsoft.com/office/powerpoint/2010/main" val="277815036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{E7DE0502-5BAE-4A4C-BF4B-FAF3386F09CB}</a:tableStyleId>
              </a:tblPr>
              <a:tblGrid>
                <a:gridCol w="4064000"/>
                <a:gridCol w="4064000"/>
                <a:gridCol w="4064000"/>
              </a:tblGrid>
              <a:tr h="603184"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/>
                        <a:t>Topic: Javascript Basic</a:t>
                      </a:r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3184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b="1" i="0" u="none" strike="noStrike" cap="none" baseline="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  <a:rtl val="0"/>
                        </a:rPr>
                        <a:t>Duration: 2h</a:t>
                      </a:r>
                      <a:endParaRPr lang="en-US" sz="1800" b="1" i="0" u="none" strike="noStrike" cap="none" baseline="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  <a:rtl val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/>
                        <a:t>Topic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/>
                        <a:t>Details</a:t>
                      </a:r>
                    </a:p>
                  </a:txBody>
                  <a:tcPr marL="91450" marR="91450" marT="45725" marB="45725"/>
                </a:tc>
              </a:tr>
              <a:tr h="3718174"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/>
                        <a:t>Javascript Objects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/>
                        <a:t>What is object?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/>
                        <a:t>How many types of object?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/>
                        <a:t>Object properties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/>
                        <a:t>Object Methods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/>
                        <a:t>Object definitions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/>
                        <a:t>Accessing Object properties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/>
                        <a:t>Accessing Object methods</a:t>
                      </a:r>
                    </a:p>
                    <a:p>
                      <a:pPr marL="285750" marR="0" lvl="0" indent="-1714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Font typeface="Arial"/>
                        <a:buNone/>
                      </a:pPr>
                      <a:endParaRPr sz="1800" u="none" strike="noStrike" cap="none" baseline="0" dirty="0"/>
                    </a:p>
                  </a:txBody>
                  <a:tcPr marL="91450" marR="91450" marT="45725" marB="45725"/>
                </a:tc>
              </a:tr>
              <a:tr h="1933458"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 smtClean="0"/>
                        <a:t>JavaScript </a:t>
                      </a:r>
                      <a:r>
                        <a:rPr lang="en-US" sz="1800" u="none" strike="noStrike" cap="none" baseline="0" dirty="0"/>
                        <a:t>scope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/>
                        <a:t>Local </a:t>
                      </a:r>
                      <a:r>
                        <a:rPr lang="en-US" sz="1800" u="none" strike="noStrike" cap="none" baseline="0" dirty="0" smtClean="0"/>
                        <a:t>JS </a:t>
                      </a:r>
                      <a:r>
                        <a:rPr lang="en-US" sz="1800" u="none" strike="noStrike" cap="none" baseline="0" dirty="0"/>
                        <a:t>variable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/>
                        <a:t>Global </a:t>
                      </a:r>
                      <a:r>
                        <a:rPr lang="en-US" sz="1800" u="none" strike="noStrike" cap="none" baseline="0" dirty="0" smtClean="0"/>
                        <a:t>JS </a:t>
                      </a:r>
                      <a:r>
                        <a:rPr lang="en-US" sz="1800" u="none" strike="noStrike" cap="none" baseline="0" dirty="0"/>
                        <a:t>variable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/>
                        <a:t>Lifetime of </a:t>
                      </a:r>
                      <a:r>
                        <a:rPr lang="en-US" sz="1800" u="none" strike="noStrike" cap="none" baseline="0" dirty="0" smtClean="0"/>
                        <a:t>JS </a:t>
                      </a:r>
                      <a:r>
                        <a:rPr lang="en-US" sz="1800" u="none" strike="noStrike" cap="none" baseline="0" dirty="0"/>
                        <a:t>variable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/>
                        <a:t>Function argument variable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821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Shape 101"/>
          <p:cNvGraphicFramePr/>
          <p:nvPr>
            <p:extLst>
              <p:ext uri="{D42A27DB-BD31-4B8C-83A1-F6EECF244321}">
                <p14:modId xmlns:p14="http://schemas.microsoft.com/office/powerpoint/2010/main" val="88463185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{E7DE0502-5BAE-4A4C-BF4B-FAF3386F09CB}</a:tableStyleId>
              </a:tblPr>
              <a:tblGrid>
                <a:gridCol w="4064000"/>
                <a:gridCol w="4064000"/>
                <a:gridCol w="4064000"/>
              </a:tblGrid>
              <a:tr h="478624"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/>
                        <a:t>Topic: Javascript Basic</a:t>
                      </a:r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8624">
                <a:tc row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b="1" i="0" u="none" strike="noStrike" cap="none" baseline="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  <a:rtl val="0"/>
                        </a:rPr>
                        <a:t>Duration: 2h</a:t>
                      </a:r>
                      <a:endParaRPr lang="en-US" sz="1800" b="1" i="0" u="none" strike="noStrike" cap="none" baseline="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  <a:rtl val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/>
                        <a:t>Topic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/>
                        <a:t>Details</a:t>
                      </a:r>
                    </a:p>
                  </a:txBody>
                  <a:tcPr marL="91450" marR="91450" marT="45725" marB="45725"/>
                </a:tc>
              </a:tr>
              <a:tr h="826109"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 smtClean="0"/>
                        <a:t>Javascript </a:t>
                      </a:r>
                      <a:r>
                        <a:rPr lang="en-US" sz="1800" u="none" strike="noStrike" cap="none" baseline="0" dirty="0"/>
                        <a:t>events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/>
                        <a:t>HTML events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/>
                        <a:t>Common HTML events</a:t>
                      </a:r>
                    </a:p>
                  </a:txBody>
                  <a:tcPr marL="91450" marR="91450" marT="45725" marB="45725"/>
                </a:tc>
              </a:tr>
              <a:tr h="1888233"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/>
                        <a:t>Javascript Strings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/>
                        <a:t>String length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/>
                        <a:t>Special characters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/>
                        <a:t>String objects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/>
                        <a:t>String properties and methods</a:t>
                      </a:r>
                    </a:p>
                    <a:p>
                      <a:pPr marL="285750" marR="0" lvl="0" indent="-1714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Font typeface="Arial"/>
                        <a:buNone/>
                      </a:pPr>
                      <a:endParaRPr sz="1800" u="none" strike="noStrike" cap="none" baseline="0" dirty="0"/>
                    </a:p>
                  </a:txBody>
                  <a:tcPr marL="91450" marR="91450" marT="45725" marB="45725"/>
                </a:tc>
              </a:tr>
              <a:tr h="826109"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/>
                        <a:t>Javascript Numbers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/>
                        <a:t>Numbers Object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/>
                        <a:t>Numbers properties and methods</a:t>
                      </a:r>
                    </a:p>
                  </a:txBody>
                  <a:tcPr marL="91450" marR="91450" marT="45725" marB="45725"/>
                </a:tc>
              </a:tr>
              <a:tr h="826109"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 err="1"/>
                        <a:t>Javascript</a:t>
                      </a:r>
                      <a:r>
                        <a:rPr lang="en-US" sz="1800" u="none" strike="noStrike" cap="none" baseline="0" dirty="0"/>
                        <a:t> </a:t>
                      </a:r>
                      <a:r>
                        <a:rPr lang="en-US" sz="1800" u="none" strike="noStrike" cap="none" baseline="0" dirty="0" smtClean="0"/>
                        <a:t>Math</a:t>
                      </a:r>
                      <a:endParaRPr lang="en-US" sz="1800" u="none" strike="noStrike" cap="none" baseline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/>
                        <a:t>Math Object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/>
                        <a:t>Math object methods</a:t>
                      </a:r>
                    </a:p>
                  </a:txBody>
                  <a:tcPr marL="91450" marR="91450" marT="45725" marB="45725"/>
                </a:tc>
              </a:tr>
              <a:tr h="1534192"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/>
                        <a:t>Javascript Dates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/>
                        <a:t>Date format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/>
                        <a:t>Displaying Date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/>
                        <a:t>Creating date object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/>
                        <a:t>Date methods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5991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" name="Shape 106"/>
          <p:cNvGraphicFramePr/>
          <p:nvPr>
            <p:extLst>
              <p:ext uri="{D42A27DB-BD31-4B8C-83A1-F6EECF244321}">
                <p14:modId xmlns:p14="http://schemas.microsoft.com/office/powerpoint/2010/main" val="3354788979"/>
              </p:ext>
            </p:extLst>
          </p:nvPr>
        </p:nvGraphicFramePr>
        <p:xfrm>
          <a:off x="0" y="0"/>
          <a:ext cx="12192000" cy="6781880"/>
        </p:xfrm>
        <a:graphic>
          <a:graphicData uri="http://schemas.openxmlformats.org/drawingml/2006/table">
            <a:tbl>
              <a:tblPr firstRow="1" bandRow="1">
                <a:tableStyleId>{E7DE0502-5BAE-4A4C-BF4B-FAF3386F09CB}</a:tableStyleId>
              </a:tblPr>
              <a:tblGrid>
                <a:gridCol w="4064000"/>
                <a:gridCol w="4064000"/>
                <a:gridCol w="4064000"/>
              </a:tblGrid>
              <a:tr h="268014"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/>
                        <a:t>Topic: Javascript Basic</a:t>
                      </a:r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50">
                <a:tc row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b="1" i="0" u="none" strike="noStrike" cap="none" baseline="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  <a:rtl val="0"/>
                        </a:rPr>
                        <a:t>Duration: 2h</a:t>
                      </a:r>
                      <a:endParaRPr lang="en-US" sz="1800" b="1" i="0" u="none" strike="noStrike" cap="none" baseline="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  <a:rtl val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/>
                        <a:t>Topic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/>
                        <a:t>Details</a:t>
                      </a:r>
                    </a:p>
                  </a:txBody>
                  <a:tcPr marL="91450" marR="91450" marT="45725" marB="45725"/>
                </a:tc>
              </a:tr>
              <a:tr h="370850"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/>
                        <a:t>Javascript Array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/>
                        <a:t>What is array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/>
                        <a:t>Creating array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/>
                        <a:t>Access element of array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/>
                        <a:t>Array properties and method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/>
                        <a:t>Adding array elements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/>
                        <a:t>Looping array elements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/>
                        <a:t>Associative array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/>
                        <a:t>Differences between array and object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 dirty="0"/>
                    </a:p>
                  </a:txBody>
                  <a:tcPr marL="91450" marR="91450" marT="45725" marB="45725"/>
                </a:tc>
              </a:tr>
              <a:tr h="370850"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/>
                        <a:t>Javascript Boolean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/>
                        <a:t>Boolean Values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/>
                        <a:t>Boolean Function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/>
                        <a:t>Comparison and condition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/>
                        <a:t>Boolean properties and methods</a:t>
                      </a:r>
                    </a:p>
                  </a:txBody>
                  <a:tcPr marL="91450" marR="91450" marT="45725" marB="45725"/>
                </a:tc>
              </a:tr>
              <a:tr h="370850"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/>
                        <a:t>Javascript comparison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 dirty="0"/>
                    </a:p>
                  </a:txBody>
                  <a:tcPr marL="91450" marR="91450" marT="45725" marB="45725"/>
                </a:tc>
              </a:tr>
              <a:tr h="370850"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/>
                        <a:t>Javascript condition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/>
                        <a:t>Condition statements(if, else, else if..)</a:t>
                      </a:r>
                    </a:p>
                  </a:txBody>
                  <a:tcPr marL="91450" marR="91450" marT="45725" marB="45725"/>
                </a:tc>
              </a:tr>
              <a:tr h="370850"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/>
                        <a:t>Javascript switch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/>
                        <a:t>Switch statements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/>
                        <a:t>The break keyword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/>
                        <a:t>The default keyword</a:t>
                      </a:r>
                    </a:p>
                  </a:txBody>
                  <a:tcPr marL="91450" marR="91450" marT="45725" marB="45725"/>
                </a:tc>
              </a:tr>
              <a:tr h="370850"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/>
                        <a:t>Javascript type conversion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/>
                        <a:t>Converting </a:t>
                      </a:r>
                      <a:r>
                        <a:rPr lang="en-US" sz="1800" u="none" strike="noStrike" cap="none" baseline="0" dirty="0" smtClean="0"/>
                        <a:t>number to </a:t>
                      </a:r>
                      <a:r>
                        <a:rPr lang="en-US" sz="1800" u="none" strike="noStrike" cap="none" baseline="0" dirty="0"/>
                        <a:t>string</a:t>
                      </a:r>
                      <a:r>
                        <a:rPr lang="en-US" sz="1800" u="none" strike="noStrike" cap="none" baseline="0" dirty="0" smtClean="0"/>
                        <a:t>, Booleans </a:t>
                      </a:r>
                      <a:r>
                        <a:rPr lang="en-US" sz="1800" u="none" strike="noStrike" cap="none" baseline="0" dirty="0"/>
                        <a:t>to string, date to strings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84272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27221"/>
            <a:ext cx="9144000" cy="898567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91049"/>
            <a:ext cx="9144000" cy="4679092"/>
          </a:xfrm>
        </p:spPr>
        <p:txBody>
          <a:bodyPr/>
          <a:lstStyle/>
          <a:p>
            <a:pPr marL="342900" indent="-342900">
              <a:buFontTx/>
              <a:buChar char="-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smtClean="0"/>
              <a:t>Name: </a:t>
            </a:r>
            <a:r>
              <a:rPr lang="en-US" dirty="0" smtClean="0"/>
              <a:t>Bot </a:t>
            </a:r>
            <a:r>
              <a:rPr lang="en-US" dirty="0" err="1" smtClean="0"/>
              <a:t>Lorkfong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smtClean="0"/>
              <a:t>Position: Web Instructor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botlorkfong@gmail.com</a:t>
            </a:r>
            <a:endParaRPr lang="en-US" dirty="0"/>
          </a:p>
          <a:p>
            <a:pPr lvl="6"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902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Shape 111"/>
          <p:cNvGraphicFramePr/>
          <p:nvPr>
            <p:extLst>
              <p:ext uri="{D42A27DB-BD31-4B8C-83A1-F6EECF244321}">
                <p14:modId xmlns:p14="http://schemas.microsoft.com/office/powerpoint/2010/main" val="4087468714"/>
              </p:ext>
            </p:extLst>
          </p:nvPr>
        </p:nvGraphicFramePr>
        <p:xfrm>
          <a:off x="0" y="0"/>
          <a:ext cx="12192000" cy="7051120"/>
        </p:xfrm>
        <a:graphic>
          <a:graphicData uri="http://schemas.openxmlformats.org/drawingml/2006/table">
            <a:tbl>
              <a:tblPr firstRow="1" bandRow="1">
                <a:tableStyleId>{E7DE0502-5BAE-4A4C-BF4B-FAF3386F09CB}</a:tableStyleId>
              </a:tblPr>
              <a:tblGrid>
                <a:gridCol w="4064000"/>
                <a:gridCol w="4064000"/>
                <a:gridCol w="4064000"/>
              </a:tblGrid>
              <a:tr h="370850"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/>
                        <a:t>Topic: Javascript Basic</a:t>
                      </a:r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50">
                <a:tc row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b="1" i="0" u="none" strike="noStrike" cap="none" baseline="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  <a:rtl val="0"/>
                        </a:rPr>
                        <a:t>Duration: 2h</a:t>
                      </a:r>
                      <a:endParaRPr lang="en-US" sz="1800" b="1" i="0" u="none" strike="noStrike" cap="none" baseline="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  <a:rtl val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/>
                        <a:t>Topic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/>
                        <a:t>Details</a:t>
                      </a:r>
                    </a:p>
                  </a:txBody>
                  <a:tcPr marL="91450" marR="91450" marT="45725" marB="45725"/>
                </a:tc>
              </a:tr>
              <a:tr h="370850"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/>
                        <a:t>Loop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/>
                        <a:t>What is loop?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/>
                        <a:t>Different kinds of loops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/>
                        <a:t>For, for/in, while, do/while</a:t>
                      </a:r>
                    </a:p>
                  </a:txBody>
                  <a:tcPr marL="91450" marR="91450" marT="45725" marB="45725"/>
                </a:tc>
              </a:tr>
              <a:tr h="370850"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 smtClean="0"/>
                        <a:t>JS </a:t>
                      </a:r>
                      <a:r>
                        <a:rPr lang="en-US" sz="1800" u="none" strike="noStrike" cap="none" baseline="0" dirty="0"/>
                        <a:t>break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/>
                        <a:t>The break statement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/>
                        <a:t>The continue statement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/>
                        <a:t>Labels</a:t>
                      </a:r>
                    </a:p>
                  </a:txBody>
                  <a:tcPr marL="91450" marR="91450" marT="45725" marB="45725"/>
                </a:tc>
              </a:tr>
              <a:tr h="370850"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 smtClean="0"/>
                        <a:t>JS </a:t>
                      </a:r>
                      <a:r>
                        <a:rPr lang="en-US" sz="1800" u="none" strike="noStrike" cap="none" baseline="0" dirty="0"/>
                        <a:t>Regular Expressions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/>
                        <a:t>What is </a:t>
                      </a:r>
                      <a:r>
                        <a:rPr lang="en-US" sz="1800" u="none" strike="noStrike" cap="none" baseline="0" dirty="0" err="1"/>
                        <a:t>RegExp</a:t>
                      </a:r>
                      <a:r>
                        <a:rPr lang="en-US" sz="1800" u="none" strike="noStrike" cap="none" baseline="0" dirty="0"/>
                        <a:t>?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/>
                        <a:t>Using string methods with </a:t>
                      </a:r>
                      <a:r>
                        <a:rPr lang="en-US" sz="1800" u="none" strike="noStrike" cap="none" baseline="0" dirty="0" err="1"/>
                        <a:t>RegExp</a:t>
                      </a:r>
                      <a:endParaRPr lang="en-US" sz="1800" u="none" strike="noStrike" cap="none" baseline="0"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 err="1"/>
                        <a:t>RegExp</a:t>
                      </a:r>
                      <a:r>
                        <a:rPr lang="en-US" sz="1800" u="none" strike="noStrike" cap="none" baseline="0" dirty="0"/>
                        <a:t> modifiers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 err="1"/>
                        <a:t>RegExp</a:t>
                      </a:r>
                      <a:r>
                        <a:rPr lang="en-US" sz="1800" u="none" strike="noStrike" cap="none" baseline="0" dirty="0"/>
                        <a:t> patterns</a:t>
                      </a:r>
                    </a:p>
                  </a:txBody>
                  <a:tcPr marL="91450" marR="91450" marT="45725" marB="45725"/>
                </a:tc>
              </a:tr>
              <a:tr h="370850"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 smtClean="0"/>
                        <a:t>JS </a:t>
                      </a:r>
                      <a:r>
                        <a:rPr lang="en-US" sz="1800" u="none" strike="noStrike" cap="none" baseline="0" dirty="0"/>
                        <a:t>Errors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/>
                        <a:t>How to handle errors?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/>
                        <a:t>Throw and try catch</a:t>
                      </a:r>
                    </a:p>
                    <a:p>
                      <a:pPr marL="285750" marR="0" lvl="0" indent="-1714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Font typeface="Arial"/>
                        <a:buNone/>
                      </a:pPr>
                      <a:endParaRPr sz="1800" u="none" strike="noStrike" cap="none" baseline="0" dirty="0"/>
                    </a:p>
                  </a:txBody>
                  <a:tcPr marL="91450" marR="91450" marT="45725" marB="45725"/>
                </a:tc>
              </a:tr>
              <a:tr h="370850"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 smtClean="0"/>
                        <a:t>JS </a:t>
                      </a:r>
                      <a:r>
                        <a:rPr lang="en-US" sz="1800" u="none" strike="noStrike" cap="none" baseline="0" dirty="0"/>
                        <a:t>Strict mode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/>
                        <a:t>Declaring Strict mode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/>
                        <a:t>Use strict syntax</a:t>
                      </a:r>
                    </a:p>
                    <a:p>
                      <a:pPr marL="285750" marR="0" lvl="0" indent="-1714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Font typeface="Arial"/>
                        <a:buNone/>
                      </a:pPr>
                      <a:endParaRPr sz="1800" u="none" strike="noStrike" cap="none" baseline="0" dirty="0"/>
                    </a:p>
                  </a:txBody>
                  <a:tcPr marL="91450" marR="91450" marT="45725" marB="45725"/>
                </a:tc>
              </a:tr>
              <a:tr h="370850"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 smtClean="0"/>
                        <a:t>JS JSON</a:t>
                      </a:r>
                      <a:endParaRPr lang="en-US" sz="1800" u="none" strike="noStrike" cap="none" baseline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/>
                        <a:t>Syntax rules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 smtClean="0"/>
                        <a:t>JSON </a:t>
                      </a:r>
                      <a:r>
                        <a:rPr lang="en-US" sz="1800" u="none" strike="noStrike" cap="none" baseline="0" dirty="0"/>
                        <a:t>data and value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 smtClean="0"/>
                        <a:t>JSON </a:t>
                      </a:r>
                      <a:r>
                        <a:rPr lang="en-US" sz="1800" u="none" strike="noStrike" cap="none" baseline="0" dirty="0"/>
                        <a:t>Objects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 smtClean="0"/>
                        <a:t>JSON </a:t>
                      </a:r>
                      <a:r>
                        <a:rPr lang="en-US" sz="1800" u="none" strike="noStrike" cap="none" baseline="0" dirty="0"/>
                        <a:t>arrays</a:t>
                      </a:r>
                    </a:p>
                    <a:p>
                      <a:pPr marL="285750" marR="0" lvl="0" indent="-1714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Font typeface="Arial"/>
                        <a:buNone/>
                      </a:pPr>
                      <a:endParaRPr sz="1800" u="none" strike="noStrike" cap="none" baseline="0" dirty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162367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" name="Shape 116"/>
          <p:cNvGraphicFramePr/>
          <p:nvPr>
            <p:extLst>
              <p:ext uri="{D42A27DB-BD31-4B8C-83A1-F6EECF244321}">
                <p14:modId xmlns:p14="http://schemas.microsoft.com/office/powerpoint/2010/main" val="513436369"/>
              </p:ext>
            </p:extLst>
          </p:nvPr>
        </p:nvGraphicFramePr>
        <p:xfrm>
          <a:off x="0" y="0"/>
          <a:ext cx="12192000" cy="6857997"/>
        </p:xfrm>
        <a:graphic>
          <a:graphicData uri="http://schemas.openxmlformats.org/drawingml/2006/table">
            <a:tbl>
              <a:tblPr firstRow="1" bandRow="1">
                <a:tableStyleId>{D6A7E742-EC54-4F98-B9D2-9876B3420AC4}</a:tableStyleId>
              </a:tblPr>
              <a:tblGrid>
                <a:gridCol w="4064000"/>
                <a:gridCol w="4064000"/>
                <a:gridCol w="4064000"/>
              </a:tblGrid>
              <a:tr h="613525"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/>
                        <a:t>Topic: Javascript HTML DOM</a:t>
                      </a:r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13525">
                <a:tc rowSpan="8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b="1" i="0" u="none" strike="noStrike" cap="none" baseline="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  <a:rtl val="0"/>
                        </a:rPr>
                        <a:t>Duration: 2h</a:t>
                      </a:r>
                      <a:endParaRPr lang="en-US" sz="1800" b="1" i="0" u="none" strike="noStrike" cap="none" baseline="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  <a:rtl val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/>
                        <a:t>Topic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/>
                        <a:t>Details</a:t>
                      </a:r>
                    </a:p>
                  </a:txBody>
                  <a:tcPr marL="91450" marR="91450" marT="45725" marB="45725"/>
                </a:tc>
              </a:tr>
              <a:tr h="1058949"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/>
                        <a:t>Introduction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/>
                        <a:t>What is HTML DOM?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</a:tr>
              <a:tr h="1058949">
                <a:tc vMerge="1"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HTML DOM methods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/>
                        <a:t>The </a:t>
                      </a:r>
                      <a:r>
                        <a:rPr lang="en-US" sz="1800" dirty="0" err="1"/>
                        <a:t>getElementById</a:t>
                      </a:r>
                      <a:r>
                        <a:rPr lang="en-US" sz="1800" dirty="0"/>
                        <a:t> method</a:t>
                      </a:r>
                    </a:p>
                    <a:p>
                      <a:pPr marL="0" marR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/>
                        <a:t>The </a:t>
                      </a:r>
                      <a:r>
                        <a:rPr lang="en-US" sz="1800" dirty="0" err="1"/>
                        <a:t>innerHTML</a:t>
                      </a:r>
                      <a:r>
                        <a:rPr lang="en-US" sz="1800" dirty="0"/>
                        <a:t> Property</a:t>
                      </a:r>
                    </a:p>
                  </a:txBody>
                  <a:tcPr marL="91450" marR="91450" marT="45725" marB="45725"/>
                </a:tc>
              </a:tr>
              <a:tr h="613525">
                <a:tc vMerge="1"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DOM Document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Finding , Adding, deletingHTML elements</a:t>
                      </a:r>
                    </a:p>
                  </a:txBody>
                  <a:tcPr marL="91450" marR="91450" marT="45725" marB="45725"/>
                </a:tc>
              </a:tr>
              <a:tr h="1058949">
                <a:tc vMerge="1"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/>
                        <a:t>DOM Elements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/>
                        <a:t>Finding elements by ID, class, </a:t>
                      </a:r>
                      <a:r>
                        <a:rPr lang="en-US" sz="1800" dirty="0" err="1" smtClean="0"/>
                        <a:t>tagname,by</a:t>
                      </a:r>
                      <a:r>
                        <a:rPr lang="en-US" sz="1800" dirty="0" smtClean="0"/>
                        <a:t> CSS class name</a:t>
                      </a:r>
                      <a:r>
                        <a:rPr lang="en-US" sz="1800" dirty="0"/>
                        <a:t>, by </a:t>
                      </a:r>
                      <a:r>
                        <a:rPr lang="en-US" sz="1800" dirty="0" smtClean="0"/>
                        <a:t>CSS </a:t>
                      </a:r>
                      <a:r>
                        <a:rPr lang="en-US" sz="1800" dirty="0"/>
                        <a:t>selector...</a:t>
                      </a:r>
                      <a:r>
                        <a:rPr lang="en-US" sz="1800" dirty="0" err="1"/>
                        <a:t>etc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</a:tr>
              <a:tr h="613525">
                <a:tc vMerge="1"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/>
                        <a:t>DOM HTML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</a:tr>
              <a:tr h="613525">
                <a:tc vMerge="1"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/>
                        <a:t>DOM </a:t>
                      </a:r>
                      <a:r>
                        <a:rPr lang="en-US" sz="1800" dirty="0" smtClean="0"/>
                        <a:t>CSS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</a:tr>
              <a:tr h="613525">
                <a:tc vMerge="1"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/>
                        <a:t>DOM Events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40552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Shape 121"/>
          <p:cNvGraphicFramePr/>
          <p:nvPr>
            <p:extLst>
              <p:ext uri="{D42A27DB-BD31-4B8C-83A1-F6EECF244321}">
                <p14:modId xmlns:p14="http://schemas.microsoft.com/office/powerpoint/2010/main" val="1656266881"/>
              </p:ext>
            </p:extLst>
          </p:nvPr>
        </p:nvGraphicFramePr>
        <p:xfrm>
          <a:off x="0" y="-271526"/>
          <a:ext cx="12159525" cy="6396622"/>
        </p:xfrm>
        <a:graphic>
          <a:graphicData uri="http://schemas.openxmlformats.org/drawingml/2006/table">
            <a:tbl>
              <a:tblPr firstRow="1" bandRow="1">
                <a:tableStyleId>{F312810A-5AFE-43A9-B9DC-164BD6A66D9D}</a:tableStyleId>
              </a:tblPr>
              <a:tblGrid>
                <a:gridCol w="4053175"/>
                <a:gridCol w="4053175"/>
                <a:gridCol w="4053175"/>
              </a:tblGrid>
              <a:tr h="700410"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/>
                        <a:t>Topic: Javascript HTML DOM</a:t>
                      </a:r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00410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b="1" i="0" u="none" strike="noStrike" cap="none" baseline="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  <a:rtl val="0"/>
                        </a:rPr>
                        <a:t>Duration: 2h</a:t>
                      </a:r>
                      <a:endParaRPr lang="en-US" sz="1800" b="1" i="0" u="none" strike="noStrike" cap="none" baseline="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  <a:rtl val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/>
                        <a:t>Topic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/>
                        <a:t>Details</a:t>
                      </a:r>
                    </a:p>
                  </a:txBody>
                  <a:tcPr marL="91450" marR="91450" marT="45725" marB="45725"/>
                </a:tc>
              </a:tr>
              <a:tr h="4516026"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DOM Navigation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-US" sz="1800" dirty="0"/>
                        <a:t>DOM Nodes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-US" sz="1800" dirty="0"/>
                        <a:t>Node Relationships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-US" sz="1800" dirty="0"/>
                        <a:t>Navigating between nodes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-US" sz="1800" dirty="0"/>
                        <a:t>Creating Node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-US" sz="1800" dirty="0"/>
                        <a:t>Removing Node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-US" sz="1800" dirty="0"/>
                        <a:t>Replace Node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DOM Nodelist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9581" y="6310751"/>
            <a:ext cx="4695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Total hours: </a:t>
            </a:r>
            <a:r>
              <a:rPr lang="en-US" b="1" dirty="0" smtClean="0"/>
              <a:t>40 </a:t>
            </a:r>
            <a:r>
              <a:rPr lang="en-US" b="1" dirty="0" smtClean="0"/>
              <a:t>hours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08859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" name="Shape 86"/>
          <p:cNvGraphicFramePr/>
          <p:nvPr>
            <p:extLst>
              <p:ext uri="{D42A27DB-BD31-4B8C-83A1-F6EECF244321}">
                <p14:modId xmlns:p14="http://schemas.microsoft.com/office/powerpoint/2010/main" val="184646039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noFill/>
                <a:tableStyleId>{D6A7E742-EC54-4F98-B9D2-9876B3420AC4}</a:tableStyleId>
              </a:tblPr>
              <a:tblGrid>
                <a:gridCol w="4064000"/>
                <a:gridCol w="4064000"/>
                <a:gridCol w="4064000"/>
              </a:tblGrid>
              <a:tr h="672899"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/>
                        <a:t>Topic: </a:t>
                      </a:r>
                      <a:r>
                        <a:rPr lang="en-US" sz="1800" u="none" strike="noStrike" cap="none" baseline="0" dirty="0" smtClean="0"/>
                        <a:t>HTML Basic</a:t>
                      </a:r>
                      <a:endParaRPr lang="en-US" sz="1800" u="none" strike="noStrike" cap="none" baseline="0" dirty="0"/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72899">
                <a:tc rowSpan="7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 baseline="0" dirty="0" smtClean="0"/>
                        <a:t>Duration: 2h</a:t>
                      </a:r>
                      <a:endParaRPr lang="en-US" sz="1800" b="1" u="none" strike="noStrike" cap="none" baseline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 baseline="0" dirty="0"/>
                        <a:t>Topic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 baseline="0" dirty="0"/>
                        <a:t>Details</a:t>
                      </a:r>
                    </a:p>
                  </a:txBody>
                  <a:tcPr marL="91450" marR="91450" marT="45725" marB="45725" anchor="ctr"/>
                </a:tc>
              </a:tr>
              <a:tr h="1161429"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US" sz="1800" u="none" strike="noStrike" cap="none" baseline="0" dirty="0" smtClean="0"/>
                        <a:t>Introduction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 smtClean="0"/>
                        <a:t>What is HTML ?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 smtClean="0"/>
                        <a:t>Syntax of HTML</a:t>
                      </a:r>
                    </a:p>
                  </a:txBody>
                  <a:tcPr marL="91450" marR="91450" marT="45725" marB="45725" anchor="ctr"/>
                </a:tc>
              </a:tr>
              <a:tr h="1659177"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US" sz="1800" u="none" strike="noStrike" cap="none" baseline="0" dirty="0" smtClean="0"/>
                        <a:t>Basic Tag &amp; element &amp; Attribute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 smtClean="0"/>
                        <a:t>What is Tag ?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 smtClean="0"/>
                        <a:t>What is Element ?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 smtClean="0"/>
                        <a:t>What is Attribute ?</a:t>
                      </a:r>
                    </a:p>
                  </a:txBody>
                  <a:tcPr marL="91450" marR="91450" marT="45725" marB="45725" anchor="ctr"/>
                </a:tc>
              </a:tr>
              <a:tr h="672899"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 smtClean="0"/>
                        <a:t>Text formatting</a:t>
                      </a:r>
                      <a:endParaRPr lang="en-US" sz="1800" u="none" strike="noStrike" cap="none" baseline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 smtClean="0"/>
                        <a:t>Formatting Tag , Font Tag</a:t>
                      </a:r>
                      <a:endParaRPr lang="en-US" sz="1800" u="none" strike="noStrike" cap="none" baseline="0" dirty="0"/>
                    </a:p>
                  </a:txBody>
                  <a:tcPr marL="91450" marR="91450" marT="45725" marB="45725" anchor="ctr"/>
                </a:tc>
              </a:tr>
              <a:tr h="672899"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 smtClean="0"/>
                        <a:t>Heading</a:t>
                      </a:r>
                      <a:endParaRPr lang="en-US" sz="1800" u="none" strike="noStrike" cap="none" baseline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 smtClean="0"/>
                        <a:t>H Family Tag</a:t>
                      </a:r>
                      <a:endParaRPr lang="en-US" sz="1800" u="none" strike="noStrike" cap="none" baseline="0" dirty="0"/>
                    </a:p>
                  </a:txBody>
                  <a:tcPr marL="91450" marR="91450" marT="45725" marB="45725" anchor="ctr"/>
                </a:tc>
              </a:tr>
              <a:tr h="672899"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 smtClean="0"/>
                        <a:t>Paragraph</a:t>
                      </a:r>
                      <a:endParaRPr lang="en-US" sz="1800" u="none" strike="noStrike" cap="none" baseline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 smtClean="0"/>
                        <a:t>Paragraph Tag</a:t>
                      </a:r>
                      <a:endParaRPr lang="en-US" sz="1800" u="none" strike="noStrike" cap="none" baseline="0" dirty="0"/>
                    </a:p>
                  </a:txBody>
                  <a:tcPr marL="91450" marR="91450" marT="45725" marB="45725" anchor="ctr"/>
                </a:tc>
              </a:tr>
              <a:tr h="672899"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 smtClean="0"/>
                        <a:t>Comment</a:t>
                      </a:r>
                      <a:endParaRPr lang="en-US" sz="1800" u="none" strike="noStrike" cap="none" baseline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 smtClean="0"/>
                        <a:t>Single &amp; Block Comment</a:t>
                      </a:r>
                      <a:endParaRPr lang="en-US" sz="1800" u="none" strike="noStrike" cap="none" baseline="0" dirty="0"/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" name="Shape 86"/>
          <p:cNvGraphicFramePr/>
          <p:nvPr>
            <p:extLst>
              <p:ext uri="{D42A27DB-BD31-4B8C-83A1-F6EECF244321}">
                <p14:modId xmlns:p14="http://schemas.microsoft.com/office/powerpoint/2010/main" val="61281896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noFill/>
                <a:tableStyleId>{D6A7E742-EC54-4F98-B9D2-9876B3420AC4}</a:tableStyleId>
              </a:tblPr>
              <a:tblGrid>
                <a:gridCol w="4064000"/>
                <a:gridCol w="4064000"/>
                <a:gridCol w="4064000"/>
              </a:tblGrid>
              <a:tr h="920288"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/>
                        <a:t>Topic: </a:t>
                      </a:r>
                      <a:r>
                        <a:rPr lang="en-US" sz="1800" u="none" strike="noStrike" cap="none" baseline="0" dirty="0" smtClean="0"/>
                        <a:t>HTML Basic</a:t>
                      </a:r>
                      <a:endParaRPr lang="en-US" sz="1800" u="none" strike="noStrike" cap="none" baseline="0" dirty="0"/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20288"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b="1" i="0" u="none" strike="noStrike" cap="none" baseline="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  <a:rtl val="0"/>
                        </a:rPr>
                        <a:t>Duration: 2h</a:t>
                      </a:r>
                      <a:endParaRPr lang="en-US" sz="1800" b="1" i="0" u="none" strike="noStrike" cap="none" baseline="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  <a:rtl val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 baseline="0" dirty="0"/>
                        <a:t>Topic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 baseline="0" dirty="0"/>
                        <a:t>Details</a:t>
                      </a:r>
                    </a:p>
                  </a:txBody>
                  <a:tcPr marL="91450" marR="91450" marT="45725" marB="45725" anchor="ctr"/>
                </a:tc>
              </a:tr>
              <a:tr h="920288"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 smtClean="0"/>
                        <a:t>Link</a:t>
                      </a:r>
                      <a:endParaRPr lang="en-US" sz="1800" u="none" strike="noStrike" cap="none" baseline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 smtClean="0"/>
                        <a:t>A Tag &amp; Target attribute</a:t>
                      </a:r>
                      <a:endParaRPr lang="en-US" sz="1800" u="none" strike="noStrike" cap="none" baseline="0" dirty="0"/>
                    </a:p>
                  </a:txBody>
                  <a:tcPr marL="91450" marR="91450" marT="45725" marB="45725" anchor="ctr"/>
                </a:tc>
              </a:tr>
              <a:tr h="1588424"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US" sz="1800" u="none" strike="noStrike" cap="none" baseline="0" dirty="0" smtClean="0"/>
                        <a:t>Head Tag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 smtClean="0"/>
                        <a:t>What is Head tag ?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 smtClean="0"/>
                        <a:t>Which tag can include in Head tag ?</a:t>
                      </a:r>
                      <a:endParaRPr lang="en-US" sz="1800" u="none" strike="noStrike" cap="none" baseline="0" dirty="0"/>
                    </a:p>
                  </a:txBody>
                  <a:tcPr marL="91450" marR="91450" marT="45725" marB="45725" anchor="ctr"/>
                </a:tc>
              </a:tr>
              <a:tr h="920288"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US" sz="1800" u="none" strike="noStrike" cap="none" baseline="0" dirty="0" smtClean="0"/>
                        <a:t>Image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 smtClean="0"/>
                        <a:t>Image Tag</a:t>
                      </a:r>
                      <a:endParaRPr lang="en-US" sz="1800" u="none" strike="noStrike" cap="none" baseline="0" dirty="0"/>
                    </a:p>
                  </a:txBody>
                  <a:tcPr marL="91450" marR="91450" marT="45725" marB="45725" anchor="ctr"/>
                </a:tc>
              </a:tr>
              <a:tr h="1588424"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US" sz="1800" u="none" strike="noStrike" cap="none" baseline="0" dirty="0" smtClean="0"/>
                        <a:t>Table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 smtClean="0"/>
                        <a:t>What is Table used for ?</a:t>
                      </a:r>
                      <a:endParaRPr lang="en-US" sz="1800" u="none" strike="noStrike" cap="none" baseline="0"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 smtClean="0"/>
                        <a:t>How to merge row and column ?</a:t>
                      </a:r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269782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" name="Shape 86"/>
          <p:cNvGraphicFramePr/>
          <p:nvPr>
            <p:extLst>
              <p:ext uri="{D42A27DB-BD31-4B8C-83A1-F6EECF244321}">
                <p14:modId xmlns:p14="http://schemas.microsoft.com/office/powerpoint/2010/main" val="243831136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noFill/>
                <a:tableStyleId>{D6A7E742-EC54-4F98-B9D2-9876B3420AC4}</a:tableStyleId>
              </a:tblPr>
              <a:tblGrid>
                <a:gridCol w="4064000"/>
                <a:gridCol w="4064000"/>
                <a:gridCol w="4064000"/>
              </a:tblGrid>
              <a:tr h="792151"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/>
                        <a:t>Topic: </a:t>
                      </a:r>
                      <a:r>
                        <a:rPr lang="en-US" sz="1800" u="none" strike="noStrike" cap="none" baseline="0" dirty="0" smtClean="0"/>
                        <a:t>HTML Basic</a:t>
                      </a:r>
                      <a:endParaRPr lang="en-US" sz="1800" u="none" strike="noStrike" cap="none" baseline="0" dirty="0"/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92151"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b="1" i="0" u="none" strike="noStrike" cap="none" baseline="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  <a:rtl val="0"/>
                        </a:rPr>
                        <a:t>Duration: 2h</a:t>
                      </a:r>
                      <a:endParaRPr lang="en-US" sz="1800" b="1" i="0" u="none" strike="noStrike" cap="none" baseline="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  <a:rtl val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 baseline="0" dirty="0"/>
                        <a:t>Topic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 baseline="0" dirty="0"/>
                        <a:t>Details</a:t>
                      </a:r>
                    </a:p>
                  </a:txBody>
                  <a:tcPr marL="91450" marR="91450" marT="45725" marB="45725" anchor="ctr"/>
                </a:tc>
              </a:tr>
              <a:tr h="1367260"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 smtClean="0"/>
                        <a:t>List</a:t>
                      </a:r>
                      <a:endParaRPr lang="en-US" sz="1800" u="none" strike="noStrike" cap="none" baseline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 smtClean="0"/>
                        <a:t>What is list used for ?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 smtClean="0"/>
                        <a:t>How many type of list ?</a:t>
                      </a:r>
                    </a:p>
                  </a:txBody>
                  <a:tcPr marL="91450" marR="91450" marT="45725" marB="45725" anchor="ctr"/>
                </a:tc>
              </a:tr>
              <a:tr h="1367260"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US" sz="1800" u="none" strike="noStrike" cap="none" baseline="0" dirty="0" smtClean="0"/>
                        <a:t>Block &amp; Inline element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 smtClean="0"/>
                        <a:t>What is the difference between Inline and Block element ?</a:t>
                      </a:r>
                    </a:p>
                  </a:txBody>
                  <a:tcPr marL="91450" marR="91450" marT="45725" marB="45725" anchor="ctr"/>
                </a:tc>
              </a:tr>
              <a:tr h="2539178"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US" sz="1800" u="none" strike="noStrike" cap="none" baseline="0" dirty="0" smtClean="0"/>
                        <a:t>Form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 smtClean="0"/>
                        <a:t>What is form ?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 smtClean="0"/>
                        <a:t>What is it used form ?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 smtClean="0"/>
                        <a:t>How many control that can be used in Form Tag ?</a:t>
                      </a:r>
                      <a:endParaRPr lang="en-US" sz="1800" u="none" strike="noStrike" cap="none" baseline="0" dirty="0"/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99159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" name="Shape 86"/>
          <p:cNvGraphicFramePr/>
          <p:nvPr>
            <p:extLst>
              <p:ext uri="{D42A27DB-BD31-4B8C-83A1-F6EECF244321}">
                <p14:modId xmlns:p14="http://schemas.microsoft.com/office/powerpoint/2010/main" val="356844511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table">
            <a:tbl>
              <a:tblPr firstRow="1" bandRow="1">
                <a:noFill/>
                <a:tableStyleId>{D6A7E742-EC54-4F98-B9D2-9876B3420AC4}</a:tableStyleId>
              </a:tblPr>
              <a:tblGrid>
                <a:gridCol w="4064000"/>
                <a:gridCol w="4064000"/>
                <a:gridCol w="4064000"/>
              </a:tblGrid>
              <a:tr h="1019624"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/>
                        <a:t>Topic: </a:t>
                      </a:r>
                      <a:r>
                        <a:rPr lang="en-US" sz="1800" u="none" strike="noStrike" cap="none" baseline="0" dirty="0" smtClean="0"/>
                        <a:t>HTML Basic</a:t>
                      </a:r>
                      <a:endParaRPr lang="en-US" sz="1800" u="none" strike="noStrike" cap="none" baseline="0" dirty="0"/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19624"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b="1" i="0" u="none" strike="noStrike" cap="none" baseline="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  <a:rtl val="0"/>
                        </a:rPr>
                        <a:t>Duration: 2h</a:t>
                      </a:r>
                      <a:endParaRPr lang="en-US" sz="1800" b="1" i="0" u="none" strike="noStrike" cap="none" baseline="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  <a:rtl val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 baseline="0" dirty="0"/>
                        <a:t>Topic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 baseline="0" dirty="0"/>
                        <a:t>Details</a:t>
                      </a:r>
                    </a:p>
                  </a:txBody>
                  <a:tcPr marL="91450" marR="91450" marT="45725" marB="45725" anchor="ctr"/>
                </a:tc>
              </a:tr>
              <a:tr h="1759879"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US" sz="1800" u="none" strike="noStrike" cap="none" baseline="0" dirty="0" err="1" smtClean="0"/>
                        <a:t>iFrame</a:t>
                      </a:r>
                      <a:endParaRPr lang="en-US" sz="1800" u="none" strike="noStrike" cap="none" baseline="0" dirty="0" smtClean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 smtClean="0"/>
                        <a:t>What is </a:t>
                      </a:r>
                      <a:r>
                        <a:rPr lang="en-US" sz="1800" u="none" strike="noStrike" cap="none" baseline="0" dirty="0" err="1" smtClean="0"/>
                        <a:t>iFrame</a:t>
                      </a:r>
                      <a:r>
                        <a:rPr lang="en-US" sz="1800" u="none" strike="noStrike" cap="none" baseline="0" dirty="0" smtClean="0"/>
                        <a:t> ?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 smtClean="0"/>
                        <a:t>When is </a:t>
                      </a:r>
                      <a:r>
                        <a:rPr lang="en-US" sz="1800" u="none" strike="noStrike" cap="none" baseline="0" dirty="0" err="1" smtClean="0"/>
                        <a:t>iFrame</a:t>
                      </a:r>
                      <a:r>
                        <a:rPr lang="en-US" sz="1800" u="none" strike="noStrike" cap="none" baseline="0" dirty="0" smtClean="0"/>
                        <a:t> used ?</a:t>
                      </a:r>
                      <a:endParaRPr lang="en-US" sz="1800" u="none" strike="noStrike" cap="none" baseline="0" dirty="0"/>
                    </a:p>
                  </a:txBody>
                  <a:tcPr marL="91450" marR="91450" marT="45725" marB="45725" anchor="ctr"/>
                </a:tc>
              </a:tr>
              <a:tr h="1019624"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US" sz="1800" u="none" strike="noStrike" cap="none" baseline="0" dirty="0" smtClean="0"/>
                        <a:t>Entities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 smtClean="0"/>
                        <a:t>Why do we need to use entities ?</a:t>
                      </a:r>
                    </a:p>
                  </a:txBody>
                  <a:tcPr marL="91450" marR="91450" marT="45725" marB="45725" anchor="ctr"/>
                </a:tc>
              </a:tr>
              <a:tr h="1019624"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US" sz="1800" u="none" strike="noStrike" cap="none" baseline="0" dirty="0" smtClean="0"/>
                        <a:t>Web Address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 smtClean="0"/>
                        <a:t>How many parts does URL is divided ?</a:t>
                      </a:r>
                    </a:p>
                  </a:txBody>
                  <a:tcPr marL="91450" marR="91450" marT="45725" marB="45725" anchor="ctr"/>
                </a:tc>
              </a:tr>
              <a:tr h="1019624"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sz="1800" b="1" u="none" strike="noStrike" cap="none" baseline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US" sz="1800" u="none" strike="noStrike" cap="none" baseline="0" dirty="0" smtClean="0"/>
                        <a:t>Color</a:t>
                      </a:r>
                      <a:endParaRPr lang="en-US" sz="1800" u="none" strike="noStrike" cap="none" baseline="0" dirty="0" smtClean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 smtClean="0"/>
                        <a:t>How to apply text color?</a:t>
                      </a:r>
                      <a:endParaRPr lang="en-US" sz="1800" u="none" strike="noStrike" cap="none" baseline="0" dirty="0" smtClean="0"/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028382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" name="Shape 86"/>
          <p:cNvGraphicFramePr/>
          <p:nvPr>
            <p:extLst>
              <p:ext uri="{D42A27DB-BD31-4B8C-83A1-F6EECF244321}">
                <p14:modId xmlns:p14="http://schemas.microsoft.com/office/powerpoint/2010/main" val="2734339542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table">
            <a:tbl>
              <a:tblPr firstRow="1" bandRow="1">
                <a:noFill/>
                <a:tableStyleId>{D6A7E742-EC54-4F98-B9D2-9876B3420AC4}</a:tableStyleId>
              </a:tblPr>
              <a:tblGrid>
                <a:gridCol w="4064000"/>
                <a:gridCol w="4064000"/>
                <a:gridCol w="4064000"/>
              </a:tblGrid>
              <a:tr h="588294"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/>
                        <a:t>Topic: </a:t>
                      </a:r>
                      <a:r>
                        <a:rPr lang="en-US" sz="1800" u="none" strike="noStrike" cap="none" baseline="0" dirty="0" smtClean="0"/>
                        <a:t>CSS </a:t>
                      </a:r>
                      <a:r>
                        <a:rPr lang="en-US" sz="1800" u="none" strike="noStrike" cap="none" baseline="0" dirty="0" smtClean="0"/>
                        <a:t>Basic</a:t>
                      </a:r>
                      <a:endParaRPr lang="en-US" sz="1800" u="none" strike="noStrike" cap="none" baseline="0" dirty="0"/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88294">
                <a:tc row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b="1" i="0" u="none" strike="noStrike" cap="none" baseline="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  <a:rtl val="0"/>
                        </a:rPr>
                        <a:t>Duration: 2h</a:t>
                      </a:r>
                      <a:endParaRPr lang="en-US" sz="1800" b="1" i="0" u="none" strike="noStrike" cap="none" baseline="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  <a:rtl val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 baseline="0"/>
                        <a:t>Topic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 baseline="0" dirty="0"/>
                        <a:t>Details</a:t>
                      </a:r>
                    </a:p>
                  </a:txBody>
                  <a:tcPr marL="91450" marR="91450" marT="45725" marB="45725" anchor="ctr"/>
                </a:tc>
              </a:tr>
              <a:tr h="1015400"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US" sz="1800" u="none" strike="noStrike" cap="none" baseline="0" dirty="0" smtClean="0"/>
                        <a:t>Introduction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 smtClean="0"/>
                        <a:t>What is </a:t>
                      </a:r>
                      <a:r>
                        <a:rPr lang="en-US" sz="1800" u="none" strike="noStrike" cap="none" baseline="0" dirty="0" smtClean="0"/>
                        <a:t>CSS </a:t>
                      </a:r>
                      <a:r>
                        <a:rPr lang="en-US" sz="1800" u="none" strike="noStrike" cap="none" baseline="0" dirty="0" smtClean="0"/>
                        <a:t>?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 smtClean="0"/>
                        <a:t>Why is </a:t>
                      </a:r>
                      <a:r>
                        <a:rPr lang="en-US" sz="1800" u="none" strike="noStrike" cap="none" baseline="0" dirty="0" smtClean="0"/>
                        <a:t>CSS </a:t>
                      </a:r>
                      <a:r>
                        <a:rPr lang="en-US" sz="1800" u="none" strike="noStrike" cap="none" baseline="0" dirty="0" smtClean="0"/>
                        <a:t>important ?</a:t>
                      </a:r>
                    </a:p>
                  </a:txBody>
                  <a:tcPr marL="91450" marR="91450" marT="45725" marB="45725" anchor="ctr"/>
                </a:tc>
              </a:tr>
              <a:tr h="1015400"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US" sz="1800" u="none" strike="noStrike" cap="none" baseline="0" dirty="0" smtClean="0"/>
                        <a:t>Syntax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 smtClean="0"/>
                        <a:t>What is property ?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 smtClean="0"/>
                        <a:t>What is value ?</a:t>
                      </a:r>
                      <a:endParaRPr lang="en-US" sz="1800" u="none" strike="noStrike" cap="none" baseline="0" dirty="0"/>
                    </a:p>
                  </a:txBody>
                  <a:tcPr marL="91450" marR="91450" marT="45725" marB="45725" anchor="ctr"/>
                </a:tc>
              </a:tr>
              <a:tr h="588294"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 smtClean="0"/>
                        <a:t>Basic Selector</a:t>
                      </a:r>
                      <a:endParaRPr lang="en-US" sz="1800" u="none" strike="noStrike" cap="none" baseline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 smtClean="0"/>
                        <a:t>What is ID , Class , Tag selector ?</a:t>
                      </a:r>
                      <a:endParaRPr lang="en-US" sz="1800" u="none" strike="noStrike" cap="none" baseline="0" dirty="0"/>
                    </a:p>
                  </a:txBody>
                  <a:tcPr marL="91450" marR="91450" marT="45725" marB="45725" anchor="ctr"/>
                </a:tc>
              </a:tr>
              <a:tr h="1885729"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 smtClean="0"/>
                        <a:t>3 ways to link style sheets</a:t>
                      </a:r>
                      <a:endParaRPr lang="en-US" sz="1800" u="none" strike="noStrike" cap="none" baseline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 smtClean="0"/>
                        <a:t>How to link style sheet in HTML Page ?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 smtClean="0"/>
                        <a:t>Student will understand Inline, Internal and External style sheet.</a:t>
                      </a:r>
                      <a:endParaRPr lang="en-US" sz="1800" u="none" strike="noStrike" cap="none" baseline="0" dirty="0"/>
                    </a:p>
                  </a:txBody>
                  <a:tcPr marL="91450" marR="91450" marT="45725" marB="45725" anchor="ctr"/>
                </a:tc>
              </a:tr>
              <a:tr h="588294"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 smtClean="0"/>
                        <a:t>Background</a:t>
                      </a:r>
                      <a:endParaRPr lang="en-US" sz="1800" u="none" strike="noStrike" cap="none" baseline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 smtClean="0"/>
                        <a:t>Most used background properties</a:t>
                      </a:r>
                      <a:endParaRPr lang="en-US" sz="1800" u="none" strike="noStrike" cap="none" baseline="0" dirty="0"/>
                    </a:p>
                  </a:txBody>
                  <a:tcPr marL="91450" marR="91450" marT="45725" marB="45725" anchor="ctr"/>
                </a:tc>
              </a:tr>
              <a:tr h="588294"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 smtClean="0"/>
                        <a:t>Text</a:t>
                      </a:r>
                      <a:endParaRPr lang="en-US" sz="1800" u="none" strike="noStrike" cap="none" baseline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800" u="none" strike="noStrike" cap="none" baseline="0" dirty="0" smtClean="0"/>
                        <a:t>Most used text format properties</a:t>
                      </a:r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308922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" name="Shape 86"/>
          <p:cNvGraphicFramePr/>
          <p:nvPr>
            <p:extLst>
              <p:ext uri="{D42A27DB-BD31-4B8C-83A1-F6EECF244321}">
                <p14:modId xmlns:p14="http://schemas.microsoft.com/office/powerpoint/2010/main" val="141604592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noFill/>
                <a:tableStyleId>{D6A7E742-EC54-4F98-B9D2-9876B3420AC4}</a:tableStyleId>
              </a:tblPr>
              <a:tblGrid>
                <a:gridCol w="4064000"/>
                <a:gridCol w="4064000"/>
                <a:gridCol w="4064000"/>
              </a:tblGrid>
              <a:tr h="1143000"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/>
                        <a:t>Topic: </a:t>
                      </a:r>
                      <a:r>
                        <a:rPr lang="en-US" sz="1800" u="none" strike="noStrike" cap="none" baseline="0" dirty="0" smtClean="0"/>
                        <a:t>CSS </a:t>
                      </a:r>
                      <a:r>
                        <a:rPr lang="en-US" sz="1800" u="none" strike="noStrike" cap="none" baseline="0" dirty="0" smtClean="0"/>
                        <a:t>Basic</a:t>
                      </a:r>
                      <a:endParaRPr lang="en-US" sz="1800" u="none" strike="noStrike" cap="none" baseline="0" dirty="0"/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43000"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b="1" i="0" u="none" strike="noStrike" cap="none" baseline="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  <a:rtl val="0"/>
                        </a:rPr>
                        <a:t>Duration: 2h</a:t>
                      </a:r>
                      <a:endParaRPr lang="en-US" sz="1800" b="1" i="0" u="none" strike="noStrike" cap="none" baseline="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  <a:rtl val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 baseline="0" dirty="0"/>
                        <a:t>Topic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 baseline="0" dirty="0"/>
                        <a:t>Details</a:t>
                      </a:r>
                    </a:p>
                  </a:txBody>
                  <a:tcPr marL="91450" marR="91450" marT="45725" marB="45725" anchor="ctr"/>
                </a:tc>
              </a:tr>
              <a:tr h="1143000"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US" sz="1800" u="none" strike="noStrike" cap="none" baseline="0" dirty="0" smtClean="0"/>
                        <a:t>Font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 smtClean="0"/>
                        <a:t>How to use font properties ?</a:t>
                      </a:r>
                      <a:endParaRPr lang="en-US" sz="1800" u="none" strike="noStrike" cap="none" baseline="0" dirty="0"/>
                    </a:p>
                  </a:txBody>
                  <a:tcPr marL="91450" marR="91450" marT="45725" marB="45725" anchor="ctr"/>
                </a:tc>
              </a:tr>
              <a:tr h="1143000"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US" sz="1800" u="none" strike="noStrike" cap="none" baseline="0" dirty="0" smtClean="0"/>
                        <a:t>Links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 smtClean="0"/>
                        <a:t>How to set style to a link ?</a:t>
                      </a:r>
                      <a:endParaRPr lang="en-US" sz="1800" u="none" strike="noStrike" cap="none" baseline="0" dirty="0"/>
                    </a:p>
                  </a:txBody>
                  <a:tcPr marL="91450" marR="91450" marT="45725" marB="45725" anchor="ctr"/>
                </a:tc>
              </a:tr>
              <a:tr h="1143000"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US" sz="1800" u="none" strike="noStrike" cap="none" baseline="0" dirty="0" smtClean="0"/>
                        <a:t>List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 smtClean="0"/>
                        <a:t>List properties </a:t>
                      </a:r>
                      <a:endParaRPr lang="en-US" sz="1800" u="none" strike="noStrike" cap="none" baseline="0" dirty="0"/>
                    </a:p>
                  </a:txBody>
                  <a:tcPr marL="91450" marR="91450" marT="45725" marB="45725" anchor="ctr"/>
                </a:tc>
              </a:tr>
              <a:tr h="1143000"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 smtClean="0"/>
                        <a:t>Table</a:t>
                      </a:r>
                      <a:endParaRPr lang="en-US" sz="1800" u="none" strike="noStrike" cap="none" baseline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 smtClean="0"/>
                        <a:t>How to set style to a table border ?</a:t>
                      </a:r>
                      <a:endParaRPr lang="en-US" sz="1800" u="none" strike="noStrike" cap="none" baseline="0" dirty="0"/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086220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" name="Shape 86"/>
          <p:cNvGraphicFramePr/>
          <p:nvPr>
            <p:extLst>
              <p:ext uri="{D42A27DB-BD31-4B8C-83A1-F6EECF244321}">
                <p14:modId xmlns:p14="http://schemas.microsoft.com/office/powerpoint/2010/main" val="2346358003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table">
            <a:tbl>
              <a:tblPr firstRow="1" bandRow="1">
                <a:noFill/>
                <a:tableStyleId>{D6A7E742-EC54-4F98-B9D2-9876B3420AC4}</a:tableStyleId>
              </a:tblPr>
              <a:tblGrid>
                <a:gridCol w="4064000"/>
                <a:gridCol w="3766355"/>
                <a:gridCol w="4361645"/>
              </a:tblGrid>
              <a:tr h="953596"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/>
                        <a:t>Topic: </a:t>
                      </a:r>
                      <a:r>
                        <a:rPr lang="en-US" sz="1800" u="none" strike="noStrike" cap="none" baseline="0" dirty="0" smtClean="0"/>
                        <a:t>CSS </a:t>
                      </a:r>
                      <a:r>
                        <a:rPr lang="en-US" sz="1800" u="none" strike="noStrike" cap="none" baseline="0" dirty="0" smtClean="0"/>
                        <a:t>Basic</a:t>
                      </a:r>
                      <a:endParaRPr lang="en-US" sz="1800" u="none" strike="noStrike" cap="none" baseline="0" dirty="0"/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53596"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b="1" i="0" u="none" strike="noStrike" cap="none" baseline="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  <a:rtl val="0"/>
                        </a:rPr>
                        <a:t>Duration: 2h</a:t>
                      </a:r>
                      <a:endParaRPr lang="en-US" sz="1800" b="1" i="0" u="none" strike="noStrike" cap="none" baseline="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  <a:rtl val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 baseline="0"/>
                        <a:t>Topic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 baseline="0" dirty="0"/>
                        <a:t>Details</a:t>
                      </a:r>
                    </a:p>
                  </a:txBody>
                  <a:tcPr marL="91450" marR="91450" marT="45725" marB="45725" anchor="ctr"/>
                </a:tc>
              </a:tr>
              <a:tr h="1645915"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US" sz="1800" u="none" strike="noStrike" cap="none" baseline="0" dirty="0" smtClean="0"/>
                        <a:t>Box Model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 smtClean="0"/>
                        <a:t>Student will understand what is width , height , margin and padding ?</a:t>
                      </a:r>
                    </a:p>
                  </a:txBody>
                  <a:tcPr marL="91450" marR="91450" marT="45725" marB="45725" anchor="ctr"/>
                </a:tc>
              </a:tr>
              <a:tr h="953596"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US" sz="1800" u="none" strike="noStrike" cap="none" baseline="0" dirty="0" smtClean="0"/>
                        <a:t>Border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 smtClean="0"/>
                        <a:t>How to use border property ?</a:t>
                      </a:r>
                      <a:endParaRPr lang="en-US" sz="1800" u="none" strike="noStrike" cap="none" baseline="0" dirty="0"/>
                    </a:p>
                  </a:txBody>
                  <a:tcPr marL="91450" marR="91450" marT="45725" marB="45725" anchor="ctr"/>
                </a:tc>
              </a:tr>
              <a:tr h="2351296"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US" sz="1800" u="none" strike="noStrike" cap="none" baseline="0" dirty="0" smtClean="0"/>
                        <a:t>Outline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 smtClean="0"/>
                        <a:t>How to use outline property ?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 smtClean="0"/>
                        <a:t>What is the difference between border and outline ?</a:t>
                      </a:r>
                      <a:endParaRPr lang="en-US" sz="1800" u="none" strike="noStrike" cap="none" baseline="0" dirty="0"/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1612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1109</Words>
  <Application>Microsoft Office PowerPoint</Application>
  <PresentationFormat>Widescreen</PresentationFormat>
  <Paragraphs>342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HRD Pre-Course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HRD Pre-Course</dc:title>
  <dc:creator>sonita-pc</dc:creator>
  <cp:lastModifiedBy>E_learning</cp:lastModifiedBy>
  <cp:revision>61</cp:revision>
  <dcterms:modified xsi:type="dcterms:W3CDTF">2018-11-11T08:44:45Z</dcterms:modified>
</cp:coreProperties>
</file>